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6858000" cx="9144000"/>
  <p:notesSz cx="6858000" cy="9144000"/>
  <p:embeddedFontLst>
    <p:embeddedFont>
      <p:font typeface="Merriweather Sans"/>
      <p:regular r:id="rId69"/>
      <p:bold r:id="rId70"/>
      <p:italic r:id="rId71"/>
      <p:boldItalic r:id="rId72"/>
    </p:embeddedFont>
    <p:embeddedFont>
      <p:font typeface="Arimo"/>
      <p:regular r:id="rId73"/>
      <p:bold r:id="rId74"/>
      <p:italic r:id="rId75"/>
      <p:boldItalic r:id="rId76"/>
    </p:embeddedFont>
    <p:embeddedFont>
      <p:font typeface="Helvetica Neue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Arimo-regular.fntdata"/><Relationship Id="rId72" Type="http://schemas.openxmlformats.org/officeDocument/2006/relationships/font" Target="fonts/MerriweatherSans-boldItalic.fntdata"/><Relationship Id="rId31" Type="http://schemas.openxmlformats.org/officeDocument/2006/relationships/slide" Target="slides/slide26.xml"/><Relationship Id="rId75" Type="http://schemas.openxmlformats.org/officeDocument/2006/relationships/font" Target="fonts/Arimo-italic.fntdata"/><Relationship Id="rId30" Type="http://schemas.openxmlformats.org/officeDocument/2006/relationships/slide" Target="slides/slide25.xml"/><Relationship Id="rId74" Type="http://schemas.openxmlformats.org/officeDocument/2006/relationships/font" Target="fonts/Arimo-bold.fntdata"/><Relationship Id="rId33" Type="http://schemas.openxmlformats.org/officeDocument/2006/relationships/slide" Target="slides/slide28.xml"/><Relationship Id="rId77" Type="http://schemas.openxmlformats.org/officeDocument/2006/relationships/font" Target="fonts/HelveticaNeue-regular.fntdata"/><Relationship Id="rId32" Type="http://schemas.openxmlformats.org/officeDocument/2006/relationships/slide" Target="slides/slide27.xml"/><Relationship Id="rId76" Type="http://schemas.openxmlformats.org/officeDocument/2006/relationships/font" Target="fonts/Arimo-boldItalic.fntdata"/><Relationship Id="rId35" Type="http://schemas.openxmlformats.org/officeDocument/2006/relationships/slide" Target="slides/slide30.xml"/><Relationship Id="rId79" Type="http://schemas.openxmlformats.org/officeDocument/2006/relationships/font" Target="fonts/HelveticaNeue-italic.fntdata"/><Relationship Id="rId34" Type="http://schemas.openxmlformats.org/officeDocument/2006/relationships/slide" Target="slides/slide29.xml"/><Relationship Id="rId78" Type="http://schemas.openxmlformats.org/officeDocument/2006/relationships/font" Target="fonts/HelveticaNeue-bold.fntdata"/><Relationship Id="rId71" Type="http://schemas.openxmlformats.org/officeDocument/2006/relationships/font" Target="fonts/MerriweatherSans-italic.fntdata"/><Relationship Id="rId70" Type="http://schemas.openxmlformats.org/officeDocument/2006/relationships/font" Target="fonts/MerriweatherSans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erriweatherSans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7" name="Google Shape;42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8" name="Google Shape;42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5" name="Google Shape;4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6" name="Google Shape;44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4" name="Google Shape;76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5" name="Google Shape;765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9" name="Google Shape;8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0" name="Google Shape;9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1" name="Google Shape;9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Text" type="objAndTx">
  <p:cSld name="OBJECT_AND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over Tex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Relationship Id="rId4" Type="http://schemas.openxmlformats.org/officeDocument/2006/relationships/image" Target="../media/image41.png"/><Relationship Id="rId5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8.jpg"/><Relationship Id="rId4" Type="http://schemas.openxmlformats.org/officeDocument/2006/relationships/image" Target="../media/image3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6200" y="-7620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Conceptual tool kit for systems biology part 1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990600" y="1447800"/>
            <a:ext cx="350678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 Function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Saturating Function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822325" y="990600"/>
            <a:ext cx="2987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838200" y="25146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Reactions/Equations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990600" y="2987675"/>
            <a:ext cx="52117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order chemical reaction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chemical reaction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Order Chemical Reaction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838200" y="4495800"/>
            <a:ext cx="5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Stringing simple reactions together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2362200" y="5000625"/>
            <a:ext cx="36068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0+1 = gene regulation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1+1 = interconversion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2+1 = binding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2+1+1 = enzyme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90487" y="457200"/>
            <a:ext cx="76882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Copyright  by Prof. Lee Bardwell, Univ. of Calif., Irvine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5867400" y="1143000"/>
            <a:ext cx="1965325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VERSION: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 10 Jan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76200" y="7620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990600" y="685800"/>
            <a:ext cx="5876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7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Also often describe the shape of gradients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822325" y="304800"/>
            <a:ext cx="3902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Exponential Functions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4800600" y="4419600"/>
            <a:ext cx="9699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71"/>
              </a:buClr>
              <a:buSzPts val="3200"/>
              <a:buFont typeface="Times"/>
              <a:buNone/>
            </a:pPr>
            <a:r>
              <a:rPr b="1" i="1" lang="en-US" sz="3200" u="none">
                <a:solidFill>
                  <a:srgbClr val="993D71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b="1" i="0" lang="en-US" sz="3200" u="none">
                <a:solidFill>
                  <a:srgbClr val="993D71"/>
                </a:solidFill>
                <a:latin typeface="Times"/>
                <a:ea typeface="Times"/>
                <a:cs typeface="Times"/>
                <a:sym typeface="Times"/>
              </a:rPr>
              <a:t> = </a:t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5373687" y="4367212"/>
            <a:ext cx="11795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71"/>
              </a:buClr>
              <a:buSzPts val="3600"/>
              <a:buFont typeface="Times"/>
              <a:buNone/>
            </a:pPr>
            <a:r>
              <a:rPr b="1" i="1" lang="en-US" sz="3600" u="none">
                <a:solidFill>
                  <a:srgbClr val="993D71"/>
                </a:solidFill>
                <a:latin typeface="Times"/>
                <a:ea typeface="Times"/>
                <a:cs typeface="Times"/>
                <a:sym typeface="Times"/>
              </a:rPr>
              <a:t>e </a:t>
            </a:r>
            <a:r>
              <a:rPr b="1" baseline="30000" i="1" lang="en-US" sz="3600" u="none">
                <a:solidFill>
                  <a:srgbClr val="993D71"/>
                </a:solidFill>
                <a:latin typeface="Times"/>
                <a:ea typeface="Times"/>
                <a:cs typeface="Times"/>
                <a:sym typeface="Times"/>
              </a:rPr>
              <a:t>-r x</a:t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661987" y="6043612"/>
            <a:ext cx="152400" cy="30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204787" y="6272212"/>
            <a:ext cx="1149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652587" y="6272212"/>
            <a:ext cx="289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(sink is everywhere)</a:t>
            </a:r>
            <a:endParaRPr/>
          </a:p>
        </p:txBody>
      </p:sp>
      <p:pic>
        <p:nvPicPr>
          <p:cNvPr descr="Picture 16" id="230" name="Google Shape;2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3162"/>
            <a:ext cx="8610600" cy="484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3237" y="2209800"/>
            <a:ext cx="3087687" cy="29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Concept Summary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304800" y="9144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courses of biochemical reactions can be represented as simple exponential functions (or as more complicated combinations of exponential functions)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 functions are also used to understand other phenomenon (population growth, gradients)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useful way to start to comprehend functions is to plug in key and extreme values for the variables (such as t)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76200" y="7620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Tool kit for systems biology</a:t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990600" y="1447800"/>
            <a:ext cx="38401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 Function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Saturating function</a:t>
            </a:r>
            <a:r>
              <a:rPr b="0" i="0" lang="en-US" sz="24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822325" y="990600"/>
            <a:ext cx="2987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838200" y="25146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Reactions/Equations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990600" y="2987675"/>
            <a:ext cx="52117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order chemical reaction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chemical reaction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Order Chemical Reaction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838200" y="4495800"/>
            <a:ext cx="5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Stringing simple reactions together</a:t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4038600" y="2667000"/>
            <a:ext cx="5334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2362200" y="5000625"/>
            <a:ext cx="36068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0+1 = gene regulation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1+1 = interconversion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2+1 = binding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2+1+1 = enzyme</a:t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5638800" y="2163762"/>
            <a:ext cx="3276600" cy="1570037"/>
          </a:xfrm>
          <a:prstGeom prst="rect">
            <a:avLst/>
          </a:prstGeom>
          <a:solidFill>
            <a:srgbClr val="FFF2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With just these 3 reactions we can model essentially any biochemical pathway </a:t>
            </a:r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6983412" y="6388100"/>
            <a:ext cx="21288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* Toolkit part 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" id="256" name="Google Shape;2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900" y="533400"/>
            <a:ext cx="2527300" cy="125888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457200" y="1106487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1. Zero Order chemical reaction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is created at constant rate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transcript or protein prodxn, pumping by a saturated pump.</a:t>
            </a:r>
            <a:endParaRPr/>
          </a:p>
        </p:txBody>
      </p:sp>
      <p:sp>
        <p:nvSpPr>
          <p:cNvPr id="258" name="Google Shape;258;p29"/>
          <p:cNvSpPr txBox="1"/>
          <p:nvPr>
            <p:ph type="title"/>
          </p:nvPr>
        </p:nvSpPr>
        <p:spPr>
          <a:xfrm>
            <a:off x="0" y="152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Tool kit for systems biology: Reactions</a:t>
            </a:r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685800" y="2895600"/>
            <a:ext cx="3048000" cy="46196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 = 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685800" y="3733800"/>
            <a:ext cx="3048000" cy="46196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parameter</a:t>
            </a:r>
            <a:endParaRPr/>
          </a:p>
        </p:txBody>
      </p:sp>
      <p:sp>
        <p:nvSpPr>
          <p:cNvPr id="261" name="Google Shape;261;p29"/>
          <p:cNvSpPr txBox="1"/>
          <p:nvPr/>
        </p:nvSpPr>
        <p:spPr>
          <a:xfrm>
            <a:off x="685800" y="5105400"/>
            <a:ext cx="6400800" cy="46196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[A]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parameter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 variable</a:t>
            </a:r>
            <a:endParaRPr/>
          </a:p>
        </p:txBody>
      </p:sp>
      <p:sp>
        <p:nvSpPr>
          <p:cNvPr id="262" name="Google Shape;262;p29"/>
          <p:cNvSpPr txBox="1"/>
          <p:nvPr/>
        </p:nvSpPr>
        <p:spPr>
          <a:xfrm>
            <a:off x="2362200" y="4114800"/>
            <a:ext cx="4572000" cy="830262"/>
          </a:xfrm>
          <a:prstGeom prst="rect">
            <a:avLst/>
          </a:prstGeom>
          <a:solidFill>
            <a:srgbClr val="FFF2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The value of </a:t>
            </a:r>
            <a:r>
              <a:rPr b="0" i="1" lang="en-US" sz="24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 does not change as the reaction progresses </a:t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2438400" y="5516562"/>
            <a:ext cx="4572000" cy="831850"/>
          </a:xfrm>
          <a:prstGeom prst="rect">
            <a:avLst/>
          </a:prstGeom>
          <a:solidFill>
            <a:srgbClr val="FFF2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The value of </a:t>
            </a:r>
            <a:r>
              <a:rPr b="0" i="1" lang="en-US" sz="24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[A] does change as </a:t>
            </a:r>
            <a:r>
              <a:rPr b="0" i="0" lang="en-US" sz="24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as the reaction progresses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" id="268" name="Google Shape;2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900" y="533400"/>
            <a:ext cx="2527300" cy="125888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457200" y="1106487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1. Zero Order chemical reaction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is created at constant rate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transcript or protein prodxn, pumping by a saturated pump</a:t>
            </a:r>
            <a:endParaRPr/>
          </a:p>
        </p:txBody>
      </p:sp>
      <p:sp>
        <p:nvSpPr>
          <p:cNvPr id="270" name="Google Shape;270;p30"/>
          <p:cNvSpPr txBox="1"/>
          <p:nvPr>
            <p:ph type="title"/>
          </p:nvPr>
        </p:nvSpPr>
        <p:spPr>
          <a:xfrm>
            <a:off x="0" y="152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Tool kit for systems biology: Reactions</a:t>
            </a:r>
            <a:endParaRPr/>
          </a:p>
        </p:txBody>
      </p:sp>
      <p:grpSp>
        <p:nvGrpSpPr>
          <p:cNvPr id="271" name="Google Shape;271;p30"/>
          <p:cNvGrpSpPr/>
          <p:nvPr/>
        </p:nvGrpSpPr>
        <p:grpSpPr>
          <a:xfrm>
            <a:off x="533400" y="3352800"/>
            <a:ext cx="8610600" cy="4114800"/>
            <a:chOff x="0" y="0"/>
            <a:chExt cx="2147483646" cy="2147483647"/>
          </a:xfrm>
        </p:grpSpPr>
        <p:pic>
          <p:nvPicPr>
            <p:cNvPr descr="Picture 5" id="272" name="Google Shape;272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3158382" y="0"/>
              <a:ext cx="532119846" cy="867444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30"/>
            <p:cNvSpPr txBox="1"/>
            <p:nvPr/>
          </p:nvSpPr>
          <p:spPr>
            <a:xfrm>
              <a:off x="1254282472" y="79536364"/>
              <a:ext cx="893201174" cy="62644229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rate at which [</a:t>
              </a: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] changes as a function of time is equal to </a:t>
              </a: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274" name="Google Shape;274;p30"/>
            <p:cNvSpPr txBox="1"/>
            <p:nvPr/>
          </p:nvSpPr>
          <p:spPr>
            <a:xfrm>
              <a:off x="0" y="0"/>
              <a:ext cx="1501338185" cy="21474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b="0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Rate equation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742950" marR="0" rtl="0" algn="l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–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is a</a:t>
              </a:r>
              <a:r>
                <a:rPr b="1" i="0" lang="en-US" sz="2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chemical reaction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that is zero order because the rate does not depend on the variable parameter 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2" marL="11430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Here, rate = 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" id="279" name="Google Shape;2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900" y="533400"/>
            <a:ext cx="2527300" cy="125888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457200" y="1106487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1. Zero Order chemical reaction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is created at constant rate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transcript or protein prodxn, pumping by a saturated pump</a:t>
            </a:r>
            <a:endParaRPr/>
          </a:p>
        </p:txBody>
      </p:sp>
      <p:sp>
        <p:nvSpPr>
          <p:cNvPr id="281" name="Google Shape;281;p31"/>
          <p:cNvSpPr txBox="1"/>
          <p:nvPr>
            <p:ph type="title"/>
          </p:nvPr>
        </p:nvSpPr>
        <p:spPr>
          <a:xfrm>
            <a:off x="0" y="152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Tool kit for systems biology: Reactions</a:t>
            </a:r>
            <a:endParaRPr/>
          </a:p>
        </p:txBody>
      </p:sp>
      <p:grpSp>
        <p:nvGrpSpPr>
          <p:cNvPr id="282" name="Google Shape;282;p31"/>
          <p:cNvGrpSpPr/>
          <p:nvPr/>
        </p:nvGrpSpPr>
        <p:grpSpPr>
          <a:xfrm>
            <a:off x="533400" y="3352800"/>
            <a:ext cx="8610600" cy="4114800"/>
            <a:chOff x="0" y="0"/>
            <a:chExt cx="2147483646" cy="2147483647"/>
          </a:xfrm>
        </p:grpSpPr>
        <p:pic>
          <p:nvPicPr>
            <p:cNvPr descr="Picture 5" id="283" name="Google Shape;283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3158382" y="0"/>
              <a:ext cx="532119846" cy="867444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31"/>
            <p:cNvSpPr txBox="1"/>
            <p:nvPr/>
          </p:nvSpPr>
          <p:spPr>
            <a:xfrm>
              <a:off x="1254282472" y="79536364"/>
              <a:ext cx="893201174" cy="62644229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rate at which [</a:t>
              </a: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] changes as a function of time is equal to </a:t>
              </a: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285" name="Google Shape;285;p31"/>
            <p:cNvSpPr txBox="1"/>
            <p:nvPr/>
          </p:nvSpPr>
          <p:spPr>
            <a:xfrm>
              <a:off x="0" y="0"/>
              <a:ext cx="1501338185" cy="21474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b="0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Rate equation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742950" marR="0" rtl="0" algn="l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–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is a</a:t>
              </a:r>
              <a:r>
                <a:rPr b="1" i="0" lang="en-US" sz="2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differential equation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that is</a:t>
              </a:r>
              <a:endParaRPr/>
            </a:p>
            <a:p>
              <a:pPr indent="-228600" lvl="2" marL="11430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Ordinary (no partial derivatives)</a:t>
              </a:r>
              <a:endParaRPr/>
            </a:p>
            <a:p>
              <a:pPr indent="-228600" lvl="2" marL="11430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First order (only first derivatives)</a:t>
              </a:r>
              <a:endParaRPr/>
            </a:p>
            <a:p>
              <a:pPr indent="-228600" lvl="2" marL="11430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Linear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" id="290" name="Google Shape;2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900" y="533400"/>
            <a:ext cx="2527300" cy="125888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457200" y="1106487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1. Zero Order chemical reaction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is created at constant rate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transcript or protein prodxn, pumping by a saturated pump</a:t>
            </a:r>
            <a:endParaRPr/>
          </a:p>
        </p:txBody>
      </p:sp>
      <p:sp>
        <p:nvSpPr>
          <p:cNvPr id="292" name="Google Shape;292;p32"/>
          <p:cNvSpPr txBox="1"/>
          <p:nvPr>
            <p:ph type="title"/>
          </p:nvPr>
        </p:nvSpPr>
        <p:spPr>
          <a:xfrm>
            <a:off x="0" y="152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Tool kit for systems biology: Reactions</a:t>
            </a:r>
            <a:endParaRPr/>
          </a:p>
        </p:txBody>
      </p:sp>
      <p:grpSp>
        <p:nvGrpSpPr>
          <p:cNvPr id="293" name="Google Shape;293;p32"/>
          <p:cNvGrpSpPr/>
          <p:nvPr/>
        </p:nvGrpSpPr>
        <p:grpSpPr>
          <a:xfrm>
            <a:off x="533400" y="3352800"/>
            <a:ext cx="8610600" cy="4114800"/>
            <a:chOff x="0" y="0"/>
            <a:chExt cx="2147483646" cy="2147483647"/>
          </a:xfrm>
        </p:grpSpPr>
        <p:pic>
          <p:nvPicPr>
            <p:cNvPr descr="Picture 5" id="294" name="Google Shape;294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3158382" y="0"/>
              <a:ext cx="532119846" cy="867444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32"/>
            <p:cNvSpPr txBox="1"/>
            <p:nvPr/>
          </p:nvSpPr>
          <p:spPr>
            <a:xfrm>
              <a:off x="1254282472" y="79536364"/>
              <a:ext cx="893201174" cy="62644229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rate at which [</a:t>
              </a: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] changes as a function of time is equal to </a:t>
              </a: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296" name="Google Shape;296;p32"/>
            <p:cNvSpPr txBox="1"/>
            <p:nvPr/>
          </p:nvSpPr>
          <p:spPr>
            <a:xfrm>
              <a:off x="0" y="0"/>
              <a:ext cx="1501338185" cy="21474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b="0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Rate equation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32"/>
          <p:cNvSpPr txBox="1"/>
          <p:nvPr/>
        </p:nvSpPr>
        <p:spPr>
          <a:xfrm>
            <a:off x="152400" y="4876800"/>
            <a:ext cx="9866312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0" marR="0" rtl="0" algn="l">
              <a:lnSpc>
                <a:spcPct val="5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rate has units of </a:t>
            </a: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concentration*/time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Here, the rate coefficient also has units of </a:t>
            </a: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concentration*/time</a:t>
            </a: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39687" y="5272087"/>
            <a:ext cx="9028112" cy="90011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5334000" y="6324600"/>
            <a:ext cx="33162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*or, more generally, amount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" id="304" name="Google Shape;3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900" y="533400"/>
            <a:ext cx="2527300" cy="125888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3"/>
          <p:cNvSpPr txBox="1"/>
          <p:nvPr>
            <p:ph idx="1" type="body"/>
          </p:nvPr>
        </p:nvSpPr>
        <p:spPr>
          <a:xfrm>
            <a:off x="457200" y="1106487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1. Zero Order chemical reaction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is created at constant rate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transcript or protein prodxn, pumping by a saturated pump</a:t>
            </a:r>
            <a:endParaRPr/>
          </a:p>
        </p:txBody>
      </p:sp>
      <p:sp>
        <p:nvSpPr>
          <p:cNvPr id="306" name="Google Shape;306;p33"/>
          <p:cNvSpPr txBox="1"/>
          <p:nvPr>
            <p:ph type="title"/>
          </p:nvPr>
        </p:nvSpPr>
        <p:spPr>
          <a:xfrm>
            <a:off x="0" y="152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Tool kit for systems biology: Reactions</a:t>
            </a:r>
            <a:endParaRPr/>
          </a:p>
        </p:txBody>
      </p:sp>
      <p:grpSp>
        <p:nvGrpSpPr>
          <p:cNvPr id="307" name="Google Shape;307;p33"/>
          <p:cNvGrpSpPr/>
          <p:nvPr/>
        </p:nvGrpSpPr>
        <p:grpSpPr>
          <a:xfrm>
            <a:off x="533400" y="3352800"/>
            <a:ext cx="6019800" cy="4114800"/>
            <a:chOff x="0" y="0"/>
            <a:chExt cx="2147483647" cy="2147483647"/>
          </a:xfrm>
        </p:grpSpPr>
        <p:pic>
          <p:nvPicPr>
            <p:cNvPr descr="Picture 5" id="308" name="Google Shape;308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5783467" y="0"/>
              <a:ext cx="761133420" cy="867444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33"/>
            <p:cNvSpPr txBox="1"/>
            <p:nvPr/>
          </p:nvSpPr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b="0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Rate equation</a:t>
              </a:r>
              <a:endParaRPr/>
            </a:p>
            <a:p>
              <a:pPr indent="-165100" lvl="0" marL="3429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b="0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Exact Solution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33"/>
          <p:cNvSpPr txBox="1"/>
          <p:nvPr/>
        </p:nvSpPr>
        <p:spPr>
          <a:xfrm>
            <a:off x="3505200" y="5105400"/>
            <a:ext cx="4267200" cy="914400"/>
          </a:xfrm>
          <a:prstGeom prst="rect">
            <a:avLst/>
          </a:prstGeom>
          <a:solidFill>
            <a:srgbClr val="FFFF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3657600" y="5181600"/>
            <a:ext cx="4343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 = 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baseline="-2500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kt</a:t>
            </a:r>
            <a:endParaRPr/>
          </a:p>
        </p:txBody>
      </p:sp>
      <p:sp>
        <p:nvSpPr>
          <p:cNvPr id="312" name="Google Shape;312;p33"/>
          <p:cNvSpPr txBox="1"/>
          <p:nvPr/>
        </p:nvSpPr>
        <p:spPr>
          <a:xfrm>
            <a:off x="11112" y="6243637"/>
            <a:ext cx="8980487" cy="46196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at any time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equal to the starting amount plus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317" name="Google Shape;3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73025"/>
            <a:ext cx="2057400" cy="16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4"/>
          <p:cNvSpPr txBox="1"/>
          <p:nvPr>
            <p:ph idx="4294967295" type="title"/>
          </p:nvPr>
        </p:nvSpPr>
        <p:spPr>
          <a:xfrm>
            <a:off x="2590800" y="381000"/>
            <a:ext cx="563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How do we solve it?</a:t>
            </a:r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382587" y="1971675"/>
            <a:ext cx="8228012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Rewrite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 each side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arbitrary constants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 on initial conditions (IC’s)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IC’s and behavior of fxn at t = 0 set the value of the arbitrary constant</a:t>
            </a:r>
            <a:endParaRPr/>
          </a:p>
        </p:txBody>
      </p:sp>
      <p:pic>
        <p:nvPicPr>
          <p:cNvPr descr="Picture 7" id="320" name="Google Shape;3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819275"/>
            <a:ext cx="2438400" cy="874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321" name="Google Shape;32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600" y="2581275"/>
            <a:ext cx="41973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2" id="322" name="Google Shape;322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1600" y="3343275"/>
            <a:ext cx="3213100" cy="776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323" name="Google Shape;323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62600" y="3997325"/>
            <a:ext cx="2514600" cy="8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4"/>
          <p:cNvSpPr txBox="1"/>
          <p:nvPr/>
        </p:nvSpPr>
        <p:spPr>
          <a:xfrm>
            <a:off x="3657600" y="5486400"/>
            <a:ext cx="4267200" cy="914400"/>
          </a:xfrm>
          <a:prstGeom prst="rect">
            <a:avLst/>
          </a:prstGeom>
          <a:solidFill>
            <a:srgbClr val="FFFF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3810000" y="5562600"/>
            <a:ext cx="4343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 = 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baseline="-2500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kt</a:t>
            </a:r>
            <a:endParaRPr/>
          </a:p>
        </p:txBody>
      </p:sp>
      <p:sp>
        <p:nvSpPr>
          <p:cNvPr id="326" name="Google Shape;326;p34"/>
          <p:cNvSpPr txBox="1"/>
          <p:nvPr/>
        </p:nvSpPr>
        <p:spPr>
          <a:xfrm>
            <a:off x="76200" y="6477000"/>
            <a:ext cx="66294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See “Bardwell Lecture Notes 1” for a more in depth explanation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idx="4294967295" type="title"/>
          </p:nvPr>
        </p:nvSpPr>
        <p:spPr>
          <a:xfrm>
            <a:off x="1752600" y="152400"/>
            <a:ext cx="563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Unit check</a:t>
            </a:r>
            <a:endParaRPr/>
          </a:p>
        </p:txBody>
      </p:sp>
      <p:sp>
        <p:nvSpPr>
          <p:cNvPr id="332" name="Google Shape;332;p35"/>
          <p:cNvSpPr txBox="1"/>
          <p:nvPr/>
        </p:nvSpPr>
        <p:spPr>
          <a:xfrm>
            <a:off x="2792412" y="3665537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μM</a:t>
            </a: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4441825" y="3665537"/>
            <a:ext cx="968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μM</a:t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5410200" y="3665537"/>
            <a:ext cx="968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μM/s</a:t>
            </a: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6248400" y="3665537"/>
            <a:ext cx="968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6121400" y="3589337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5661025" y="3962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2362200" y="2903537"/>
            <a:ext cx="4343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 = 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baseline="-2500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4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US" sz="4000" u="none">
                <a:solidFill>
                  <a:srgbClr val="0004D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339" name="Google Shape;339;p35"/>
          <p:cNvSpPr txBox="1"/>
          <p:nvPr/>
        </p:nvSpPr>
        <p:spPr>
          <a:xfrm>
            <a:off x="2590800" y="4648200"/>
            <a:ext cx="39179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Initial condition check</a:t>
            </a:r>
            <a:endParaRPr/>
          </a:p>
        </p:txBody>
      </p:sp>
      <p:sp>
        <p:nvSpPr>
          <p:cNvPr id="340" name="Google Shape;340;p35"/>
          <p:cNvSpPr txBox="1"/>
          <p:nvPr/>
        </p:nvSpPr>
        <p:spPr>
          <a:xfrm>
            <a:off x="2362200" y="5257800"/>
            <a:ext cx="4343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 =0) = 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baseline="-2500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6858000" y="3665537"/>
            <a:ext cx="5191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7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342" name="Google Shape;342;p35"/>
          <p:cNvSpPr txBox="1"/>
          <p:nvPr/>
        </p:nvSpPr>
        <p:spPr>
          <a:xfrm>
            <a:off x="6858000" y="5405437"/>
            <a:ext cx="5191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7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pic>
        <p:nvPicPr>
          <p:cNvPr descr="Picture 5" id="343" name="Google Shape;343;p35"/>
          <p:cNvPicPr preferRelativeResize="0"/>
          <p:nvPr/>
        </p:nvPicPr>
        <p:blipFill rotWithShape="1">
          <a:blip r:embed="rId3">
            <a:alphaModFix/>
          </a:blip>
          <a:srcRect b="0" l="0" r="21854" t="0"/>
          <a:stretch/>
        </p:blipFill>
        <p:spPr>
          <a:xfrm>
            <a:off x="3505200" y="685800"/>
            <a:ext cx="1608137" cy="16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5"/>
          <p:cNvSpPr txBox="1"/>
          <p:nvPr/>
        </p:nvSpPr>
        <p:spPr>
          <a:xfrm>
            <a:off x="5105400" y="2133600"/>
            <a:ext cx="968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μM/s</a:t>
            </a:r>
            <a:endParaRPr/>
          </a:p>
        </p:txBody>
      </p:sp>
      <p:sp>
        <p:nvSpPr>
          <p:cNvPr id="345" name="Google Shape;345;p35"/>
          <p:cNvSpPr txBox="1"/>
          <p:nvPr/>
        </p:nvSpPr>
        <p:spPr>
          <a:xfrm>
            <a:off x="3657600" y="21336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μM/s</a:t>
            </a:r>
            <a:endParaRPr/>
          </a:p>
        </p:txBody>
      </p:sp>
      <p:sp>
        <p:nvSpPr>
          <p:cNvPr id="346" name="Google Shape;346;p35"/>
          <p:cNvSpPr txBox="1"/>
          <p:nvPr/>
        </p:nvSpPr>
        <p:spPr>
          <a:xfrm>
            <a:off x="5189537" y="1106487"/>
            <a:ext cx="4492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sp>
        <p:nvSpPr>
          <p:cNvPr id="347" name="Google Shape;347;p35"/>
          <p:cNvSpPr txBox="1"/>
          <p:nvPr/>
        </p:nvSpPr>
        <p:spPr>
          <a:xfrm>
            <a:off x="6781800" y="2133600"/>
            <a:ext cx="5191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7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6200" y="7620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Conceptual tool kit for systems biology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990600" y="1447800"/>
            <a:ext cx="350678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 Function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Saturating Function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822325" y="990600"/>
            <a:ext cx="2987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838200" y="25146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Reactions/Equations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990600" y="2987675"/>
            <a:ext cx="52117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order chemical reaction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chemical reaction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Order Chemical Reaction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838200" y="4495800"/>
            <a:ext cx="5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Stringing simple reactions together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438400" y="1143000"/>
            <a:ext cx="5334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724400" y="990600"/>
            <a:ext cx="3178175" cy="1187450"/>
          </a:xfrm>
          <a:prstGeom prst="rect">
            <a:avLst/>
          </a:prstGeom>
          <a:solidFill>
            <a:srgbClr val="FFF2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Two functions we will come across again and again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2362200" y="5000625"/>
            <a:ext cx="36068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0+1 = gene regulation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1+1 = interconversion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2+1 = binding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2+1+1 = enzyme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>
            <p:ph idx="4294967295"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How do we get Mathematica to solve it?</a:t>
            </a:r>
            <a:endParaRPr/>
          </a:p>
        </p:txBody>
      </p:sp>
      <p:sp>
        <p:nvSpPr>
          <p:cNvPr id="353" name="Google Shape;353;p36"/>
          <p:cNvSpPr txBox="1"/>
          <p:nvPr/>
        </p:nvSpPr>
        <p:spPr>
          <a:xfrm>
            <a:off x="5562600" y="5029200"/>
            <a:ext cx="33099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Associated Notebook: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“Basic Chemical Reactions.nb”</a:t>
            </a:r>
            <a:endParaRPr/>
          </a:p>
        </p:txBody>
      </p:sp>
      <p:pic>
        <p:nvPicPr>
          <p:cNvPr descr="Screen Shot 2016-01-11 at 2.25.44 PM.png" id="354" name="Google Shape;354;p36"/>
          <p:cNvPicPr preferRelativeResize="0"/>
          <p:nvPr/>
        </p:nvPicPr>
        <p:blipFill rotWithShape="1">
          <a:blip r:embed="rId3">
            <a:alphaModFix/>
          </a:blip>
          <a:srcRect b="40531" l="0" r="0" t="0"/>
          <a:stretch/>
        </p:blipFill>
        <p:spPr>
          <a:xfrm>
            <a:off x="762000" y="2819400"/>
            <a:ext cx="8382000" cy="102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idx="4294967295"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How do we get Mathematica to solve it?</a:t>
            </a:r>
            <a:endParaRPr/>
          </a:p>
        </p:txBody>
      </p:sp>
      <p:sp>
        <p:nvSpPr>
          <p:cNvPr id="360" name="Google Shape;360;p37"/>
          <p:cNvSpPr txBox="1"/>
          <p:nvPr/>
        </p:nvSpPr>
        <p:spPr>
          <a:xfrm>
            <a:off x="5562600" y="5029200"/>
            <a:ext cx="33099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Associated Notebook: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“Basic Chemical Reactions.nb”</a:t>
            </a:r>
            <a:endParaRPr/>
          </a:p>
        </p:txBody>
      </p:sp>
      <p:pic>
        <p:nvPicPr>
          <p:cNvPr descr="Screen Shot 2016-01-11 at 2.25.44 PM.png" id="361" name="Google Shape;361;p37"/>
          <p:cNvPicPr preferRelativeResize="0"/>
          <p:nvPr/>
        </p:nvPicPr>
        <p:blipFill rotWithShape="1">
          <a:blip r:embed="rId3">
            <a:alphaModFix/>
          </a:blip>
          <a:srcRect b="45857" l="0" r="0" t="0"/>
          <a:stretch/>
        </p:blipFill>
        <p:spPr>
          <a:xfrm>
            <a:off x="762000" y="2819400"/>
            <a:ext cx="8382000" cy="930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37"/>
          <p:cNvGrpSpPr/>
          <p:nvPr/>
        </p:nvGrpSpPr>
        <p:grpSpPr>
          <a:xfrm>
            <a:off x="180975" y="781050"/>
            <a:ext cx="3095625" cy="2800350"/>
            <a:chOff x="0" y="0"/>
            <a:chExt cx="2147483647" cy="2147483647"/>
          </a:xfrm>
        </p:grpSpPr>
        <p:sp>
          <p:nvSpPr>
            <p:cNvPr id="363" name="Google Shape;363;p37"/>
            <p:cNvSpPr txBox="1"/>
            <p:nvPr/>
          </p:nvSpPr>
          <p:spPr>
            <a:xfrm>
              <a:off x="1354699502" y="1796896367"/>
              <a:ext cx="792784144" cy="350587279"/>
            </a:xfrm>
            <a:prstGeom prst="rect">
              <a:avLst/>
            </a:prstGeom>
            <a:noFill/>
            <a:ln cap="flat" cmpd="sng" w="19050">
              <a:solidFill>
                <a:srgbClr val="FF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4" name="Google Shape;364;p37"/>
            <p:cNvCxnSpPr/>
            <p:nvPr/>
          </p:nvCxnSpPr>
          <p:spPr>
            <a:xfrm rot="10800000">
              <a:off x="720232949" y="920350006"/>
              <a:ext cx="740056019" cy="876524141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5" name="Google Shape;365;p37"/>
            <p:cNvSpPr txBox="1"/>
            <p:nvPr/>
          </p:nvSpPr>
          <p:spPr>
            <a:xfrm>
              <a:off x="0" y="0"/>
              <a:ext cx="1566108645" cy="920428136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DSolve is a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Mathematica function.</a:t>
              </a:r>
              <a:endParaRPr/>
            </a:p>
          </p:txBody>
        </p:sp>
      </p:grpSp>
      <p:grpSp>
        <p:nvGrpSpPr>
          <p:cNvPr id="366" name="Google Shape;366;p37"/>
          <p:cNvGrpSpPr/>
          <p:nvPr/>
        </p:nvGrpSpPr>
        <p:grpSpPr>
          <a:xfrm>
            <a:off x="2514600" y="1074737"/>
            <a:ext cx="2717800" cy="2506662"/>
            <a:chOff x="0" y="0"/>
            <a:chExt cx="2147483647" cy="2147483647"/>
          </a:xfrm>
        </p:grpSpPr>
        <p:sp>
          <p:nvSpPr>
            <p:cNvPr id="367" name="Google Shape;367;p37"/>
            <p:cNvSpPr txBox="1"/>
            <p:nvPr/>
          </p:nvSpPr>
          <p:spPr>
            <a:xfrm>
              <a:off x="873042902" y="1761348916"/>
              <a:ext cx="1274440744" cy="386134730"/>
            </a:xfrm>
            <a:prstGeom prst="rect">
              <a:avLst/>
            </a:prstGeom>
            <a:noFill/>
            <a:ln cap="flat" cmpd="sng" w="19050">
              <a:solidFill>
                <a:srgbClr val="FF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p37"/>
            <p:cNvCxnSpPr/>
            <p:nvPr/>
          </p:nvCxnSpPr>
          <p:spPr>
            <a:xfrm rot="10800000">
              <a:off x="541888094" y="711293756"/>
              <a:ext cx="541888182" cy="1044501094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9" name="Google Shape;369;p37"/>
            <p:cNvSpPr txBox="1"/>
            <p:nvPr/>
          </p:nvSpPr>
          <p:spPr>
            <a:xfrm>
              <a:off x="0" y="0"/>
              <a:ext cx="1303922175" cy="711715171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Differential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equation</a:t>
              </a:r>
              <a:endParaRPr/>
            </a:p>
          </p:txBody>
        </p:sp>
      </p:grpSp>
      <p:grpSp>
        <p:nvGrpSpPr>
          <p:cNvPr id="370" name="Google Shape;370;p37"/>
          <p:cNvGrpSpPr/>
          <p:nvPr/>
        </p:nvGrpSpPr>
        <p:grpSpPr>
          <a:xfrm>
            <a:off x="4572000" y="1143000"/>
            <a:ext cx="2362200" cy="2432050"/>
            <a:chOff x="0" y="0"/>
            <a:chExt cx="2147483646" cy="2147483647"/>
          </a:xfrm>
        </p:grpSpPr>
        <p:sp>
          <p:nvSpPr>
            <p:cNvPr id="371" name="Google Shape;371;p37"/>
            <p:cNvSpPr txBox="1"/>
            <p:nvPr/>
          </p:nvSpPr>
          <p:spPr>
            <a:xfrm>
              <a:off x="831284412" y="1749386167"/>
              <a:ext cx="1316199234" cy="398097479"/>
            </a:xfrm>
            <a:prstGeom prst="rect">
              <a:avLst/>
            </a:prstGeom>
            <a:noFill/>
            <a:ln cap="flat" cmpd="sng" w="19050">
              <a:solidFill>
                <a:srgbClr val="FF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2" name="Google Shape;372;p37"/>
            <p:cNvCxnSpPr/>
            <p:nvPr/>
          </p:nvCxnSpPr>
          <p:spPr>
            <a:xfrm rot="10800000">
              <a:off x="415641852" y="740124940"/>
              <a:ext cx="692736447" cy="1009261226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3" name="Google Shape;373;p37"/>
            <p:cNvSpPr txBox="1"/>
            <p:nvPr/>
          </p:nvSpPr>
          <p:spPr>
            <a:xfrm>
              <a:off x="0" y="0"/>
              <a:ext cx="1287902525" cy="733764650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Initial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condition</a:t>
              </a:r>
              <a:endParaRPr/>
            </a:p>
          </p:txBody>
        </p:sp>
      </p:grpSp>
      <p:grpSp>
        <p:nvGrpSpPr>
          <p:cNvPr id="374" name="Google Shape;374;p37"/>
          <p:cNvGrpSpPr/>
          <p:nvPr/>
        </p:nvGrpSpPr>
        <p:grpSpPr>
          <a:xfrm>
            <a:off x="6248400" y="1074737"/>
            <a:ext cx="1981200" cy="2500312"/>
            <a:chOff x="0" y="0"/>
            <a:chExt cx="2147483647" cy="2147483647"/>
          </a:xfrm>
        </p:grpSpPr>
        <p:sp>
          <p:nvSpPr>
            <p:cNvPr id="375" name="Google Shape;375;p37"/>
            <p:cNvSpPr txBox="1"/>
            <p:nvPr/>
          </p:nvSpPr>
          <p:spPr>
            <a:xfrm>
              <a:off x="1238932746" y="1760368566"/>
              <a:ext cx="908550900" cy="387115080"/>
            </a:xfrm>
            <a:prstGeom prst="rect">
              <a:avLst/>
            </a:prstGeom>
            <a:noFill/>
            <a:ln cap="flat" cmpd="sng" w="19050">
              <a:solidFill>
                <a:srgbClr val="FF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6" name="Google Shape;376;p37"/>
            <p:cNvCxnSpPr/>
            <p:nvPr/>
          </p:nvCxnSpPr>
          <p:spPr>
            <a:xfrm rot="10800000">
              <a:off x="908550889" y="713100584"/>
              <a:ext cx="660764286" cy="1047153749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7" name="Google Shape;377;p37"/>
            <p:cNvSpPr txBox="1"/>
            <p:nvPr/>
          </p:nvSpPr>
          <p:spPr>
            <a:xfrm>
              <a:off x="0" y="0"/>
              <a:ext cx="1404124131" cy="713522130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Solve for A[t]</a:t>
              </a:r>
              <a:endParaRPr/>
            </a:p>
          </p:txBody>
        </p:sp>
      </p:grpSp>
      <p:grpSp>
        <p:nvGrpSpPr>
          <p:cNvPr id="378" name="Google Shape;378;p37"/>
          <p:cNvGrpSpPr/>
          <p:nvPr/>
        </p:nvGrpSpPr>
        <p:grpSpPr>
          <a:xfrm>
            <a:off x="7696200" y="1085850"/>
            <a:ext cx="1295400" cy="2489200"/>
            <a:chOff x="0" y="0"/>
            <a:chExt cx="2147483647" cy="2147483646"/>
          </a:xfrm>
        </p:grpSpPr>
        <p:sp>
          <p:nvSpPr>
            <p:cNvPr id="379" name="Google Shape;379;p37"/>
            <p:cNvSpPr txBox="1"/>
            <p:nvPr/>
          </p:nvSpPr>
          <p:spPr>
            <a:xfrm>
              <a:off x="1315859562" y="1758553952"/>
              <a:ext cx="505290261" cy="388929694"/>
            </a:xfrm>
            <a:prstGeom prst="rect">
              <a:avLst/>
            </a:prstGeom>
            <a:noFill/>
            <a:ln cap="flat" cmpd="sng" w="19050">
              <a:solidFill>
                <a:srgbClr val="FF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0" name="Google Shape;380;p37"/>
            <p:cNvCxnSpPr/>
            <p:nvPr/>
          </p:nvCxnSpPr>
          <p:spPr>
            <a:xfrm rot="10800000">
              <a:off x="757935848" y="1035394043"/>
              <a:ext cx="757935416" cy="723132303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1" name="Google Shape;381;p37"/>
            <p:cNvSpPr txBox="1"/>
            <p:nvPr/>
          </p:nvSpPr>
          <p:spPr>
            <a:xfrm>
              <a:off x="0" y="0"/>
              <a:ext cx="2147483647" cy="1035473442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 a function of t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/>
          <p:nvPr>
            <p:ph idx="4294967295"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How do we get Mathematica to solve it?</a:t>
            </a:r>
            <a:endParaRPr/>
          </a:p>
        </p:txBody>
      </p:sp>
      <p:sp>
        <p:nvSpPr>
          <p:cNvPr id="388" name="Google Shape;388;p38"/>
          <p:cNvSpPr txBox="1"/>
          <p:nvPr/>
        </p:nvSpPr>
        <p:spPr>
          <a:xfrm>
            <a:off x="5562600" y="5029200"/>
            <a:ext cx="33099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Associated Notebook: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“Basic Chemical Reactions.nb”</a:t>
            </a:r>
            <a:endParaRPr/>
          </a:p>
        </p:txBody>
      </p:sp>
      <p:pic>
        <p:nvPicPr>
          <p:cNvPr descr="Screen Shot 2016-01-11 at 2.25.44 PM.png" id="389" name="Google Shape;389;p38"/>
          <p:cNvPicPr preferRelativeResize="0"/>
          <p:nvPr/>
        </p:nvPicPr>
        <p:blipFill rotWithShape="1">
          <a:blip r:embed="rId3">
            <a:alphaModFix/>
          </a:blip>
          <a:srcRect b="-8580" l="0" r="0" t="0"/>
          <a:stretch/>
        </p:blipFill>
        <p:spPr>
          <a:xfrm>
            <a:off x="762000" y="2819400"/>
            <a:ext cx="8382000" cy="1863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38"/>
          <p:cNvGrpSpPr/>
          <p:nvPr/>
        </p:nvGrpSpPr>
        <p:grpSpPr>
          <a:xfrm>
            <a:off x="180975" y="781050"/>
            <a:ext cx="3095625" cy="2800350"/>
            <a:chOff x="0" y="0"/>
            <a:chExt cx="2147483647" cy="2147483647"/>
          </a:xfrm>
        </p:grpSpPr>
        <p:sp>
          <p:nvSpPr>
            <p:cNvPr id="391" name="Google Shape;391;p38"/>
            <p:cNvSpPr txBox="1"/>
            <p:nvPr/>
          </p:nvSpPr>
          <p:spPr>
            <a:xfrm>
              <a:off x="1354699502" y="1796896367"/>
              <a:ext cx="792784144" cy="350587279"/>
            </a:xfrm>
            <a:prstGeom prst="rect">
              <a:avLst/>
            </a:prstGeom>
            <a:noFill/>
            <a:ln cap="flat" cmpd="sng" w="19050">
              <a:solidFill>
                <a:srgbClr val="FF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2" name="Google Shape;392;p38"/>
            <p:cNvCxnSpPr/>
            <p:nvPr/>
          </p:nvCxnSpPr>
          <p:spPr>
            <a:xfrm rot="10800000">
              <a:off x="720232949" y="920350006"/>
              <a:ext cx="740056019" cy="876524141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3" name="Google Shape;393;p38"/>
            <p:cNvSpPr txBox="1"/>
            <p:nvPr/>
          </p:nvSpPr>
          <p:spPr>
            <a:xfrm>
              <a:off x="0" y="0"/>
              <a:ext cx="1566108645" cy="920428136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DSolve is a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Mathematica function.</a:t>
              </a:r>
              <a:endParaRPr/>
            </a:p>
          </p:txBody>
        </p:sp>
      </p:grpSp>
      <p:grpSp>
        <p:nvGrpSpPr>
          <p:cNvPr id="394" name="Google Shape;394;p38"/>
          <p:cNvGrpSpPr/>
          <p:nvPr/>
        </p:nvGrpSpPr>
        <p:grpSpPr>
          <a:xfrm>
            <a:off x="2514600" y="1074737"/>
            <a:ext cx="2717800" cy="2506662"/>
            <a:chOff x="0" y="0"/>
            <a:chExt cx="2147483647" cy="2147483647"/>
          </a:xfrm>
        </p:grpSpPr>
        <p:sp>
          <p:nvSpPr>
            <p:cNvPr id="395" name="Google Shape;395;p38"/>
            <p:cNvSpPr txBox="1"/>
            <p:nvPr/>
          </p:nvSpPr>
          <p:spPr>
            <a:xfrm>
              <a:off x="873042902" y="1761348916"/>
              <a:ext cx="1274440744" cy="386134730"/>
            </a:xfrm>
            <a:prstGeom prst="rect">
              <a:avLst/>
            </a:prstGeom>
            <a:noFill/>
            <a:ln cap="flat" cmpd="sng" w="19050">
              <a:solidFill>
                <a:srgbClr val="FF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6" name="Google Shape;396;p38"/>
            <p:cNvCxnSpPr/>
            <p:nvPr/>
          </p:nvCxnSpPr>
          <p:spPr>
            <a:xfrm rot="10800000">
              <a:off x="541888094" y="711293756"/>
              <a:ext cx="541888182" cy="1044501094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7" name="Google Shape;397;p38"/>
            <p:cNvSpPr txBox="1"/>
            <p:nvPr/>
          </p:nvSpPr>
          <p:spPr>
            <a:xfrm>
              <a:off x="0" y="0"/>
              <a:ext cx="1303922175" cy="711715171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Differential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equation</a:t>
              </a: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4572000" y="1143000"/>
            <a:ext cx="2362200" cy="2432050"/>
            <a:chOff x="0" y="0"/>
            <a:chExt cx="2147483646" cy="2147483647"/>
          </a:xfrm>
        </p:grpSpPr>
        <p:sp>
          <p:nvSpPr>
            <p:cNvPr id="399" name="Google Shape;399;p38"/>
            <p:cNvSpPr txBox="1"/>
            <p:nvPr/>
          </p:nvSpPr>
          <p:spPr>
            <a:xfrm>
              <a:off x="831284412" y="1749386167"/>
              <a:ext cx="1316199234" cy="398097479"/>
            </a:xfrm>
            <a:prstGeom prst="rect">
              <a:avLst/>
            </a:prstGeom>
            <a:noFill/>
            <a:ln cap="flat" cmpd="sng" w="19050">
              <a:solidFill>
                <a:srgbClr val="FF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0" name="Google Shape;400;p38"/>
            <p:cNvCxnSpPr/>
            <p:nvPr/>
          </p:nvCxnSpPr>
          <p:spPr>
            <a:xfrm rot="10800000">
              <a:off x="415641852" y="740124940"/>
              <a:ext cx="692736447" cy="1009261226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1" name="Google Shape;401;p38"/>
            <p:cNvSpPr txBox="1"/>
            <p:nvPr/>
          </p:nvSpPr>
          <p:spPr>
            <a:xfrm>
              <a:off x="0" y="0"/>
              <a:ext cx="1287902525" cy="733764650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Initial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condition</a:t>
              </a:r>
              <a:endParaRPr/>
            </a:p>
          </p:txBody>
        </p:sp>
      </p:grpSp>
      <p:grpSp>
        <p:nvGrpSpPr>
          <p:cNvPr id="402" name="Google Shape;402;p38"/>
          <p:cNvGrpSpPr/>
          <p:nvPr/>
        </p:nvGrpSpPr>
        <p:grpSpPr>
          <a:xfrm>
            <a:off x="6248400" y="1074737"/>
            <a:ext cx="1981200" cy="2500312"/>
            <a:chOff x="0" y="0"/>
            <a:chExt cx="2147483647" cy="2147483647"/>
          </a:xfrm>
        </p:grpSpPr>
        <p:sp>
          <p:nvSpPr>
            <p:cNvPr id="403" name="Google Shape;403;p38"/>
            <p:cNvSpPr txBox="1"/>
            <p:nvPr/>
          </p:nvSpPr>
          <p:spPr>
            <a:xfrm>
              <a:off x="1238932746" y="1760368566"/>
              <a:ext cx="908550900" cy="387115080"/>
            </a:xfrm>
            <a:prstGeom prst="rect">
              <a:avLst/>
            </a:prstGeom>
            <a:noFill/>
            <a:ln cap="flat" cmpd="sng" w="19050">
              <a:solidFill>
                <a:srgbClr val="FF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4" name="Google Shape;404;p38"/>
            <p:cNvCxnSpPr/>
            <p:nvPr/>
          </p:nvCxnSpPr>
          <p:spPr>
            <a:xfrm rot="10800000">
              <a:off x="908550889" y="713100584"/>
              <a:ext cx="660764286" cy="1047153749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5" name="Google Shape;405;p38"/>
            <p:cNvSpPr txBox="1"/>
            <p:nvPr/>
          </p:nvSpPr>
          <p:spPr>
            <a:xfrm>
              <a:off x="0" y="0"/>
              <a:ext cx="1404124131" cy="713522130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Solve for A[t]</a:t>
              </a:r>
              <a:endParaRPr/>
            </a:p>
          </p:txBody>
        </p:sp>
      </p:grpSp>
      <p:grpSp>
        <p:nvGrpSpPr>
          <p:cNvPr id="406" name="Google Shape;406;p38"/>
          <p:cNvGrpSpPr/>
          <p:nvPr/>
        </p:nvGrpSpPr>
        <p:grpSpPr>
          <a:xfrm>
            <a:off x="7696200" y="1085850"/>
            <a:ext cx="1295400" cy="2489200"/>
            <a:chOff x="0" y="0"/>
            <a:chExt cx="2147483647" cy="2147483646"/>
          </a:xfrm>
        </p:grpSpPr>
        <p:sp>
          <p:nvSpPr>
            <p:cNvPr id="407" name="Google Shape;407;p38"/>
            <p:cNvSpPr txBox="1"/>
            <p:nvPr/>
          </p:nvSpPr>
          <p:spPr>
            <a:xfrm>
              <a:off x="1315859562" y="1758553952"/>
              <a:ext cx="505290261" cy="388929694"/>
            </a:xfrm>
            <a:prstGeom prst="rect">
              <a:avLst/>
            </a:prstGeom>
            <a:noFill/>
            <a:ln cap="flat" cmpd="sng" w="19050">
              <a:solidFill>
                <a:srgbClr val="FF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8" name="Google Shape;408;p38"/>
            <p:cNvCxnSpPr/>
            <p:nvPr/>
          </p:nvCxnSpPr>
          <p:spPr>
            <a:xfrm rot="10800000">
              <a:off x="757935848" y="1035394043"/>
              <a:ext cx="757935416" cy="723132303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9" name="Google Shape;409;p38"/>
            <p:cNvSpPr txBox="1"/>
            <p:nvPr/>
          </p:nvSpPr>
          <p:spPr>
            <a:xfrm>
              <a:off x="0" y="0"/>
              <a:ext cx="2147483647" cy="1035473442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 a function of t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"/>
          <p:cNvSpPr txBox="1"/>
          <p:nvPr>
            <p:ph idx="4294967295" type="title"/>
          </p:nvPr>
        </p:nvSpPr>
        <p:spPr>
          <a:xfrm>
            <a:off x="6096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How do we get Mathematica to plot it?</a:t>
            </a:r>
            <a:endParaRPr/>
          </a:p>
        </p:txBody>
      </p:sp>
      <p:pic>
        <p:nvPicPr>
          <p:cNvPr descr="Picture 13" id="415" name="Google Shape;415;p39"/>
          <p:cNvPicPr preferRelativeResize="0"/>
          <p:nvPr/>
        </p:nvPicPr>
        <p:blipFill rotWithShape="1">
          <a:blip r:embed="rId3">
            <a:alphaModFix/>
          </a:blip>
          <a:srcRect b="0" l="0" r="0" t="5026"/>
          <a:stretch/>
        </p:blipFill>
        <p:spPr>
          <a:xfrm>
            <a:off x="457200" y="1138237"/>
            <a:ext cx="8153400" cy="5662612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9"/>
          <p:cNvSpPr txBox="1"/>
          <p:nvPr/>
        </p:nvSpPr>
        <p:spPr>
          <a:xfrm>
            <a:off x="5562600" y="5029200"/>
            <a:ext cx="33099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Associated Notebook: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“Basic Chemical Reactions.nb”</a:t>
            </a:r>
            <a:endParaRPr/>
          </a:p>
        </p:txBody>
      </p:sp>
      <p:sp>
        <p:nvSpPr>
          <p:cNvPr id="417" name="Google Shape;417;p39"/>
          <p:cNvSpPr txBox="1"/>
          <p:nvPr/>
        </p:nvSpPr>
        <p:spPr>
          <a:xfrm>
            <a:off x="3200400" y="1066800"/>
            <a:ext cx="5181600" cy="381000"/>
          </a:xfrm>
          <a:prstGeom prst="rect">
            <a:avLst/>
          </a:prstGeom>
          <a:noFill/>
          <a:ln cap="flat" cmpd="sng" w="9525">
            <a:solidFill>
              <a:srgbClr val="FF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/>
          <p:nvPr>
            <p:ph idx="4294967295" type="title"/>
          </p:nvPr>
        </p:nvSpPr>
        <p:spPr>
          <a:xfrm>
            <a:off x="6096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DSolveValue</a:t>
            </a:r>
            <a:endParaRPr/>
          </a:p>
        </p:txBody>
      </p: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752600"/>
            <a:ext cx="6921500" cy="49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0"/>
          <p:cNvSpPr txBox="1"/>
          <p:nvPr/>
        </p:nvSpPr>
        <p:spPr>
          <a:xfrm>
            <a:off x="152400" y="685800"/>
            <a:ext cx="8915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DSolveValue is a newish </a:t>
            </a:r>
            <a:r>
              <a:rPr b="0" i="1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Mathematica</a:t>
            </a: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function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Some people find DSolveValue more intuitive to work with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Almost all of Prof. Bardwell’s examples use DSolve rather than DSolveValue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/>
          <p:nvPr>
            <p:ph idx="1" type="body"/>
          </p:nvPr>
        </p:nvSpPr>
        <p:spPr>
          <a:xfrm>
            <a:off x="381000" y="12954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2. First Order chemical reaction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is destroyed/converted/exported etc. at at rate proportional to its own concentration</a:t>
            </a:r>
            <a:r>
              <a:rPr b="0" i="0" lang="en-US" sz="20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transcript or protein degradation, pumping/leaking out (non-saturated), dissociation, something being used up…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reaction because rate determined by a single concentration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first order rate coefficient (not a rate) with units of time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1"/>
          <p:cNvSpPr txBox="1"/>
          <p:nvPr>
            <p:ph type="title"/>
          </p:nvPr>
        </p:nvSpPr>
        <p:spPr>
          <a:xfrm>
            <a:off x="0" y="152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Tool kit for systems biology: Reactions</a:t>
            </a:r>
            <a:endParaRPr/>
          </a:p>
        </p:txBody>
      </p:sp>
      <p:sp>
        <p:nvSpPr>
          <p:cNvPr id="432" name="Google Shape;432;p41"/>
          <p:cNvSpPr txBox="1"/>
          <p:nvPr/>
        </p:nvSpPr>
        <p:spPr>
          <a:xfrm>
            <a:off x="3200400" y="838200"/>
            <a:ext cx="19383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33" name="Google Shape;433;p41"/>
          <p:cNvSpPr txBox="1"/>
          <p:nvPr/>
        </p:nvSpPr>
        <p:spPr>
          <a:xfrm>
            <a:off x="3962400" y="604837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cxnSp>
        <p:nvCxnSpPr>
          <p:cNvPr id="434" name="Google Shape;434;p41"/>
          <p:cNvCxnSpPr/>
          <p:nvPr/>
        </p:nvCxnSpPr>
        <p:spPr>
          <a:xfrm>
            <a:off x="3810000" y="12192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5" name="Google Shape;435;p41"/>
          <p:cNvSpPr txBox="1"/>
          <p:nvPr/>
        </p:nvSpPr>
        <p:spPr>
          <a:xfrm>
            <a:off x="5395912" y="842962"/>
            <a:ext cx="33083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36" name="Google Shape;436;p41"/>
          <p:cNvSpPr txBox="1"/>
          <p:nvPr/>
        </p:nvSpPr>
        <p:spPr>
          <a:xfrm>
            <a:off x="6445250" y="609600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cxnSp>
        <p:nvCxnSpPr>
          <p:cNvPr id="437" name="Google Shape;437;p41"/>
          <p:cNvCxnSpPr/>
          <p:nvPr/>
        </p:nvCxnSpPr>
        <p:spPr>
          <a:xfrm>
            <a:off x="6407150" y="12192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8" name="Google Shape;438;p41"/>
          <p:cNvSpPr txBox="1"/>
          <p:nvPr/>
        </p:nvSpPr>
        <p:spPr>
          <a:xfrm>
            <a:off x="685800" y="846137"/>
            <a:ext cx="5810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439" name="Google Shape;439;p41"/>
          <p:cNvSpPr txBox="1"/>
          <p:nvPr/>
        </p:nvSpPr>
        <p:spPr>
          <a:xfrm>
            <a:off x="1447800" y="609600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cxnSp>
        <p:nvCxnSpPr>
          <p:cNvPr id="440" name="Google Shape;440;p41"/>
          <p:cNvCxnSpPr/>
          <p:nvPr/>
        </p:nvCxnSpPr>
        <p:spPr>
          <a:xfrm>
            <a:off x="1219200" y="12192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41" name="Google Shape;441;p41"/>
          <p:cNvSpPr txBox="1"/>
          <p:nvPr/>
        </p:nvSpPr>
        <p:spPr>
          <a:xfrm>
            <a:off x="304800" y="6248400"/>
            <a:ext cx="67770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*Collision theory of chemical reactions / law of mass action</a:t>
            </a:r>
            <a:endParaRPr/>
          </a:p>
        </p:txBody>
      </p:sp>
      <p:sp>
        <p:nvSpPr>
          <p:cNvPr id="442" name="Google Shape;442;p41"/>
          <p:cNvSpPr txBox="1"/>
          <p:nvPr/>
        </p:nvSpPr>
        <p:spPr>
          <a:xfrm>
            <a:off x="1981200" y="830262"/>
            <a:ext cx="7493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</a:pPr>
            <a:r>
              <a:rPr b="0" i="0" lang="en-US" sz="4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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 txBox="1"/>
          <p:nvPr/>
        </p:nvSpPr>
        <p:spPr>
          <a:xfrm>
            <a:off x="533400" y="914400"/>
            <a:ext cx="6324600" cy="5540375"/>
          </a:xfrm>
          <a:prstGeom prst="rect">
            <a:avLst/>
          </a:prstGeom>
          <a:noFill/>
          <a:ln cap="flat" cmpd="sng" w="57150">
            <a:solidFill>
              <a:srgbClr val="8AC6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2"/>
          <p:cNvSpPr/>
          <p:nvPr/>
        </p:nvSpPr>
        <p:spPr>
          <a:xfrm>
            <a:off x="5026025" y="4759325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2"/>
          <p:cNvSpPr/>
          <p:nvPr/>
        </p:nvSpPr>
        <p:spPr>
          <a:xfrm>
            <a:off x="5026025" y="5554662"/>
            <a:ext cx="398462" cy="422275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2"/>
          <p:cNvSpPr/>
          <p:nvPr/>
        </p:nvSpPr>
        <p:spPr>
          <a:xfrm>
            <a:off x="6002337" y="4759325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2"/>
          <p:cNvSpPr/>
          <p:nvPr/>
        </p:nvSpPr>
        <p:spPr>
          <a:xfrm>
            <a:off x="6002337" y="5554662"/>
            <a:ext cx="398462" cy="422275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2"/>
          <p:cNvSpPr/>
          <p:nvPr/>
        </p:nvSpPr>
        <p:spPr>
          <a:xfrm>
            <a:off x="1120775" y="4759325"/>
            <a:ext cx="396875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2"/>
          <p:cNvSpPr/>
          <p:nvPr/>
        </p:nvSpPr>
        <p:spPr>
          <a:xfrm>
            <a:off x="1120775" y="5554662"/>
            <a:ext cx="396875" cy="422275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2"/>
          <p:cNvSpPr/>
          <p:nvPr/>
        </p:nvSpPr>
        <p:spPr>
          <a:xfrm>
            <a:off x="2097087" y="4759325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2"/>
          <p:cNvSpPr/>
          <p:nvPr/>
        </p:nvSpPr>
        <p:spPr>
          <a:xfrm>
            <a:off x="2097087" y="5554662"/>
            <a:ext cx="398462" cy="422275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2"/>
          <p:cNvSpPr/>
          <p:nvPr/>
        </p:nvSpPr>
        <p:spPr>
          <a:xfrm>
            <a:off x="3073400" y="4759325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2"/>
          <p:cNvSpPr/>
          <p:nvPr/>
        </p:nvSpPr>
        <p:spPr>
          <a:xfrm>
            <a:off x="3073400" y="5554662"/>
            <a:ext cx="398462" cy="422275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2"/>
          <p:cNvSpPr/>
          <p:nvPr/>
        </p:nvSpPr>
        <p:spPr>
          <a:xfrm>
            <a:off x="4049712" y="4759325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2"/>
          <p:cNvSpPr/>
          <p:nvPr/>
        </p:nvSpPr>
        <p:spPr>
          <a:xfrm>
            <a:off x="4049712" y="5554662"/>
            <a:ext cx="398462" cy="422275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5026025" y="3154362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2"/>
          <p:cNvSpPr/>
          <p:nvPr/>
        </p:nvSpPr>
        <p:spPr>
          <a:xfrm>
            <a:off x="5026025" y="3949700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2"/>
          <p:cNvSpPr/>
          <p:nvPr/>
        </p:nvSpPr>
        <p:spPr>
          <a:xfrm>
            <a:off x="6002337" y="3154362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2"/>
          <p:cNvSpPr/>
          <p:nvPr/>
        </p:nvSpPr>
        <p:spPr>
          <a:xfrm>
            <a:off x="6002337" y="3949700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2"/>
          <p:cNvSpPr/>
          <p:nvPr/>
        </p:nvSpPr>
        <p:spPr>
          <a:xfrm>
            <a:off x="1120775" y="3154362"/>
            <a:ext cx="396875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2"/>
          <p:cNvSpPr/>
          <p:nvPr/>
        </p:nvSpPr>
        <p:spPr>
          <a:xfrm>
            <a:off x="1120775" y="3949700"/>
            <a:ext cx="396875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2"/>
          <p:cNvSpPr/>
          <p:nvPr/>
        </p:nvSpPr>
        <p:spPr>
          <a:xfrm>
            <a:off x="2097087" y="3154362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2"/>
          <p:cNvSpPr/>
          <p:nvPr/>
        </p:nvSpPr>
        <p:spPr>
          <a:xfrm>
            <a:off x="2097087" y="3949700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3073400" y="3154362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3073400" y="3949700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2"/>
          <p:cNvSpPr/>
          <p:nvPr/>
        </p:nvSpPr>
        <p:spPr>
          <a:xfrm>
            <a:off x="4049712" y="3154362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2"/>
          <p:cNvSpPr/>
          <p:nvPr/>
        </p:nvSpPr>
        <p:spPr>
          <a:xfrm>
            <a:off x="4049712" y="3949700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2"/>
          <p:cNvSpPr/>
          <p:nvPr/>
        </p:nvSpPr>
        <p:spPr>
          <a:xfrm>
            <a:off x="5026025" y="1522412"/>
            <a:ext cx="398462" cy="422275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2"/>
          <p:cNvSpPr/>
          <p:nvPr/>
        </p:nvSpPr>
        <p:spPr>
          <a:xfrm>
            <a:off x="5026025" y="2319337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6002337" y="1522412"/>
            <a:ext cx="398462" cy="422275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2"/>
          <p:cNvSpPr/>
          <p:nvPr/>
        </p:nvSpPr>
        <p:spPr>
          <a:xfrm>
            <a:off x="6002337" y="2319337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2"/>
          <p:cNvSpPr/>
          <p:nvPr/>
        </p:nvSpPr>
        <p:spPr>
          <a:xfrm>
            <a:off x="1120775" y="1522412"/>
            <a:ext cx="396875" cy="422275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2"/>
          <p:cNvSpPr/>
          <p:nvPr/>
        </p:nvSpPr>
        <p:spPr>
          <a:xfrm>
            <a:off x="1120775" y="2319337"/>
            <a:ext cx="396875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2097087" y="1522412"/>
            <a:ext cx="398462" cy="422275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2097087" y="2319337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3073400" y="1522412"/>
            <a:ext cx="398462" cy="422275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2"/>
          <p:cNvSpPr/>
          <p:nvPr/>
        </p:nvSpPr>
        <p:spPr>
          <a:xfrm>
            <a:off x="3073400" y="2319337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4049712" y="1522412"/>
            <a:ext cx="398462" cy="422275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4049712" y="2319337"/>
            <a:ext cx="398462" cy="420687"/>
          </a:xfrm>
          <a:prstGeom prst="ellipse">
            <a:avLst/>
          </a:prstGeom>
          <a:solidFill>
            <a:srgbClr val="FFB26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2"/>
          <p:cNvSpPr txBox="1"/>
          <p:nvPr/>
        </p:nvSpPr>
        <p:spPr>
          <a:xfrm>
            <a:off x="7010400" y="3581400"/>
            <a:ext cx="22860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balls</a:t>
            </a:r>
            <a:endParaRPr/>
          </a:p>
        </p:txBody>
      </p:sp>
      <p:pic>
        <p:nvPicPr>
          <p:cNvPr id="486" name="Google Shape;48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304800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2"/>
          <p:cNvSpPr txBox="1"/>
          <p:nvPr/>
        </p:nvSpPr>
        <p:spPr>
          <a:xfrm>
            <a:off x="1143000" y="228600"/>
            <a:ext cx="43243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First-order decay simulation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3"/>
          <p:cNvSpPr txBox="1"/>
          <p:nvPr>
            <p:ph idx="1" type="body"/>
          </p:nvPr>
        </p:nvSpPr>
        <p:spPr>
          <a:xfrm>
            <a:off x="381000" y="12954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2. First Order chemical reaction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is destroyed/converted/exported etc. at at rate proportional to its own concentration</a:t>
            </a:r>
            <a:r>
              <a:rPr b="0" i="0" lang="en-US" sz="20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transcript or protein degradation, pumping/leaking out (non-saturated), dissociation, something being used up…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reaction because rate determined by a single concentration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first order rate coefficient (not a rate) with units of time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Differential equation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Ordinary (no partial derivatives)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(only first derivatives)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3"/>
          <p:cNvSpPr txBox="1"/>
          <p:nvPr>
            <p:ph type="title"/>
          </p:nvPr>
        </p:nvSpPr>
        <p:spPr>
          <a:xfrm>
            <a:off x="0" y="152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Tool kit for systems biology: Reactions</a:t>
            </a:r>
            <a:endParaRPr/>
          </a:p>
        </p:txBody>
      </p:sp>
      <p:sp>
        <p:nvSpPr>
          <p:cNvPr id="494" name="Google Shape;494;p43"/>
          <p:cNvSpPr txBox="1"/>
          <p:nvPr/>
        </p:nvSpPr>
        <p:spPr>
          <a:xfrm>
            <a:off x="5957887" y="4411662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</a:t>
            </a:r>
            <a:endParaRPr/>
          </a:p>
        </p:txBody>
      </p:sp>
      <p:cxnSp>
        <p:nvCxnSpPr>
          <p:cNvPr id="495" name="Google Shape;495;p43"/>
          <p:cNvCxnSpPr/>
          <p:nvPr/>
        </p:nvCxnSpPr>
        <p:spPr>
          <a:xfrm>
            <a:off x="5354637" y="4584700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6" name="Google Shape;496;p43"/>
          <p:cNvSpPr txBox="1"/>
          <p:nvPr/>
        </p:nvSpPr>
        <p:spPr>
          <a:xfrm>
            <a:off x="5095875" y="3979862"/>
            <a:ext cx="10652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497" name="Google Shape;497;p43"/>
          <p:cNvSpPr txBox="1"/>
          <p:nvPr/>
        </p:nvSpPr>
        <p:spPr>
          <a:xfrm>
            <a:off x="5357812" y="4525962"/>
            <a:ext cx="5000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</a:t>
            </a:r>
            <a:endParaRPr/>
          </a:p>
        </p:txBody>
      </p:sp>
      <p:sp>
        <p:nvSpPr>
          <p:cNvPr id="498" name="Google Shape;498;p43"/>
          <p:cNvSpPr txBox="1"/>
          <p:nvPr/>
        </p:nvSpPr>
        <p:spPr>
          <a:xfrm>
            <a:off x="6324600" y="4238625"/>
            <a:ext cx="11445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499" name="Google Shape;499;p43"/>
          <p:cNvSpPr txBox="1"/>
          <p:nvPr/>
        </p:nvSpPr>
        <p:spPr>
          <a:xfrm>
            <a:off x="3200400" y="838200"/>
            <a:ext cx="19383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00" name="Google Shape;500;p43"/>
          <p:cNvSpPr txBox="1"/>
          <p:nvPr/>
        </p:nvSpPr>
        <p:spPr>
          <a:xfrm>
            <a:off x="3962400" y="604837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cxnSp>
        <p:nvCxnSpPr>
          <p:cNvPr id="501" name="Google Shape;501;p43"/>
          <p:cNvCxnSpPr/>
          <p:nvPr/>
        </p:nvCxnSpPr>
        <p:spPr>
          <a:xfrm>
            <a:off x="3810000" y="12192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02" name="Google Shape;502;p43"/>
          <p:cNvSpPr txBox="1"/>
          <p:nvPr/>
        </p:nvSpPr>
        <p:spPr>
          <a:xfrm>
            <a:off x="5395912" y="842962"/>
            <a:ext cx="33083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03" name="Google Shape;503;p43"/>
          <p:cNvSpPr txBox="1"/>
          <p:nvPr/>
        </p:nvSpPr>
        <p:spPr>
          <a:xfrm>
            <a:off x="6445250" y="609600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cxnSp>
        <p:nvCxnSpPr>
          <p:cNvPr id="504" name="Google Shape;504;p43"/>
          <p:cNvCxnSpPr/>
          <p:nvPr/>
        </p:nvCxnSpPr>
        <p:spPr>
          <a:xfrm>
            <a:off x="6407150" y="12192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05" name="Google Shape;505;p43"/>
          <p:cNvSpPr txBox="1"/>
          <p:nvPr/>
        </p:nvSpPr>
        <p:spPr>
          <a:xfrm>
            <a:off x="685800" y="846137"/>
            <a:ext cx="5810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06" name="Google Shape;506;p43"/>
          <p:cNvSpPr txBox="1"/>
          <p:nvPr/>
        </p:nvSpPr>
        <p:spPr>
          <a:xfrm>
            <a:off x="1447800" y="609600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cxnSp>
        <p:nvCxnSpPr>
          <p:cNvPr id="507" name="Google Shape;507;p43"/>
          <p:cNvCxnSpPr/>
          <p:nvPr/>
        </p:nvCxnSpPr>
        <p:spPr>
          <a:xfrm>
            <a:off x="1219200" y="12192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08" name="Google Shape;508;p43"/>
          <p:cNvSpPr txBox="1"/>
          <p:nvPr/>
        </p:nvSpPr>
        <p:spPr>
          <a:xfrm>
            <a:off x="304800" y="6248400"/>
            <a:ext cx="49196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Don’t confuse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rates</a:t>
            </a:r>
            <a:r>
              <a:rPr b="0" i="0" lang="en-US" sz="20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rate coefficients !</a:t>
            </a:r>
            <a:endParaRPr/>
          </a:p>
        </p:txBody>
      </p:sp>
      <p:sp>
        <p:nvSpPr>
          <p:cNvPr id="509" name="Google Shape;509;p43"/>
          <p:cNvSpPr txBox="1"/>
          <p:nvPr/>
        </p:nvSpPr>
        <p:spPr>
          <a:xfrm>
            <a:off x="1981200" y="830262"/>
            <a:ext cx="7493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</a:pPr>
            <a:r>
              <a:rPr b="0" i="0" lang="en-US" sz="4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</a:t>
            </a:r>
            <a:endParaRPr/>
          </a:p>
        </p:txBody>
      </p:sp>
      <p:sp>
        <p:nvSpPr>
          <p:cNvPr id="510" name="Google Shape;510;p43"/>
          <p:cNvSpPr txBox="1"/>
          <p:nvPr/>
        </p:nvSpPr>
        <p:spPr>
          <a:xfrm>
            <a:off x="3733800" y="5334000"/>
            <a:ext cx="510540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rate is </a:t>
            </a:r>
            <a:r>
              <a:rPr b="0" i="0" lang="en-US" sz="2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concentration/time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rate coefficient is </a:t>
            </a:r>
            <a:r>
              <a:rPr b="0" i="0" lang="en-US" sz="2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1/time</a:t>
            </a:r>
            <a:endParaRPr/>
          </a:p>
        </p:txBody>
      </p:sp>
      <p:sp>
        <p:nvSpPr>
          <p:cNvPr id="511" name="Google Shape;511;p43"/>
          <p:cNvSpPr txBox="1"/>
          <p:nvPr/>
        </p:nvSpPr>
        <p:spPr>
          <a:xfrm>
            <a:off x="3657600" y="5105400"/>
            <a:ext cx="5257800" cy="106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4"/>
          <p:cNvSpPr txBox="1"/>
          <p:nvPr/>
        </p:nvSpPr>
        <p:spPr>
          <a:xfrm>
            <a:off x="3048000" y="5486400"/>
            <a:ext cx="3657600" cy="685800"/>
          </a:xfrm>
          <a:prstGeom prst="rect">
            <a:avLst/>
          </a:prstGeom>
          <a:solidFill>
            <a:srgbClr val="FFFF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4"/>
          <p:cNvSpPr txBox="1"/>
          <p:nvPr>
            <p:ph idx="1" type="body"/>
          </p:nvPr>
        </p:nvSpPr>
        <p:spPr>
          <a:xfrm>
            <a:off x="381000" y="12954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2. First Order chemical reaction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is destroyed/converted/exported etc. at at rate proportional to its own concentration</a:t>
            </a:r>
            <a:r>
              <a:rPr b="0" i="0" lang="en-US" sz="20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transcript or protein degradation, pumping/leaking out (non-saturated), dissociation, something being used up…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reaction because rate determined by a single concentration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first order rate coefficient (not a rate) with units of time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Differential equation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Ordinary (no partial derivatives)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(only first derivatives)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Exact Solution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4"/>
          <p:cNvSpPr txBox="1"/>
          <p:nvPr>
            <p:ph type="title"/>
          </p:nvPr>
        </p:nvSpPr>
        <p:spPr>
          <a:xfrm>
            <a:off x="0" y="152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Tool kit for systems biology: Reactions</a:t>
            </a:r>
            <a:endParaRPr/>
          </a:p>
        </p:txBody>
      </p:sp>
      <p:sp>
        <p:nvSpPr>
          <p:cNvPr id="519" name="Google Shape;519;p44"/>
          <p:cNvSpPr txBox="1"/>
          <p:nvPr/>
        </p:nvSpPr>
        <p:spPr>
          <a:xfrm>
            <a:off x="5957887" y="4411662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</a:t>
            </a:r>
            <a:endParaRPr/>
          </a:p>
        </p:txBody>
      </p:sp>
      <p:cxnSp>
        <p:nvCxnSpPr>
          <p:cNvPr id="520" name="Google Shape;520;p44"/>
          <p:cNvCxnSpPr/>
          <p:nvPr/>
        </p:nvCxnSpPr>
        <p:spPr>
          <a:xfrm>
            <a:off x="5354637" y="4584700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1" name="Google Shape;521;p44"/>
          <p:cNvSpPr txBox="1"/>
          <p:nvPr/>
        </p:nvSpPr>
        <p:spPr>
          <a:xfrm>
            <a:off x="5095875" y="3979862"/>
            <a:ext cx="10652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522" name="Google Shape;522;p44"/>
          <p:cNvSpPr txBox="1"/>
          <p:nvPr/>
        </p:nvSpPr>
        <p:spPr>
          <a:xfrm>
            <a:off x="5357812" y="4525962"/>
            <a:ext cx="5000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</a:t>
            </a:r>
            <a:endParaRPr/>
          </a:p>
        </p:txBody>
      </p:sp>
      <p:sp>
        <p:nvSpPr>
          <p:cNvPr id="523" name="Google Shape;523;p44"/>
          <p:cNvSpPr txBox="1"/>
          <p:nvPr/>
        </p:nvSpPr>
        <p:spPr>
          <a:xfrm>
            <a:off x="3048000" y="5410200"/>
            <a:ext cx="4343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 = 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baseline="-2500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b="0" baseline="3000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-kt</a:t>
            </a:r>
            <a:endParaRPr/>
          </a:p>
        </p:txBody>
      </p:sp>
      <p:sp>
        <p:nvSpPr>
          <p:cNvPr id="524" name="Google Shape;524;p44"/>
          <p:cNvSpPr txBox="1"/>
          <p:nvPr/>
        </p:nvSpPr>
        <p:spPr>
          <a:xfrm>
            <a:off x="6324600" y="4238625"/>
            <a:ext cx="11445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525" name="Google Shape;525;p44"/>
          <p:cNvSpPr txBox="1"/>
          <p:nvPr/>
        </p:nvSpPr>
        <p:spPr>
          <a:xfrm>
            <a:off x="3200400" y="838200"/>
            <a:ext cx="19383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26" name="Google Shape;526;p44"/>
          <p:cNvSpPr txBox="1"/>
          <p:nvPr/>
        </p:nvSpPr>
        <p:spPr>
          <a:xfrm>
            <a:off x="3962400" y="604837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cxnSp>
        <p:nvCxnSpPr>
          <p:cNvPr id="527" name="Google Shape;527;p44"/>
          <p:cNvCxnSpPr/>
          <p:nvPr/>
        </p:nvCxnSpPr>
        <p:spPr>
          <a:xfrm>
            <a:off x="3810000" y="12192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8" name="Google Shape;528;p44"/>
          <p:cNvSpPr txBox="1"/>
          <p:nvPr/>
        </p:nvSpPr>
        <p:spPr>
          <a:xfrm>
            <a:off x="5395912" y="842962"/>
            <a:ext cx="33083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29" name="Google Shape;529;p44"/>
          <p:cNvSpPr txBox="1"/>
          <p:nvPr/>
        </p:nvSpPr>
        <p:spPr>
          <a:xfrm>
            <a:off x="6445250" y="609600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cxnSp>
        <p:nvCxnSpPr>
          <p:cNvPr id="530" name="Google Shape;530;p44"/>
          <p:cNvCxnSpPr/>
          <p:nvPr/>
        </p:nvCxnSpPr>
        <p:spPr>
          <a:xfrm>
            <a:off x="6407150" y="12192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1" name="Google Shape;531;p44"/>
          <p:cNvSpPr txBox="1"/>
          <p:nvPr/>
        </p:nvSpPr>
        <p:spPr>
          <a:xfrm>
            <a:off x="685800" y="846137"/>
            <a:ext cx="5810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32" name="Google Shape;532;p44"/>
          <p:cNvSpPr txBox="1"/>
          <p:nvPr/>
        </p:nvSpPr>
        <p:spPr>
          <a:xfrm>
            <a:off x="1447800" y="609600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cxnSp>
        <p:nvCxnSpPr>
          <p:cNvPr id="533" name="Google Shape;533;p44"/>
          <p:cNvCxnSpPr/>
          <p:nvPr/>
        </p:nvCxnSpPr>
        <p:spPr>
          <a:xfrm>
            <a:off x="1219200" y="12192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4" name="Google Shape;534;p44"/>
          <p:cNvSpPr txBox="1"/>
          <p:nvPr/>
        </p:nvSpPr>
        <p:spPr>
          <a:xfrm>
            <a:off x="304800" y="6248400"/>
            <a:ext cx="67770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*Collision theory of chemical reactions / law of mass action</a:t>
            </a:r>
            <a:endParaRPr/>
          </a:p>
        </p:txBody>
      </p:sp>
      <p:sp>
        <p:nvSpPr>
          <p:cNvPr id="535" name="Google Shape;535;p44"/>
          <p:cNvSpPr txBox="1"/>
          <p:nvPr/>
        </p:nvSpPr>
        <p:spPr>
          <a:xfrm>
            <a:off x="1981200" y="830262"/>
            <a:ext cx="7493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</a:pPr>
            <a:r>
              <a:rPr b="0" i="0" lang="en-US" sz="4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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5"/>
          <p:cNvSpPr txBox="1"/>
          <p:nvPr>
            <p:ph idx="4294967295" type="title"/>
          </p:nvPr>
        </p:nvSpPr>
        <p:spPr>
          <a:xfrm>
            <a:off x="3048000" y="381000"/>
            <a:ext cx="563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How do we solve it?</a:t>
            </a:r>
            <a:endParaRPr/>
          </a:p>
        </p:txBody>
      </p:sp>
      <p:sp>
        <p:nvSpPr>
          <p:cNvPr id="541" name="Google Shape;541;p45"/>
          <p:cNvSpPr txBox="1"/>
          <p:nvPr/>
        </p:nvSpPr>
        <p:spPr>
          <a:xfrm>
            <a:off x="458787" y="1420812"/>
            <a:ext cx="8228012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Rewrite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 each side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arbitrary constants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Exponentiate each side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 on initial conditions (IC’s)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IC’s and behavior of fxn at t = 0 set the value of the arbitrary constant</a:t>
            </a:r>
            <a:endParaRPr/>
          </a:p>
        </p:txBody>
      </p:sp>
      <p:sp>
        <p:nvSpPr>
          <p:cNvPr id="542" name="Google Shape;542;p45"/>
          <p:cNvSpPr txBox="1"/>
          <p:nvPr/>
        </p:nvSpPr>
        <p:spPr>
          <a:xfrm>
            <a:off x="5334000" y="5867400"/>
            <a:ext cx="3505200" cy="762000"/>
          </a:xfrm>
          <a:prstGeom prst="rect">
            <a:avLst/>
          </a:prstGeom>
          <a:solidFill>
            <a:srgbClr val="FFFF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5"/>
          <p:cNvSpPr txBox="1"/>
          <p:nvPr/>
        </p:nvSpPr>
        <p:spPr>
          <a:xfrm>
            <a:off x="5334000" y="5867400"/>
            <a:ext cx="35052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 = 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baseline="-2500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b="0" baseline="3000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-kt</a:t>
            </a:r>
            <a:endParaRPr/>
          </a:p>
        </p:txBody>
      </p:sp>
      <p:sp>
        <p:nvSpPr>
          <p:cNvPr id="544" name="Google Shape;544;p45"/>
          <p:cNvSpPr txBox="1"/>
          <p:nvPr/>
        </p:nvSpPr>
        <p:spPr>
          <a:xfrm>
            <a:off x="2081212" y="508000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</a:t>
            </a:r>
            <a:endParaRPr/>
          </a:p>
        </p:txBody>
      </p:sp>
      <p:cxnSp>
        <p:nvCxnSpPr>
          <p:cNvPr id="545" name="Google Shape;545;p45"/>
          <p:cNvCxnSpPr/>
          <p:nvPr/>
        </p:nvCxnSpPr>
        <p:spPr>
          <a:xfrm>
            <a:off x="1477962" y="681037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6" name="Google Shape;546;p45"/>
          <p:cNvSpPr txBox="1"/>
          <p:nvPr/>
        </p:nvSpPr>
        <p:spPr>
          <a:xfrm>
            <a:off x="1219200" y="76200"/>
            <a:ext cx="10652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547" name="Google Shape;547;p45"/>
          <p:cNvSpPr txBox="1"/>
          <p:nvPr/>
        </p:nvSpPr>
        <p:spPr>
          <a:xfrm>
            <a:off x="1481137" y="622300"/>
            <a:ext cx="5000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</a:t>
            </a:r>
            <a:endParaRPr/>
          </a:p>
        </p:txBody>
      </p:sp>
      <p:sp>
        <p:nvSpPr>
          <p:cNvPr id="548" name="Google Shape;548;p45"/>
          <p:cNvSpPr txBox="1"/>
          <p:nvPr/>
        </p:nvSpPr>
        <p:spPr>
          <a:xfrm>
            <a:off x="2447925" y="334962"/>
            <a:ext cx="11445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549" name="Google Shape;549;p45"/>
          <p:cNvSpPr txBox="1"/>
          <p:nvPr/>
        </p:nvSpPr>
        <p:spPr>
          <a:xfrm>
            <a:off x="2919412" y="1498600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</a:t>
            </a:r>
            <a:endParaRPr/>
          </a:p>
        </p:txBody>
      </p:sp>
      <p:cxnSp>
        <p:nvCxnSpPr>
          <p:cNvPr id="550" name="Google Shape;550;p45"/>
          <p:cNvCxnSpPr/>
          <p:nvPr/>
        </p:nvCxnSpPr>
        <p:spPr>
          <a:xfrm>
            <a:off x="2316162" y="1671637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1" name="Google Shape;551;p45"/>
          <p:cNvSpPr txBox="1"/>
          <p:nvPr/>
        </p:nvSpPr>
        <p:spPr>
          <a:xfrm>
            <a:off x="2057400" y="1066800"/>
            <a:ext cx="10652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552" name="Google Shape;552;p45"/>
          <p:cNvSpPr txBox="1"/>
          <p:nvPr/>
        </p:nvSpPr>
        <p:spPr>
          <a:xfrm>
            <a:off x="3286125" y="1325562"/>
            <a:ext cx="971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 dt</a:t>
            </a:r>
            <a:endParaRPr/>
          </a:p>
        </p:txBody>
      </p:sp>
      <p:sp>
        <p:nvSpPr>
          <p:cNvPr id="553" name="Google Shape;553;p45"/>
          <p:cNvSpPr txBox="1"/>
          <p:nvPr/>
        </p:nvSpPr>
        <p:spPr>
          <a:xfrm>
            <a:off x="2286000" y="1582737"/>
            <a:ext cx="708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554" name="Google Shape;554;p45"/>
          <p:cNvSpPr txBox="1"/>
          <p:nvPr/>
        </p:nvSpPr>
        <p:spPr>
          <a:xfrm>
            <a:off x="5410200" y="2159000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</a:t>
            </a:r>
            <a:endParaRPr/>
          </a:p>
        </p:txBody>
      </p:sp>
      <p:sp>
        <p:nvSpPr>
          <p:cNvPr id="555" name="Google Shape;555;p45"/>
          <p:cNvSpPr txBox="1"/>
          <p:nvPr/>
        </p:nvSpPr>
        <p:spPr>
          <a:xfrm>
            <a:off x="3743325" y="2065337"/>
            <a:ext cx="2032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</a:t>
            </a: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+ C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556" name="Google Shape;556;p45"/>
          <p:cNvSpPr txBox="1"/>
          <p:nvPr/>
        </p:nvSpPr>
        <p:spPr>
          <a:xfrm>
            <a:off x="5911850" y="2070100"/>
            <a:ext cx="166528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+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57" name="Google Shape;557;p45"/>
          <p:cNvSpPr txBox="1"/>
          <p:nvPr/>
        </p:nvSpPr>
        <p:spPr>
          <a:xfrm>
            <a:off x="6107112" y="2895600"/>
            <a:ext cx="315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</a:t>
            </a:r>
            <a:endParaRPr/>
          </a:p>
        </p:txBody>
      </p:sp>
      <p:sp>
        <p:nvSpPr>
          <p:cNvPr id="558" name="Google Shape;558;p45"/>
          <p:cNvSpPr txBox="1"/>
          <p:nvPr/>
        </p:nvSpPr>
        <p:spPr>
          <a:xfrm>
            <a:off x="5067300" y="2801937"/>
            <a:ext cx="11160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</a:t>
            </a: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559" name="Google Shape;559;p45"/>
          <p:cNvSpPr txBox="1"/>
          <p:nvPr/>
        </p:nvSpPr>
        <p:spPr>
          <a:xfrm>
            <a:off x="6411912" y="2806700"/>
            <a:ext cx="166528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+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pic>
        <p:nvPicPr>
          <p:cNvPr descr="Picture 14.png" id="560" name="Google Shape;56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3429000"/>
            <a:ext cx="3608387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5"/>
          <p:cNvSpPr txBox="1"/>
          <p:nvPr/>
        </p:nvSpPr>
        <p:spPr>
          <a:xfrm>
            <a:off x="5638800" y="4648200"/>
            <a:ext cx="23526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](0) = 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562" name="Google Shape;562;p45"/>
          <p:cNvSpPr txBox="1"/>
          <p:nvPr/>
        </p:nvSpPr>
        <p:spPr>
          <a:xfrm>
            <a:off x="76200" y="6477000"/>
            <a:ext cx="6172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See “Bardwell Lecture Notes 1” for a more in depth explanation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1-07 at 12.45.15 PM.png"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971800"/>
            <a:ext cx="5791200" cy="347503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39" name="Google Shape;139;p19"/>
          <p:cNvSpPr txBox="1"/>
          <p:nvPr>
            <p:ph type="title"/>
          </p:nvPr>
        </p:nvSpPr>
        <p:spPr>
          <a:xfrm>
            <a:off x="76200" y="7620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The Exponential Function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04800" y="685800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Describes how a reaction evolves over time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295400" y="1227137"/>
            <a:ext cx="23637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Y(t)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b="1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b="1" baseline="-2500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e</a:t>
            </a:r>
            <a:r>
              <a:rPr b="1" baseline="3000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-kt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2732087" y="115093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 rot="-5400000">
            <a:off x="2880518" y="1378743"/>
            <a:ext cx="48895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7200"/>
              <a:buFont typeface="Arial"/>
              <a:buNone/>
            </a:pPr>
            <a:r>
              <a:rPr b="0" i="0" lang="en-US" sz="72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1738312" y="2065337"/>
            <a:ext cx="297338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= 1 when t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= 0 when t = Infinity* 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5029200" y="5257800"/>
            <a:ext cx="2725737" cy="701675"/>
          </a:xfrm>
          <a:prstGeom prst="rect">
            <a:avLst/>
          </a:prstGeom>
          <a:solidFill>
            <a:srgbClr val="ADF3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half-time to reach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limit will be ~0.7/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4191000" y="4267200"/>
            <a:ext cx="4957762" cy="400050"/>
          </a:xfrm>
          <a:prstGeom prst="rect">
            <a:avLst/>
          </a:prstGeom>
          <a:solidFill>
            <a:srgbClr val="FFF2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There’s an asymptotic limit as t --&gt; Infinity.</a:t>
            </a:r>
            <a:endParaRPr/>
          </a:p>
        </p:txBody>
      </p:sp>
      <p:cxnSp>
        <p:nvCxnSpPr>
          <p:cNvPr id="147" name="Google Shape;147;p19"/>
          <p:cNvCxnSpPr/>
          <p:nvPr/>
        </p:nvCxnSpPr>
        <p:spPr>
          <a:xfrm flipH="1">
            <a:off x="4038600" y="4953000"/>
            <a:ext cx="152400" cy="1219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48" name="Google Shape;148;p19"/>
          <p:cNvSpPr txBox="1"/>
          <p:nvPr/>
        </p:nvSpPr>
        <p:spPr>
          <a:xfrm>
            <a:off x="7315200" y="6324600"/>
            <a:ext cx="16986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1/e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"/>
          <p:cNvSpPr txBox="1"/>
          <p:nvPr>
            <p:ph idx="4294967295" type="title"/>
          </p:nvPr>
        </p:nvSpPr>
        <p:spPr>
          <a:xfrm>
            <a:off x="1752600" y="381000"/>
            <a:ext cx="563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Unit check</a:t>
            </a:r>
            <a:endParaRPr/>
          </a:p>
        </p:txBody>
      </p:sp>
      <p:sp>
        <p:nvSpPr>
          <p:cNvPr id="568" name="Google Shape;568;p46"/>
          <p:cNvSpPr txBox="1"/>
          <p:nvPr/>
        </p:nvSpPr>
        <p:spPr>
          <a:xfrm>
            <a:off x="2787650" y="3878262"/>
            <a:ext cx="968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μM</a:t>
            </a:r>
            <a:endParaRPr/>
          </a:p>
        </p:txBody>
      </p:sp>
      <p:sp>
        <p:nvSpPr>
          <p:cNvPr id="569" name="Google Shape;569;p46"/>
          <p:cNvSpPr txBox="1"/>
          <p:nvPr/>
        </p:nvSpPr>
        <p:spPr>
          <a:xfrm>
            <a:off x="4387850" y="3878262"/>
            <a:ext cx="968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μM</a:t>
            </a:r>
            <a:endParaRPr/>
          </a:p>
        </p:txBody>
      </p:sp>
      <p:sp>
        <p:nvSpPr>
          <p:cNvPr id="570" name="Google Shape;570;p46"/>
          <p:cNvSpPr txBox="1"/>
          <p:nvPr/>
        </p:nvSpPr>
        <p:spPr>
          <a:xfrm>
            <a:off x="5454650" y="3878262"/>
            <a:ext cx="968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3000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571" name="Google Shape;571;p46"/>
          <p:cNvSpPr txBox="1"/>
          <p:nvPr/>
        </p:nvSpPr>
        <p:spPr>
          <a:xfrm>
            <a:off x="5943600" y="3878262"/>
            <a:ext cx="968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572" name="Google Shape;572;p46"/>
          <p:cNvSpPr txBox="1"/>
          <p:nvPr/>
        </p:nvSpPr>
        <p:spPr>
          <a:xfrm>
            <a:off x="5802312" y="3830637"/>
            <a:ext cx="268287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573" name="Google Shape;573;p46"/>
          <p:cNvSpPr txBox="1"/>
          <p:nvPr/>
        </p:nvSpPr>
        <p:spPr>
          <a:xfrm>
            <a:off x="2590800" y="5013325"/>
            <a:ext cx="39179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Initial condition check</a:t>
            </a:r>
            <a:endParaRPr/>
          </a:p>
        </p:txBody>
      </p:sp>
      <p:sp>
        <p:nvSpPr>
          <p:cNvPr id="574" name="Google Shape;574;p46"/>
          <p:cNvSpPr txBox="1"/>
          <p:nvPr/>
        </p:nvSpPr>
        <p:spPr>
          <a:xfrm>
            <a:off x="2590800" y="5622925"/>
            <a:ext cx="4343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 =0) = 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baseline="-2500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75" name="Google Shape;575;p46"/>
          <p:cNvSpPr txBox="1"/>
          <p:nvPr/>
        </p:nvSpPr>
        <p:spPr>
          <a:xfrm>
            <a:off x="2536825" y="3184525"/>
            <a:ext cx="4343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 = </a:t>
            </a:r>
            <a:r>
              <a:rPr b="0" i="0" lang="en-US" sz="4000" u="none">
                <a:solidFill>
                  <a:srgbClr val="FF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4000" u="none">
                <a:solidFill>
                  <a:srgbClr val="FF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>
                <a:solidFill>
                  <a:srgbClr val="FF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baseline="-25000" i="1" lang="en-US" sz="4000" u="none">
                <a:solidFill>
                  <a:srgbClr val="FF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b="0" baseline="3000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baseline="30000" i="1" lang="en-US" sz="4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30000" i="1" lang="en-US" sz="4000" u="none">
                <a:solidFill>
                  <a:srgbClr val="0004D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76" name="Google Shape;576;p46"/>
          <p:cNvSpPr txBox="1"/>
          <p:nvPr/>
        </p:nvSpPr>
        <p:spPr>
          <a:xfrm>
            <a:off x="6858000" y="3870325"/>
            <a:ext cx="5191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7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577" name="Google Shape;577;p46"/>
          <p:cNvSpPr txBox="1"/>
          <p:nvPr/>
        </p:nvSpPr>
        <p:spPr>
          <a:xfrm>
            <a:off x="6858000" y="5694362"/>
            <a:ext cx="5191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7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578" name="Google Shape;578;p46"/>
          <p:cNvSpPr/>
          <p:nvPr/>
        </p:nvSpPr>
        <p:spPr>
          <a:xfrm rot="5400000">
            <a:off x="5600700" y="4060825"/>
            <a:ext cx="304800" cy="990600"/>
          </a:xfrm>
          <a:prstGeom prst="rightBrace">
            <a:avLst>
              <a:gd fmla="val 554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6"/>
          <p:cNvSpPr txBox="1"/>
          <p:nvPr/>
        </p:nvSpPr>
        <p:spPr>
          <a:xfrm>
            <a:off x="5181600" y="4629150"/>
            <a:ext cx="19415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dimensionless</a:t>
            </a:r>
            <a:endParaRPr/>
          </a:p>
        </p:txBody>
      </p:sp>
      <p:sp>
        <p:nvSpPr>
          <p:cNvPr id="580" name="Google Shape;580;p46"/>
          <p:cNvSpPr txBox="1"/>
          <p:nvPr/>
        </p:nvSpPr>
        <p:spPr>
          <a:xfrm>
            <a:off x="4257675" y="1574800"/>
            <a:ext cx="4762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1" i="1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</a:t>
            </a:r>
            <a:endParaRPr/>
          </a:p>
        </p:txBody>
      </p:sp>
      <p:cxnSp>
        <p:nvCxnSpPr>
          <p:cNvPr id="581" name="Google Shape;581;p46"/>
          <p:cNvCxnSpPr/>
          <p:nvPr/>
        </p:nvCxnSpPr>
        <p:spPr>
          <a:xfrm>
            <a:off x="3654425" y="1747837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2" name="Google Shape;582;p46"/>
          <p:cNvSpPr txBox="1"/>
          <p:nvPr/>
        </p:nvSpPr>
        <p:spPr>
          <a:xfrm>
            <a:off x="3395662" y="1143000"/>
            <a:ext cx="11033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1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583" name="Google Shape;583;p46"/>
          <p:cNvSpPr txBox="1"/>
          <p:nvPr/>
        </p:nvSpPr>
        <p:spPr>
          <a:xfrm>
            <a:off x="3657600" y="1689100"/>
            <a:ext cx="6969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</a:t>
            </a:r>
            <a:endParaRPr/>
          </a:p>
        </p:txBody>
      </p:sp>
      <p:sp>
        <p:nvSpPr>
          <p:cNvPr id="584" name="Google Shape;584;p46"/>
          <p:cNvSpPr txBox="1"/>
          <p:nvPr/>
        </p:nvSpPr>
        <p:spPr>
          <a:xfrm>
            <a:off x="4624387" y="1401762"/>
            <a:ext cx="11668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1" lang="en-US" sz="36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585" name="Google Shape;585;p46"/>
          <p:cNvSpPr txBox="1"/>
          <p:nvPr/>
        </p:nvSpPr>
        <p:spPr>
          <a:xfrm>
            <a:off x="3527425" y="2290762"/>
            <a:ext cx="968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μM/s</a:t>
            </a:r>
            <a:endParaRPr/>
          </a:p>
        </p:txBody>
      </p:sp>
      <p:sp>
        <p:nvSpPr>
          <p:cNvPr id="586" name="Google Shape;586;p46"/>
          <p:cNvSpPr txBox="1"/>
          <p:nvPr/>
        </p:nvSpPr>
        <p:spPr>
          <a:xfrm>
            <a:off x="4670425" y="2290762"/>
            <a:ext cx="968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3000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587" name="Google Shape;587;p46"/>
          <p:cNvSpPr txBox="1"/>
          <p:nvPr/>
        </p:nvSpPr>
        <p:spPr>
          <a:xfrm>
            <a:off x="5105400" y="2286000"/>
            <a:ext cx="6191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μM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7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How do we get Mathematica to solve it?</a:t>
            </a:r>
            <a:endParaRPr/>
          </a:p>
        </p:txBody>
      </p:sp>
      <p:pic>
        <p:nvPicPr>
          <p:cNvPr descr="Picture 6" id="593" name="Google Shape;593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38212"/>
            <a:ext cx="7010400" cy="5688012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47"/>
          <p:cNvSpPr txBox="1"/>
          <p:nvPr/>
        </p:nvSpPr>
        <p:spPr>
          <a:xfrm>
            <a:off x="5562600" y="4997450"/>
            <a:ext cx="33099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Associated Notebook: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“Basic Chemical Reactions.nb”</a:t>
            </a:r>
            <a:endParaRPr/>
          </a:p>
        </p:txBody>
      </p:sp>
      <p:sp>
        <p:nvSpPr>
          <p:cNvPr id="595" name="Google Shape;595;p47"/>
          <p:cNvSpPr txBox="1"/>
          <p:nvPr/>
        </p:nvSpPr>
        <p:spPr>
          <a:xfrm>
            <a:off x="2971800" y="358140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96" name="Google Shape;596;p47"/>
          <p:cNvSpPr txBox="1"/>
          <p:nvPr/>
        </p:nvSpPr>
        <p:spPr>
          <a:xfrm>
            <a:off x="4995862" y="1524000"/>
            <a:ext cx="2725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7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Exponential Decay</a:t>
            </a:r>
            <a:endParaRPr/>
          </a:p>
        </p:txBody>
      </p:sp>
      <p:sp>
        <p:nvSpPr>
          <p:cNvPr id="597" name="Google Shape;597;p47"/>
          <p:cNvSpPr txBox="1"/>
          <p:nvPr/>
        </p:nvSpPr>
        <p:spPr>
          <a:xfrm>
            <a:off x="4919662" y="1828800"/>
            <a:ext cx="30464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A(t)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b="1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Azero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e</a:t>
            </a:r>
            <a:r>
              <a:rPr b="1" baseline="3000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-kt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598" name="Google Shape;598;p47"/>
          <p:cNvSpPr txBox="1"/>
          <p:nvPr/>
        </p:nvSpPr>
        <p:spPr>
          <a:xfrm>
            <a:off x="6967537" y="1752600"/>
            <a:ext cx="11858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8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As with all time course curves…</a:t>
            </a:r>
            <a:endParaRPr/>
          </a:p>
        </p:txBody>
      </p:sp>
      <p:pic>
        <p:nvPicPr>
          <p:cNvPr descr="Picture 6" id="604" name="Google Shape;604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079500"/>
            <a:ext cx="6934200" cy="56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8"/>
          <p:cNvSpPr txBox="1"/>
          <p:nvPr/>
        </p:nvSpPr>
        <p:spPr>
          <a:xfrm>
            <a:off x="457200" y="838200"/>
            <a:ext cx="8153400" cy="2246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We can interpret the 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slope</a:t>
            </a:r>
            <a:r>
              <a:rPr b="1" i="0" lang="en-US" sz="28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 of the curve at a particular moment in time as the 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rate</a:t>
            </a:r>
            <a:r>
              <a:rPr b="1" i="0" lang="en-US" sz="28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 of the reaction at that moment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Clearly the rate is constantly changing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	(because [A] is changing)</a:t>
            </a:r>
            <a:endParaRPr/>
          </a:p>
        </p:txBody>
      </p:sp>
      <p:cxnSp>
        <p:nvCxnSpPr>
          <p:cNvPr id="606" name="Google Shape;606;p48"/>
          <p:cNvCxnSpPr/>
          <p:nvPr/>
        </p:nvCxnSpPr>
        <p:spPr>
          <a:xfrm>
            <a:off x="2641600" y="5316537"/>
            <a:ext cx="762000" cy="76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7" name="Google Shape;607;p48"/>
          <p:cNvCxnSpPr/>
          <p:nvPr/>
        </p:nvCxnSpPr>
        <p:spPr>
          <a:xfrm>
            <a:off x="2116137" y="4038600"/>
            <a:ext cx="381000" cy="97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8" name="Google Shape;608;p48"/>
          <p:cNvCxnSpPr/>
          <p:nvPr/>
        </p:nvCxnSpPr>
        <p:spPr>
          <a:xfrm rot="-1800000">
            <a:off x="3713162" y="5880100"/>
            <a:ext cx="762000" cy="76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9" name="Google Shape;609;p48"/>
          <p:cNvSpPr txBox="1"/>
          <p:nvPr/>
        </p:nvSpPr>
        <p:spPr>
          <a:xfrm>
            <a:off x="6951662" y="3962400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</a:t>
            </a:r>
            <a:endParaRPr/>
          </a:p>
        </p:txBody>
      </p:sp>
      <p:cxnSp>
        <p:nvCxnSpPr>
          <p:cNvPr id="610" name="Google Shape;610;p48"/>
          <p:cNvCxnSpPr/>
          <p:nvPr/>
        </p:nvCxnSpPr>
        <p:spPr>
          <a:xfrm>
            <a:off x="6054725" y="4186237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1" name="Google Shape;611;p48"/>
          <p:cNvSpPr txBox="1"/>
          <p:nvPr/>
        </p:nvSpPr>
        <p:spPr>
          <a:xfrm>
            <a:off x="5791200" y="3581400"/>
            <a:ext cx="13890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612" name="Google Shape;612;p48"/>
          <p:cNvSpPr txBox="1"/>
          <p:nvPr/>
        </p:nvSpPr>
        <p:spPr>
          <a:xfrm>
            <a:off x="6057900" y="4127500"/>
            <a:ext cx="5000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</a:t>
            </a:r>
            <a:endParaRPr/>
          </a:p>
        </p:txBody>
      </p:sp>
      <p:sp>
        <p:nvSpPr>
          <p:cNvPr id="613" name="Google Shape;613;p48"/>
          <p:cNvSpPr txBox="1"/>
          <p:nvPr/>
        </p:nvSpPr>
        <p:spPr>
          <a:xfrm>
            <a:off x="7335837" y="3840162"/>
            <a:ext cx="14446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" id="618" name="Google Shape;618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777875"/>
            <a:ext cx="7772400" cy="53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0"/>
          <p:cNvSpPr txBox="1"/>
          <p:nvPr>
            <p:ph idx="1" type="body"/>
          </p:nvPr>
        </p:nvSpPr>
        <p:spPr>
          <a:xfrm>
            <a:off x="454025" y="2373312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This scheme, modeled with a first–order chemical reaction, can be used as the simplest model of an </a:t>
            </a:r>
            <a:r>
              <a:rPr b="1" i="0" lang="en-US" sz="2000" u="none">
                <a:solidFill>
                  <a:srgbClr val="942093"/>
                </a:solidFill>
                <a:latin typeface="Arial"/>
                <a:ea typeface="Arial"/>
                <a:cs typeface="Arial"/>
                <a:sym typeface="Arial"/>
              </a:rPr>
              <a:t>enzyme-catalyzed reaction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“first order regime” for enzymes is valid when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&gt;&gt; [S]</a:t>
            </a:r>
            <a:endParaRPr/>
          </a:p>
        </p:txBody>
      </p:sp>
      <p:sp>
        <p:nvSpPr>
          <p:cNvPr id="624" name="Google Shape;624;p50"/>
          <p:cNvSpPr txBox="1"/>
          <p:nvPr>
            <p:ph type="title"/>
          </p:nvPr>
        </p:nvSpPr>
        <p:spPr>
          <a:xfrm>
            <a:off x="457200" y="1524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Another use of the first order chemical reaction</a:t>
            </a:r>
            <a:endParaRPr/>
          </a:p>
        </p:txBody>
      </p:sp>
      <p:sp>
        <p:nvSpPr>
          <p:cNvPr id="625" name="Google Shape;625;p50"/>
          <p:cNvSpPr txBox="1"/>
          <p:nvPr/>
        </p:nvSpPr>
        <p:spPr>
          <a:xfrm>
            <a:off x="2574925" y="1058862"/>
            <a:ext cx="3978275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        E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626" name="Google Shape;626;p50"/>
          <p:cNvSpPr txBox="1"/>
          <p:nvPr/>
        </p:nvSpPr>
        <p:spPr>
          <a:xfrm>
            <a:off x="4295775" y="906462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cxnSp>
        <p:nvCxnSpPr>
          <p:cNvPr id="627" name="Google Shape;627;p50"/>
          <p:cNvCxnSpPr/>
          <p:nvPr/>
        </p:nvCxnSpPr>
        <p:spPr>
          <a:xfrm>
            <a:off x="4095750" y="1516062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28" name="Google Shape;628;p50"/>
          <p:cNvSpPr txBox="1"/>
          <p:nvPr/>
        </p:nvSpPr>
        <p:spPr>
          <a:xfrm>
            <a:off x="1136650" y="3530600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</a:t>
            </a:r>
            <a:endParaRPr/>
          </a:p>
        </p:txBody>
      </p:sp>
      <p:sp>
        <p:nvSpPr>
          <p:cNvPr id="629" name="Google Shape;629;p50"/>
          <p:cNvSpPr txBox="1"/>
          <p:nvPr/>
        </p:nvSpPr>
        <p:spPr>
          <a:xfrm>
            <a:off x="563562" y="3352800"/>
            <a:ext cx="9302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]’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630" name="Google Shape;630;p50"/>
          <p:cNvSpPr txBox="1"/>
          <p:nvPr/>
        </p:nvSpPr>
        <p:spPr>
          <a:xfrm>
            <a:off x="1503362" y="3357562"/>
            <a:ext cx="1651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631" name="Google Shape;631;p50"/>
          <p:cNvSpPr txBox="1"/>
          <p:nvPr/>
        </p:nvSpPr>
        <p:spPr>
          <a:xfrm>
            <a:off x="1136650" y="4064000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</a:t>
            </a:r>
            <a:endParaRPr/>
          </a:p>
        </p:txBody>
      </p:sp>
      <p:sp>
        <p:nvSpPr>
          <p:cNvPr id="632" name="Google Shape;632;p50"/>
          <p:cNvSpPr txBox="1"/>
          <p:nvPr/>
        </p:nvSpPr>
        <p:spPr>
          <a:xfrm>
            <a:off x="563562" y="3886200"/>
            <a:ext cx="9588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]’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633" name="Google Shape;633;p50"/>
          <p:cNvSpPr txBox="1"/>
          <p:nvPr/>
        </p:nvSpPr>
        <p:spPr>
          <a:xfrm>
            <a:off x="1503362" y="3890962"/>
            <a:ext cx="16176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634" name="Google Shape;634;p50"/>
          <p:cNvSpPr txBox="1"/>
          <p:nvPr/>
        </p:nvSpPr>
        <p:spPr>
          <a:xfrm>
            <a:off x="457200" y="4362450"/>
            <a:ext cx="434340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(we assume [E] does not change, i.e. we make a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parameter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</p:txBody>
      </p:sp>
      <p:pic>
        <p:nvPicPr>
          <p:cNvPr id="635" name="Google Shape;63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3154362"/>
            <a:ext cx="3586162" cy="2255837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50"/>
          <p:cNvSpPr txBox="1"/>
          <p:nvPr/>
        </p:nvSpPr>
        <p:spPr>
          <a:xfrm>
            <a:off x="8548687" y="3252787"/>
            <a:ext cx="3714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637" name="Google Shape;637;p50"/>
          <p:cNvSpPr txBox="1"/>
          <p:nvPr/>
        </p:nvSpPr>
        <p:spPr>
          <a:xfrm>
            <a:off x="8331200" y="4762500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2626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1"/>
          <p:cNvSpPr txBox="1"/>
          <p:nvPr>
            <p:ph type="title"/>
          </p:nvPr>
        </p:nvSpPr>
        <p:spPr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Concept Summary</a:t>
            </a:r>
            <a:endParaRPr/>
          </a:p>
        </p:txBody>
      </p:sp>
      <p:sp>
        <p:nvSpPr>
          <p:cNvPr id="643" name="Google Shape;643;p51"/>
          <p:cNvSpPr txBox="1"/>
          <p:nvPr>
            <p:ph idx="1" type="body"/>
          </p:nvPr>
        </p:nvSpPr>
        <p:spPr>
          <a:xfrm>
            <a:off x="304800" y="838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elementary chemical reactions, we can write down a differential equation that expresses the rate of the reaction as a function of the parameters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Specifically, we express the rates of these reactions as a function of…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parameters (a.k.a. state variables)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concentrations or amounts of reactants/products</a:t>
            </a:r>
            <a:endParaRPr/>
          </a:p>
          <a:p>
            <a:pPr indent="-1143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time courses, these are dependent variables,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independent variable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parameters</a:t>
            </a:r>
            <a:endParaRPr/>
          </a:p>
          <a:p>
            <a:pPr indent="-1143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coefficients</a:t>
            </a:r>
            <a:endParaRPr/>
          </a:p>
          <a:p>
            <a:pPr indent="-1143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 numbers</a:t>
            </a:r>
            <a:endParaRPr/>
          </a:p>
          <a:p>
            <a:pPr indent="-1143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Concentrations that do not change</a:t>
            </a:r>
            <a:endParaRPr/>
          </a:p>
          <a:p>
            <a:pPr indent="-1143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2"/>
          <p:cNvSpPr txBox="1"/>
          <p:nvPr>
            <p:ph type="title"/>
          </p:nvPr>
        </p:nvSpPr>
        <p:spPr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Concept Summary</a:t>
            </a:r>
            <a:endParaRPr/>
          </a:p>
        </p:txBody>
      </p:sp>
      <p:sp>
        <p:nvSpPr>
          <p:cNvPr id="649" name="Google Shape;649;p52"/>
          <p:cNvSpPr txBox="1"/>
          <p:nvPr>
            <p:ph idx="1" type="body"/>
          </p:nvPr>
        </p:nvSpPr>
        <p:spPr>
          <a:xfrm>
            <a:off x="304800" y="9144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For elementary chemical reactions, we can write down a differential equation that expresses the rate of the reaction as a function of the parameters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these differential equations (i.e. the linear ones) have exact solutions, meaning we get a symbolic equation for the time course of the reaction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coefficients are different than rates</a:t>
            </a:r>
            <a:endParaRPr/>
          </a:p>
          <a:p>
            <a: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/>
          <p:cNvSpPr txBox="1"/>
          <p:nvPr>
            <p:ph type="ctrTitle"/>
          </p:nvPr>
        </p:nvSpPr>
        <p:spPr>
          <a:xfrm>
            <a:off x="685800" y="76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02C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6102C1"/>
                </a:solidFill>
                <a:latin typeface="Arial"/>
                <a:ea typeface="Arial"/>
                <a:cs typeface="Arial"/>
                <a:sym typeface="Arial"/>
              </a:rPr>
              <a:t>Warm-up exercises</a:t>
            </a:r>
            <a:endParaRPr/>
          </a:p>
        </p:txBody>
      </p:sp>
      <p:sp>
        <p:nvSpPr>
          <p:cNvPr id="655" name="Google Shape;655;p53"/>
          <p:cNvSpPr txBox="1"/>
          <p:nvPr>
            <p:ph idx="1" type="subTitle"/>
          </p:nvPr>
        </p:nvSpPr>
        <p:spPr>
          <a:xfrm>
            <a:off x="0" y="9144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you going with Mathematica, make sure you can do this in your own notebook: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1a.  Plot a straight line</a:t>
            </a:r>
            <a:endParaRPr/>
          </a:p>
          <a:p>
            <a:pPr indent="-4318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1b.  Use DSolve to solve [A]’(t) = k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3"/>
          <p:cNvSpPr txBox="1"/>
          <p:nvPr/>
        </p:nvSpPr>
        <p:spPr>
          <a:xfrm>
            <a:off x="0" y="6370637"/>
            <a:ext cx="765492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On some platforms (e.g. Linux), use a’[t] instead of A’[t]</a:t>
            </a:r>
            <a:endParaRPr/>
          </a:p>
        </p:txBody>
      </p:sp>
      <p:pic>
        <p:nvPicPr>
          <p:cNvPr descr="Picture 11.png" id="657" name="Google Shape;65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2971800"/>
            <a:ext cx="8404225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2.png" id="658" name="Google Shape;658;p53"/>
          <p:cNvPicPr preferRelativeResize="0"/>
          <p:nvPr/>
        </p:nvPicPr>
        <p:blipFill/>
        <p:spPr>
          <a:xfrm>
            <a:off x="76200" y="4495800"/>
            <a:ext cx="8918575" cy="16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659" name="Google Shape;659;p53"/>
          <p:cNvSpPr/>
          <p:nvPr/>
        </p:nvSpPr>
        <p:spPr>
          <a:xfrm>
            <a:off x="4572000" y="5334000"/>
            <a:ext cx="3429000" cy="914400"/>
          </a:xfrm>
          <a:prstGeom prst="leftArrow">
            <a:avLst>
              <a:gd fmla="val 2880" name="adj1"/>
              <a:gd fmla="val 50000" name="adj2"/>
            </a:avLst>
          </a:prstGeom>
          <a:solidFill>
            <a:srgbClr val="FFFB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you should get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125412"/>
            <a:ext cx="4724400" cy="6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4"/>
          <p:cNvSpPr txBox="1"/>
          <p:nvPr/>
        </p:nvSpPr>
        <p:spPr>
          <a:xfrm>
            <a:off x="76200" y="115887"/>
            <a:ext cx="289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02C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6102C1"/>
                </a:solidFill>
                <a:latin typeface="Arial"/>
                <a:ea typeface="Arial"/>
                <a:cs typeface="Arial"/>
                <a:sym typeface="Arial"/>
              </a:rPr>
              <a:t>Warm-up</a:t>
            </a:r>
            <a:endParaRPr/>
          </a:p>
        </p:txBody>
      </p:sp>
      <p:sp>
        <p:nvSpPr>
          <p:cNvPr id="666" name="Google Shape;666;p54"/>
          <p:cNvSpPr txBox="1"/>
          <p:nvPr/>
        </p:nvSpPr>
        <p:spPr>
          <a:xfrm>
            <a:off x="76200" y="1143000"/>
            <a:ext cx="388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1c.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slope and y-intercept of your straight line plot “Manipulate-able”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(Here’s an example for a hyperbolic curve)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5"/>
          <p:cNvSpPr txBox="1"/>
          <p:nvPr>
            <p:ph type="title"/>
          </p:nvPr>
        </p:nvSpPr>
        <p:spPr>
          <a:xfrm>
            <a:off x="76200" y="7620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Conceptual tool kit for systems biology</a:t>
            </a:r>
            <a:endParaRPr/>
          </a:p>
        </p:txBody>
      </p:sp>
      <p:sp>
        <p:nvSpPr>
          <p:cNvPr id="672" name="Google Shape;672;p55"/>
          <p:cNvSpPr txBox="1"/>
          <p:nvPr/>
        </p:nvSpPr>
        <p:spPr>
          <a:xfrm>
            <a:off x="990600" y="1447800"/>
            <a:ext cx="350678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 Function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Saturating Function</a:t>
            </a:r>
            <a:endParaRPr/>
          </a:p>
        </p:txBody>
      </p:sp>
      <p:sp>
        <p:nvSpPr>
          <p:cNvPr id="673" name="Google Shape;673;p55"/>
          <p:cNvSpPr txBox="1"/>
          <p:nvPr/>
        </p:nvSpPr>
        <p:spPr>
          <a:xfrm>
            <a:off x="822325" y="990600"/>
            <a:ext cx="2987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/>
          </a:p>
        </p:txBody>
      </p:sp>
      <p:sp>
        <p:nvSpPr>
          <p:cNvPr id="674" name="Google Shape;674;p55"/>
          <p:cNvSpPr txBox="1"/>
          <p:nvPr/>
        </p:nvSpPr>
        <p:spPr>
          <a:xfrm>
            <a:off x="838200" y="25146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Reactions/Equations</a:t>
            </a:r>
            <a:endParaRPr/>
          </a:p>
        </p:txBody>
      </p:sp>
      <p:sp>
        <p:nvSpPr>
          <p:cNvPr id="675" name="Google Shape;675;p55"/>
          <p:cNvSpPr txBox="1"/>
          <p:nvPr/>
        </p:nvSpPr>
        <p:spPr>
          <a:xfrm>
            <a:off x="990600" y="2987675"/>
            <a:ext cx="52117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order chemical reaction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chemical reaction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Order Chemical Reaction</a:t>
            </a:r>
            <a:endParaRPr/>
          </a:p>
        </p:txBody>
      </p:sp>
      <p:sp>
        <p:nvSpPr>
          <p:cNvPr id="676" name="Google Shape;676;p55"/>
          <p:cNvSpPr txBox="1"/>
          <p:nvPr/>
        </p:nvSpPr>
        <p:spPr>
          <a:xfrm>
            <a:off x="838200" y="4495800"/>
            <a:ext cx="5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Stringing simple reactions together</a:t>
            </a:r>
            <a:endParaRPr/>
          </a:p>
        </p:txBody>
      </p:sp>
      <p:sp>
        <p:nvSpPr>
          <p:cNvPr id="677" name="Google Shape;677;p55"/>
          <p:cNvSpPr/>
          <p:nvPr/>
        </p:nvSpPr>
        <p:spPr>
          <a:xfrm>
            <a:off x="6172200" y="3886200"/>
            <a:ext cx="5334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5"/>
          <p:cNvSpPr txBox="1"/>
          <p:nvPr/>
        </p:nvSpPr>
        <p:spPr>
          <a:xfrm>
            <a:off x="2362200" y="5000625"/>
            <a:ext cx="36068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0+1 = gene regulation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1+1 = interconversion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2+1 = binding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2+1+1 = enzyme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1-07 at 12.45.41 PM.png"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895600"/>
            <a:ext cx="6027737" cy="36877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54" name="Google Shape;154;p20"/>
          <p:cNvSpPr txBox="1"/>
          <p:nvPr>
            <p:ph type="title"/>
          </p:nvPr>
        </p:nvSpPr>
        <p:spPr>
          <a:xfrm>
            <a:off x="76200" y="7620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The Exponential Function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304800" y="685800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Describes how a reaction evolves over time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5029200" y="5257800"/>
            <a:ext cx="2725737" cy="701675"/>
          </a:xfrm>
          <a:prstGeom prst="rect">
            <a:avLst/>
          </a:prstGeom>
          <a:solidFill>
            <a:srgbClr val="ADF3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half-time to reach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limit will be ~0.7/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4191000" y="4267200"/>
            <a:ext cx="4957762" cy="400050"/>
          </a:xfrm>
          <a:prstGeom prst="rect">
            <a:avLst/>
          </a:prstGeom>
          <a:solidFill>
            <a:srgbClr val="FFF2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There’s an asymptotic limit as t --&gt; Infinity.</a:t>
            </a:r>
            <a:endParaRPr/>
          </a:p>
        </p:txBody>
      </p:sp>
      <p:cxnSp>
        <p:nvCxnSpPr>
          <p:cNvPr id="158" name="Google Shape;158;p20"/>
          <p:cNvCxnSpPr/>
          <p:nvPr/>
        </p:nvCxnSpPr>
        <p:spPr>
          <a:xfrm rot="10800000">
            <a:off x="4495800" y="38100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59" name="Google Shape;159;p20"/>
          <p:cNvSpPr txBox="1"/>
          <p:nvPr/>
        </p:nvSpPr>
        <p:spPr>
          <a:xfrm>
            <a:off x="4403725" y="1219200"/>
            <a:ext cx="32972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Y(t)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b="1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b="1" baseline="-2500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(1-e</a:t>
            </a:r>
            <a:r>
              <a:rPr b="1" baseline="3000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-kt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) 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6096000" y="1143000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 rot="-5400000">
            <a:off x="6476206" y="1326356"/>
            <a:ext cx="48895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7200"/>
              <a:buFont typeface="Arial"/>
              <a:buNone/>
            </a:pPr>
            <a:r>
              <a:rPr b="0" i="0" lang="en-US" sz="72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5334000" y="2012950"/>
            <a:ext cx="25463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= 0 when t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= 1 when t = Infin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6"/>
          <p:cNvSpPr txBox="1"/>
          <p:nvPr>
            <p:ph idx="1" type="body"/>
          </p:nvPr>
        </p:nvSpPr>
        <p:spPr>
          <a:xfrm>
            <a:off x="228600" y="2362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3. Second Order chemical reaction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biomolecules collide and then bind to each other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destroy each other, or one destroys the other, etc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classic chemical reaction A + B → C + D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2nd order reaction because rate determined by a two </a:t>
            </a:r>
            <a:r>
              <a:rPr b="1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concentrations, [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and [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by the same variable concentration twice in the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case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second order rate coefficient (not a rate) with units of concentration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If [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&gt;&gt; [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then we can treat [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as a constant, and model as a first order chemical reaction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6"/>
          <p:cNvSpPr txBox="1"/>
          <p:nvPr>
            <p:ph type="title"/>
          </p:nvPr>
        </p:nvSpPr>
        <p:spPr>
          <a:xfrm>
            <a:off x="152400" y="152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Tool kit for systems biology: Reactions</a:t>
            </a:r>
            <a:endParaRPr/>
          </a:p>
        </p:txBody>
      </p:sp>
      <p:sp>
        <p:nvSpPr>
          <p:cNvPr id="685" name="Google Shape;685;p56"/>
          <p:cNvSpPr txBox="1"/>
          <p:nvPr/>
        </p:nvSpPr>
        <p:spPr>
          <a:xfrm>
            <a:off x="5105400" y="798512"/>
            <a:ext cx="34480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   AB</a:t>
            </a:r>
            <a:endParaRPr/>
          </a:p>
        </p:txBody>
      </p:sp>
      <p:sp>
        <p:nvSpPr>
          <p:cNvPr id="686" name="Google Shape;686;p56"/>
          <p:cNvSpPr txBox="1"/>
          <p:nvPr/>
        </p:nvSpPr>
        <p:spPr>
          <a:xfrm>
            <a:off x="6826250" y="609600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cxnSp>
        <p:nvCxnSpPr>
          <p:cNvPr id="687" name="Google Shape;687;p56"/>
          <p:cNvCxnSpPr/>
          <p:nvPr/>
        </p:nvCxnSpPr>
        <p:spPr>
          <a:xfrm>
            <a:off x="6629400" y="125095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8" name="Google Shape;688;p56"/>
          <p:cNvSpPr txBox="1"/>
          <p:nvPr/>
        </p:nvSpPr>
        <p:spPr>
          <a:xfrm>
            <a:off x="1069975" y="793750"/>
            <a:ext cx="30448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   C</a:t>
            </a:r>
            <a:endParaRPr/>
          </a:p>
        </p:txBody>
      </p:sp>
      <p:sp>
        <p:nvSpPr>
          <p:cNvPr id="689" name="Google Shape;689;p56"/>
          <p:cNvSpPr txBox="1"/>
          <p:nvPr/>
        </p:nvSpPr>
        <p:spPr>
          <a:xfrm>
            <a:off x="2790825" y="641350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cxnSp>
        <p:nvCxnSpPr>
          <p:cNvPr id="690" name="Google Shape;690;p56"/>
          <p:cNvCxnSpPr/>
          <p:nvPr/>
        </p:nvCxnSpPr>
        <p:spPr>
          <a:xfrm>
            <a:off x="2590800" y="125095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91" name="Google Shape;691;p56"/>
          <p:cNvSpPr txBox="1"/>
          <p:nvPr/>
        </p:nvSpPr>
        <p:spPr>
          <a:xfrm>
            <a:off x="1047750" y="1533525"/>
            <a:ext cx="34480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AA</a:t>
            </a:r>
            <a:endParaRPr/>
          </a:p>
        </p:txBody>
      </p:sp>
      <p:sp>
        <p:nvSpPr>
          <p:cNvPr id="692" name="Google Shape;692;p56"/>
          <p:cNvSpPr txBox="1"/>
          <p:nvPr/>
        </p:nvSpPr>
        <p:spPr>
          <a:xfrm>
            <a:off x="2787650" y="1371600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cxnSp>
        <p:nvCxnSpPr>
          <p:cNvPr id="693" name="Google Shape;693;p56"/>
          <p:cNvCxnSpPr/>
          <p:nvPr/>
        </p:nvCxnSpPr>
        <p:spPr>
          <a:xfrm>
            <a:off x="2590800" y="19812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94" name="Google Shape;694;p56"/>
          <p:cNvSpPr txBox="1"/>
          <p:nvPr/>
        </p:nvSpPr>
        <p:spPr>
          <a:xfrm>
            <a:off x="5070475" y="1570037"/>
            <a:ext cx="407352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   C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695" name="Google Shape;695;p56"/>
          <p:cNvSpPr txBox="1"/>
          <p:nvPr/>
        </p:nvSpPr>
        <p:spPr>
          <a:xfrm>
            <a:off x="6780212" y="1408112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cxnSp>
        <p:nvCxnSpPr>
          <p:cNvPr id="696" name="Google Shape;696;p56"/>
          <p:cNvCxnSpPr/>
          <p:nvPr/>
        </p:nvCxnSpPr>
        <p:spPr>
          <a:xfrm>
            <a:off x="6583362" y="2017712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7"/>
          <p:cNvSpPr txBox="1"/>
          <p:nvPr>
            <p:ph idx="1" type="body"/>
          </p:nvPr>
        </p:nvSpPr>
        <p:spPr>
          <a:xfrm>
            <a:off x="152400" y="2362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3. 2nd Order chemical reaction, continued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Differential equations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(only first derivatives)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 Linear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“A+A” system has an exact solution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“A+B” system does not, but it can be solved numerically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7"/>
          <p:cNvSpPr txBox="1"/>
          <p:nvPr>
            <p:ph type="title"/>
          </p:nvPr>
        </p:nvSpPr>
        <p:spPr>
          <a:xfrm>
            <a:off x="457200" y="152400"/>
            <a:ext cx="7620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Tool kit for systems biology: Reactions</a:t>
            </a:r>
            <a:endParaRPr/>
          </a:p>
        </p:txBody>
      </p:sp>
      <p:sp>
        <p:nvSpPr>
          <p:cNvPr id="703" name="Google Shape;703;p57"/>
          <p:cNvSpPr txBox="1"/>
          <p:nvPr/>
        </p:nvSpPr>
        <p:spPr>
          <a:xfrm>
            <a:off x="917575" y="793750"/>
            <a:ext cx="30448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   C</a:t>
            </a:r>
            <a:endParaRPr/>
          </a:p>
        </p:txBody>
      </p:sp>
      <p:sp>
        <p:nvSpPr>
          <p:cNvPr id="704" name="Google Shape;704;p57"/>
          <p:cNvSpPr txBox="1"/>
          <p:nvPr/>
        </p:nvSpPr>
        <p:spPr>
          <a:xfrm>
            <a:off x="2638425" y="641350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cxnSp>
        <p:nvCxnSpPr>
          <p:cNvPr id="705" name="Google Shape;705;p57"/>
          <p:cNvCxnSpPr/>
          <p:nvPr/>
        </p:nvCxnSpPr>
        <p:spPr>
          <a:xfrm>
            <a:off x="2438400" y="125095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06" name="Google Shape;706;p57"/>
          <p:cNvSpPr txBox="1"/>
          <p:nvPr/>
        </p:nvSpPr>
        <p:spPr>
          <a:xfrm>
            <a:off x="1776412" y="3530600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</a:t>
            </a:r>
            <a:endParaRPr/>
          </a:p>
        </p:txBody>
      </p:sp>
      <p:sp>
        <p:nvSpPr>
          <p:cNvPr id="707" name="Google Shape;707;p57"/>
          <p:cNvSpPr txBox="1"/>
          <p:nvPr/>
        </p:nvSpPr>
        <p:spPr>
          <a:xfrm>
            <a:off x="1203325" y="3352800"/>
            <a:ext cx="9302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]’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2143125" y="3357562"/>
            <a:ext cx="158115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1776412" y="4064000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1203325" y="3886200"/>
            <a:ext cx="9302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]’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2143125" y="3890962"/>
            <a:ext cx="158115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1792287" y="4541837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1219200" y="4362450"/>
            <a:ext cx="95408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]’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2159000" y="4368800"/>
            <a:ext cx="15478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grpSp>
        <p:nvGrpSpPr>
          <p:cNvPr id="715" name="Google Shape;715;p57"/>
          <p:cNvGrpSpPr/>
          <p:nvPr/>
        </p:nvGrpSpPr>
        <p:grpSpPr>
          <a:xfrm>
            <a:off x="4343400" y="2971800"/>
            <a:ext cx="4800600" cy="1905000"/>
            <a:chOff x="0" y="0"/>
            <a:chExt cx="2147483647" cy="2147483647"/>
          </a:xfrm>
        </p:grpSpPr>
        <p:sp>
          <p:nvSpPr>
            <p:cNvPr id="716" name="Google Shape;716;p57"/>
            <p:cNvSpPr txBox="1"/>
            <p:nvPr/>
          </p:nvSpPr>
          <p:spPr>
            <a:xfrm>
              <a:off x="102261102" y="0"/>
              <a:ext cx="1942961542" cy="2147483647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7"/>
            <p:cNvSpPr txBox="1"/>
            <p:nvPr/>
          </p:nvSpPr>
          <p:spPr>
            <a:xfrm>
              <a:off x="238609389" y="1460288950"/>
              <a:ext cx="477218622" cy="5153960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μM/s</a:t>
              </a:r>
              <a:endParaRPr/>
            </a:p>
          </p:txBody>
        </p:sp>
        <p:sp>
          <p:nvSpPr>
            <p:cNvPr id="718" name="Google Shape;718;p57"/>
            <p:cNvSpPr txBox="1"/>
            <p:nvPr/>
          </p:nvSpPr>
          <p:spPr>
            <a:xfrm>
              <a:off x="1168901652" y="1374389534"/>
              <a:ext cx="433189505" cy="5153960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μM</a:t>
              </a:r>
              <a:endParaRPr/>
            </a:p>
          </p:txBody>
        </p:sp>
        <p:sp>
          <p:nvSpPr>
            <p:cNvPr id="719" name="Google Shape;719;p57"/>
            <p:cNvSpPr txBox="1"/>
            <p:nvPr/>
          </p:nvSpPr>
          <p:spPr>
            <a:xfrm>
              <a:off x="715827943" y="1374389534"/>
              <a:ext cx="784001985" cy="520765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μM</a:t>
              </a:r>
              <a:r>
                <a:rPr b="0" baseline="30000" i="0" lang="en-US" sz="24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r>
                <a:rPr b="0" i="0" lang="en-US" sz="24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 s</a:t>
              </a:r>
              <a:r>
                <a:rPr b="0" baseline="30000" i="0" lang="en-US" sz="24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720" name="Google Shape;720;p57"/>
            <p:cNvSpPr txBox="1"/>
            <p:nvPr/>
          </p:nvSpPr>
          <p:spPr>
            <a:xfrm>
              <a:off x="1193046497" y="1288490117"/>
              <a:ext cx="193159917" cy="520765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721" name="Google Shape;721;p57"/>
            <p:cNvSpPr txBox="1"/>
            <p:nvPr/>
          </p:nvSpPr>
          <p:spPr>
            <a:xfrm>
              <a:off x="0" y="601295350"/>
              <a:ext cx="2147483647" cy="79814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 New Roman"/>
                <a:buNone/>
              </a:pPr>
              <a:r>
                <a:rPr b="0" i="0" lang="en-US" sz="4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b="0" i="1" lang="en-US" sz="4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0" i="0" lang="en-US" sz="4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r>
                <a:rPr b="0" i="1" lang="en-US" sz="4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’ = -</a:t>
              </a:r>
              <a:r>
                <a:rPr b="0" i="1" lang="en-US" sz="4000" u="non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  </a:t>
              </a:r>
              <a:r>
                <a:rPr b="0" i="0" lang="en-US" sz="4000" u="none">
                  <a:solidFill>
                    <a:srgbClr val="0004D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b="0" i="1" lang="en-US" sz="4000" u="none">
                  <a:solidFill>
                    <a:srgbClr val="0004D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0" i="0" lang="en-US" sz="4000" u="none">
                  <a:solidFill>
                    <a:srgbClr val="0004D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r>
                <a:rPr b="0" i="0" lang="en-US" sz="4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4000" u="none">
                  <a:solidFill>
                    <a:srgbClr val="FF00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b="0" i="1" lang="en-US" sz="4000" u="none">
                  <a:solidFill>
                    <a:srgbClr val="FF00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0" i="0" lang="en-US" sz="4000" u="none">
                  <a:solidFill>
                    <a:srgbClr val="FF00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endParaRPr/>
            </a:p>
          </p:txBody>
        </p:sp>
        <p:sp>
          <p:nvSpPr>
            <p:cNvPr id="722" name="Google Shape;722;p57"/>
            <p:cNvSpPr txBox="1"/>
            <p:nvPr/>
          </p:nvSpPr>
          <p:spPr>
            <a:xfrm>
              <a:off x="1475684960" y="1374389534"/>
              <a:ext cx="433189505" cy="5153960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8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FF0080"/>
                  </a:solidFill>
                  <a:latin typeface="Arial"/>
                  <a:ea typeface="Arial"/>
                  <a:cs typeface="Arial"/>
                  <a:sym typeface="Arial"/>
                </a:rPr>
                <a:t>μM</a:t>
              </a:r>
              <a:endParaRPr/>
            </a:p>
          </p:txBody>
        </p:sp>
        <p:sp>
          <p:nvSpPr>
            <p:cNvPr id="723" name="Google Shape;723;p57"/>
            <p:cNvSpPr txBox="1"/>
            <p:nvPr/>
          </p:nvSpPr>
          <p:spPr>
            <a:xfrm>
              <a:off x="1487757833" y="1288490117"/>
              <a:ext cx="193159917" cy="520765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724" name="Google Shape;724;p57"/>
            <p:cNvSpPr txBox="1"/>
            <p:nvPr/>
          </p:nvSpPr>
          <p:spPr>
            <a:xfrm>
              <a:off x="231507911" y="80531324"/>
              <a:ext cx="1643279536" cy="520764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90EC5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790EC5"/>
                  </a:solidFill>
                  <a:latin typeface="Arial"/>
                  <a:ea typeface="Arial"/>
                  <a:cs typeface="Arial"/>
                  <a:sym typeface="Arial"/>
                </a:rPr>
                <a:t>Unit check (using rates)</a:t>
              </a:r>
              <a:endParaRPr/>
            </a:p>
          </p:txBody>
        </p:sp>
        <p:sp>
          <p:nvSpPr>
            <p:cNvPr id="725" name="Google Shape;725;p57"/>
            <p:cNvSpPr txBox="1"/>
            <p:nvPr/>
          </p:nvSpPr>
          <p:spPr>
            <a:xfrm>
              <a:off x="1847092123" y="1369021441"/>
              <a:ext cx="232217769" cy="520764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7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993D71"/>
                  </a:solidFill>
                  <a:latin typeface="Arial"/>
                  <a:ea typeface="Arial"/>
                  <a:cs typeface="Arial"/>
                  <a:sym typeface="Arial"/>
                </a:rPr>
                <a:t>✓</a:t>
              </a:r>
              <a:endParaRPr/>
            </a:p>
          </p:txBody>
        </p:sp>
      </p:grpSp>
      <p:sp>
        <p:nvSpPr>
          <p:cNvPr id="726" name="Google Shape;726;p57"/>
          <p:cNvSpPr txBox="1"/>
          <p:nvPr/>
        </p:nvSpPr>
        <p:spPr>
          <a:xfrm>
            <a:off x="5105400" y="4724400"/>
            <a:ext cx="3886200" cy="83026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unit checking is a type of </a:t>
            </a:r>
            <a:r>
              <a:rPr b="0" i="1" lang="en-US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dimensional analysis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8"/>
          <p:cNvSpPr txBox="1"/>
          <p:nvPr>
            <p:ph type="title"/>
          </p:nvPr>
        </p:nvSpPr>
        <p:spPr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Concept Summary</a:t>
            </a:r>
            <a:endParaRPr/>
          </a:p>
        </p:txBody>
      </p:sp>
      <p:sp>
        <p:nvSpPr>
          <p:cNvPr id="732" name="Google Shape;732;p58"/>
          <p:cNvSpPr txBox="1"/>
          <p:nvPr>
            <p:ph idx="1" type="body"/>
          </p:nvPr>
        </p:nvSpPr>
        <p:spPr>
          <a:xfrm>
            <a:off x="304800" y="9144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non-linear systems of differential equations do not have exact solutions, and can only be modeled numerically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see that with the three reactions we know so far, we can build up more complicated systems of reactions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9"/>
          <p:cNvSpPr txBox="1"/>
          <p:nvPr>
            <p:ph type="title"/>
          </p:nvPr>
        </p:nvSpPr>
        <p:spPr>
          <a:xfrm>
            <a:off x="76200" y="0"/>
            <a:ext cx="899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Tool kit for systems biology</a:t>
            </a:r>
            <a:endParaRPr/>
          </a:p>
        </p:txBody>
      </p:sp>
      <p:sp>
        <p:nvSpPr>
          <p:cNvPr id="738" name="Google Shape;738;p59"/>
          <p:cNvSpPr txBox="1"/>
          <p:nvPr/>
        </p:nvSpPr>
        <p:spPr>
          <a:xfrm>
            <a:off x="990600" y="1447800"/>
            <a:ext cx="38401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Saturating function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 Function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739" name="Google Shape;739;p59"/>
          <p:cNvSpPr txBox="1"/>
          <p:nvPr/>
        </p:nvSpPr>
        <p:spPr>
          <a:xfrm>
            <a:off x="822325" y="990600"/>
            <a:ext cx="2987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Functions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740" name="Google Shape;740;p59"/>
          <p:cNvSpPr txBox="1"/>
          <p:nvPr/>
        </p:nvSpPr>
        <p:spPr>
          <a:xfrm>
            <a:off x="838200" y="25146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Reactions/Equations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741" name="Google Shape;741;p59"/>
          <p:cNvSpPr txBox="1"/>
          <p:nvPr/>
        </p:nvSpPr>
        <p:spPr>
          <a:xfrm>
            <a:off x="990600" y="2987675"/>
            <a:ext cx="554513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order chemical reaction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chemical reaction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Order Chemical Reaction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742" name="Google Shape;742;p59"/>
          <p:cNvSpPr txBox="1"/>
          <p:nvPr/>
        </p:nvSpPr>
        <p:spPr>
          <a:xfrm>
            <a:off x="838200" y="4495800"/>
            <a:ext cx="5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Stringing simple reactions together</a:t>
            </a:r>
            <a:endParaRPr/>
          </a:p>
        </p:txBody>
      </p:sp>
      <p:sp>
        <p:nvSpPr>
          <p:cNvPr id="743" name="Google Shape;743;p59"/>
          <p:cNvSpPr/>
          <p:nvPr/>
        </p:nvSpPr>
        <p:spPr>
          <a:xfrm>
            <a:off x="6019800" y="5156200"/>
            <a:ext cx="5334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9"/>
          <p:cNvSpPr txBox="1"/>
          <p:nvPr/>
        </p:nvSpPr>
        <p:spPr>
          <a:xfrm>
            <a:off x="2362200" y="5000625"/>
            <a:ext cx="3621087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0+1 = gene regulation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1+1 = interconversion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2+1 = binding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2+1+1 = enzyme</a:t>
            </a:r>
            <a:endParaRPr/>
          </a:p>
        </p:txBody>
      </p:sp>
      <p:sp>
        <p:nvSpPr>
          <p:cNvPr id="745" name="Google Shape;745;p59"/>
          <p:cNvSpPr/>
          <p:nvPr/>
        </p:nvSpPr>
        <p:spPr>
          <a:xfrm>
            <a:off x="4953000" y="4648200"/>
            <a:ext cx="5334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.png" id="750" name="Google Shape;75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087" y="4114800"/>
            <a:ext cx="7224712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60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simple model of mRNA accumulation</a:t>
            </a:r>
            <a:endParaRPr/>
          </a:p>
        </p:txBody>
      </p:sp>
      <p:pic>
        <p:nvPicPr>
          <p:cNvPr descr="Picture 2" id="752" name="Google Shape;752;p6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1447800"/>
            <a:ext cx="51435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60"/>
          <p:cNvSpPr txBox="1"/>
          <p:nvPr/>
        </p:nvSpPr>
        <p:spPr>
          <a:xfrm>
            <a:off x="1508125" y="5349875"/>
            <a:ext cx="314801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Zero-order (constant)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/>
          </a:p>
        </p:txBody>
      </p:sp>
      <p:sp>
        <p:nvSpPr>
          <p:cNvPr id="754" name="Google Shape;754;p60"/>
          <p:cNvSpPr txBox="1"/>
          <p:nvPr/>
        </p:nvSpPr>
        <p:spPr>
          <a:xfrm>
            <a:off x="4953000" y="5410200"/>
            <a:ext cx="2470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decay</a:t>
            </a:r>
            <a:endParaRPr/>
          </a:p>
        </p:txBody>
      </p:sp>
      <p:sp>
        <p:nvSpPr>
          <p:cNvPr id="755" name="Google Shape;755;p60"/>
          <p:cNvSpPr txBox="1"/>
          <p:nvPr/>
        </p:nvSpPr>
        <p:spPr>
          <a:xfrm>
            <a:off x="2667000" y="4953000"/>
            <a:ext cx="1098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</p:txBody>
      </p:sp>
      <p:sp>
        <p:nvSpPr>
          <p:cNvPr id="756" name="Google Shape;756;p60"/>
          <p:cNvSpPr txBox="1"/>
          <p:nvPr/>
        </p:nvSpPr>
        <p:spPr>
          <a:xfrm>
            <a:off x="1447800" y="6172200"/>
            <a:ext cx="3013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e.g. 3 transcripts/min</a:t>
            </a:r>
            <a:endParaRPr/>
          </a:p>
        </p:txBody>
      </p:sp>
      <p:sp>
        <p:nvSpPr>
          <p:cNvPr id="757" name="Google Shape;757;p60"/>
          <p:cNvSpPr txBox="1"/>
          <p:nvPr/>
        </p:nvSpPr>
        <p:spPr>
          <a:xfrm>
            <a:off x="5105400" y="5899150"/>
            <a:ext cx="2490787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e.g. r = 0.5 min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--&gt; t</a:t>
            </a:r>
            <a:r>
              <a:rPr b="0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1/2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1.4 min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0"/>
          <p:cNvSpPr txBox="1"/>
          <p:nvPr/>
        </p:nvSpPr>
        <p:spPr>
          <a:xfrm>
            <a:off x="5334000" y="4953000"/>
            <a:ext cx="725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sink</a:t>
            </a:r>
            <a:endParaRPr/>
          </a:p>
        </p:txBody>
      </p:sp>
      <p:sp>
        <p:nvSpPr>
          <p:cNvPr id="759" name="Google Shape;759;p60"/>
          <p:cNvSpPr txBox="1"/>
          <p:nvPr/>
        </p:nvSpPr>
        <p:spPr>
          <a:xfrm>
            <a:off x="4114800" y="3810000"/>
            <a:ext cx="10953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mRNA</a:t>
            </a:r>
            <a:endParaRPr/>
          </a:p>
        </p:txBody>
      </p:sp>
      <p:sp>
        <p:nvSpPr>
          <p:cNvPr id="760" name="Google Shape;760;p60"/>
          <p:cNvSpPr txBox="1"/>
          <p:nvPr/>
        </p:nvSpPr>
        <p:spPr>
          <a:xfrm>
            <a:off x="6234112" y="2895600"/>
            <a:ext cx="2757487" cy="1200150"/>
          </a:xfrm>
          <a:prstGeom prst="rect">
            <a:avLst/>
          </a:prstGeom>
          <a:solidFill>
            <a:srgbClr val="FF6F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 is the total number of transcripts in the cell (or test tube)</a:t>
            </a:r>
            <a:endParaRPr/>
          </a:p>
        </p:txBody>
      </p:sp>
      <p:sp>
        <p:nvSpPr>
          <p:cNvPr id="761" name="Google Shape;761;p60"/>
          <p:cNvSpPr txBox="1"/>
          <p:nvPr/>
        </p:nvSpPr>
        <p:spPr>
          <a:xfrm>
            <a:off x="228600" y="7620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How does the amount of an mRNA vary as a function of the transcription rate and the mRNA degradation rate?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9987" y="990600"/>
            <a:ext cx="36703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1"/>
          <p:cNvSpPr txBox="1"/>
          <p:nvPr>
            <p:ph type="title"/>
          </p:nvPr>
        </p:nvSpPr>
        <p:spPr>
          <a:xfrm>
            <a:off x="304800" y="15240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4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800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69" name="Google Shape;769;p61"/>
          <p:cNvSpPr txBox="1"/>
          <p:nvPr/>
        </p:nvSpPr>
        <p:spPr>
          <a:xfrm>
            <a:off x="381000" y="1143000"/>
            <a:ext cx="1244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Scheme:</a:t>
            </a:r>
            <a:endParaRPr/>
          </a:p>
        </p:txBody>
      </p:sp>
      <p:sp>
        <p:nvSpPr>
          <p:cNvPr id="770" name="Google Shape;770;p61"/>
          <p:cNvSpPr txBox="1"/>
          <p:nvPr/>
        </p:nvSpPr>
        <p:spPr>
          <a:xfrm>
            <a:off x="1219200" y="1905000"/>
            <a:ext cx="5740400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Production Rate</a:t>
            </a: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b="0" i="1" lang="en-US" sz="32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Destruction Rate </a:t>
            </a: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</a:t>
            </a:r>
            <a:r>
              <a:rPr b="0" i="1" lang="en-US" sz="32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Overall rate of change in </a:t>
            </a:r>
            <a:r>
              <a:rPr b="0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is given by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Times"/>
              <a:buNone/>
            </a:pPr>
            <a:r>
              <a:rPr b="0" i="0" lang="en-US" sz="28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production rate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b="0" i="0" lang="en-US" sz="28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destruction rate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"/>
              <a:buNone/>
            </a:pPr>
            <a:r>
              <a:rPr b="0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Y’</a:t>
            </a:r>
            <a:r>
              <a:rPr b="0" i="0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b="0" i="1" lang="en-US" sz="36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b="0" i="1" lang="en-US" sz="36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rY</a:t>
            </a:r>
            <a:endParaRPr b="0" i="0" sz="36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771" name="Google Shape;771;p61"/>
          <p:cNvGrpSpPr/>
          <p:nvPr/>
        </p:nvGrpSpPr>
        <p:grpSpPr>
          <a:xfrm>
            <a:off x="4495800" y="4267200"/>
            <a:ext cx="3962400" cy="1143000"/>
            <a:chOff x="0" y="0"/>
            <a:chExt cx="2147483647" cy="2147483646"/>
          </a:xfrm>
        </p:grpSpPr>
        <p:sp>
          <p:nvSpPr>
            <p:cNvPr id="772" name="Google Shape;772;p61"/>
            <p:cNvSpPr/>
            <p:nvPr/>
          </p:nvSpPr>
          <p:spPr>
            <a:xfrm>
              <a:off x="0" y="286331355"/>
              <a:ext cx="2147483614" cy="1861152291"/>
            </a:xfrm>
            <a:prstGeom prst="leftArrow">
              <a:avLst>
                <a:gd fmla="val 2700" name="adj1"/>
                <a:gd fmla="val 50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1"/>
            <p:cNvSpPr txBox="1"/>
            <p:nvPr/>
          </p:nvSpPr>
          <p:spPr>
            <a:xfrm>
              <a:off x="289084432" y="0"/>
              <a:ext cx="1858399214" cy="1676938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Differential equation</a:t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778" name="Google Shape;778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143000"/>
            <a:ext cx="8305800" cy="53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7237" y="1644650"/>
            <a:ext cx="2878137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62"/>
          <p:cNvSpPr txBox="1"/>
          <p:nvPr/>
        </p:nvSpPr>
        <p:spPr>
          <a:xfrm>
            <a:off x="3962400" y="1644650"/>
            <a:ext cx="17938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(can be put as</a:t>
            </a:r>
            <a:endParaRPr/>
          </a:p>
        </p:txBody>
      </p:sp>
      <p:sp>
        <p:nvSpPr>
          <p:cNvPr id="781" name="Google Shape;781;p62"/>
          <p:cNvSpPr txBox="1"/>
          <p:nvPr/>
        </p:nvSpPr>
        <p:spPr>
          <a:xfrm>
            <a:off x="8723312" y="1720850"/>
            <a:ext cx="268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782" name="Google Shape;782;p62"/>
          <p:cNvSpPr txBox="1"/>
          <p:nvPr/>
        </p:nvSpPr>
        <p:spPr>
          <a:xfrm>
            <a:off x="3200400" y="6324600"/>
            <a:ext cx="663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783" name="Google Shape;783;p62"/>
          <p:cNvSpPr txBox="1"/>
          <p:nvPr/>
        </p:nvSpPr>
        <p:spPr>
          <a:xfrm>
            <a:off x="0" y="4175125"/>
            <a:ext cx="735012" cy="39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784" name="Google Shape;784;p62"/>
          <p:cNvSpPr txBox="1"/>
          <p:nvPr/>
        </p:nvSpPr>
        <p:spPr>
          <a:xfrm>
            <a:off x="5486400" y="4648200"/>
            <a:ext cx="28765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Exponential approach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8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Picture 4.png" id="785" name="Google Shape;785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160337"/>
            <a:ext cx="5562600" cy="83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3"/>
          <p:cNvSpPr txBox="1"/>
          <p:nvPr>
            <p:ph type="title"/>
          </p:nvPr>
        </p:nvSpPr>
        <p:spPr>
          <a:xfrm>
            <a:off x="76200" y="-76200"/>
            <a:ext cx="899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Tool kit for systems biology</a:t>
            </a:r>
            <a:endParaRPr/>
          </a:p>
        </p:txBody>
      </p:sp>
      <p:sp>
        <p:nvSpPr>
          <p:cNvPr id="791" name="Google Shape;791;p63"/>
          <p:cNvSpPr txBox="1"/>
          <p:nvPr/>
        </p:nvSpPr>
        <p:spPr>
          <a:xfrm>
            <a:off x="990600" y="1447800"/>
            <a:ext cx="38401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Saturating function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 Function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792" name="Google Shape;792;p63"/>
          <p:cNvSpPr txBox="1"/>
          <p:nvPr/>
        </p:nvSpPr>
        <p:spPr>
          <a:xfrm>
            <a:off x="822325" y="990600"/>
            <a:ext cx="2987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Functions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793" name="Google Shape;793;p63"/>
          <p:cNvSpPr txBox="1"/>
          <p:nvPr/>
        </p:nvSpPr>
        <p:spPr>
          <a:xfrm>
            <a:off x="838200" y="25146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Reactions/Equations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794" name="Google Shape;794;p63"/>
          <p:cNvSpPr txBox="1"/>
          <p:nvPr/>
        </p:nvSpPr>
        <p:spPr>
          <a:xfrm>
            <a:off x="990600" y="2987675"/>
            <a:ext cx="554513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order chemical reaction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chemical reaction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Order Chemical Reaction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795" name="Google Shape;795;p63"/>
          <p:cNvSpPr txBox="1"/>
          <p:nvPr/>
        </p:nvSpPr>
        <p:spPr>
          <a:xfrm>
            <a:off x="838200" y="4495800"/>
            <a:ext cx="5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Stringing simple reactions together</a:t>
            </a:r>
            <a:endParaRPr/>
          </a:p>
        </p:txBody>
      </p:sp>
      <p:sp>
        <p:nvSpPr>
          <p:cNvPr id="796" name="Google Shape;796;p63"/>
          <p:cNvSpPr/>
          <p:nvPr/>
        </p:nvSpPr>
        <p:spPr>
          <a:xfrm>
            <a:off x="6019800" y="5562600"/>
            <a:ext cx="5334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63"/>
          <p:cNvSpPr txBox="1"/>
          <p:nvPr/>
        </p:nvSpPr>
        <p:spPr>
          <a:xfrm>
            <a:off x="2362200" y="5000625"/>
            <a:ext cx="39544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0+1 = gene regulation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1+1 = interconversion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2+1 = binding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2+1+1 = enzyme</a:t>
            </a:r>
            <a:endParaRPr/>
          </a:p>
        </p:txBody>
      </p:sp>
      <p:sp>
        <p:nvSpPr>
          <p:cNvPr id="798" name="Google Shape;798;p63"/>
          <p:cNvSpPr txBox="1"/>
          <p:nvPr/>
        </p:nvSpPr>
        <p:spPr>
          <a:xfrm>
            <a:off x="90487" y="457200"/>
            <a:ext cx="8966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copyright 2011-2012  by Prof. Lee Bardwell, Univ. of Calif., Irvine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4"/>
          <p:cNvSpPr txBox="1"/>
          <p:nvPr>
            <p:ph idx="1" type="body"/>
          </p:nvPr>
        </p:nvSpPr>
        <p:spPr>
          <a:xfrm>
            <a:off x="228600" y="15240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Inter-conversion reaction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protein isomerizing between open and closed conformations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an ion channel opening and closing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biomolecule moving between two cellular compartments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model of phosphorylation/dephosphorylation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kf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first order rate coefficients with units of time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Differential Equations: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4"/>
          <p:cNvSpPr txBox="1"/>
          <p:nvPr>
            <p:ph type="title"/>
          </p:nvPr>
        </p:nvSpPr>
        <p:spPr>
          <a:xfrm>
            <a:off x="533400" y="2286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Interconversion Reaction</a:t>
            </a:r>
            <a:endParaRPr/>
          </a:p>
        </p:txBody>
      </p:sp>
      <p:sp>
        <p:nvSpPr>
          <p:cNvPr id="805" name="Google Shape;805;p64"/>
          <p:cNvSpPr txBox="1"/>
          <p:nvPr/>
        </p:nvSpPr>
        <p:spPr>
          <a:xfrm>
            <a:off x="5057775" y="4516437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</a:t>
            </a:r>
            <a:endParaRPr/>
          </a:p>
        </p:txBody>
      </p:sp>
      <p:cxnSp>
        <p:nvCxnSpPr>
          <p:cNvPr id="806" name="Google Shape;806;p64"/>
          <p:cNvCxnSpPr/>
          <p:nvPr/>
        </p:nvCxnSpPr>
        <p:spPr>
          <a:xfrm>
            <a:off x="4389437" y="4689475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7" name="Google Shape;807;p64"/>
          <p:cNvSpPr txBox="1"/>
          <p:nvPr/>
        </p:nvSpPr>
        <p:spPr>
          <a:xfrm>
            <a:off x="4237037" y="4084637"/>
            <a:ext cx="10652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808" name="Google Shape;808;p64"/>
          <p:cNvSpPr txBox="1"/>
          <p:nvPr/>
        </p:nvSpPr>
        <p:spPr>
          <a:xfrm>
            <a:off x="4465637" y="4754562"/>
            <a:ext cx="5000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</a:t>
            </a:r>
            <a:endParaRPr/>
          </a:p>
        </p:txBody>
      </p:sp>
      <p:sp>
        <p:nvSpPr>
          <p:cNvPr id="809" name="Google Shape;809;p64"/>
          <p:cNvSpPr txBox="1"/>
          <p:nvPr/>
        </p:nvSpPr>
        <p:spPr>
          <a:xfrm>
            <a:off x="5481637" y="4371975"/>
            <a:ext cx="26320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+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810" name="Google Shape;810;p64"/>
          <p:cNvSpPr txBox="1"/>
          <p:nvPr/>
        </p:nvSpPr>
        <p:spPr>
          <a:xfrm>
            <a:off x="3436937" y="990600"/>
            <a:ext cx="5873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811" name="Google Shape;811;p64"/>
          <p:cNvSpPr txBox="1"/>
          <p:nvPr/>
        </p:nvSpPr>
        <p:spPr>
          <a:xfrm>
            <a:off x="4114800" y="609600"/>
            <a:ext cx="514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cxnSp>
        <p:nvCxnSpPr>
          <p:cNvPr id="812" name="Google Shape;812;p64"/>
          <p:cNvCxnSpPr/>
          <p:nvPr/>
        </p:nvCxnSpPr>
        <p:spPr>
          <a:xfrm>
            <a:off x="3962400" y="1295400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13" name="Google Shape;813;p64"/>
          <p:cNvCxnSpPr/>
          <p:nvPr/>
        </p:nvCxnSpPr>
        <p:spPr>
          <a:xfrm rot="10800000">
            <a:off x="3962400" y="1447800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4" name="Google Shape;814;p64"/>
          <p:cNvSpPr txBox="1"/>
          <p:nvPr/>
        </p:nvSpPr>
        <p:spPr>
          <a:xfrm>
            <a:off x="4114800" y="1416050"/>
            <a:ext cx="514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815" name="Google Shape;815;p64"/>
          <p:cNvSpPr txBox="1"/>
          <p:nvPr/>
        </p:nvSpPr>
        <p:spPr>
          <a:xfrm>
            <a:off x="4656137" y="990600"/>
            <a:ext cx="55721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816" name="Google Shape;816;p64"/>
          <p:cNvSpPr txBox="1"/>
          <p:nvPr/>
        </p:nvSpPr>
        <p:spPr>
          <a:xfrm>
            <a:off x="5053012" y="5811837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</a:t>
            </a:r>
            <a:endParaRPr/>
          </a:p>
        </p:txBody>
      </p:sp>
      <p:cxnSp>
        <p:nvCxnSpPr>
          <p:cNvPr id="817" name="Google Shape;817;p64"/>
          <p:cNvCxnSpPr/>
          <p:nvPr/>
        </p:nvCxnSpPr>
        <p:spPr>
          <a:xfrm>
            <a:off x="4419600" y="5984875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8" name="Google Shape;818;p64"/>
          <p:cNvSpPr txBox="1"/>
          <p:nvPr/>
        </p:nvSpPr>
        <p:spPr>
          <a:xfrm>
            <a:off x="4267200" y="5380037"/>
            <a:ext cx="10652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819" name="Google Shape;819;p64"/>
          <p:cNvSpPr txBox="1"/>
          <p:nvPr/>
        </p:nvSpPr>
        <p:spPr>
          <a:xfrm>
            <a:off x="4495800" y="6049962"/>
            <a:ext cx="5000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</a:t>
            </a:r>
            <a:endParaRPr/>
          </a:p>
        </p:txBody>
      </p:sp>
      <p:sp>
        <p:nvSpPr>
          <p:cNvPr id="820" name="Google Shape;820;p64"/>
          <p:cNvSpPr txBox="1"/>
          <p:nvPr/>
        </p:nvSpPr>
        <p:spPr>
          <a:xfrm>
            <a:off x="5711825" y="5667375"/>
            <a:ext cx="24034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821" name="Google Shape;821;p64"/>
          <p:cNvSpPr txBox="1"/>
          <p:nvPr/>
        </p:nvSpPr>
        <p:spPr>
          <a:xfrm>
            <a:off x="3686175" y="5775325"/>
            <a:ext cx="657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  –</a:t>
            </a:r>
            <a:endParaRPr/>
          </a:p>
        </p:txBody>
      </p:sp>
      <p:cxnSp>
        <p:nvCxnSpPr>
          <p:cNvPr id="822" name="Google Shape;822;p64"/>
          <p:cNvCxnSpPr/>
          <p:nvPr/>
        </p:nvCxnSpPr>
        <p:spPr>
          <a:xfrm>
            <a:off x="3048000" y="5984875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3" name="Google Shape;823;p64"/>
          <p:cNvSpPr txBox="1"/>
          <p:nvPr/>
        </p:nvSpPr>
        <p:spPr>
          <a:xfrm>
            <a:off x="2895600" y="5380037"/>
            <a:ext cx="10429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824" name="Google Shape;824;p64"/>
          <p:cNvSpPr txBox="1"/>
          <p:nvPr/>
        </p:nvSpPr>
        <p:spPr>
          <a:xfrm>
            <a:off x="3124200" y="6049962"/>
            <a:ext cx="5000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</a:t>
            </a:r>
            <a:endParaRPr/>
          </a:p>
        </p:txBody>
      </p:sp>
      <p:sp>
        <p:nvSpPr>
          <p:cNvPr id="825" name="Google Shape;825;p64"/>
          <p:cNvSpPr txBox="1"/>
          <p:nvPr/>
        </p:nvSpPr>
        <p:spPr>
          <a:xfrm>
            <a:off x="76200" y="0"/>
            <a:ext cx="29416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Tool kit for systems biology</a:t>
            </a:r>
            <a:endParaRPr/>
          </a:p>
        </p:txBody>
      </p:sp>
      <p:pic>
        <p:nvPicPr>
          <p:cNvPr descr="Picture 22.png" id="826" name="Google Shape;8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914400"/>
            <a:ext cx="89535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7" name="Google Shape;827;p64"/>
          <p:cNvGrpSpPr/>
          <p:nvPr/>
        </p:nvGrpSpPr>
        <p:grpSpPr>
          <a:xfrm>
            <a:off x="2514600" y="914400"/>
            <a:ext cx="844550" cy="838200"/>
            <a:chOff x="0" y="0"/>
            <a:chExt cx="2147483647" cy="2147483647"/>
          </a:xfrm>
        </p:grpSpPr>
        <p:pic>
          <p:nvPicPr>
            <p:cNvPr descr="Picture 21.png" id="828" name="Google Shape;828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3619364" y="0"/>
              <a:ext cx="1953864282" cy="20169818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9" name="Google Shape;829;p64"/>
            <p:cNvSpPr txBox="1"/>
            <p:nvPr/>
          </p:nvSpPr>
          <p:spPr>
            <a:xfrm>
              <a:off x="0" y="1757032117"/>
              <a:ext cx="1161715214" cy="39045152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" id="834" name="Google Shape;834;p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77240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835" name="Google Shape;83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2362200"/>
            <a:ext cx="5334000" cy="4408487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76200" y="7620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The Exponential Function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304800" y="685800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Describes how a reaction evolves over time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4403725" y="1219200"/>
            <a:ext cx="32972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Y(t)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b="1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b="1" baseline="-2500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(1-e</a:t>
            </a:r>
            <a:r>
              <a:rPr b="1" baseline="3000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-kt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) 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6096000" y="1143000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 rot="-5400000">
            <a:off x="6476206" y="1326356"/>
            <a:ext cx="48895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7200"/>
              <a:buFont typeface="Arial"/>
              <a:buNone/>
            </a:pPr>
            <a:r>
              <a:rPr b="0" i="0" lang="en-US" sz="72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5334000" y="2012950"/>
            <a:ext cx="25463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= 0 when t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= 1 when t = Infin 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1295400" y="1227137"/>
            <a:ext cx="23637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Y(t)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b="1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b="1" baseline="-2500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e</a:t>
            </a:r>
            <a:r>
              <a:rPr b="1" baseline="3000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-kt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2732087" y="115093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 rot="-5400000">
            <a:off x="2880518" y="1378743"/>
            <a:ext cx="48895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7200"/>
              <a:buFont typeface="Arial"/>
              <a:buNone/>
            </a:pPr>
            <a:r>
              <a:rPr b="0" i="0" lang="en-US" sz="72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1738312" y="2065337"/>
            <a:ext cx="25463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= 1 when t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= 0 when t = Infin </a:t>
            </a:r>
            <a:endParaRPr/>
          </a:p>
        </p:txBody>
      </p:sp>
      <p:pic>
        <p:nvPicPr>
          <p:cNvPr descr="Screen Shot 2016-01-07 at 12.45.41 PM.png"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18582" t="16703"/>
          <a:stretch/>
        </p:blipFill>
        <p:spPr>
          <a:xfrm>
            <a:off x="4876800" y="3062287"/>
            <a:ext cx="3508375" cy="2195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Screen Shot 2016-01-07 at 12.45.15 PM.png" id="178" name="Google Shape;178;p21"/>
          <p:cNvPicPr preferRelativeResize="0"/>
          <p:nvPr/>
        </p:nvPicPr>
        <p:blipFill rotWithShape="1">
          <a:blip r:embed="rId4">
            <a:alphaModFix/>
          </a:blip>
          <a:srcRect b="0" l="0" r="17989" t="16433"/>
          <a:stretch/>
        </p:blipFill>
        <p:spPr>
          <a:xfrm>
            <a:off x="549275" y="3062287"/>
            <a:ext cx="3590925" cy="219551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6"/>
          <p:cNvSpPr txBox="1"/>
          <p:nvPr>
            <p:ph type="title"/>
          </p:nvPr>
        </p:nvSpPr>
        <p:spPr>
          <a:xfrm>
            <a:off x="76200" y="-76200"/>
            <a:ext cx="899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Tool kit for systems biology</a:t>
            </a:r>
            <a:endParaRPr/>
          </a:p>
        </p:txBody>
      </p:sp>
      <p:sp>
        <p:nvSpPr>
          <p:cNvPr id="841" name="Google Shape;841;p66"/>
          <p:cNvSpPr txBox="1"/>
          <p:nvPr/>
        </p:nvSpPr>
        <p:spPr>
          <a:xfrm>
            <a:off x="990600" y="1447800"/>
            <a:ext cx="38401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 Function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Saturating function </a:t>
            </a:r>
            <a:endParaRPr/>
          </a:p>
        </p:txBody>
      </p:sp>
      <p:sp>
        <p:nvSpPr>
          <p:cNvPr id="842" name="Google Shape;842;p66"/>
          <p:cNvSpPr txBox="1"/>
          <p:nvPr/>
        </p:nvSpPr>
        <p:spPr>
          <a:xfrm>
            <a:off x="822325" y="990600"/>
            <a:ext cx="2987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Functions </a:t>
            </a:r>
            <a:endParaRPr/>
          </a:p>
        </p:txBody>
      </p:sp>
      <p:sp>
        <p:nvSpPr>
          <p:cNvPr id="843" name="Google Shape;843;p66"/>
          <p:cNvSpPr txBox="1"/>
          <p:nvPr/>
        </p:nvSpPr>
        <p:spPr>
          <a:xfrm>
            <a:off x="838200" y="25146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Reactions/Equations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844" name="Google Shape;844;p66"/>
          <p:cNvSpPr txBox="1"/>
          <p:nvPr/>
        </p:nvSpPr>
        <p:spPr>
          <a:xfrm>
            <a:off x="990600" y="2987675"/>
            <a:ext cx="554513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order chemical reaction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chemical reaction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Order Chemical Reaction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845" name="Google Shape;845;p66"/>
          <p:cNvSpPr txBox="1"/>
          <p:nvPr/>
        </p:nvSpPr>
        <p:spPr>
          <a:xfrm>
            <a:off x="838200" y="4495800"/>
            <a:ext cx="5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Stringing simple reactions together</a:t>
            </a:r>
            <a:endParaRPr/>
          </a:p>
        </p:txBody>
      </p:sp>
      <p:sp>
        <p:nvSpPr>
          <p:cNvPr id="846" name="Google Shape;846;p66"/>
          <p:cNvSpPr/>
          <p:nvPr/>
        </p:nvSpPr>
        <p:spPr>
          <a:xfrm>
            <a:off x="4876800" y="5878512"/>
            <a:ext cx="5334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66"/>
          <p:cNvSpPr txBox="1"/>
          <p:nvPr/>
        </p:nvSpPr>
        <p:spPr>
          <a:xfrm>
            <a:off x="2362200" y="5000625"/>
            <a:ext cx="39544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0+1 = gene regulation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b="0" i="0" sz="24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1+1 = interconversion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2+1 = binding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2+1+1 = enzyme</a:t>
            </a:r>
            <a:endParaRPr/>
          </a:p>
        </p:txBody>
      </p:sp>
      <p:sp>
        <p:nvSpPr>
          <p:cNvPr id="848" name="Google Shape;848;p66"/>
          <p:cNvSpPr txBox="1"/>
          <p:nvPr/>
        </p:nvSpPr>
        <p:spPr>
          <a:xfrm>
            <a:off x="90487" y="457200"/>
            <a:ext cx="8966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copyright 2011-2012  by Prof. Lee Bardwell, Univ. of Calif., Irvine</a:t>
            </a:r>
            <a:endParaRPr/>
          </a:p>
        </p:txBody>
      </p:sp>
      <p:sp>
        <p:nvSpPr>
          <p:cNvPr id="849" name="Google Shape;849;p66"/>
          <p:cNvSpPr txBox="1"/>
          <p:nvPr/>
        </p:nvSpPr>
        <p:spPr>
          <a:xfrm>
            <a:off x="6861175" y="4751387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67"/>
          <p:cNvGrpSpPr/>
          <p:nvPr/>
        </p:nvGrpSpPr>
        <p:grpSpPr>
          <a:xfrm>
            <a:off x="3841750" y="609600"/>
            <a:ext cx="685800" cy="1741487"/>
            <a:chOff x="0" y="0"/>
            <a:chExt cx="2147483647" cy="2147483647"/>
          </a:xfrm>
        </p:grpSpPr>
        <p:sp>
          <p:nvSpPr>
            <p:cNvPr id="855" name="Google Shape;855;p67"/>
            <p:cNvSpPr txBox="1"/>
            <p:nvPr/>
          </p:nvSpPr>
          <p:spPr>
            <a:xfrm>
              <a:off x="0" y="1691903279"/>
              <a:ext cx="954437066" cy="455580367"/>
            </a:xfrm>
            <a:prstGeom prst="rect">
              <a:avLst/>
            </a:prstGeom>
            <a:solidFill>
              <a:srgbClr val="FFA9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56" name="Google Shape;856;p67"/>
            <p:cNvSpPr txBox="1"/>
            <p:nvPr/>
          </p:nvSpPr>
          <p:spPr>
            <a:xfrm>
              <a:off x="1193046580" y="0"/>
              <a:ext cx="954437066" cy="455580367"/>
            </a:xfrm>
            <a:prstGeom prst="rect">
              <a:avLst/>
            </a:prstGeom>
            <a:solidFill>
              <a:srgbClr val="FFA9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857" name="Google Shape;857;p67"/>
          <p:cNvSpPr txBox="1"/>
          <p:nvPr>
            <p:ph idx="1" type="body"/>
          </p:nvPr>
        </p:nvSpPr>
        <p:spPr>
          <a:xfrm>
            <a:off x="228600" y="17526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 reaction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Reversible binding of A to B to form an AB complex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and B could be two proteins that bind to form a heterodimer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could be a transcription factor and B could be a binding site on DNA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second order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coefficient with units of concentration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koff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first order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coefficient with units of time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Differential Equations: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67"/>
          <p:cNvSpPr txBox="1"/>
          <p:nvPr>
            <p:ph type="title"/>
          </p:nvPr>
        </p:nvSpPr>
        <p:spPr>
          <a:xfrm>
            <a:off x="0" y="0"/>
            <a:ext cx="396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Binding Reaction</a:t>
            </a:r>
            <a:endParaRPr/>
          </a:p>
        </p:txBody>
      </p:sp>
      <p:sp>
        <p:nvSpPr>
          <p:cNvPr id="859" name="Google Shape;859;p67"/>
          <p:cNvSpPr txBox="1"/>
          <p:nvPr/>
        </p:nvSpPr>
        <p:spPr>
          <a:xfrm>
            <a:off x="2438400" y="1130300"/>
            <a:ext cx="1436687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+B</a:t>
            </a:r>
            <a:endParaRPr/>
          </a:p>
        </p:txBody>
      </p:sp>
      <p:sp>
        <p:nvSpPr>
          <p:cNvPr id="860" name="Google Shape;860;p67"/>
          <p:cNvSpPr txBox="1"/>
          <p:nvPr/>
        </p:nvSpPr>
        <p:spPr>
          <a:xfrm>
            <a:off x="3962400" y="757237"/>
            <a:ext cx="812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/>
          </a:p>
        </p:txBody>
      </p:sp>
      <p:cxnSp>
        <p:nvCxnSpPr>
          <p:cNvPr id="861" name="Google Shape;861;p67"/>
          <p:cNvCxnSpPr/>
          <p:nvPr/>
        </p:nvCxnSpPr>
        <p:spPr>
          <a:xfrm>
            <a:off x="3962400" y="1443037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2" name="Google Shape;862;p67"/>
          <p:cNvCxnSpPr/>
          <p:nvPr/>
        </p:nvCxnSpPr>
        <p:spPr>
          <a:xfrm rot="10800000">
            <a:off x="3962400" y="1595437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63" name="Google Shape;863;p67"/>
          <p:cNvSpPr txBox="1"/>
          <p:nvPr/>
        </p:nvSpPr>
        <p:spPr>
          <a:xfrm>
            <a:off x="3962400" y="1563687"/>
            <a:ext cx="8429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</a:t>
            </a:r>
            <a:endParaRPr/>
          </a:p>
        </p:txBody>
      </p:sp>
      <p:sp>
        <p:nvSpPr>
          <p:cNvPr id="864" name="Google Shape;864;p67"/>
          <p:cNvSpPr txBox="1"/>
          <p:nvPr/>
        </p:nvSpPr>
        <p:spPr>
          <a:xfrm>
            <a:off x="4865687" y="1130300"/>
            <a:ext cx="925512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/>
          </a:p>
        </p:txBody>
      </p:sp>
      <p:pic>
        <p:nvPicPr>
          <p:cNvPr id="865" name="Google Shape;86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4743450"/>
            <a:ext cx="4724400" cy="814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5634037"/>
            <a:ext cx="3886200" cy="84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67"/>
          <p:cNvSpPr txBox="1"/>
          <p:nvPr/>
        </p:nvSpPr>
        <p:spPr>
          <a:xfrm>
            <a:off x="2286000" y="860425"/>
            <a:ext cx="685800" cy="3810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67"/>
          <p:cNvSpPr/>
          <p:nvPr/>
        </p:nvSpPr>
        <p:spPr>
          <a:xfrm rot="10800000">
            <a:off x="2392362" y="685800"/>
            <a:ext cx="457200" cy="45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67"/>
          <p:cNvSpPr/>
          <p:nvPr/>
        </p:nvSpPr>
        <p:spPr>
          <a:xfrm rot="10800000">
            <a:off x="3352800" y="838200"/>
            <a:ext cx="457200" cy="457200"/>
          </a:xfrm>
          <a:prstGeom prst="triangle">
            <a:avLst>
              <a:gd fmla="val 50000" name="adj"/>
            </a:avLst>
          </a:prstGeom>
          <a:solidFill>
            <a:srgbClr val="FF66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67"/>
          <p:cNvSpPr txBox="1"/>
          <p:nvPr/>
        </p:nvSpPr>
        <p:spPr>
          <a:xfrm>
            <a:off x="5029200" y="838200"/>
            <a:ext cx="685800" cy="3810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67"/>
          <p:cNvSpPr/>
          <p:nvPr/>
        </p:nvSpPr>
        <p:spPr>
          <a:xfrm rot="10800000">
            <a:off x="5135562" y="663575"/>
            <a:ext cx="457200" cy="45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67"/>
          <p:cNvSpPr/>
          <p:nvPr/>
        </p:nvSpPr>
        <p:spPr>
          <a:xfrm rot="10800000">
            <a:off x="5135562" y="642937"/>
            <a:ext cx="457200" cy="457200"/>
          </a:xfrm>
          <a:prstGeom prst="triangle">
            <a:avLst>
              <a:gd fmla="val 50000" name="adj"/>
            </a:avLst>
          </a:prstGeom>
          <a:solidFill>
            <a:srgbClr val="FF66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831850"/>
            <a:ext cx="3352800" cy="9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68"/>
          <p:cNvSpPr txBox="1"/>
          <p:nvPr/>
        </p:nvSpPr>
        <p:spPr>
          <a:xfrm>
            <a:off x="228600" y="3657600"/>
            <a:ext cx="3276600" cy="1311275"/>
          </a:xfrm>
          <a:prstGeom prst="rect">
            <a:avLst/>
          </a:prstGeom>
          <a:solidFill>
            <a:srgbClr val="66FFCC">
              <a:alpha val="5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exact solution of this system of differential equations is hard/impossible to get</a:t>
            </a:r>
            <a:endParaRPr/>
          </a:p>
        </p:txBody>
      </p:sp>
      <p:sp>
        <p:nvSpPr>
          <p:cNvPr id="879" name="Google Shape;879;p68"/>
          <p:cNvSpPr txBox="1"/>
          <p:nvPr/>
        </p:nvSpPr>
        <p:spPr>
          <a:xfrm>
            <a:off x="6629400" y="5486400"/>
            <a:ext cx="25511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Associated Notebook: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“Binding+NDSolve.nb”</a:t>
            </a:r>
            <a:endParaRPr/>
          </a:p>
        </p:txBody>
      </p:sp>
      <p:sp>
        <p:nvSpPr>
          <p:cNvPr id="880" name="Google Shape;880;p68"/>
          <p:cNvSpPr txBox="1"/>
          <p:nvPr/>
        </p:nvSpPr>
        <p:spPr>
          <a:xfrm>
            <a:off x="2971800" y="4479925"/>
            <a:ext cx="3276600" cy="1006475"/>
          </a:xfrm>
          <a:prstGeom prst="rect">
            <a:avLst/>
          </a:prstGeom>
          <a:solidFill>
            <a:srgbClr val="FFA9DE">
              <a:alpha val="5372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we can use Mathematica’s NDSolve to get a numerical solution</a:t>
            </a:r>
            <a:endParaRPr/>
          </a:p>
        </p:txBody>
      </p:sp>
      <p:sp>
        <p:nvSpPr>
          <p:cNvPr id="881" name="Google Shape;881;p68"/>
          <p:cNvSpPr txBox="1"/>
          <p:nvPr>
            <p:ph type="title"/>
          </p:nvPr>
        </p:nvSpPr>
        <p:spPr>
          <a:xfrm>
            <a:off x="76200" y="76200"/>
            <a:ext cx="5562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Binding Dynamics</a:t>
            </a:r>
            <a:endParaRPr/>
          </a:p>
        </p:txBody>
      </p:sp>
      <p:sp>
        <p:nvSpPr>
          <p:cNvPr id="882" name="Google Shape;882;p68"/>
          <p:cNvSpPr txBox="1"/>
          <p:nvPr/>
        </p:nvSpPr>
        <p:spPr>
          <a:xfrm>
            <a:off x="152400" y="5638800"/>
            <a:ext cx="5867400" cy="1016000"/>
          </a:xfrm>
          <a:prstGeom prst="rect">
            <a:avLst/>
          </a:prstGeom>
          <a:solidFill>
            <a:srgbClr val="FFFFC1">
              <a:alpha val="5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Or, if [B]&gt;&gt;[A], then we can approximate and use a first order reaction for association.  Then we have the equivalent of the interconversion reaction </a:t>
            </a:r>
            <a:endParaRPr/>
          </a:p>
        </p:txBody>
      </p:sp>
      <p:sp>
        <p:nvSpPr>
          <p:cNvPr id="883" name="Google Shape;883;p68"/>
          <p:cNvSpPr txBox="1"/>
          <p:nvPr/>
        </p:nvSpPr>
        <p:spPr>
          <a:xfrm>
            <a:off x="5334000" y="152400"/>
            <a:ext cx="363537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What does the time course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of a binding reaction look like?</a:t>
            </a:r>
            <a:endParaRPr/>
          </a:p>
        </p:txBody>
      </p:sp>
      <p:pic>
        <p:nvPicPr>
          <p:cNvPr descr="Picture 4.png" id="884" name="Google Shape;884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4737" y="1600200"/>
            <a:ext cx="4259262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1776412"/>
            <a:ext cx="4724400" cy="814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600" y="2667000"/>
            <a:ext cx="3886200" cy="84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68"/>
          <p:cNvSpPr/>
          <p:nvPr/>
        </p:nvSpPr>
        <p:spPr>
          <a:xfrm>
            <a:off x="6248400" y="4495800"/>
            <a:ext cx="533400" cy="381000"/>
          </a:xfrm>
          <a:custGeom>
            <a:rect b="b" l="l" r="r" t="t"/>
            <a:pathLst>
              <a:path extrusionOk="0" h="381000" w="533400">
                <a:moveTo>
                  <a:pt x="0" y="285750"/>
                </a:moveTo>
                <a:lnTo>
                  <a:pt x="390525" y="285750"/>
                </a:lnTo>
                <a:lnTo>
                  <a:pt x="390525" y="95250"/>
                </a:lnTo>
                <a:lnTo>
                  <a:pt x="342900" y="95250"/>
                </a:lnTo>
                <a:lnTo>
                  <a:pt x="438150" y="0"/>
                </a:lnTo>
                <a:lnTo>
                  <a:pt x="533400" y="95250"/>
                </a:lnTo>
                <a:lnTo>
                  <a:pt x="485775" y="95250"/>
                </a:lnTo>
                <a:lnTo>
                  <a:pt x="485775" y="381000"/>
                </a:lnTo>
                <a:lnTo>
                  <a:pt x="0" y="381000"/>
                </a:lnTo>
                <a:lnTo>
                  <a:pt x="0" y="285750"/>
                </a:lnTo>
                <a:close/>
              </a:path>
            </a:pathLst>
          </a:custGeom>
          <a:solidFill>
            <a:srgbClr val="FFA9DE">
              <a:alpha val="5254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9"/>
          <p:cNvSpPr txBox="1"/>
          <p:nvPr>
            <p:ph type="title"/>
          </p:nvPr>
        </p:nvSpPr>
        <p:spPr>
          <a:xfrm>
            <a:off x="76200" y="-76200"/>
            <a:ext cx="899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Tool kit for systems biology</a:t>
            </a:r>
            <a:endParaRPr/>
          </a:p>
        </p:txBody>
      </p:sp>
      <p:sp>
        <p:nvSpPr>
          <p:cNvPr id="893" name="Google Shape;893;p69"/>
          <p:cNvSpPr txBox="1"/>
          <p:nvPr/>
        </p:nvSpPr>
        <p:spPr>
          <a:xfrm>
            <a:off x="990600" y="1447800"/>
            <a:ext cx="38401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Saturating function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 Function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894" name="Google Shape;894;p69"/>
          <p:cNvSpPr txBox="1"/>
          <p:nvPr/>
        </p:nvSpPr>
        <p:spPr>
          <a:xfrm>
            <a:off x="822325" y="990600"/>
            <a:ext cx="2987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Functions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895" name="Google Shape;895;p69"/>
          <p:cNvSpPr txBox="1"/>
          <p:nvPr/>
        </p:nvSpPr>
        <p:spPr>
          <a:xfrm>
            <a:off x="838200" y="25146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Reactions/Equations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896" name="Google Shape;896;p69"/>
          <p:cNvSpPr txBox="1"/>
          <p:nvPr/>
        </p:nvSpPr>
        <p:spPr>
          <a:xfrm>
            <a:off x="990600" y="2987675"/>
            <a:ext cx="554513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order chemical reaction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chemical reaction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Order Chemical Reaction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897" name="Google Shape;897;p69"/>
          <p:cNvSpPr txBox="1"/>
          <p:nvPr/>
        </p:nvSpPr>
        <p:spPr>
          <a:xfrm>
            <a:off x="838200" y="4495800"/>
            <a:ext cx="5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Stringing simple reactions together</a:t>
            </a:r>
            <a:endParaRPr/>
          </a:p>
        </p:txBody>
      </p:sp>
      <p:sp>
        <p:nvSpPr>
          <p:cNvPr id="898" name="Google Shape;898;p69"/>
          <p:cNvSpPr/>
          <p:nvPr/>
        </p:nvSpPr>
        <p:spPr>
          <a:xfrm>
            <a:off x="5334000" y="6248400"/>
            <a:ext cx="5334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69"/>
          <p:cNvSpPr txBox="1"/>
          <p:nvPr/>
        </p:nvSpPr>
        <p:spPr>
          <a:xfrm>
            <a:off x="2362200" y="5000625"/>
            <a:ext cx="39544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0+1 = gene regulation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b="0" i="0" sz="24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1+1 = interconversion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b="0" i="0" sz="24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2+1 = binding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2+1+1 = enzyme</a:t>
            </a:r>
            <a:endParaRPr/>
          </a:p>
        </p:txBody>
      </p:sp>
      <p:sp>
        <p:nvSpPr>
          <p:cNvPr id="900" name="Google Shape;900;p69"/>
          <p:cNvSpPr txBox="1"/>
          <p:nvPr/>
        </p:nvSpPr>
        <p:spPr>
          <a:xfrm>
            <a:off x="90487" y="457200"/>
            <a:ext cx="8966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copyright 2011-2012  by Prof. Lee Bardwell, Univ. of Calif., Irvine</a:t>
            </a:r>
            <a:endParaRPr/>
          </a:p>
        </p:txBody>
      </p:sp>
      <p:sp>
        <p:nvSpPr>
          <p:cNvPr id="901" name="Google Shape;901;p69"/>
          <p:cNvSpPr txBox="1"/>
          <p:nvPr/>
        </p:nvSpPr>
        <p:spPr>
          <a:xfrm>
            <a:off x="6861175" y="4751387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47" id="906" name="Google Shape;906;p70"/>
          <p:cNvPicPr preferRelativeResize="0"/>
          <p:nvPr/>
        </p:nvPicPr>
        <p:blipFill rotWithShape="1">
          <a:blip r:embed="rId3">
            <a:alphaModFix/>
          </a:blip>
          <a:srcRect b="11979" l="0" r="0" t="0"/>
          <a:stretch/>
        </p:blipFill>
        <p:spPr>
          <a:xfrm>
            <a:off x="722312" y="1674812"/>
            <a:ext cx="7697787" cy="3087687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70"/>
          <p:cNvSpPr txBox="1"/>
          <p:nvPr>
            <p:ph type="title"/>
          </p:nvPr>
        </p:nvSpPr>
        <p:spPr>
          <a:xfrm>
            <a:off x="6858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18BB"/>
              </a:buClr>
              <a:buSzPts val="4400"/>
              <a:buFont typeface="Comic Sans MS"/>
              <a:buNone/>
            </a:pPr>
            <a:r>
              <a:rPr b="1" i="0" lang="en-US" sz="4400" u="none">
                <a:solidFill>
                  <a:srgbClr val="5918BB"/>
                </a:solidFill>
                <a:latin typeface="Comic Sans MS"/>
                <a:ea typeface="Comic Sans MS"/>
                <a:cs typeface="Comic Sans MS"/>
                <a:sym typeface="Comic Sans MS"/>
              </a:rPr>
              <a:t>Enzymes bind, then catalyze</a:t>
            </a:r>
            <a:endParaRPr/>
          </a:p>
        </p:txBody>
      </p:sp>
      <p:pic>
        <p:nvPicPr>
          <p:cNvPr descr="Picture 14.png" id="908" name="Google Shape;90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5181600"/>
            <a:ext cx="4572000" cy="1493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70"/>
          <p:cNvGrpSpPr/>
          <p:nvPr/>
        </p:nvGrpSpPr>
        <p:grpSpPr>
          <a:xfrm>
            <a:off x="3200400" y="5105400"/>
            <a:ext cx="1981200" cy="990600"/>
            <a:chOff x="0" y="0"/>
            <a:chExt cx="2147483647" cy="2147483647"/>
          </a:xfrm>
        </p:grpSpPr>
        <p:sp>
          <p:nvSpPr>
            <p:cNvPr id="910" name="Google Shape;910;p70"/>
            <p:cNvSpPr txBox="1"/>
            <p:nvPr/>
          </p:nvSpPr>
          <p:spPr>
            <a:xfrm>
              <a:off x="0" y="0"/>
              <a:ext cx="330382108" cy="800660521"/>
            </a:xfrm>
            <a:prstGeom prst="rect">
              <a:avLst/>
            </a:prstGeom>
            <a:solidFill>
              <a:srgbClr val="FFA9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11" name="Google Shape;911;p70"/>
            <p:cNvSpPr txBox="1"/>
            <p:nvPr/>
          </p:nvSpPr>
          <p:spPr>
            <a:xfrm>
              <a:off x="660764245" y="1346823125"/>
              <a:ext cx="330382108" cy="800660521"/>
            </a:xfrm>
            <a:prstGeom prst="rect">
              <a:avLst/>
            </a:prstGeom>
            <a:solidFill>
              <a:srgbClr val="FFA9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12" name="Google Shape;912;p70"/>
            <p:cNvSpPr txBox="1"/>
            <p:nvPr/>
          </p:nvSpPr>
          <p:spPr>
            <a:xfrm>
              <a:off x="1817101538" y="1181631420"/>
              <a:ext cx="330382108" cy="800660521"/>
            </a:xfrm>
            <a:prstGeom prst="rect">
              <a:avLst/>
            </a:prstGeom>
            <a:solidFill>
              <a:srgbClr val="FFA9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71"/>
          <p:cNvSpPr txBox="1"/>
          <p:nvPr/>
        </p:nvSpPr>
        <p:spPr>
          <a:xfrm>
            <a:off x="422275" y="3886200"/>
            <a:ext cx="8264525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rgbClr val="000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equilibrium amount of product formed will be the same whether the or not the enzyme is present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rgbClr val="000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equilibrium will be reached a lot faster if the enzyme is present</a:t>
            </a:r>
            <a:endParaRPr/>
          </a:p>
        </p:txBody>
      </p:sp>
      <p:sp>
        <p:nvSpPr>
          <p:cNvPr id="918" name="Google Shape;918;p71"/>
          <p:cNvSpPr txBox="1"/>
          <p:nvPr/>
        </p:nvSpPr>
        <p:spPr>
          <a:xfrm>
            <a:off x="2514600" y="2355850"/>
            <a:ext cx="1452562" cy="830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"/>
              <a:buNone/>
            </a:pPr>
            <a:r>
              <a:rPr b="1" i="1" lang="en-US" sz="48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E+</a:t>
            </a:r>
            <a:r>
              <a:rPr b="1" i="1" lang="en-US" sz="4800" u="none">
                <a:solidFill>
                  <a:srgbClr val="660066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endParaRPr/>
          </a:p>
        </p:txBody>
      </p:sp>
      <p:sp>
        <p:nvSpPr>
          <p:cNvPr id="919" name="Google Shape;919;p71"/>
          <p:cNvSpPr txBox="1"/>
          <p:nvPr/>
        </p:nvSpPr>
        <p:spPr>
          <a:xfrm>
            <a:off x="4684712" y="2355850"/>
            <a:ext cx="1487487" cy="830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mes"/>
              <a:buNone/>
            </a:pPr>
            <a:r>
              <a:rPr b="1" i="1" lang="en-US" sz="4800" u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E+</a:t>
            </a:r>
            <a:r>
              <a:rPr b="1" i="1" lang="en-US" sz="4800" u="none">
                <a:solidFill>
                  <a:srgbClr val="FF04B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endParaRPr/>
          </a:p>
        </p:txBody>
      </p:sp>
      <p:sp>
        <p:nvSpPr>
          <p:cNvPr id="920" name="Google Shape;920;p7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cture 48.png" id="921" name="Google Shape;92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810000" y="2471737"/>
            <a:ext cx="860425" cy="646112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71"/>
          <p:cNvSpPr/>
          <p:nvPr/>
        </p:nvSpPr>
        <p:spPr>
          <a:xfrm>
            <a:off x="1143000" y="2508250"/>
            <a:ext cx="1274762" cy="658812"/>
          </a:xfrm>
          <a:prstGeom prst="rightArrow">
            <a:avLst>
              <a:gd fmla="val 16015" name="adj1"/>
              <a:gd fmla="val 50000" name="adj2"/>
            </a:avLst>
          </a:prstGeom>
          <a:solidFill>
            <a:srgbClr val="FFFDC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HERE</a:t>
            </a:r>
            <a:endParaRPr/>
          </a:p>
        </p:txBody>
      </p:sp>
      <p:sp>
        <p:nvSpPr>
          <p:cNvPr id="923" name="Google Shape;923;p71"/>
          <p:cNvSpPr/>
          <p:nvPr/>
        </p:nvSpPr>
        <p:spPr>
          <a:xfrm flipH="1">
            <a:off x="5943600" y="2508250"/>
            <a:ext cx="1274762" cy="658812"/>
          </a:xfrm>
          <a:prstGeom prst="rightArrow">
            <a:avLst>
              <a:gd fmla="val 16015" name="adj1"/>
              <a:gd fmla="val 50000" name="adj2"/>
            </a:avLst>
          </a:prstGeom>
          <a:solidFill>
            <a:srgbClr val="FFFDC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sp>
        <p:nvSpPr>
          <p:cNvPr id="924" name="Google Shape;924;p71"/>
          <p:cNvSpPr txBox="1"/>
          <p:nvPr/>
        </p:nvSpPr>
        <p:spPr>
          <a:xfrm>
            <a:off x="228600" y="152400"/>
            <a:ext cx="8915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rgbClr val="000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Enzymes are catalysts, they change the rate, but not the equilibrium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2"/>
          <p:cNvSpPr txBox="1"/>
          <p:nvPr/>
        </p:nvSpPr>
        <p:spPr>
          <a:xfrm>
            <a:off x="422275" y="3886200"/>
            <a:ext cx="8264525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rgbClr val="000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equilibrium amount of product formed will be the same whether the or not the enzyme is present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rgbClr val="000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equilibrium will be reached a lot faster if the enzyme is present</a:t>
            </a:r>
            <a:endParaRPr/>
          </a:p>
        </p:txBody>
      </p:sp>
      <p:sp>
        <p:nvSpPr>
          <p:cNvPr id="930" name="Google Shape;930;p72"/>
          <p:cNvSpPr txBox="1"/>
          <p:nvPr/>
        </p:nvSpPr>
        <p:spPr>
          <a:xfrm>
            <a:off x="2514600" y="2355850"/>
            <a:ext cx="1452562" cy="830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4800"/>
              <a:buFont typeface="Times"/>
              <a:buNone/>
            </a:pPr>
            <a:r>
              <a:rPr b="1" i="1" lang="en-US" sz="48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E</a:t>
            </a:r>
            <a:r>
              <a:rPr b="1" i="1" lang="en-US" sz="4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+</a:t>
            </a:r>
            <a:r>
              <a:rPr b="1" i="1" lang="en-US" sz="4800" u="none">
                <a:solidFill>
                  <a:srgbClr val="660066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endParaRPr/>
          </a:p>
        </p:txBody>
      </p:sp>
      <p:sp>
        <p:nvSpPr>
          <p:cNvPr id="931" name="Google Shape;931;p72"/>
          <p:cNvSpPr txBox="1"/>
          <p:nvPr/>
        </p:nvSpPr>
        <p:spPr>
          <a:xfrm>
            <a:off x="2667000" y="908050"/>
            <a:ext cx="1103312" cy="830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4800"/>
              <a:buFont typeface="Times"/>
              <a:buNone/>
            </a:pPr>
            <a:r>
              <a:rPr b="1" i="1" lang="en-US" sz="48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E</a:t>
            </a:r>
            <a:r>
              <a:rPr b="1" i="1" lang="en-US" sz="4800" u="none">
                <a:solidFill>
                  <a:srgbClr val="660066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endParaRPr/>
          </a:p>
        </p:txBody>
      </p:sp>
      <p:sp>
        <p:nvSpPr>
          <p:cNvPr id="932" name="Google Shape;932;p72"/>
          <p:cNvSpPr txBox="1"/>
          <p:nvPr/>
        </p:nvSpPr>
        <p:spPr>
          <a:xfrm>
            <a:off x="4959350" y="915987"/>
            <a:ext cx="1136650" cy="830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4800"/>
              <a:buFont typeface="Times"/>
              <a:buNone/>
            </a:pPr>
            <a:r>
              <a:rPr b="1" i="1" lang="en-US" sz="48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E</a:t>
            </a:r>
            <a:r>
              <a:rPr b="1" i="1" lang="en-US" sz="4800" u="none">
                <a:solidFill>
                  <a:srgbClr val="FF04B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endParaRPr/>
          </a:p>
        </p:txBody>
      </p:sp>
      <p:pic>
        <p:nvPicPr>
          <p:cNvPr descr="Picture 48.png" id="933" name="Google Shape;93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243" y="1777206"/>
            <a:ext cx="860425" cy="646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8.png" id="934" name="Google Shape;93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1060450"/>
            <a:ext cx="860425" cy="646112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72"/>
          <p:cNvSpPr txBox="1"/>
          <p:nvPr/>
        </p:nvSpPr>
        <p:spPr>
          <a:xfrm>
            <a:off x="4684712" y="2355850"/>
            <a:ext cx="1487487" cy="830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4800"/>
              <a:buFont typeface="Times"/>
              <a:buNone/>
            </a:pPr>
            <a:r>
              <a:rPr b="1" i="1" lang="en-US" sz="48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E</a:t>
            </a:r>
            <a:r>
              <a:rPr b="1" i="1" lang="en-US" sz="4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+</a:t>
            </a:r>
            <a:r>
              <a:rPr b="1" i="1" lang="en-US" sz="4800" u="none">
                <a:solidFill>
                  <a:srgbClr val="FF04B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endParaRPr/>
          </a:p>
        </p:txBody>
      </p:sp>
      <p:sp>
        <p:nvSpPr>
          <p:cNvPr id="936" name="Google Shape;936;p7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cture 48.png" id="937" name="Google Shape;93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810000" y="2471737"/>
            <a:ext cx="860425" cy="646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8.png" id="938" name="Google Shape;93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61731" y="1777206"/>
            <a:ext cx="860425" cy="646112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72"/>
          <p:cNvSpPr/>
          <p:nvPr/>
        </p:nvSpPr>
        <p:spPr>
          <a:xfrm>
            <a:off x="1143000" y="2508250"/>
            <a:ext cx="1274762" cy="658812"/>
          </a:xfrm>
          <a:prstGeom prst="rightArrow">
            <a:avLst>
              <a:gd fmla="val 16015" name="adj1"/>
              <a:gd fmla="val 50000" name="adj2"/>
            </a:avLst>
          </a:prstGeom>
          <a:solidFill>
            <a:srgbClr val="FFFDC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HERE</a:t>
            </a:r>
            <a:endParaRPr/>
          </a:p>
        </p:txBody>
      </p:sp>
      <p:sp>
        <p:nvSpPr>
          <p:cNvPr id="940" name="Google Shape;940;p72"/>
          <p:cNvSpPr/>
          <p:nvPr/>
        </p:nvSpPr>
        <p:spPr>
          <a:xfrm flipH="1">
            <a:off x="5943600" y="2508250"/>
            <a:ext cx="1274762" cy="658812"/>
          </a:xfrm>
          <a:prstGeom prst="rightArrow">
            <a:avLst>
              <a:gd fmla="val 16015" name="adj1"/>
              <a:gd fmla="val 50000" name="adj2"/>
            </a:avLst>
          </a:prstGeom>
          <a:solidFill>
            <a:srgbClr val="FFFDC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sp>
        <p:nvSpPr>
          <p:cNvPr id="941" name="Google Shape;941;p72"/>
          <p:cNvSpPr txBox="1"/>
          <p:nvPr/>
        </p:nvSpPr>
        <p:spPr>
          <a:xfrm>
            <a:off x="228600" y="152400"/>
            <a:ext cx="8915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rgbClr val="000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Enzymes are catalysts, they change the rate, but no the equilibrium</a:t>
            </a:r>
            <a:endParaRPr/>
          </a:p>
        </p:txBody>
      </p:sp>
      <p:sp>
        <p:nvSpPr>
          <p:cNvPr id="942" name="Google Shape;942;p72"/>
          <p:cNvSpPr txBox="1"/>
          <p:nvPr/>
        </p:nvSpPr>
        <p:spPr>
          <a:xfrm>
            <a:off x="2514600" y="1733550"/>
            <a:ext cx="5857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1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b="1" baseline="-25000" i="1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on </a:t>
            </a:r>
            <a:endParaRPr/>
          </a:p>
        </p:txBody>
      </p:sp>
      <p:sp>
        <p:nvSpPr>
          <p:cNvPr id="943" name="Google Shape;943;p72"/>
          <p:cNvSpPr txBox="1"/>
          <p:nvPr/>
        </p:nvSpPr>
        <p:spPr>
          <a:xfrm>
            <a:off x="3276600" y="1733550"/>
            <a:ext cx="5857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1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b="1" baseline="-25000" i="1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off </a:t>
            </a:r>
            <a:endParaRPr/>
          </a:p>
        </p:txBody>
      </p:sp>
      <p:sp>
        <p:nvSpPr>
          <p:cNvPr id="944" name="Google Shape;944;p72"/>
          <p:cNvSpPr txBox="1"/>
          <p:nvPr/>
        </p:nvSpPr>
        <p:spPr>
          <a:xfrm>
            <a:off x="3886200" y="666750"/>
            <a:ext cx="5857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1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b="1" baseline="-25000" i="1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cat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3"/>
          <p:cNvSpPr txBox="1"/>
          <p:nvPr/>
        </p:nvSpPr>
        <p:spPr>
          <a:xfrm>
            <a:off x="2514600" y="2362200"/>
            <a:ext cx="1452562" cy="830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4800"/>
              <a:buFont typeface="Times"/>
              <a:buNone/>
            </a:pPr>
            <a:r>
              <a:rPr b="1" i="1" lang="en-US" sz="48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E</a:t>
            </a:r>
            <a:r>
              <a:rPr b="1" i="1" lang="en-US" sz="4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+</a:t>
            </a:r>
            <a:r>
              <a:rPr b="1" i="1" lang="en-US" sz="4800" u="none">
                <a:solidFill>
                  <a:srgbClr val="660066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endParaRPr/>
          </a:p>
        </p:txBody>
      </p:sp>
      <p:sp>
        <p:nvSpPr>
          <p:cNvPr id="950" name="Google Shape;950;p73"/>
          <p:cNvSpPr txBox="1"/>
          <p:nvPr/>
        </p:nvSpPr>
        <p:spPr>
          <a:xfrm>
            <a:off x="2667000" y="914400"/>
            <a:ext cx="1103312" cy="830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4800"/>
              <a:buFont typeface="Times"/>
              <a:buNone/>
            </a:pPr>
            <a:r>
              <a:rPr b="1" i="1" lang="en-US" sz="48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E</a:t>
            </a:r>
            <a:r>
              <a:rPr b="1" i="1" lang="en-US" sz="4800" u="none">
                <a:solidFill>
                  <a:srgbClr val="660066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endParaRPr/>
          </a:p>
        </p:txBody>
      </p:sp>
      <p:pic>
        <p:nvPicPr>
          <p:cNvPr descr="Picture 48.png" id="951" name="Google Shape;95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243" y="1783556"/>
            <a:ext cx="860425" cy="646112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73"/>
          <p:cNvSpPr txBox="1"/>
          <p:nvPr/>
        </p:nvSpPr>
        <p:spPr>
          <a:xfrm>
            <a:off x="4684712" y="2362200"/>
            <a:ext cx="1487487" cy="830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4800"/>
              <a:buFont typeface="Times"/>
              <a:buNone/>
            </a:pPr>
            <a:r>
              <a:rPr b="1" i="1" lang="en-US" sz="48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E</a:t>
            </a:r>
            <a:r>
              <a:rPr b="1" i="1" lang="en-US" sz="4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+</a:t>
            </a:r>
            <a:r>
              <a:rPr b="1" i="1" lang="en-US" sz="4800" u="none">
                <a:solidFill>
                  <a:srgbClr val="FF04B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endParaRPr/>
          </a:p>
        </p:txBody>
      </p:sp>
      <p:sp>
        <p:nvSpPr>
          <p:cNvPr id="953" name="Google Shape;953;p73"/>
          <p:cNvSpPr txBox="1"/>
          <p:nvPr/>
        </p:nvSpPr>
        <p:spPr>
          <a:xfrm>
            <a:off x="2514600" y="1828800"/>
            <a:ext cx="5857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1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b="1" baseline="-25000" i="1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on </a:t>
            </a:r>
            <a:endParaRPr/>
          </a:p>
        </p:txBody>
      </p:sp>
      <p:sp>
        <p:nvSpPr>
          <p:cNvPr id="954" name="Google Shape;954;p7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5" name="Google Shape;955;p73"/>
          <p:cNvSpPr txBox="1"/>
          <p:nvPr/>
        </p:nvSpPr>
        <p:spPr>
          <a:xfrm>
            <a:off x="152400" y="152400"/>
            <a:ext cx="7315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Michaelis-Menten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kinetic scheme</a:t>
            </a:r>
            <a:endParaRPr/>
          </a:p>
        </p:txBody>
      </p:sp>
      <p:sp>
        <p:nvSpPr>
          <p:cNvPr id="956" name="Google Shape;956;p73"/>
          <p:cNvSpPr txBox="1"/>
          <p:nvPr/>
        </p:nvSpPr>
        <p:spPr>
          <a:xfrm>
            <a:off x="3276600" y="1828800"/>
            <a:ext cx="5857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1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b="1" baseline="-25000" i="1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off </a:t>
            </a:r>
            <a:endParaRPr/>
          </a:p>
        </p:txBody>
      </p:sp>
      <p:sp>
        <p:nvSpPr>
          <p:cNvPr id="957" name="Google Shape;957;p73"/>
          <p:cNvSpPr txBox="1"/>
          <p:nvPr/>
        </p:nvSpPr>
        <p:spPr>
          <a:xfrm>
            <a:off x="4062412" y="1443037"/>
            <a:ext cx="5857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1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b="1" baseline="-25000" i="1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cat</a:t>
            </a:r>
            <a:endParaRPr/>
          </a:p>
        </p:txBody>
      </p:sp>
      <p:cxnSp>
        <p:nvCxnSpPr>
          <p:cNvPr id="958" name="Google Shape;958;p73"/>
          <p:cNvCxnSpPr/>
          <p:nvPr/>
        </p:nvCxnSpPr>
        <p:spPr>
          <a:xfrm>
            <a:off x="3657600" y="1600200"/>
            <a:ext cx="1219200" cy="83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pic>
        <p:nvPicPr>
          <p:cNvPr descr="Picture 14.png" id="959" name="Google Shape;95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3687762"/>
            <a:ext cx="4572000" cy="1493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0" name="Google Shape;960;p73"/>
          <p:cNvGrpSpPr/>
          <p:nvPr/>
        </p:nvGrpSpPr>
        <p:grpSpPr>
          <a:xfrm>
            <a:off x="3200400" y="3611562"/>
            <a:ext cx="1981200" cy="990600"/>
            <a:chOff x="0" y="0"/>
            <a:chExt cx="2147483647" cy="2147483647"/>
          </a:xfrm>
        </p:grpSpPr>
        <p:sp>
          <p:nvSpPr>
            <p:cNvPr id="961" name="Google Shape;961;p73"/>
            <p:cNvSpPr txBox="1"/>
            <p:nvPr/>
          </p:nvSpPr>
          <p:spPr>
            <a:xfrm>
              <a:off x="0" y="0"/>
              <a:ext cx="330382108" cy="800660521"/>
            </a:xfrm>
            <a:prstGeom prst="rect">
              <a:avLst/>
            </a:prstGeom>
            <a:solidFill>
              <a:srgbClr val="FFA9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62" name="Google Shape;962;p73"/>
            <p:cNvSpPr txBox="1"/>
            <p:nvPr/>
          </p:nvSpPr>
          <p:spPr>
            <a:xfrm>
              <a:off x="660764245" y="1346823125"/>
              <a:ext cx="330382108" cy="800660521"/>
            </a:xfrm>
            <a:prstGeom prst="rect">
              <a:avLst/>
            </a:prstGeom>
            <a:solidFill>
              <a:srgbClr val="FFA9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63" name="Google Shape;963;p73"/>
            <p:cNvSpPr txBox="1"/>
            <p:nvPr/>
          </p:nvSpPr>
          <p:spPr>
            <a:xfrm>
              <a:off x="1817101538" y="1181631420"/>
              <a:ext cx="330382108" cy="800660521"/>
            </a:xfrm>
            <a:prstGeom prst="rect">
              <a:avLst/>
            </a:prstGeom>
            <a:solidFill>
              <a:srgbClr val="FFA9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964" name="Google Shape;964;p73"/>
          <p:cNvSpPr txBox="1"/>
          <p:nvPr/>
        </p:nvSpPr>
        <p:spPr>
          <a:xfrm>
            <a:off x="228600" y="5799137"/>
            <a:ext cx="7848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M-M kinetics are a simplification that do not accurately model </a:t>
            </a: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enzymes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catalysts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4"/>
          <p:cNvSpPr txBox="1"/>
          <p:nvPr>
            <p:ph type="title"/>
          </p:nvPr>
        </p:nvSpPr>
        <p:spPr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70" name="Google Shape;970;p74"/>
          <p:cNvSpPr txBox="1"/>
          <p:nvPr/>
        </p:nvSpPr>
        <p:spPr>
          <a:xfrm>
            <a:off x="1828800" y="746125"/>
            <a:ext cx="55641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+ S        ES       E + P </a:t>
            </a:r>
            <a:endParaRPr/>
          </a:p>
        </p:txBody>
      </p:sp>
      <p:grpSp>
        <p:nvGrpSpPr>
          <p:cNvPr id="971" name="Google Shape;971;p74"/>
          <p:cNvGrpSpPr/>
          <p:nvPr/>
        </p:nvGrpSpPr>
        <p:grpSpPr>
          <a:xfrm>
            <a:off x="3429000" y="1046162"/>
            <a:ext cx="762000" cy="152400"/>
            <a:chOff x="4343400" y="2590800"/>
            <a:chExt cx="762000" cy="152400"/>
          </a:xfrm>
        </p:grpSpPr>
        <p:cxnSp>
          <p:nvCxnSpPr>
            <p:cNvPr id="972" name="Google Shape;972;p74"/>
            <p:cNvCxnSpPr/>
            <p:nvPr/>
          </p:nvCxnSpPr>
          <p:spPr>
            <a:xfrm>
              <a:off x="4343400" y="2590800"/>
              <a:ext cx="762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73" name="Google Shape;973;p74"/>
            <p:cNvCxnSpPr/>
            <p:nvPr/>
          </p:nvCxnSpPr>
          <p:spPr>
            <a:xfrm rot="10800000">
              <a:off x="4343400" y="2743200"/>
              <a:ext cx="762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974" name="Google Shape;974;p74"/>
          <p:cNvCxnSpPr/>
          <p:nvPr/>
        </p:nvCxnSpPr>
        <p:spPr>
          <a:xfrm>
            <a:off x="5105400" y="1046162"/>
            <a:ext cx="76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75" name="Google Shape;975;p74"/>
          <p:cNvSpPr txBox="1"/>
          <p:nvPr/>
        </p:nvSpPr>
        <p:spPr>
          <a:xfrm>
            <a:off x="3581400" y="568325"/>
            <a:ext cx="495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/>
          </a:p>
        </p:txBody>
      </p:sp>
      <p:sp>
        <p:nvSpPr>
          <p:cNvPr id="976" name="Google Shape;976;p74"/>
          <p:cNvSpPr txBox="1"/>
          <p:nvPr/>
        </p:nvSpPr>
        <p:spPr>
          <a:xfrm>
            <a:off x="5181600" y="593725"/>
            <a:ext cx="5318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/>
          </a:p>
        </p:txBody>
      </p:sp>
      <p:sp>
        <p:nvSpPr>
          <p:cNvPr id="977" name="Google Shape;977;p74"/>
          <p:cNvSpPr txBox="1"/>
          <p:nvPr/>
        </p:nvSpPr>
        <p:spPr>
          <a:xfrm>
            <a:off x="3505200" y="1203325"/>
            <a:ext cx="495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/>
          </a:p>
        </p:txBody>
      </p:sp>
      <p:sp>
        <p:nvSpPr>
          <p:cNvPr id="978" name="Google Shape;978;p74"/>
          <p:cNvSpPr txBox="1"/>
          <p:nvPr/>
        </p:nvSpPr>
        <p:spPr>
          <a:xfrm>
            <a:off x="457200" y="76200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Reaction Scheme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979" name="Google Shape;979;p74"/>
          <p:cNvSpPr txBox="1"/>
          <p:nvPr/>
        </p:nvSpPr>
        <p:spPr>
          <a:xfrm>
            <a:off x="457200" y="2362200"/>
            <a:ext cx="3165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Differential Equations:</a:t>
            </a:r>
            <a:endParaRPr/>
          </a:p>
        </p:txBody>
      </p:sp>
      <p:sp>
        <p:nvSpPr>
          <p:cNvPr id="980" name="Google Shape;980;p74"/>
          <p:cNvSpPr txBox="1"/>
          <p:nvPr/>
        </p:nvSpPr>
        <p:spPr>
          <a:xfrm>
            <a:off x="152400" y="6019800"/>
            <a:ext cx="868680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simplification because it doesn’t show enzyme acting as true catalyst.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It’s a good model of the start of an enzymatic reaction, or of a reaction where product is removed, or where product formation is greatly favored.</a:t>
            </a:r>
            <a:endParaRPr/>
          </a:p>
        </p:txBody>
      </p:sp>
      <p:sp>
        <p:nvSpPr>
          <p:cNvPr id="981" name="Google Shape;981;p74"/>
          <p:cNvSpPr/>
          <p:nvPr/>
        </p:nvSpPr>
        <p:spPr>
          <a:xfrm rot="5400000">
            <a:off x="5295900" y="1028700"/>
            <a:ext cx="457200" cy="1447800"/>
          </a:xfrm>
          <a:prstGeom prst="rightBrace">
            <a:avLst>
              <a:gd fmla="val 568" name="adj1"/>
              <a:gd fmla="val 11107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74"/>
          <p:cNvSpPr/>
          <p:nvPr/>
        </p:nvSpPr>
        <p:spPr>
          <a:xfrm rot="5400000">
            <a:off x="3619500" y="1028700"/>
            <a:ext cx="457200" cy="1447800"/>
          </a:xfrm>
          <a:prstGeom prst="rightBrace">
            <a:avLst>
              <a:gd fmla="val 568" name="adj1"/>
              <a:gd fmla="val 11107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74"/>
          <p:cNvSpPr txBox="1"/>
          <p:nvPr/>
        </p:nvSpPr>
        <p:spPr>
          <a:xfrm>
            <a:off x="2819400" y="1981200"/>
            <a:ext cx="1981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Substrate binding</a:t>
            </a:r>
            <a:endParaRPr/>
          </a:p>
        </p:txBody>
      </p:sp>
      <p:sp>
        <p:nvSpPr>
          <p:cNvPr id="984" name="Google Shape;984;p74"/>
          <p:cNvSpPr txBox="1"/>
          <p:nvPr/>
        </p:nvSpPr>
        <p:spPr>
          <a:xfrm>
            <a:off x="4868862" y="1981200"/>
            <a:ext cx="16081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Catalytic Step</a:t>
            </a:r>
            <a:endParaRPr/>
          </a:p>
        </p:txBody>
      </p:sp>
      <p:pic>
        <p:nvPicPr>
          <p:cNvPr descr="Picture 15.png" id="985" name="Google Shape;985;p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819" r="1449" t="-31916"/>
          <a:stretch/>
        </p:blipFill>
        <p:spPr>
          <a:xfrm>
            <a:off x="439737" y="1825625"/>
            <a:ext cx="7027862" cy="4270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8.png" id="986" name="Google Shape;986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2412" y="2514600"/>
            <a:ext cx="2389187" cy="914400"/>
          </a:xfrm>
          <a:prstGeom prst="rect">
            <a:avLst/>
          </a:prstGeom>
          <a:noFill/>
          <a:ln cap="flat" cmpd="sng" w="28575">
            <a:solidFill>
              <a:srgbClr val="0004D7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5"/>
          <p:cNvSpPr txBox="1"/>
          <p:nvPr>
            <p:ph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92" name="Google Shape;992;p75"/>
          <p:cNvSpPr txBox="1"/>
          <p:nvPr/>
        </p:nvSpPr>
        <p:spPr>
          <a:xfrm>
            <a:off x="1828800" y="288925"/>
            <a:ext cx="55641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+ S        ES       E + P </a:t>
            </a:r>
            <a:endParaRPr/>
          </a:p>
        </p:txBody>
      </p:sp>
      <p:grpSp>
        <p:nvGrpSpPr>
          <p:cNvPr id="993" name="Google Shape;993;p75"/>
          <p:cNvGrpSpPr/>
          <p:nvPr/>
        </p:nvGrpSpPr>
        <p:grpSpPr>
          <a:xfrm>
            <a:off x="3429000" y="588962"/>
            <a:ext cx="762000" cy="152400"/>
            <a:chOff x="4343400" y="2590800"/>
            <a:chExt cx="762000" cy="152400"/>
          </a:xfrm>
        </p:grpSpPr>
        <p:cxnSp>
          <p:nvCxnSpPr>
            <p:cNvPr id="994" name="Google Shape;994;p75"/>
            <p:cNvCxnSpPr/>
            <p:nvPr/>
          </p:nvCxnSpPr>
          <p:spPr>
            <a:xfrm>
              <a:off x="4343400" y="2590800"/>
              <a:ext cx="762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95" name="Google Shape;995;p75"/>
            <p:cNvCxnSpPr/>
            <p:nvPr/>
          </p:nvCxnSpPr>
          <p:spPr>
            <a:xfrm rot="10800000">
              <a:off x="4343400" y="2743200"/>
              <a:ext cx="762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996" name="Google Shape;996;p75"/>
          <p:cNvCxnSpPr/>
          <p:nvPr/>
        </p:nvCxnSpPr>
        <p:spPr>
          <a:xfrm>
            <a:off x="5105400" y="588962"/>
            <a:ext cx="76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97" name="Google Shape;997;p75"/>
          <p:cNvSpPr txBox="1"/>
          <p:nvPr/>
        </p:nvSpPr>
        <p:spPr>
          <a:xfrm>
            <a:off x="3581400" y="111125"/>
            <a:ext cx="495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/>
          </a:p>
        </p:txBody>
      </p:sp>
      <p:sp>
        <p:nvSpPr>
          <p:cNvPr id="998" name="Google Shape;998;p75"/>
          <p:cNvSpPr txBox="1"/>
          <p:nvPr/>
        </p:nvSpPr>
        <p:spPr>
          <a:xfrm>
            <a:off x="5181600" y="136525"/>
            <a:ext cx="5318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/>
          </a:p>
        </p:txBody>
      </p:sp>
      <p:sp>
        <p:nvSpPr>
          <p:cNvPr id="999" name="Google Shape;999;p75"/>
          <p:cNvSpPr txBox="1"/>
          <p:nvPr/>
        </p:nvSpPr>
        <p:spPr>
          <a:xfrm>
            <a:off x="3505200" y="746125"/>
            <a:ext cx="495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/>
          </a:p>
        </p:txBody>
      </p:sp>
      <p:pic>
        <p:nvPicPr>
          <p:cNvPr descr="Picture 4" id="1000" name="Google Shape;1000;p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66825"/>
            <a:ext cx="86106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75"/>
          <p:cNvSpPr txBox="1"/>
          <p:nvPr/>
        </p:nvSpPr>
        <p:spPr>
          <a:xfrm>
            <a:off x="5638800" y="5791200"/>
            <a:ext cx="24717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Associated Notebook: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“Enzyme Kinetics.nb”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381000" y="1828800"/>
            <a:ext cx="8610600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exponential functions asymptotically approach a limit as t* → infinity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will take forever to get to that limit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characteristic time/half time tells us how long it takes to get half way to that limit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one half-time, from wherever you start, you will get half way to where you will eventually end up</a:t>
            </a:r>
            <a:endParaRPr/>
          </a:p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4D7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4D7"/>
                </a:solidFill>
                <a:latin typeface="Arial"/>
                <a:ea typeface="Arial"/>
                <a:cs typeface="Arial"/>
                <a:sym typeface="Arial"/>
              </a:rPr>
              <a:t>Characteristic time/half time/half life</a:t>
            </a:r>
            <a:br>
              <a:rPr b="1" i="0" lang="en-US" sz="72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7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Picture 4" id="1007" name="Google Shape;100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6324600" cy="2706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3.png" id="1008" name="Google Shape;1008;p7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-4051" r="2708" t="0"/>
          <a:stretch/>
        </p:blipFill>
        <p:spPr>
          <a:xfrm>
            <a:off x="-388937" y="2743200"/>
            <a:ext cx="9463087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76"/>
          <p:cNvSpPr txBox="1"/>
          <p:nvPr/>
        </p:nvSpPr>
        <p:spPr>
          <a:xfrm>
            <a:off x="6629400" y="5943600"/>
            <a:ext cx="23971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36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360"/>
                </a:solidFill>
                <a:latin typeface="Arial"/>
                <a:ea typeface="Arial"/>
                <a:cs typeface="Arial"/>
                <a:sym typeface="Arial"/>
              </a:rPr>
              <a:t>Note NDSolve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36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360"/>
                </a:solidFill>
                <a:latin typeface="Arial"/>
                <a:ea typeface="Arial"/>
                <a:cs typeface="Arial"/>
                <a:sym typeface="Arial"/>
              </a:rPr>
              <a:t>Instead of DSolve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7"/>
          <p:cNvSpPr txBox="1"/>
          <p:nvPr>
            <p:ph type="title"/>
          </p:nvPr>
        </p:nvSpPr>
        <p:spPr>
          <a:xfrm>
            <a:off x="685800" y="152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Plot the solution</a:t>
            </a:r>
            <a:endParaRPr/>
          </a:p>
        </p:txBody>
      </p:sp>
      <p:pic>
        <p:nvPicPr>
          <p:cNvPr descr="Picture 6" id="1015" name="Google Shape;1015;p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62000"/>
            <a:ext cx="8991600" cy="59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77"/>
          <p:cNvSpPr txBox="1"/>
          <p:nvPr/>
        </p:nvSpPr>
        <p:spPr>
          <a:xfrm>
            <a:off x="6672262" y="6019800"/>
            <a:ext cx="24717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Associated Notebook: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“Enzyme Kinetics.nb”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78"/>
          <p:cNvSpPr txBox="1"/>
          <p:nvPr>
            <p:ph type="title"/>
          </p:nvPr>
        </p:nvSpPr>
        <p:spPr>
          <a:xfrm>
            <a:off x="76200" y="-76200"/>
            <a:ext cx="899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Tool kit for systems biology</a:t>
            </a:r>
            <a:endParaRPr/>
          </a:p>
        </p:txBody>
      </p:sp>
      <p:sp>
        <p:nvSpPr>
          <p:cNvPr id="1022" name="Google Shape;1022;p78"/>
          <p:cNvSpPr txBox="1"/>
          <p:nvPr/>
        </p:nvSpPr>
        <p:spPr>
          <a:xfrm>
            <a:off x="990600" y="1447800"/>
            <a:ext cx="38401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 Function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Saturating function</a:t>
            </a:r>
            <a:endParaRPr/>
          </a:p>
        </p:txBody>
      </p:sp>
      <p:sp>
        <p:nvSpPr>
          <p:cNvPr id="1023" name="Google Shape;1023;p78"/>
          <p:cNvSpPr txBox="1"/>
          <p:nvPr/>
        </p:nvSpPr>
        <p:spPr>
          <a:xfrm>
            <a:off x="822325" y="990600"/>
            <a:ext cx="2987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Functions </a:t>
            </a:r>
            <a:endParaRPr/>
          </a:p>
        </p:txBody>
      </p:sp>
      <p:sp>
        <p:nvSpPr>
          <p:cNvPr id="1024" name="Google Shape;1024;p78"/>
          <p:cNvSpPr txBox="1"/>
          <p:nvPr/>
        </p:nvSpPr>
        <p:spPr>
          <a:xfrm>
            <a:off x="838200" y="25146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Reactions/Equations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1025" name="Google Shape;1025;p78"/>
          <p:cNvSpPr txBox="1"/>
          <p:nvPr/>
        </p:nvSpPr>
        <p:spPr>
          <a:xfrm>
            <a:off x="990600" y="2987675"/>
            <a:ext cx="554513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order chemical reaction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chemical reaction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Order Chemical Reaction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1026" name="Google Shape;1026;p78"/>
          <p:cNvSpPr txBox="1"/>
          <p:nvPr/>
        </p:nvSpPr>
        <p:spPr>
          <a:xfrm>
            <a:off x="838200" y="4495800"/>
            <a:ext cx="5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Stringing simple reactions together</a:t>
            </a:r>
            <a:endParaRPr/>
          </a:p>
        </p:txBody>
      </p:sp>
      <p:sp>
        <p:nvSpPr>
          <p:cNvPr id="1027" name="Google Shape;1027;p78"/>
          <p:cNvSpPr txBox="1"/>
          <p:nvPr/>
        </p:nvSpPr>
        <p:spPr>
          <a:xfrm>
            <a:off x="2362200" y="5000625"/>
            <a:ext cx="39544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0+1 = gene regulation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b="0" i="0" sz="24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1+1 = interconversion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b="0" i="0" sz="24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2+1 = binding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2+1+1 = enzyme </a:t>
            </a: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1028" name="Google Shape;1028;p78"/>
          <p:cNvSpPr txBox="1"/>
          <p:nvPr/>
        </p:nvSpPr>
        <p:spPr>
          <a:xfrm>
            <a:off x="6861175" y="4751387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8000FF"/>
                </a:solidFill>
                <a:latin typeface="Arial"/>
                <a:ea typeface="Arial"/>
                <a:cs typeface="Arial"/>
                <a:sym typeface="Arial"/>
              </a:rPr>
              <a:t>The Fundamental Tradeoff of Systems Biology</a:t>
            </a:r>
            <a:endParaRPr/>
          </a:p>
        </p:txBody>
      </p:sp>
      <p:sp>
        <p:nvSpPr>
          <p:cNvPr id="1034" name="Google Shape;1034;p79"/>
          <p:cNvSpPr txBox="1"/>
          <p:nvPr>
            <p:ph idx="1" type="body"/>
          </p:nvPr>
        </p:nvSpPr>
        <p:spPr>
          <a:xfrm>
            <a:off x="609600" y="25908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models become more “realistic”, it becomes harder to obtain insight from them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79"/>
          <p:cNvSpPr txBox="1"/>
          <p:nvPr/>
        </p:nvSpPr>
        <p:spPr>
          <a:xfrm>
            <a:off x="304800" y="4800600"/>
            <a:ext cx="7419975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said, we don’t want to “assume a spherical cow”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79"/>
          <p:cNvSpPr txBox="1"/>
          <p:nvPr/>
        </p:nvSpPr>
        <p:spPr>
          <a:xfrm>
            <a:off x="304800" y="5562600"/>
            <a:ext cx="8499475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best, most influential and models achieve a nice balance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realism and insight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76200" y="7620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1770062" y="381000"/>
            <a:ext cx="2725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7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Exponential Decay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76200" y="0"/>
            <a:ext cx="3902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Exponential Functions</a:t>
            </a:r>
            <a:endParaRPr/>
          </a:p>
        </p:txBody>
      </p:sp>
      <p:pic>
        <p:nvPicPr>
          <p:cNvPr descr="Picture 13"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14400"/>
            <a:ext cx="8178800" cy="591026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4699000" y="3733800"/>
            <a:ext cx="44719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Associated Notebook: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800" u="none">
                <a:solidFill>
                  <a:srgbClr val="008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Saturating+Hill+ExponentialFxns</a:t>
            </a: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.nb”</a:t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4995862" y="112712"/>
            <a:ext cx="414813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Y(t)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b="1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StartAmount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e</a:t>
            </a:r>
            <a:r>
              <a:rPr b="1" baseline="3000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-rt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8164512" y="36512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76200" y="7620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1770062" y="381000"/>
            <a:ext cx="3167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7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Exponential Approach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76200" y="0"/>
            <a:ext cx="3902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Exponential Functions</a:t>
            </a:r>
            <a:endParaRPr/>
          </a:p>
        </p:txBody>
      </p:sp>
      <p:pic>
        <p:nvPicPr>
          <p:cNvPr descr="Picture 14" id="204" name="Google Shape;204;p24"/>
          <p:cNvPicPr preferRelativeResize="0"/>
          <p:nvPr/>
        </p:nvPicPr>
        <p:blipFill rotWithShape="1">
          <a:blip r:embed="rId3">
            <a:alphaModFix/>
          </a:blip>
          <a:srcRect b="58894" l="0" r="0" t="0"/>
          <a:stretch/>
        </p:blipFill>
        <p:spPr>
          <a:xfrm>
            <a:off x="152400" y="1066800"/>
            <a:ext cx="88392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205" name="Google Shape;20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3062287"/>
            <a:ext cx="5791200" cy="3795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4"/>
          <p:cNvCxnSpPr/>
          <p:nvPr/>
        </p:nvCxnSpPr>
        <p:spPr>
          <a:xfrm rot="10800000">
            <a:off x="1616075" y="3717925"/>
            <a:ext cx="5394325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7" name="Google Shape;207;p24"/>
          <p:cNvSpPr txBox="1"/>
          <p:nvPr/>
        </p:nvSpPr>
        <p:spPr>
          <a:xfrm>
            <a:off x="466725" y="3548062"/>
            <a:ext cx="1133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MaxAmount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4419600" y="806450"/>
            <a:ext cx="46831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Y(t)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b="1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MaxAmount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(1-e</a:t>
            </a:r>
            <a:r>
              <a:rPr b="1" baseline="3000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-kt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) 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7483475" y="730250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76200" y="7620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0EC5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90EC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1066800" y="457200"/>
            <a:ext cx="2776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7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993D71"/>
                </a:solidFill>
                <a:latin typeface="Arial"/>
                <a:ea typeface="Arial"/>
                <a:cs typeface="Arial"/>
                <a:sym typeface="Arial"/>
              </a:rPr>
              <a:t>Exponential growth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822325" y="76200"/>
            <a:ext cx="3902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Exponential Functions</a:t>
            </a:r>
            <a:endParaRPr/>
          </a:p>
        </p:txBody>
      </p:sp>
      <p:pic>
        <p:nvPicPr>
          <p:cNvPr descr="Picture 11" id="217" name="Google Shape;2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30275"/>
            <a:ext cx="8763000" cy="59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