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30/06/2011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378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30/06/2011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784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30/06/2011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12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30/06/2011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85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30/06/2011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243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30/06/2011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503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30/06/2011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20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30/06/2011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104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30/06/2011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50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30/06/2011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47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5A23-5751-4823-9431-EDECB865B2A2}" type="datetimeFigureOut">
              <a:rPr lang="es-ES" smtClean="0"/>
              <a:t>30/06/2011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600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5A23-5751-4823-9431-EDECB865B2A2}" type="datetimeFigureOut">
              <a:rPr lang="es-ES" smtClean="0"/>
              <a:t>30/06/2011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27489-CCA2-4DDD-BECC-5AED6AC3C93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385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Resolución del 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Se utiliza un árbol de clasificación.</a:t>
            </a:r>
          </a:p>
          <a:p>
            <a:r>
              <a:rPr lang="es-AR" dirty="0" smtClean="0"/>
              <a:t>Se implementa el algoritmo ID3.</a:t>
            </a:r>
          </a:p>
          <a:p>
            <a:r>
              <a:rPr lang="es-AR" dirty="0" smtClean="0"/>
              <a:t>Se utiliza Java como lenguaje de programación.</a:t>
            </a:r>
          </a:p>
          <a:p>
            <a:r>
              <a:rPr lang="es-AR" dirty="0" smtClean="0"/>
              <a:t>El Árbol se crea a medida que </a:t>
            </a:r>
            <a:r>
              <a:rPr lang="es-AR" dirty="0" smtClean="0"/>
              <a:t>se desea </a:t>
            </a:r>
            <a:r>
              <a:rPr lang="es-AR" dirty="0" smtClean="0"/>
              <a:t>profundizar en sus nodos.</a:t>
            </a:r>
          </a:p>
          <a:p>
            <a:r>
              <a:rPr lang="es-AR" dirty="0" smtClean="0"/>
              <a:t>Se separo al proyecto en 4 Capas</a:t>
            </a:r>
          </a:p>
          <a:p>
            <a:pPr lvl="1"/>
            <a:r>
              <a:rPr lang="es-AR" dirty="0" smtClean="0"/>
              <a:t>Obtención de Muestra</a:t>
            </a:r>
          </a:p>
          <a:p>
            <a:pPr lvl="1"/>
            <a:r>
              <a:rPr lang="es-AR" dirty="0" smtClean="0"/>
              <a:t>Cálculos de Entropía y Ganancia de Información</a:t>
            </a:r>
          </a:p>
          <a:p>
            <a:pPr lvl="1"/>
            <a:r>
              <a:rPr lang="es-AR" dirty="0" smtClean="0"/>
              <a:t>Creación del Árbol</a:t>
            </a:r>
          </a:p>
          <a:p>
            <a:pPr lvl="1"/>
            <a:r>
              <a:rPr lang="es-AR" dirty="0" smtClean="0"/>
              <a:t>Obtención de la Categoría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69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8112" y="188640"/>
            <a:ext cx="8229600" cy="1008112"/>
          </a:xfrm>
        </p:spPr>
        <p:txBody>
          <a:bodyPr>
            <a:normAutofit/>
          </a:bodyPr>
          <a:lstStyle/>
          <a:p>
            <a:r>
              <a:rPr lang="es-AR" dirty="0"/>
              <a:t>Resolución</a:t>
            </a:r>
            <a:r>
              <a:rPr lang="es-AR" sz="4900" dirty="0"/>
              <a:t> del </a:t>
            </a:r>
            <a:r>
              <a:rPr lang="es-AR" sz="4900" dirty="0" smtClean="0"/>
              <a:t>Problema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/>
              <a:t>Se obtiene de un </a:t>
            </a:r>
            <a:r>
              <a:rPr lang="es-ES" sz="2800" dirty="0" smtClean="0"/>
              <a:t>Excel con el siguiente formato:</a:t>
            </a:r>
          </a:p>
          <a:p>
            <a:endParaRPr lang="es-AR" dirty="0"/>
          </a:p>
          <a:p>
            <a:endParaRPr lang="es-AR" dirty="0" smtClean="0"/>
          </a:p>
          <a:p>
            <a:endParaRPr lang="es-AR" sz="2800" dirty="0" smtClean="0"/>
          </a:p>
          <a:p>
            <a:endParaRPr lang="es-AR" sz="2800" dirty="0" smtClean="0"/>
          </a:p>
          <a:p>
            <a:r>
              <a:rPr lang="es-AR" sz="2800" dirty="0" smtClean="0"/>
              <a:t>Se </a:t>
            </a:r>
            <a:r>
              <a:rPr lang="es-AR" sz="2800" dirty="0" smtClean="0"/>
              <a:t>introducen en una Matriz que contendrá las categorías y las columnas de los atributos.</a:t>
            </a:r>
          </a:p>
          <a:p>
            <a:endParaRPr lang="es-ES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42215"/>
              </p:ext>
            </p:extLst>
          </p:nvPr>
        </p:nvGraphicFramePr>
        <p:xfrm>
          <a:off x="827584" y="2132856"/>
          <a:ext cx="7560838" cy="1707118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829592"/>
                <a:gridCol w="1322595"/>
                <a:gridCol w="1322595"/>
                <a:gridCol w="1322595"/>
                <a:gridCol w="1763461"/>
              </a:tblGrid>
              <a:tr h="4425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Día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Estación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Viento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Lluvia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Categoría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421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sábado</a:t>
                      </a:r>
                      <a:endParaRPr lang="es-E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otoño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fuerte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no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 smtClean="0">
                          <a:effectLst/>
                        </a:rPr>
                        <a:t>Puntual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42151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miércoles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invierno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Muy Atrasado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</a:tr>
              <a:tr h="42151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martes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invierno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fuerte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fuerte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Atrasado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950" y="3667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95536" y="102690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Capa: Obtención </a:t>
            </a:r>
            <a:r>
              <a:rPr lang="es-AR" sz="3200" dirty="0"/>
              <a:t>de Muestra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4076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Compuesta esencialmente por las siguientes tres funciones:</a:t>
            </a:r>
          </a:p>
          <a:p>
            <a:pPr lvl="1"/>
            <a:r>
              <a:rPr lang="es-AR" sz="2400" dirty="0"/>
              <a:t>Calcular la entropía de la columna categoría.</a:t>
            </a:r>
          </a:p>
          <a:p>
            <a:pPr lvl="1"/>
            <a:r>
              <a:rPr lang="es-AR" sz="2400" dirty="0" smtClean="0"/>
              <a:t>Calcular la entropía de cada columna a partir de un valor dado.</a:t>
            </a:r>
          </a:p>
          <a:p>
            <a:pPr lvl="1"/>
            <a:r>
              <a:rPr lang="es-AR" sz="2400" dirty="0"/>
              <a:t>Calcular la ganancia de información (IG) de cada columna</a:t>
            </a:r>
            <a:r>
              <a:rPr lang="es-AR" sz="2400" dirty="0" smtClean="0"/>
              <a:t>.</a:t>
            </a:r>
            <a:endParaRPr lang="es-ES" sz="2400" dirty="0" smtClean="0"/>
          </a:p>
          <a:p>
            <a:r>
              <a:rPr lang="es-AR" sz="2800" dirty="0" smtClean="0"/>
              <a:t>El </a:t>
            </a:r>
            <a:r>
              <a:rPr lang="es-AR" sz="2800" dirty="0" smtClean="0"/>
              <a:t>encargado de realizar estas funciones es la Matriz.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02690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Capa: Cálculos </a:t>
            </a:r>
            <a:r>
              <a:rPr lang="es-AR" sz="3200" dirty="0"/>
              <a:t>Entropía/IG</a:t>
            </a:r>
            <a:endParaRPr lang="es-ES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08112" y="18864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mtClean="0"/>
              <a:t>Resolución</a:t>
            </a:r>
            <a:r>
              <a:rPr lang="es-AR" sz="4900" smtClean="0"/>
              <a:t> del Problema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282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11349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Utiliza la capa de cálculos para poder generar la raíz, los nodos y las hojas del árbol.</a:t>
            </a:r>
          </a:p>
          <a:p>
            <a:r>
              <a:rPr lang="es-AR" dirty="0" smtClean="0"/>
              <a:t>En primer lugar obtiene la raíz (la columna de mayor IG)</a:t>
            </a:r>
          </a:p>
          <a:p>
            <a:r>
              <a:rPr lang="es-AR" dirty="0" smtClean="0"/>
              <a:t>Luego a partir de las siguientes funciones genera los nodos y las hojas:</a:t>
            </a:r>
          </a:p>
          <a:p>
            <a:pPr lvl="1"/>
            <a:r>
              <a:rPr lang="es-AR" dirty="0" smtClean="0"/>
              <a:t>Obtener Resultados (genera los nodos y las hojas)</a:t>
            </a:r>
          </a:p>
          <a:p>
            <a:pPr lvl="1"/>
            <a:r>
              <a:rPr lang="es-AR" dirty="0" smtClean="0"/>
              <a:t>Obtener Resultado a partir de un valor (genera un nodo o una hoja, es utilizada por la función anterior)</a:t>
            </a:r>
          </a:p>
          <a:p>
            <a:r>
              <a:rPr lang="es-AR" dirty="0"/>
              <a:t>El encargado de realizar estas funciones es la Matriz</a:t>
            </a:r>
            <a:r>
              <a:rPr lang="es-AR" dirty="0" smtClean="0"/>
              <a:t>.</a:t>
            </a:r>
          </a:p>
          <a:p>
            <a:r>
              <a:rPr lang="es-AR" dirty="0" smtClean="0"/>
              <a:t>En la misma iteración solo se crean los nodos y las hojas de un mismo nivel del árbol.</a:t>
            </a:r>
            <a:endParaRPr lang="es-AR" dirty="0"/>
          </a:p>
          <a:p>
            <a:pPr lvl="1"/>
            <a:endParaRPr lang="es-AR" dirty="0"/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102690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Capas: Creación del Árbol</a:t>
            </a:r>
            <a:endParaRPr lang="es-ES" sz="32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08112" y="18864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Resolución</a:t>
            </a:r>
            <a:r>
              <a:rPr lang="es-AR" sz="4900" dirty="0" smtClean="0"/>
              <a:t> del Problema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4792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 smtClean="0"/>
              <a:t>A partir de un Excel con el siguiente formato se pretende categorizar una cierta cantidad de sucesos:</a:t>
            </a:r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Se realiza la creación del primer nivel del árbol, el cual incluye los nodos u hojas que dependen de la columna de mayor IG.</a:t>
            </a:r>
          </a:p>
          <a:p>
            <a:r>
              <a:rPr lang="es-AR" dirty="0" smtClean="0"/>
              <a:t>Luego a partir del valor que se quiere categorizar y se encuentra en la columna de mayor IG, se </a:t>
            </a:r>
            <a:r>
              <a:rPr lang="es-AR" dirty="0" smtClean="0"/>
              <a:t>busca entre las hojas y los nodos del nivel </a:t>
            </a:r>
            <a:r>
              <a:rPr lang="es-AR" dirty="0" smtClean="0"/>
              <a:t>creado su </a:t>
            </a:r>
            <a:r>
              <a:rPr lang="es-AR" dirty="0" err="1" smtClean="0"/>
              <a:t>categoria</a:t>
            </a:r>
            <a:r>
              <a:rPr lang="es-AR" dirty="0" smtClean="0"/>
              <a:t>:</a:t>
            </a:r>
            <a:endParaRPr lang="es-AR" dirty="0" smtClean="0"/>
          </a:p>
          <a:p>
            <a:pPr lvl="1"/>
            <a:r>
              <a:rPr lang="es-AR" dirty="0" smtClean="0"/>
              <a:t>Si es un Nodo: se crea el siguiente nivel del árbol y se itera este paso hasta llegar a una hoja.</a:t>
            </a:r>
          </a:p>
          <a:p>
            <a:pPr lvl="1"/>
            <a:r>
              <a:rPr lang="es-AR" dirty="0" smtClean="0"/>
              <a:t>Si es una hoja: esta contiene la categoría correcta y es la que se devuelve.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026905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Capas: Obtención de la Categoría</a:t>
            </a:r>
            <a:endParaRPr lang="es-ES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08112" y="18864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Resolución</a:t>
            </a:r>
            <a:r>
              <a:rPr lang="es-AR" sz="4900" dirty="0" smtClean="0"/>
              <a:t> del Problema</a:t>
            </a:r>
            <a:endParaRPr lang="es-ES" sz="40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03876"/>
              </p:ext>
            </p:extLst>
          </p:nvPr>
        </p:nvGraphicFramePr>
        <p:xfrm>
          <a:off x="1619672" y="2276872"/>
          <a:ext cx="5117143" cy="792088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238259"/>
                <a:gridCol w="895127"/>
                <a:gridCol w="895127"/>
                <a:gridCol w="895127"/>
                <a:gridCol w="1193503"/>
              </a:tblGrid>
              <a:tr h="405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Día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Estación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Viento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Lluvia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Categoría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3863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b="0" dirty="0">
                          <a:effectLst/>
                        </a:rPr>
                        <a:t>sábado</a:t>
                      </a:r>
                      <a:endParaRPr lang="es-E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otoño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fuerte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no</a:t>
                      </a:r>
                      <a:endParaRPr lang="es-E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 ¿?</a:t>
                      </a:r>
                      <a:endParaRPr lang="es-E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93950" y="3667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4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Siguiendo el ejemplo anterior en la primera iteración se generara el siguiente árbol: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1026904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Capas: Obtención de la </a:t>
            </a:r>
            <a:r>
              <a:rPr lang="es-AR" sz="3200" dirty="0" smtClean="0"/>
              <a:t>Categoría (cont.)</a:t>
            </a:r>
            <a:endParaRPr lang="es-ES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08112" y="18864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Resolución</a:t>
            </a:r>
            <a:r>
              <a:rPr lang="es-AR" sz="4900" dirty="0" smtClean="0"/>
              <a:t> del Problema</a:t>
            </a:r>
            <a:endParaRPr lang="es-ES" sz="4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93950" y="3667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03028"/>
            <a:ext cx="6408712" cy="235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306888" y="4050774"/>
            <a:ext cx="2929408" cy="96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0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 la segunda iteración el árbol se completara de la siguiente manera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En esta iteración se frena la creación del árbol, ya que se obtuvo la categoría correcta.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395536" y="1026904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Capas: Obtención de la </a:t>
            </a:r>
            <a:r>
              <a:rPr lang="es-AR" sz="3200" dirty="0" smtClean="0"/>
              <a:t>Categoría (cont.)</a:t>
            </a:r>
            <a:endParaRPr lang="es-ES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08112" y="18864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Resolución</a:t>
            </a:r>
            <a:r>
              <a:rPr lang="es-AR" sz="4900" dirty="0" smtClean="0"/>
              <a:t> del Problema</a:t>
            </a:r>
            <a:endParaRPr lang="es-ES" sz="4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93950" y="3667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03028"/>
            <a:ext cx="6408712" cy="235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75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493</Words>
  <Application>Microsoft Office PowerPoint</Application>
  <PresentationFormat>Presentación en pantalla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Resolución del Problema</vt:lpstr>
      <vt:lpstr>Resolución del Problema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smoral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smoral</dc:creator>
  <cp:lastModifiedBy>smoral</cp:lastModifiedBy>
  <cp:revision>21</cp:revision>
  <dcterms:created xsi:type="dcterms:W3CDTF">2011-06-23T01:52:03Z</dcterms:created>
  <dcterms:modified xsi:type="dcterms:W3CDTF">2011-06-30T23:52:20Z</dcterms:modified>
</cp:coreProperties>
</file>