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5" r:id="rId1"/>
  </p:sldMasterIdLst>
  <p:sldIdLst>
    <p:sldId id="256" r:id="rId2"/>
    <p:sldId id="258" r:id="rId3"/>
    <p:sldId id="257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3" r:id="rId14"/>
    <p:sldId id="262" r:id="rId15"/>
    <p:sldId id="261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0D6BEC9-B725-408D-B334-2B0C18FF16E0}" type="datetimeFigureOut">
              <a:rPr lang="es-AR" smtClean="0"/>
              <a:t>30/06/2011</a:t>
            </a:fld>
            <a:endParaRPr lang="es-A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1786B49-D91D-4250-B74A-B4FD9A00F83C}" type="slidenum">
              <a:rPr lang="es-AR" smtClean="0"/>
              <a:t>‹Nº›</a:t>
            </a:fld>
            <a:endParaRPr lang="es-A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EC9-B725-408D-B334-2B0C18FF16E0}" type="datetimeFigureOut">
              <a:rPr lang="es-AR" smtClean="0"/>
              <a:t>30/06/2011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B49-D91D-4250-B74A-B4FD9A00F8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EC9-B725-408D-B334-2B0C18FF16E0}" type="datetimeFigureOut">
              <a:rPr lang="es-AR" smtClean="0"/>
              <a:t>30/06/2011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B49-D91D-4250-B74A-B4FD9A00F8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EC9-B725-408D-B334-2B0C18FF16E0}" type="datetimeFigureOut">
              <a:rPr lang="es-AR" smtClean="0"/>
              <a:t>30/06/2011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B49-D91D-4250-B74A-B4FD9A00F8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EC9-B725-408D-B334-2B0C18FF16E0}" type="datetimeFigureOut">
              <a:rPr lang="es-AR" smtClean="0"/>
              <a:t>30/06/2011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B49-D91D-4250-B74A-B4FD9A00F8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EC9-B725-408D-B334-2B0C18FF16E0}" type="datetimeFigureOut">
              <a:rPr lang="es-AR" smtClean="0"/>
              <a:t>30/06/2011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B49-D91D-4250-B74A-B4FD9A00F83C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EC9-B725-408D-B334-2B0C18FF16E0}" type="datetimeFigureOut">
              <a:rPr lang="es-AR" smtClean="0"/>
              <a:t>30/06/2011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B49-D91D-4250-B74A-B4FD9A00F8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EC9-B725-408D-B334-2B0C18FF16E0}" type="datetimeFigureOut">
              <a:rPr lang="es-AR" smtClean="0"/>
              <a:t>30/06/2011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B49-D91D-4250-B74A-B4FD9A00F8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EC9-B725-408D-B334-2B0C18FF16E0}" type="datetimeFigureOut">
              <a:rPr lang="es-AR" smtClean="0"/>
              <a:t>30/06/2011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B49-D91D-4250-B74A-B4FD9A00F8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EC9-B725-408D-B334-2B0C18FF16E0}" type="datetimeFigureOut">
              <a:rPr lang="es-AR" smtClean="0"/>
              <a:t>30/06/2011</a:t>
            </a:fld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B49-D91D-4250-B74A-B4FD9A00F83C}" type="slidenum">
              <a:rPr lang="es-AR" smtClean="0"/>
              <a:t>‹Nº›</a:t>
            </a:fld>
            <a:endParaRPr lang="es-A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EC9-B725-408D-B334-2B0C18FF16E0}" type="datetimeFigureOut">
              <a:rPr lang="es-AR" smtClean="0"/>
              <a:t>30/06/2011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6B49-D91D-4250-B74A-B4FD9A00F8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0D6BEC9-B725-408D-B334-2B0C18FF16E0}" type="datetimeFigureOut">
              <a:rPr lang="es-AR" smtClean="0"/>
              <a:t>30/06/2011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1786B49-D91D-4250-B74A-B4FD9A00F83C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6" r:id="rId1"/>
    <p:sldLayoutId id="2147484317" r:id="rId2"/>
    <p:sldLayoutId id="2147484318" r:id="rId3"/>
    <p:sldLayoutId id="2147484319" r:id="rId4"/>
    <p:sldLayoutId id="2147484320" r:id="rId5"/>
    <p:sldLayoutId id="2147484321" r:id="rId6"/>
    <p:sldLayoutId id="2147484322" r:id="rId7"/>
    <p:sldLayoutId id="2147484323" r:id="rId8"/>
    <p:sldLayoutId id="2147484324" r:id="rId9"/>
    <p:sldLayoutId id="2147484325" r:id="rId10"/>
    <p:sldLayoutId id="214748432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Minería de Datos y JAVA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Aplicación JAVA implementando Arboles de Decisión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6843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323652"/>
            <a:ext cx="8208912" cy="4201692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A partir de un Excel con el siguiente formato se pretende categorizar una cierta cantidad de sucesos: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Se </a:t>
            </a:r>
            <a:r>
              <a:rPr lang="es-AR" dirty="0" smtClean="0"/>
              <a:t>realiza la creación del primer nivel del árbol, el cual incluye los nodos u hojas que dependen de la columna de mayor IG.</a:t>
            </a:r>
          </a:p>
          <a:p>
            <a:r>
              <a:rPr lang="es-AR" dirty="0" smtClean="0"/>
              <a:t>Luego a partir del valor que se quiere categorizar y se encuentra en la columna de mayor IG, se busca entre las hojas y los nodos del nivel creado su </a:t>
            </a:r>
            <a:r>
              <a:rPr lang="es-AR" dirty="0" err="1" smtClean="0"/>
              <a:t>categoria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Si es un Nodo: se crea el siguiente nivel del árbol y se itera este paso hasta llegar a una hoja.</a:t>
            </a:r>
          </a:p>
          <a:p>
            <a:pPr lvl="1"/>
            <a:r>
              <a:rPr lang="es-AR" dirty="0" smtClean="0"/>
              <a:t>Si es una hoja: esta contiene la categoría correcta y es la que se devuelve.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64576"/>
              </p:ext>
            </p:extLst>
          </p:nvPr>
        </p:nvGraphicFramePr>
        <p:xfrm>
          <a:off x="1619672" y="3140968"/>
          <a:ext cx="5117143" cy="792088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38259"/>
                <a:gridCol w="895127"/>
                <a:gridCol w="895127"/>
                <a:gridCol w="895127"/>
                <a:gridCol w="1193503"/>
              </a:tblGrid>
              <a:tr h="405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Día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Estación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Viento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Lluvia</a:t>
                      </a:r>
                      <a:endParaRPr lang="es-E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Categoría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863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sábado</a:t>
                      </a:r>
                      <a:endParaRPr lang="es-E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otoño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fuerte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no</a:t>
                      </a:r>
                      <a:endParaRPr lang="es-E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 ¿?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93950" y="3667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/>
              <a:t>Resolución del </a:t>
            </a:r>
            <a:r>
              <a:rPr lang="es-AR" dirty="0" smtClean="0"/>
              <a:t>Problema </a:t>
            </a:r>
            <a:r>
              <a:rPr lang="es-AR" sz="3200" dirty="0"/>
              <a:t>Capas: Obtención de la Categoría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5553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Siguiendo el ejemplo anterior en la primera iteración se generara el siguiente árbol: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93950" y="3667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38879"/>
            <a:ext cx="6408712" cy="235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306888" y="4581128"/>
            <a:ext cx="2929408" cy="962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/>
              <a:t>Resolución del </a:t>
            </a:r>
            <a:r>
              <a:rPr lang="es-AR" dirty="0" smtClean="0"/>
              <a:t>Problema </a:t>
            </a:r>
            <a:r>
              <a:rPr lang="es-AR" sz="3200" dirty="0"/>
              <a:t>Capas: Obtención de la </a:t>
            </a:r>
            <a:r>
              <a:rPr lang="es-AR" sz="3200" dirty="0" smtClean="0"/>
              <a:t>Categoría (cont.)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5324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4345708"/>
          </a:xfrm>
        </p:spPr>
        <p:txBody>
          <a:bodyPr>
            <a:normAutofit/>
          </a:bodyPr>
          <a:lstStyle/>
          <a:p>
            <a:r>
              <a:rPr lang="es-AR" dirty="0" smtClean="0"/>
              <a:t>En la segunda iteración el árbol se completara de la siguiente manera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En </a:t>
            </a:r>
            <a:r>
              <a:rPr lang="es-AR" dirty="0" smtClean="0"/>
              <a:t>esta iteración se frena la creación del árbol, ya que se obtuvo la categoría correcta.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93950" y="3667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64" y="3095040"/>
            <a:ext cx="6408712" cy="235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/>
              <a:t>Resolución del </a:t>
            </a:r>
            <a:r>
              <a:rPr lang="es-AR" dirty="0" smtClean="0"/>
              <a:t>Problema </a:t>
            </a:r>
            <a:r>
              <a:rPr lang="es-AR" sz="3200" dirty="0"/>
              <a:t>Capas: Obtención de la </a:t>
            </a:r>
            <a:r>
              <a:rPr lang="es-AR" sz="3200" dirty="0" smtClean="0"/>
              <a:t>Categoría (cont.)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7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476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/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7643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776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Arboles de Decisión </a:t>
            </a:r>
            <a:r>
              <a:rPr lang="es-AR" sz="3600" dirty="0" smtClean="0"/>
              <a:t>Características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Son </a:t>
            </a:r>
            <a:r>
              <a:rPr lang="es-ES_tradnl" dirty="0"/>
              <a:t>modelos usados en la minería de datos para examinar los datos e inducir las reglas para realizar </a:t>
            </a:r>
            <a:r>
              <a:rPr lang="es-ES_tradnl" dirty="0" smtClean="0"/>
              <a:t>predicciones.</a:t>
            </a:r>
            <a:endParaRPr lang="es-AR" dirty="0"/>
          </a:p>
          <a:p>
            <a:r>
              <a:rPr lang="es-ES_tradnl" dirty="0" smtClean="0"/>
              <a:t>Es </a:t>
            </a:r>
            <a:r>
              <a:rPr lang="es-ES_tradnl" dirty="0"/>
              <a:t>un árbol dirigido desde su nodo “raíz” hacia sus nodos “hojas”. </a:t>
            </a:r>
            <a:endParaRPr lang="es-ES_tradnl" dirty="0" smtClean="0"/>
          </a:p>
          <a:p>
            <a:r>
              <a:rPr lang="es-ES_tradnl" dirty="0" smtClean="0"/>
              <a:t>Se </a:t>
            </a:r>
            <a:r>
              <a:rPr lang="es-ES_tradnl" dirty="0"/>
              <a:t>forma a partir de una muestra de entidades catalogadas en estudio y representa una forma de clasificación de sus miembros en clases a partir de los valores de sus atributos.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4152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Algoritmo </a:t>
            </a:r>
            <a:r>
              <a:rPr lang="es-AR" dirty="0"/>
              <a:t>recursivo “Divide y Vencerás”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Un árbol de decisión es un clasificador que utiliza el algoritmo recursivo “Divide y Vencerás” para catalogar una entidad dentro de una población a partir de una muestra previamente clasificada. </a:t>
            </a:r>
            <a:endParaRPr lang="es-AR" dirty="0" smtClean="0"/>
          </a:p>
          <a:p>
            <a:r>
              <a:rPr lang="es-AR" dirty="0" smtClean="0"/>
              <a:t>Se </a:t>
            </a:r>
            <a:r>
              <a:rPr lang="es-AR" dirty="0"/>
              <a:t>encuentra dentro de las técnicas de </a:t>
            </a:r>
            <a:r>
              <a:rPr lang="es-AR" dirty="0" err="1"/>
              <a:t>Datamining</a:t>
            </a:r>
            <a:r>
              <a:rPr lang="es-AR" dirty="0"/>
              <a:t> de “aprendizaje supervisado”, ya que sin la muestra previamente clasificada no es posible utilizar la técnica. 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93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Hay 2 clasificaciones de arboles de decisión: 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/>
              <a:t>Árboles de </a:t>
            </a:r>
            <a:r>
              <a:rPr lang="es-AR" dirty="0" smtClean="0"/>
              <a:t>clasificación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/>
              <a:t>Usados para predecir variables </a:t>
            </a:r>
            <a:r>
              <a:rPr lang="es-AR" dirty="0" smtClean="0"/>
              <a:t>discretas</a:t>
            </a:r>
            <a:endParaRPr lang="es-A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2944539" cy="639762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Árboles de </a:t>
            </a:r>
            <a:r>
              <a:rPr lang="es-AR" dirty="0" smtClean="0"/>
              <a:t>regresión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AR" dirty="0"/>
              <a:t>Usados para predecir variables </a:t>
            </a:r>
            <a:r>
              <a:rPr lang="es-AR" dirty="0" smtClean="0"/>
              <a:t>continuas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63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Clasificación de los </a:t>
            </a:r>
            <a:r>
              <a:rPr lang="es-ES_tradnl" dirty="0" smtClean="0"/>
              <a:t>nodos: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b="1" dirty="0" smtClean="0"/>
              <a:t>Raíz</a:t>
            </a:r>
            <a:r>
              <a:rPr lang="es-ES_tradnl" dirty="0"/>
              <a:t>: es el nodo del cual parten todos los demás, no hay ningún nodo que este dirigido hacia él, o sea, no tiene nodo padre.</a:t>
            </a:r>
            <a:endParaRPr lang="es-AR" dirty="0"/>
          </a:p>
          <a:p>
            <a:r>
              <a:rPr lang="es-ES_tradnl" b="1" dirty="0"/>
              <a:t>Hoja</a:t>
            </a:r>
            <a:r>
              <a:rPr lang="es-ES_tradnl" dirty="0"/>
              <a:t>: es un nodo del cual no salen aristas dirigidas hacia ningún otro nodo (no hay sub-arboles a partir de él). No tiene nodos hijos.</a:t>
            </a:r>
            <a:endParaRPr lang="es-AR" dirty="0"/>
          </a:p>
          <a:p>
            <a:r>
              <a:rPr lang="es-ES_tradnl" dirty="0"/>
              <a:t>El resto son nodos normales, los cuales tienen un nodo padre, y al menos 1 nodo hijo.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371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Resolución del Problema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/>
              <a:t>Se utiliza un árbol de clasificación.</a:t>
            </a:r>
          </a:p>
          <a:p>
            <a:r>
              <a:rPr lang="es-AR" dirty="0" smtClean="0"/>
              <a:t>Se implementa el algoritmo ID3.</a:t>
            </a:r>
          </a:p>
          <a:p>
            <a:r>
              <a:rPr lang="es-AR" dirty="0" smtClean="0"/>
              <a:t>Se utiliza Java como lenguaje de programación.</a:t>
            </a:r>
          </a:p>
          <a:p>
            <a:r>
              <a:rPr lang="es-AR" dirty="0" smtClean="0"/>
              <a:t>El Árbol se crea a medida que se desea profundizar en sus nodos.</a:t>
            </a:r>
          </a:p>
          <a:p>
            <a:r>
              <a:rPr lang="es-AR" dirty="0" smtClean="0"/>
              <a:t>Se separo al proyecto en 4 Capas</a:t>
            </a:r>
          </a:p>
          <a:p>
            <a:pPr lvl="1"/>
            <a:r>
              <a:rPr lang="es-AR" dirty="0" smtClean="0"/>
              <a:t>Obtención de Muestra</a:t>
            </a:r>
          </a:p>
          <a:p>
            <a:pPr lvl="1"/>
            <a:r>
              <a:rPr lang="es-AR" dirty="0" smtClean="0"/>
              <a:t>Cálculos de Entropía y Ganancia de Información</a:t>
            </a:r>
          </a:p>
          <a:p>
            <a:pPr lvl="1"/>
            <a:r>
              <a:rPr lang="es-AR" dirty="0" smtClean="0"/>
              <a:t>Creación del Árbol</a:t>
            </a:r>
          </a:p>
          <a:p>
            <a:pPr lvl="1"/>
            <a:r>
              <a:rPr lang="es-AR" dirty="0" smtClean="0"/>
              <a:t>Obtención de la Categoría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11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2800" dirty="0" smtClean="0"/>
              <a:t>Se obtiene de un </a:t>
            </a:r>
            <a:r>
              <a:rPr lang="es-ES" sz="2800" dirty="0" smtClean="0"/>
              <a:t>Excel con el siguiente formato:</a:t>
            </a:r>
          </a:p>
          <a:p>
            <a:endParaRPr lang="es-AR" dirty="0"/>
          </a:p>
          <a:p>
            <a:endParaRPr lang="es-AR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Se introducen en una Matriz que contendrá las categorías y las columnas de los atributos.</a:t>
            </a:r>
          </a:p>
          <a:p>
            <a:endParaRPr lang="es-ES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37261"/>
              </p:ext>
            </p:extLst>
          </p:nvPr>
        </p:nvGraphicFramePr>
        <p:xfrm>
          <a:off x="1371374" y="3068960"/>
          <a:ext cx="6696860" cy="134605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620524"/>
                <a:gridCol w="1171462"/>
                <a:gridCol w="1171462"/>
                <a:gridCol w="1171462"/>
                <a:gridCol w="1561950"/>
              </a:tblGrid>
              <a:tr h="367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Día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Estación</a:t>
                      </a:r>
                      <a:endParaRPr lang="es-E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Viento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Lluvia</a:t>
                      </a:r>
                      <a:endParaRPr lang="es-E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Categoría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261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sábado</a:t>
                      </a:r>
                      <a:endParaRPr lang="es-E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otoño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fuerte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no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Puntual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261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miércoles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invierno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Muy Atrasado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</a:tr>
              <a:tr h="3261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martes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invierno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fuerte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fuerte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Atrasado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950" y="3667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4300" dirty="0"/>
              <a:t>Resolución del Problema </a:t>
            </a:r>
            <a:r>
              <a:rPr lang="es-AR" sz="3500" dirty="0"/>
              <a:t>Capa: Obtención de Muestra</a:t>
            </a:r>
            <a:endParaRPr lang="es-ES" sz="3500" dirty="0"/>
          </a:p>
        </p:txBody>
      </p:sp>
    </p:spTree>
    <p:extLst>
      <p:ext uri="{BB962C8B-B14F-4D97-AF65-F5344CB8AC3E}">
        <p14:creationId xmlns:p14="http://schemas.microsoft.com/office/powerpoint/2010/main" val="31679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2800" dirty="0" smtClean="0"/>
              <a:t>Compuesta esencialmente por las siguientes tres funciones:</a:t>
            </a:r>
          </a:p>
          <a:p>
            <a:pPr lvl="1"/>
            <a:r>
              <a:rPr lang="es-AR" sz="2400" dirty="0"/>
              <a:t>Calcular la entropía de la columna categoría.</a:t>
            </a:r>
          </a:p>
          <a:p>
            <a:pPr lvl="1"/>
            <a:r>
              <a:rPr lang="es-AR" sz="2400" dirty="0" smtClean="0"/>
              <a:t>Calcular la entropía de cada columna a partir de un valor dado.</a:t>
            </a:r>
          </a:p>
          <a:p>
            <a:pPr lvl="1"/>
            <a:r>
              <a:rPr lang="es-AR" sz="2400" dirty="0"/>
              <a:t>Calcular la ganancia de información (IG) de cada columna</a:t>
            </a:r>
            <a:r>
              <a:rPr lang="es-AR" sz="2400" dirty="0" smtClean="0"/>
              <a:t>.</a:t>
            </a:r>
            <a:endParaRPr lang="es-ES" sz="2400" dirty="0" smtClean="0"/>
          </a:p>
          <a:p>
            <a:r>
              <a:rPr lang="es-AR" sz="2800" dirty="0" smtClean="0"/>
              <a:t>El encargado de realizar estas funciones es la Matriz.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08112" y="18864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/>
              <a:t>Resolución del </a:t>
            </a:r>
            <a:r>
              <a:rPr lang="es-AR" dirty="0" smtClean="0"/>
              <a:t>Problema </a:t>
            </a:r>
            <a:r>
              <a:rPr lang="es-AR" sz="3200" dirty="0"/>
              <a:t>Capa: Cálculos </a:t>
            </a:r>
            <a:r>
              <a:rPr lang="es-AR" sz="3200" dirty="0" smtClean="0"/>
              <a:t>Entropía/IG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3303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170664"/>
            <a:ext cx="8229600" cy="4354680"/>
          </a:xfrm>
        </p:spPr>
        <p:txBody>
          <a:bodyPr>
            <a:normAutofit fontScale="92500"/>
          </a:bodyPr>
          <a:lstStyle/>
          <a:p>
            <a:r>
              <a:rPr lang="es-AR" dirty="0" smtClean="0"/>
              <a:t>Utiliza la capa de cálculos para poder generar la raíz, los nodos y las hojas del árbol.</a:t>
            </a:r>
          </a:p>
          <a:p>
            <a:r>
              <a:rPr lang="es-AR" dirty="0" smtClean="0"/>
              <a:t>En primer lugar obtiene la raíz (la columna de mayor IG)</a:t>
            </a:r>
          </a:p>
          <a:p>
            <a:r>
              <a:rPr lang="es-AR" dirty="0" smtClean="0"/>
              <a:t>Luego a partir de las siguientes funciones genera los nodos y las hojas:</a:t>
            </a:r>
          </a:p>
          <a:p>
            <a:pPr lvl="1"/>
            <a:r>
              <a:rPr lang="es-AR" dirty="0" smtClean="0"/>
              <a:t>Obtener Resultados (genera los nodos y las hojas)</a:t>
            </a:r>
          </a:p>
          <a:p>
            <a:pPr lvl="1"/>
            <a:r>
              <a:rPr lang="es-AR" dirty="0" smtClean="0"/>
              <a:t>Obtener Resultado a partir de un valor (genera un nodo o una hoja, es utilizada por la función anterior)</a:t>
            </a:r>
          </a:p>
          <a:p>
            <a:r>
              <a:rPr lang="es-AR" dirty="0"/>
              <a:t>El encargado de realizar estas funciones es la Matriz</a:t>
            </a:r>
            <a:r>
              <a:rPr lang="es-AR" dirty="0" smtClean="0"/>
              <a:t>.</a:t>
            </a:r>
          </a:p>
          <a:p>
            <a:r>
              <a:rPr lang="es-AR" dirty="0" smtClean="0"/>
              <a:t>En la misma iteración solo se crean los nodos y las hojas de un mismo nivel del árbol.</a:t>
            </a:r>
            <a:endParaRPr lang="es-AR" dirty="0"/>
          </a:p>
          <a:p>
            <a:pPr lvl="1"/>
            <a:endParaRPr lang="es-AR" dirty="0"/>
          </a:p>
          <a:p>
            <a:endParaRPr lang="es-ES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/>
              <a:t>Resolución del </a:t>
            </a:r>
            <a:r>
              <a:rPr lang="es-AR" dirty="0" smtClean="0"/>
              <a:t>Problema </a:t>
            </a:r>
            <a:r>
              <a:rPr lang="es-AR" sz="3200" dirty="0" smtClean="0"/>
              <a:t>Capa: </a:t>
            </a:r>
            <a:r>
              <a:rPr lang="es-AR" sz="3200" dirty="0"/>
              <a:t>Creación del </a:t>
            </a:r>
            <a:r>
              <a:rPr lang="es-AR" sz="3200" dirty="0" smtClean="0"/>
              <a:t>Árbol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343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90</TotalTime>
  <Words>751</Words>
  <Application>Microsoft Office PowerPoint</Application>
  <PresentationFormat>Presentación en pantalla 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Austin</vt:lpstr>
      <vt:lpstr>Minería de Datos y JAVA</vt:lpstr>
      <vt:lpstr>Arboles de Decisión Características</vt:lpstr>
      <vt:lpstr>Algoritmo recursivo “Divide y Vencerás”</vt:lpstr>
      <vt:lpstr>Hay 2 clasificaciones de arboles de decisión: </vt:lpstr>
      <vt:lpstr>Clasificación de los nodos:</vt:lpstr>
      <vt:lpstr>Resolución del Problema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pipi</dc:creator>
  <cp:lastModifiedBy>smoral</cp:lastModifiedBy>
  <cp:revision>10</cp:revision>
  <dcterms:created xsi:type="dcterms:W3CDTF">2011-06-24T09:02:28Z</dcterms:created>
  <dcterms:modified xsi:type="dcterms:W3CDTF">2011-07-01T00:11:56Z</dcterms:modified>
</cp:coreProperties>
</file>