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B84A-C41E-4D11-82A9-23EA8FE66658}" type="datetimeFigureOut">
              <a:rPr lang="es-CO" smtClean="0"/>
              <a:t>24/07/2020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2E08-8E89-4BA3-95F2-B9A0A1569D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41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B84A-C41E-4D11-82A9-23EA8FE66658}" type="datetimeFigureOut">
              <a:rPr lang="es-CO" smtClean="0"/>
              <a:t>24/07/2020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2E08-8E89-4BA3-95F2-B9A0A1569D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338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B84A-C41E-4D11-82A9-23EA8FE66658}" type="datetimeFigureOut">
              <a:rPr lang="es-CO" smtClean="0"/>
              <a:t>24/07/2020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2E08-8E89-4BA3-95F2-B9A0A1569D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161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B84A-C41E-4D11-82A9-23EA8FE66658}" type="datetimeFigureOut">
              <a:rPr lang="es-CO" smtClean="0"/>
              <a:t>24/07/2020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2E08-8E89-4BA3-95F2-B9A0A1569D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155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B84A-C41E-4D11-82A9-23EA8FE66658}" type="datetimeFigureOut">
              <a:rPr lang="es-CO" smtClean="0"/>
              <a:t>24/07/2020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2E08-8E89-4BA3-95F2-B9A0A1569D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59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B84A-C41E-4D11-82A9-23EA8FE66658}" type="datetimeFigureOut">
              <a:rPr lang="es-CO" smtClean="0"/>
              <a:t>24/07/2020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2E08-8E89-4BA3-95F2-B9A0A1569D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31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B84A-C41E-4D11-82A9-23EA8FE66658}" type="datetimeFigureOut">
              <a:rPr lang="es-CO" smtClean="0"/>
              <a:t>24/07/2020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2E08-8E89-4BA3-95F2-B9A0A1569D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389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B84A-C41E-4D11-82A9-23EA8FE66658}" type="datetimeFigureOut">
              <a:rPr lang="es-CO" smtClean="0"/>
              <a:t>24/07/2020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2E08-8E89-4BA3-95F2-B9A0A1569D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03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B84A-C41E-4D11-82A9-23EA8FE66658}" type="datetimeFigureOut">
              <a:rPr lang="es-CO" smtClean="0"/>
              <a:t>24/07/2020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2E08-8E89-4BA3-95F2-B9A0A1569D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928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B84A-C41E-4D11-82A9-23EA8FE66658}" type="datetimeFigureOut">
              <a:rPr lang="es-CO" smtClean="0"/>
              <a:t>24/07/2020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2E08-8E89-4BA3-95F2-B9A0A1569D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590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B84A-C41E-4D11-82A9-23EA8FE66658}" type="datetimeFigureOut">
              <a:rPr lang="es-CO" smtClean="0"/>
              <a:t>24/07/2020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2E08-8E89-4BA3-95F2-B9A0A1569D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668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CB84A-C41E-4D11-82A9-23EA8FE66658}" type="datetimeFigureOut">
              <a:rPr lang="es-CO" smtClean="0"/>
              <a:t>24/07/2020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42E08-8E89-4BA3-95F2-B9A0A1569D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881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Representación de árboles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Como Listas de Hijos.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30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Atender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22" y="2195656"/>
            <a:ext cx="6630805" cy="36865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365" y="2127418"/>
            <a:ext cx="7827564" cy="36865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02" y="2161537"/>
            <a:ext cx="7387625" cy="37547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43" y="2161537"/>
            <a:ext cx="8158463" cy="358406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005" y="2127418"/>
            <a:ext cx="7067837" cy="387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Se tiene una cola de prioridad, representada en un árbol binario, vacía. Realice las siguientes operaciones:</a:t>
            </a:r>
          </a:p>
          <a:p>
            <a:r>
              <a:rPr lang="es-CO" dirty="0" smtClean="0"/>
              <a:t>Inserte 100 90 80 110 95 120 130</a:t>
            </a:r>
          </a:p>
          <a:p>
            <a:r>
              <a:rPr lang="es-CO" dirty="0" smtClean="0"/>
              <a:t>Atienda en 3 ocasiones</a:t>
            </a:r>
          </a:p>
          <a:p>
            <a:r>
              <a:rPr lang="es-CO" dirty="0" smtClean="0"/>
              <a:t>Inserte 108 96 99 114 </a:t>
            </a:r>
          </a:p>
          <a:p>
            <a:r>
              <a:rPr lang="es-CO" dirty="0" smtClean="0"/>
              <a:t>Atienda en 5 ocasiones</a:t>
            </a:r>
          </a:p>
          <a:p>
            <a:endParaRPr lang="es-CO" dirty="0"/>
          </a:p>
          <a:p>
            <a:r>
              <a:rPr lang="es-CO" dirty="0" smtClean="0"/>
              <a:t>Dibuje el árbol resultante.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49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Representación de las colas de prioridad en arreglos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implementación de las colas de prioridad como estructuras dinámicas de árbol binario, es un proceso </a:t>
            </a:r>
            <a:r>
              <a:rPr lang="es-ES" dirty="0" smtClean="0"/>
              <a:t>ineficiente</a:t>
            </a:r>
          </a:p>
          <a:p>
            <a:r>
              <a:rPr lang="es-ES" dirty="0"/>
              <a:t>debido a las características del árbol en el cual se representa la cola de prioridad es posible utilizar una representación denominada montículo o </a:t>
            </a:r>
            <a:r>
              <a:rPr lang="es-ES" dirty="0" err="1"/>
              <a:t>heap</a:t>
            </a:r>
            <a:r>
              <a:rPr lang="es-ES" dirty="0" smtClean="0"/>
              <a:t>.</a:t>
            </a:r>
          </a:p>
          <a:p>
            <a:r>
              <a:rPr lang="es-ES" dirty="0"/>
              <a:t>En este caso, el árbol se implementa como un arreglo de </a:t>
            </a:r>
            <a:r>
              <a:rPr lang="es-ES" i="1" dirty="0" smtClean="0"/>
              <a:t>n+1</a:t>
            </a:r>
            <a:r>
              <a:rPr lang="es-ES" dirty="0" smtClean="0"/>
              <a:t> </a:t>
            </a:r>
            <a:r>
              <a:rPr lang="es-ES" dirty="0"/>
              <a:t>elementos correspondientes a los </a:t>
            </a:r>
            <a:r>
              <a:rPr lang="es-ES" i="1" dirty="0"/>
              <a:t>n</a:t>
            </a:r>
            <a:r>
              <a:rPr lang="es-ES" dirty="0"/>
              <a:t> </a:t>
            </a:r>
            <a:r>
              <a:rPr lang="es-ES" dirty="0" smtClean="0"/>
              <a:t>nodos (la posición cero no se utiliza).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438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Características de la representación de un árbol binario como montículo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La raíz está siempre en la posición 1 del arreglo</a:t>
            </a:r>
            <a:endParaRPr lang="es-CO" dirty="0"/>
          </a:p>
          <a:p>
            <a:pPr lvl="0"/>
            <a:r>
              <a:rPr lang="es-ES" dirty="0"/>
              <a:t>Para cualquier nodo en la posición </a:t>
            </a:r>
            <a:r>
              <a:rPr lang="es-ES" i="1" dirty="0"/>
              <a:t>k</a:t>
            </a:r>
            <a:r>
              <a:rPr lang="es-ES" dirty="0"/>
              <a:t> del arreglo, se cumple que, en caso de que tenga </a:t>
            </a:r>
            <a:r>
              <a:rPr lang="es-ES" dirty="0" smtClean="0"/>
              <a:t>hijos: </a:t>
            </a:r>
          </a:p>
          <a:p>
            <a:pPr lvl="1"/>
            <a:r>
              <a:rPr lang="es-ES" dirty="0" smtClean="0"/>
              <a:t> </a:t>
            </a:r>
            <a:r>
              <a:rPr lang="es-ES" dirty="0"/>
              <a:t>hijo izquierdo está en la posición </a:t>
            </a:r>
            <a:r>
              <a:rPr lang="es-ES" i="1" dirty="0"/>
              <a:t>2*k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/>
              <a:t> </a:t>
            </a:r>
            <a:r>
              <a:rPr lang="es-ES" dirty="0" smtClean="0"/>
              <a:t>hijo </a:t>
            </a:r>
            <a:r>
              <a:rPr lang="es-ES" dirty="0"/>
              <a:t>derecho en la posición </a:t>
            </a:r>
            <a:r>
              <a:rPr lang="es-ES" i="1" dirty="0"/>
              <a:t>2*k+1</a:t>
            </a:r>
            <a:endParaRPr lang="es-CO" dirty="0"/>
          </a:p>
          <a:p>
            <a:pPr lvl="0"/>
            <a:r>
              <a:rPr lang="es-ES" dirty="0"/>
              <a:t>Consecuentemente, cualquier nodo </a:t>
            </a:r>
            <a:r>
              <a:rPr lang="es-ES" i="1" dirty="0"/>
              <a:t>i</a:t>
            </a:r>
            <a:r>
              <a:rPr lang="es-ES" dirty="0"/>
              <a:t> puede hallar su padre en la posición </a:t>
            </a:r>
            <a:r>
              <a:rPr lang="es-ES" i="1" dirty="0" smtClean="0"/>
              <a:t>i/2</a:t>
            </a:r>
            <a:r>
              <a:rPr lang="es-ES" dirty="0"/>
              <a:t> </a:t>
            </a:r>
            <a:r>
              <a:rPr lang="es-ES" dirty="0" smtClean="0"/>
              <a:t>(división entera)</a:t>
            </a:r>
            <a:endParaRPr lang="es-CO" dirty="0"/>
          </a:p>
          <a:p>
            <a:pPr lvl="0"/>
            <a:r>
              <a:rPr lang="es-ES" dirty="0"/>
              <a:t>Los elementos del arreglo se </a:t>
            </a:r>
            <a:r>
              <a:rPr lang="es-ES" dirty="0" smtClean="0"/>
              <a:t>van </a:t>
            </a:r>
            <a:r>
              <a:rPr lang="es-ES" dirty="0"/>
              <a:t>llenando en orden de acuerdo a su posición: 1,2,…n y se van eliminando del último al primero</a:t>
            </a:r>
            <a:r>
              <a:rPr lang="es-ES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484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Propuesta de implementación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53553" y="2067672"/>
            <a:ext cx="6450106" cy="3580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class </a:t>
            </a:r>
            <a:r>
              <a:rPr lang="en-US" i="1" dirty="0" err="1"/>
              <a:t>monticulo</a:t>
            </a:r>
            <a:r>
              <a:rPr lang="en-US" i="1" dirty="0"/>
              <a:t>{ </a:t>
            </a:r>
            <a:r>
              <a:rPr lang="en-US" i="1" dirty="0" err="1"/>
              <a:t>int</a:t>
            </a:r>
            <a:r>
              <a:rPr lang="en-US" i="1" dirty="0"/>
              <a:t> *</a:t>
            </a:r>
            <a:r>
              <a:rPr lang="en-US" i="1" dirty="0" err="1"/>
              <a:t>Arr</a:t>
            </a:r>
            <a:r>
              <a:rPr lang="en-US" i="1" dirty="0"/>
              <a:t>, tam, </a:t>
            </a:r>
            <a:r>
              <a:rPr lang="en-US" i="1" dirty="0" err="1"/>
              <a:t>PosAct</a:t>
            </a:r>
            <a:r>
              <a:rPr lang="en-US" i="1" dirty="0"/>
              <a:t>;</a:t>
            </a:r>
            <a:endParaRPr lang="es-CO" dirty="0"/>
          </a:p>
          <a:p>
            <a:pPr marL="0" indent="0">
              <a:buNone/>
            </a:pPr>
            <a:r>
              <a:rPr lang="en-US" i="1" dirty="0" smtClean="0"/>
              <a:t>	public</a:t>
            </a:r>
            <a:r>
              <a:rPr lang="en-US" i="1" dirty="0"/>
              <a:t>: </a:t>
            </a:r>
            <a:r>
              <a:rPr lang="en-US" i="1" dirty="0" err="1"/>
              <a:t>monticulo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);</a:t>
            </a:r>
            <a:endParaRPr lang="es-CO" dirty="0"/>
          </a:p>
          <a:p>
            <a:pPr marL="0" indent="0">
              <a:buNone/>
            </a:pPr>
            <a:r>
              <a:rPr lang="en-US" i="1" dirty="0" smtClean="0"/>
              <a:t>		bool </a:t>
            </a:r>
            <a:r>
              <a:rPr lang="en-US" i="1" dirty="0" err="1"/>
              <a:t>insertar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);</a:t>
            </a:r>
            <a:endParaRPr lang="es-CO" dirty="0"/>
          </a:p>
          <a:p>
            <a:pPr marL="0" indent="0">
              <a:buNone/>
            </a:pPr>
            <a:r>
              <a:rPr lang="es-ES" i="1" dirty="0" smtClean="0"/>
              <a:t>		</a:t>
            </a:r>
            <a:r>
              <a:rPr lang="es-ES" i="1" dirty="0" err="1" smtClean="0"/>
              <a:t>int</a:t>
            </a:r>
            <a:r>
              <a:rPr lang="es-ES" i="1" dirty="0" smtClean="0"/>
              <a:t> </a:t>
            </a:r>
            <a:r>
              <a:rPr lang="es-ES" i="1" dirty="0"/>
              <a:t>atender();</a:t>
            </a:r>
            <a:endParaRPr lang="es-CO" dirty="0"/>
          </a:p>
          <a:p>
            <a:pPr marL="0" indent="0">
              <a:buNone/>
            </a:pPr>
            <a:r>
              <a:rPr lang="es-ES" i="1" dirty="0" smtClean="0"/>
              <a:t>		</a:t>
            </a:r>
            <a:r>
              <a:rPr lang="es-ES" i="1" dirty="0" err="1" smtClean="0"/>
              <a:t>void</a:t>
            </a:r>
            <a:r>
              <a:rPr lang="es-ES" i="1" dirty="0" smtClean="0"/>
              <a:t> </a:t>
            </a:r>
            <a:r>
              <a:rPr lang="es-ES" i="1" dirty="0" err="1"/>
              <a:t>imprimirArreglo</a:t>
            </a:r>
            <a:r>
              <a:rPr lang="es-ES" i="1" dirty="0" smtClean="0"/>
              <a:t>();</a:t>
            </a:r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smtClean="0"/>
              <a:t>	</a:t>
            </a:r>
            <a:r>
              <a:rPr lang="es-ES" i="1" dirty="0" err="1" smtClean="0"/>
              <a:t>bool</a:t>
            </a:r>
            <a:r>
              <a:rPr lang="es-ES" i="1" dirty="0" smtClean="0"/>
              <a:t> </a:t>
            </a:r>
            <a:r>
              <a:rPr lang="es-ES" i="1" dirty="0" err="1" smtClean="0"/>
              <a:t>montículo_lleno</a:t>
            </a:r>
            <a:r>
              <a:rPr lang="es-ES" i="1" dirty="0" smtClean="0"/>
              <a:t>();</a:t>
            </a:r>
            <a:endParaRPr lang="es-CO" dirty="0"/>
          </a:p>
          <a:p>
            <a:pPr marL="0" indent="0">
              <a:buNone/>
            </a:pPr>
            <a:r>
              <a:rPr lang="es-ES" i="1" dirty="0" smtClean="0"/>
              <a:t>	};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247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Inserción en un montículo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/>
          <a:lstStyle/>
          <a:p>
            <a:r>
              <a:rPr lang="es-ES" dirty="0" smtClean="0"/>
              <a:t>El </a:t>
            </a:r>
            <a:r>
              <a:rPr lang="es-ES" dirty="0"/>
              <a:t>arreglo se separa con </a:t>
            </a:r>
            <a:r>
              <a:rPr lang="es-ES" dirty="0" smtClean="0"/>
              <a:t>anticipación</a:t>
            </a:r>
          </a:p>
          <a:p>
            <a:r>
              <a:rPr lang="es-ES" dirty="0" smtClean="0"/>
              <a:t>Los </a:t>
            </a:r>
            <a:r>
              <a:rPr lang="es-ES" dirty="0"/>
              <a:t>elementos </a:t>
            </a:r>
            <a:r>
              <a:rPr lang="es-ES" dirty="0" smtClean="0"/>
              <a:t>del </a:t>
            </a:r>
            <a:r>
              <a:rPr lang="es-ES" dirty="0"/>
              <a:t>arreglo </a:t>
            </a:r>
            <a:r>
              <a:rPr lang="es-ES" dirty="0" smtClean="0"/>
              <a:t>se van activando </a:t>
            </a:r>
            <a:r>
              <a:rPr lang="es-ES" dirty="0"/>
              <a:t>a medida que se inserta un nuevo </a:t>
            </a:r>
            <a:r>
              <a:rPr lang="es-ES" dirty="0" smtClean="0"/>
              <a:t>elemento.</a:t>
            </a:r>
          </a:p>
          <a:p>
            <a:r>
              <a:rPr lang="es-ES" dirty="0" smtClean="0"/>
              <a:t>Se </a:t>
            </a:r>
            <a:r>
              <a:rPr lang="es-ES" dirty="0"/>
              <a:t>divide la nueva posición en 2 y se compara el nuevo elemento </a:t>
            </a:r>
            <a:r>
              <a:rPr lang="es-ES" dirty="0" smtClean="0"/>
              <a:t>con su padre.</a:t>
            </a:r>
          </a:p>
          <a:p>
            <a:r>
              <a:rPr lang="es-ES" dirty="0" smtClean="0"/>
              <a:t>El </a:t>
            </a:r>
            <a:r>
              <a:rPr lang="es-ES" dirty="0"/>
              <a:t>menor se pasa a la nueva </a:t>
            </a:r>
            <a:r>
              <a:rPr lang="es-ES" dirty="0" smtClean="0"/>
              <a:t>posición, dejando un nuevo espacio a reemplazar</a:t>
            </a:r>
          </a:p>
          <a:p>
            <a:r>
              <a:rPr lang="es-ES" dirty="0" smtClean="0"/>
              <a:t>El proceso se detiene cuando el nuevo elemento se inserta.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203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de Inserción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9316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Insertar: </a:t>
            </a:r>
            <a:r>
              <a:rPr lang="es-ES" dirty="0"/>
              <a:t>60, 80, 20, 90, 50, 40, 30, 70, 55, y </a:t>
            </a:r>
            <a:r>
              <a:rPr lang="es-ES" dirty="0" smtClean="0"/>
              <a:t>45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98" y="2689878"/>
            <a:ext cx="3082964" cy="619944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2677343" y="2698562"/>
            <a:ext cx="6038435" cy="611260"/>
            <a:chOff x="3073129" y="3444759"/>
            <a:chExt cx="6038435" cy="61126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3129" y="3444759"/>
              <a:ext cx="4069702" cy="61126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7259" y="3444759"/>
              <a:ext cx="1164305" cy="611260"/>
            </a:xfrm>
            <a:prstGeom prst="rect">
              <a:avLst/>
            </a:prstGeom>
          </p:spPr>
        </p:pic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254" y="3453443"/>
            <a:ext cx="5078068" cy="67362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365" y="3444759"/>
            <a:ext cx="2471845" cy="71876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7920" y="3809221"/>
            <a:ext cx="3162937" cy="6356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8"/>
          <a:srcRect b="39528"/>
          <a:stretch/>
        </p:blipFill>
        <p:spPr>
          <a:xfrm>
            <a:off x="2677343" y="3866756"/>
            <a:ext cx="5449321" cy="6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Eliminación en un montículo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71285"/>
            <a:ext cx="10515600" cy="3851843"/>
          </a:xfrm>
        </p:spPr>
        <p:txBody>
          <a:bodyPr/>
          <a:lstStyle/>
          <a:p>
            <a:r>
              <a:rPr lang="es-ES" dirty="0" smtClean="0"/>
              <a:t>Es el </a:t>
            </a:r>
            <a:r>
              <a:rPr lang="es-ES" dirty="0"/>
              <a:t>proceso inverso de la </a:t>
            </a:r>
            <a:r>
              <a:rPr lang="es-ES" dirty="0" smtClean="0"/>
              <a:t>inserción</a:t>
            </a:r>
          </a:p>
          <a:p>
            <a:r>
              <a:rPr lang="es-ES" dirty="0" smtClean="0"/>
              <a:t>Se </a:t>
            </a:r>
            <a:r>
              <a:rPr lang="es-ES" dirty="0"/>
              <a:t>guarda la prioridad del último elemento del arreglo y de desactiva esta </a:t>
            </a:r>
            <a:r>
              <a:rPr lang="es-ES" dirty="0" smtClean="0"/>
              <a:t>posición</a:t>
            </a:r>
          </a:p>
          <a:p>
            <a:r>
              <a:rPr lang="es-ES" dirty="0"/>
              <a:t>se borra la prioridad de la primera posición (</a:t>
            </a:r>
            <a:r>
              <a:rPr lang="es-ES" dirty="0" err="1"/>
              <a:t>raiz</a:t>
            </a:r>
            <a:r>
              <a:rPr lang="es-ES" dirty="0"/>
              <a:t>) llámese posición </a:t>
            </a:r>
            <a:r>
              <a:rPr lang="es-ES" dirty="0" smtClean="0"/>
              <a:t>i</a:t>
            </a:r>
          </a:p>
          <a:p>
            <a:r>
              <a:rPr lang="es-ES" dirty="0" smtClean="0"/>
              <a:t>La prioridad de la </a:t>
            </a:r>
            <a:r>
              <a:rPr lang="es-ES" dirty="0"/>
              <a:t>última posición </a:t>
            </a:r>
            <a:r>
              <a:rPr lang="es-ES" dirty="0" smtClean="0"/>
              <a:t>se </a:t>
            </a:r>
            <a:r>
              <a:rPr lang="es-ES" dirty="0"/>
              <a:t>compara con </a:t>
            </a:r>
            <a:r>
              <a:rPr lang="es-ES" dirty="0" smtClean="0"/>
              <a:t>las </a:t>
            </a:r>
            <a:r>
              <a:rPr lang="es-ES" dirty="0"/>
              <a:t>de las posiciones 2i y 2i+1, el mayor remplazará la posición </a:t>
            </a:r>
            <a:r>
              <a:rPr lang="es-ES" dirty="0" smtClean="0"/>
              <a:t>i.</a:t>
            </a:r>
          </a:p>
          <a:p>
            <a:r>
              <a:rPr lang="es-ES" dirty="0" smtClean="0"/>
              <a:t>El </a:t>
            </a:r>
            <a:r>
              <a:rPr lang="es-ES" dirty="0"/>
              <a:t>proceso termina cuando el que estaba en la última posición quede ubicado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68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de eliminación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10" y="2159686"/>
            <a:ext cx="5450296" cy="6279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561" y="2159686"/>
            <a:ext cx="5399745" cy="10561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010" y="2809839"/>
            <a:ext cx="5197344" cy="10110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561" y="2820277"/>
            <a:ext cx="5036553" cy="10228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1214" y="2860898"/>
            <a:ext cx="5041900" cy="99262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6728" y="2921309"/>
            <a:ext cx="4896386" cy="6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7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Se tiene un montículo (cola de prioridad representada en un arreglo), vacío. Realice las siguientes operaciones:</a:t>
            </a:r>
          </a:p>
          <a:p>
            <a:r>
              <a:rPr lang="es-CO" dirty="0" smtClean="0"/>
              <a:t>Inserte 100 90 80 110 95 120 130</a:t>
            </a:r>
          </a:p>
          <a:p>
            <a:r>
              <a:rPr lang="es-CO" dirty="0" smtClean="0"/>
              <a:t>Atienda en 3 ocasiones</a:t>
            </a:r>
          </a:p>
          <a:p>
            <a:r>
              <a:rPr lang="es-CO" dirty="0" smtClean="0"/>
              <a:t>Inserte 108 96 99 114 </a:t>
            </a:r>
          </a:p>
          <a:p>
            <a:r>
              <a:rPr lang="es-CO" dirty="0" smtClean="0"/>
              <a:t>Atienda en 5 ocasiones</a:t>
            </a:r>
          </a:p>
          <a:p>
            <a:endParaRPr lang="es-CO" dirty="0"/>
          </a:p>
          <a:p>
            <a:r>
              <a:rPr lang="es-CO" dirty="0" smtClean="0"/>
              <a:t>Dibuje el </a:t>
            </a:r>
            <a:r>
              <a:rPr lang="es-CO" smtClean="0"/>
              <a:t>arreglo resultante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23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 manera dinámica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870" y="1690688"/>
            <a:ext cx="4975412" cy="45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Árbol representado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541" y="1993036"/>
            <a:ext cx="6373906" cy="27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Mediante un arreglo de listas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742" y="1677240"/>
            <a:ext cx="4182034" cy="49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Uniendo el arreglo de nodos y el de Listas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412" y="1583111"/>
            <a:ext cx="3052482" cy="50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034553" cy="4351338"/>
          </a:xfrm>
        </p:spPr>
        <p:txBody>
          <a:bodyPr/>
          <a:lstStyle/>
          <a:p>
            <a:r>
              <a:rPr lang="es-CO" dirty="0" smtClean="0"/>
              <a:t>Dibuje el árbol en forma de grafo que corresponde a la siguiente representación.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41" y="539936"/>
            <a:ext cx="4695089" cy="59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Colas de prioridad representadas como árboles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colas son estructuras de datos que responden al comportamiento FIFO (</a:t>
            </a:r>
            <a:r>
              <a:rPr lang="es-ES" dirty="0" err="1"/>
              <a:t>first</a:t>
            </a:r>
            <a:r>
              <a:rPr lang="es-ES" dirty="0"/>
              <a:t> in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 smtClean="0"/>
              <a:t>out</a:t>
            </a:r>
            <a:r>
              <a:rPr lang="es-ES" dirty="0"/>
              <a:t>)</a:t>
            </a:r>
            <a:r>
              <a:rPr lang="es-ES" dirty="0" smtClean="0"/>
              <a:t>. </a:t>
            </a:r>
            <a:r>
              <a:rPr lang="es-ES" dirty="0"/>
              <a:t>Sin embargo </a:t>
            </a:r>
            <a:r>
              <a:rPr lang="es-ES" dirty="0" smtClean="0"/>
              <a:t>muchas </a:t>
            </a:r>
            <a:r>
              <a:rPr lang="es-ES" dirty="0"/>
              <a:t>veces se hace necesario que se atiendan los requerimientos de acuerdo con niveles de prioridad </a:t>
            </a:r>
            <a:r>
              <a:rPr lang="es-ES" dirty="0" smtClean="0"/>
              <a:t>asignados</a:t>
            </a:r>
          </a:p>
          <a:p>
            <a:endParaRPr lang="es-ES" dirty="0"/>
          </a:p>
          <a:p>
            <a:r>
              <a:rPr lang="es-ES" dirty="0"/>
              <a:t>se plantea que una estructura ideal para </a:t>
            </a:r>
            <a:r>
              <a:rPr lang="es-ES" dirty="0" smtClean="0"/>
              <a:t> ingresar y atender elementos en orden de prioridad, es decir, implementar </a:t>
            </a:r>
            <a:r>
              <a:rPr lang="es-ES" dirty="0"/>
              <a:t>una cola de prioridad, es un árbol binario parcialmente ordenado.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65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Características de las colas de prioridad como árboles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5777" y="2296272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La diferencia de nivel entre los nodos hoja debe ser máximo uno (</a:t>
            </a:r>
            <a:r>
              <a:rPr lang="es-ES" dirty="0" smtClean="0"/>
              <a:t>1)</a:t>
            </a:r>
            <a:endParaRPr lang="es-CO" dirty="0"/>
          </a:p>
          <a:p>
            <a:pPr lvl="0"/>
            <a:r>
              <a:rPr lang="es-ES" dirty="0"/>
              <a:t>Cada nodo hijo tiene menor prioridad que su padre.</a:t>
            </a:r>
            <a:endParaRPr lang="es-CO" dirty="0"/>
          </a:p>
          <a:p>
            <a:pPr lvl="0"/>
            <a:r>
              <a:rPr lang="es-ES" dirty="0"/>
              <a:t>El árbol crece de arriba hacia abajo y de izquierda a </a:t>
            </a:r>
            <a:r>
              <a:rPr lang="es-ES" dirty="0" smtClean="0"/>
              <a:t>derecha. Solamente </a:t>
            </a:r>
            <a:r>
              <a:rPr lang="es-ES" dirty="0"/>
              <a:t>cuando se termina un nivel, se continúa insertando en el extremo izquierdo del siguiente nivel.</a:t>
            </a:r>
            <a:endParaRPr lang="es-CO" dirty="0"/>
          </a:p>
          <a:p>
            <a:pPr lvl="0"/>
            <a:r>
              <a:rPr lang="es-ES" dirty="0"/>
              <a:t>El árbol decrece de abajo hacia arriba y de derecha a </a:t>
            </a:r>
            <a:r>
              <a:rPr lang="es-ES" dirty="0" smtClean="0"/>
              <a:t>izquierda. </a:t>
            </a:r>
            <a:r>
              <a:rPr lang="es-ES" dirty="0"/>
              <a:t>Solamente cuando se han eliminado todos los nodos del último nivel se continúa con el elemento del extremo derecho en el nivel superior.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4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 Inserción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4057"/>
          </a:xfrm>
        </p:spPr>
        <p:txBody>
          <a:bodyPr/>
          <a:lstStyle/>
          <a:p>
            <a:r>
              <a:rPr lang="es-ES" dirty="0"/>
              <a:t>Para ilustrar gráficamente la inserción en una cola de prioridad, se partirá de un árbol vacío y se insertarán una a una y estricto orden, nodos con las siguientes prioridades: 60, 80, 20, 90, 50, 40, 30, 70, 55, y 45.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561" y="3634985"/>
            <a:ext cx="624877" cy="4029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24" y="3634985"/>
            <a:ext cx="1050614" cy="1165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24" y="3571118"/>
            <a:ext cx="1649487" cy="12296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887" y="3644619"/>
            <a:ext cx="1927424" cy="19274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5221" y="3654253"/>
            <a:ext cx="3315820" cy="19274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2592" y="3634985"/>
            <a:ext cx="4821938" cy="261816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9328" y="3585468"/>
            <a:ext cx="5088465" cy="28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5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733</Words>
  <Application>Microsoft Office PowerPoint</Application>
  <PresentationFormat>Panorámica</PresentationFormat>
  <Paragraphs>70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Representación de árboles </vt:lpstr>
      <vt:lpstr>De manera dinámica</vt:lpstr>
      <vt:lpstr>Árbol representado</vt:lpstr>
      <vt:lpstr>Mediante un arreglo de listas</vt:lpstr>
      <vt:lpstr>Uniendo el arreglo de nodos y el de Listas</vt:lpstr>
      <vt:lpstr>Ejercicio</vt:lpstr>
      <vt:lpstr>Colas de prioridad representadas como árboles</vt:lpstr>
      <vt:lpstr>Características de las colas de prioridad como árboles</vt:lpstr>
      <vt:lpstr>Ejemplo Inserción</vt:lpstr>
      <vt:lpstr>Ejemplo Atender</vt:lpstr>
      <vt:lpstr>Ejercicio</vt:lpstr>
      <vt:lpstr>Representación de las colas de prioridad en arreglos</vt:lpstr>
      <vt:lpstr>Características de la representación de un árbol binario como montículo</vt:lpstr>
      <vt:lpstr>Propuesta de implementación</vt:lpstr>
      <vt:lpstr>Inserción en un montículo</vt:lpstr>
      <vt:lpstr>Ejemplo de Inserción</vt:lpstr>
      <vt:lpstr>Eliminación en un montículo</vt:lpstr>
      <vt:lpstr>Ejemplo de eliminación</vt:lpstr>
      <vt:lpstr>Ejercicio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Representación de árboles </dc:title>
  <dc:creator>Revisor</dc:creator>
  <cp:lastModifiedBy>Revisor</cp:lastModifiedBy>
  <cp:revision>23</cp:revision>
  <dcterms:created xsi:type="dcterms:W3CDTF">2020-07-17T06:01:14Z</dcterms:created>
  <dcterms:modified xsi:type="dcterms:W3CDTF">2020-07-24T18:24:46Z</dcterms:modified>
</cp:coreProperties>
</file>