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gif"/><Relationship Id="rId4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Department of Facilities Management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Cook County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Civic Hackathon | 10 October 2015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00" y="4064022"/>
            <a:ext cx="3353875" cy="7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96405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Serves as a basis for the evaluation of the laborers and foremen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50" y="2750950"/>
            <a:ext cx="3901499" cy="21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Theory of Change</a:t>
            </a:r>
          </a:p>
        </p:txBody>
      </p:sp>
      <p:sp>
        <p:nvSpPr>
          <p:cNvPr id="165" name="Shape 165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</a:t>
            </a:r>
          </a:p>
        </p:txBody>
      </p: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Use the Data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Establish benchmarks for expected completion time given job and location.</a:t>
            </a:r>
          </a:p>
        </p:txBody>
      </p:sp>
      <p:sp>
        <p:nvSpPr>
          <p:cNvPr id="168" name="Shape 168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Alert</a:t>
            </a: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Intervene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Figure out which ones are taking too long in real time and why.</a:t>
            </a:r>
          </a:p>
        </p:txBody>
      </p:sp>
      <p:sp>
        <p:nvSpPr>
          <p:cNvPr id="171" name="Shape 171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4294967295" type="body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Accountability</a:t>
            </a:r>
          </a:p>
        </p:txBody>
      </p:sp>
      <p:sp>
        <p:nvSpPr>
          <p:cNvPr id="173" name="Shape 173"/>
          <p:cNvSpPr txBox="1"/>
          <p:nvPr>
            <p:ph idx="4294967295" type="body"/>
          </p:nvPr>
        </p:nvSpPr>
        <p:spPr>
          <a:xfrm>
            <a:off x="6254225" y="2070575"/>
            <a:ext cx="2471699" cy="265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Save Taxpayer Dollars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Incorporate into a performance review process and incentivize efficiency.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525" y="3480900"/>
            <a:ext cx="1274449" cy="12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90250" y="488250"/>
            <a:ext cx="5041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Did you like it? 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900" y="1015100"/>
            <a:ext cx="3190950" cy="32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chemeClr val="dk1"/>
                </a:solidFill>
              </a:rPr>
              <a:t>Mission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The Department of Facilities Management exists to ethically maintain and operate Cook County facilities in a cost effective manner for both the general public and various Cook County departments in order to have a safe, reliable and clean environment conducive and support to carrying out the business and services of the County.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350" y="657575"/>
            <a:ext cx="2311299" cy="35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26075" y="357800"/>
            <a:ext cx="2807999" cy="19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The Problem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26075" y="2248850"/>
            <a:ext cx="2807999" cy="23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How do we efficiently and effectively allocate resources?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cxnSp>
        <p:nvCxnSpPr>
          <p:cNvPr id="82" name="Shape 82"/>
          <p:cNvCxnSpPr/>
          <p:nvPr/>
        </p:nvCxnSpPr>
        <p:spPr>
          <a:xfrm>
            <a:off x="5477800" y="2403925"/>
            <a:ext cx="7259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83" name="Shape 83"/>
          <p:cNvGrpSpPr/>
          <p:nvPr/>
        </p:nvGrpSpPr>
        <p:grpSpPr>
          <a:xfrm>
            <a:off x="3449780" y="491048"/>
            <a:ext cx="2017276" cy="3791945"/>
            <a:chOff x="431925" y="1304875"/>
            <a:chExt cx="2028024" cy="3416475"/>
          </a:xfrm>
        </p:grpSpPr>
        <p:sp>
          <p:nvSpPr>
            <p:cNvPr id="84" name="Shape 84"/>
            <p:cNvSpPr txBox="1"/>
            <p:nvPr/>
          </p:nvSpPr>
          <p:spPr>
            <a:xfrm>
              <a:off x="431925" y="1304875"/>
              <a:ext cx="20279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Resources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431950" y="1430050"/>
              <a:ext cx="2027999" cy="3291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000"/>
                <a:t>$43M 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Yearly Budget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 sz="3000"/>
                <a:t>500 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/>
                <a:t>Full-time Skilled Laborers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281225" y="504050"/>
            <a:ext cx="2738838" cy="3775825"/>
            <a:chOff x="-204742" y="945375"/>
            <a:chExt cx="3265575" cy="3775825"/>
          </a:xfrm>
        </p:grpSpPr>
        <p:sp>
          <p:nvSpPr>
            <p:cNvPr id="87" name="Shape 87"/>
            <p:cNvSpPr txBox="1"/>
            <p:nvPr/>
          </p:nvSpPr>
          <p:spPr>
            <a:xfrm>
              <a:off x="-204667" y="945375"/>
              <a:ext cx="3265500" cy="4847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2400">
                  <a:solidFill>
                    <a:srgbClr val="FFFFFF"/>
                  </a:solidFill>
                </a:rPr>
                <a:t>Responsibilities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-204742" y="1304800"/>
              <a:ext cx="32655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183,000</a:t>
              </a:r>
              <a:r>
                <a:rPr lang="en" sz="3000"/>
                <a:t> </a:t>
              </a:r>
              <a:br>
                <a:rPr lang="en"/>
              </a:br>
              <a:r>
                <a:rPr lang="en"/>
                <a:t>Work Orders/year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12M sqft</a:t>
              </a:r>
              <a:br>
                <a:rPr lang="en"/>
              </a:br>
              <a:r>
                <a:rPr lang="en"/>
                <a:t>of usable space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Day-to-day </a:t>
              </a:r>
              <a:r>
                <a:rPr lang="en"/>
                <a:t>Maintenance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Big</a:t>
              </a:r>
            </a:p>
            <a:p>
              <a:pPr lvl="0">
                <a:spcBef>
                  <a:spcPts val="0"/>
                </a:spcBef>
                <a:buNone/>
              </a:pPr>
              <a:r>
                <a:rPr lang="en"/>
                <a:t>Projects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0" y="-1502925"/>
            <a:ext cx="9195698" cy="68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4294967295" type="title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Problem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3569700" y="2011950"/>
            <a:ext cx="5541900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How many plumbers does it take to change a lightbulb?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Critical Questions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Narrowing down the scope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964050" y="1660775"/>
            <a:ext cx="3837000" cy="275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long should each work order take?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many people should be assigned to each task?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294967295" type="title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Data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3569700" y="2011950"/>
            <a:ext cx="3575099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What do we have?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120" name="Shape 120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Shape 122"/>
          <p:cNvSpPr txBox="1"/>
          <p:nvPr>
            <p:ph idx="4294967295" type="body"/>
          </p:nvPr>
        </p:nvSpPr>
        <p:spPr>
          <a:xfrm>
            <a:off x="50642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 Order System</a:t>
            </a:r>
          </a:p>
        </p:txBody>
      </p:sp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Work Order Release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Foreman Estimate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Job Assignment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Track Job Status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Job Completion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Data Entry by Handheld Devices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24" name="Shape 124"/>
          <p:cNvGrpSpPr/>
          <p:nvPr/>
        </p:nvGrpSpPr>
        <p:grpSpPr>
          <a:xfrm>
            <a:off x="3320450" y="1304875"/>
            <a:ext cx="2632499" cy="3416400"/>
            <a:chOff x="3320450" y="1304875"/>
            <a:chExt cx="2632499" cy="3416400"/>
          </a:xfrm>
        </p:grpSpPr>
        <p:sp>
          <p:nvSpPr>
            <p:cNvPr id="125" name="Shape 125"/>
            <p:cNvSpPr txBox="1"/>
            <p:nvPr/>
          </p:nvSpPr>
          <p:spPr>
            <a:xfrm>
              <a:off x="3324050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3204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3389450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Real-Time Data</a:t>
            </a:r>
          </a:p>
        </p:txBody>
      </p:sp>
      <p:sp>
        <p:nvSpPr>
          <p:cNvPr id="128" name="Shape 128"/>
          <p:cNvSpPr txBox="1"/>
          <p:nvPr>
            <p:ph idx="4294967295" type="body"/>
          </p:nvPr>
        </p:nvSpPr>
        <p:spPr>
          <a:xfrm>
            <a:off x="339677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Job Type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Job Location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Job Priority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Assigned Foreman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Assigned Worker(s)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Open Date and Time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Assignment Date and Time</a:t>
            </a:r>
          </a:p>
          <a:p>
            <a:pPr indent="-33020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600"/>
              <a:t>Close Date and Time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6212550" y="1304875"/>
            <a:ext cx="2632499" cy="3416400"/>
            <a:chOff x="6212550" y="1304875"/>
            <a:chExt cx="2632499" cy="3416400"/>
          </a:xfrm>
        </p:grpSpPr>
        <p:sp>
          <p:nvSpPr>
            <p:cNvPr id="130" name="Shape 130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6272475" y="1304875"/>
            <a:ext cx="2494499" cy="46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Plans</a:t>
            </a:r>
          </a:p>
        </p:txBody>
      </p:sp>
      <p:sp>
        <p:nvSpPr>
          <p:cNvPr id="133" name="Shape 133"/>
          <p:cNvSpPr txBox="1"/>
          <p:nvPr>
            <p:ph idx="4294967295" type="body"/>
          </p:nvPr>
        </p:nvSpPr>
        <p:spPr>
          <a:xfrm>
            <a:off x="6286400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Additional Data Points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Estimated Time of Completion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Benchmark 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Compare Cook County with Other Counties</a:t>
            </a:r>
          </a:p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15016" l="0" r="0" t="1500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0" y="1464750"/>
            <a:ext cx="9144000" cy="2213999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490250" y="2011950"/>
            <a:ext cx="2553599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 Solution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3306775" y="2011950"/>
            <a:ext cx="0" cy="1119599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3569700" y="2011950"/>
            <a:ext cx="3575099" cy="111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Alert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does this system do?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71900" y="1944600"/>
            <a:ext cx="3999899" cy="172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Foreman</a:t>
            </a:r>
            <a:r>
              <a:rPr lang="en">
                <a:solidFill>
                  <a:srgbClr val="FFFFFF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Identify work orders that are taking too long to be </a:t>
            </a:r>
            <a:r>
              <a:rPr b="1" lang="en">
                <a:solidFill>
                  <a:srgbClr val="000000"/>
                </a:solidFill>
              </a:rPr>
              <a:t>assigned</a:t>
            </a:r>
            <a:r>
              <a:rPr lang="en">
                <a:solidFill>
                  <a:srgbClr val="000000"/>
                </a:solidFill>
              </a:rPr>
              <a:t> based on job type and location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94100" y="1944600"/>
            <a:ext cx="3999899" cy="157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Laborers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work orders that are taking too long to be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job type and location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00" y="3613475"/>
            <a:ext cx="1253799" cy="13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137" y="3496362"/>
            <a:ext cx="1395186" cy="15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