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Nunito"/>
      <p:regular r:id="rId51"/>
      <p:bold r:id="rId52"/>
      <p:italic r:id="rId53"/>
      <p:boldItalic r:id="rId54"/>
    </p:embeddedFont>
    <p:embeddedFont>
      <p:font typeface="Maven Pro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BE2AA7-7333-404C-BE6F-7DE4F3477476}">
  <a:tblStyle styleId="{25BE2AA7-7333-404C-BE6F-7DE4F3477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regular.fntdata"/><Relationship Id="rId50" Type="http://schemas.openxmlformats.org/officeDocument/2006/relationships/slide" Target="slides/slide44.xml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5.xml"/><Relationship Id="rId55" Type="http://schemas.openxmlformats.org/officeDocument/2006/relationships/font" Target="fonts/MavenPro-regular.fntdata"/><Relationship Id="rId10" Type="http://schemas.openxmlformats.org/officeDocument/2006/relationships/slide" Target="slides/slide4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aven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cf9fec98e5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cf9fec98e5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500fa4e73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500fa4e73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500fa4e73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500fa4e73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500fa4e73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500fa4e73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500fa4e73_1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5500fa4e73_1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500fa4e73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500fa4e73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cff7228f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cff7228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cff7228f2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cff7228f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cff7228f2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cff7228f2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d28de38e1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d28de38e1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f9fec98e5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f9fec98e5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d28de38e1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d28de38e1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cff7228f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cff7228f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cff7228f2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cff7228f2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cff7228f2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cff7228f2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cf9fec98e5_0_3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cf9fec98e5_0_3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35500fa4e73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35500fa4e73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5500fa4e73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35500fa4e73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35500fa4e73_1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35500fa4e73_1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cf9fec98e5_0_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cf9fec98e5_0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cf9fec98e5_0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cf9fec98e5_0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500fa4e7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500fa4e7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554b6cb3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554b6cb3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cff7228f2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cff7228f2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cff7228f2c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cff7228f2c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3554b6cb3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3554b6cb3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cff7228f2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cff7228f2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cff7228f2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cff7228f2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cff7228f2c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cff7228f2c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cff7228f2c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cff7228f2c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cff7228f2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cff7228f2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cff7228f2c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cff7228f2c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500fa4e7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500fa4e7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cff7228f2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cff7228f2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cff7228f2c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cff7228f2c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2cff7228f2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2cff7228f2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2cff7228f2c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2cff7228f2c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5500fa4e73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5500fa4e73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500fa4e73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500fa4e73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500fa4e73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500fa4e73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500fa4e73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500fa4e73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500fa4e73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500fa4e7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cf9fec98e5_0_2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cf9fec98e5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1" name="Google Shape;14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2" name="Google Shape;15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67" name="Google Shape;167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2" name="Google Shape;182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2" name="Google Shape;212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2" name="Google Shape;232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47" name="Google Shape;247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" name="Google Shape;265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8" name="Google Shape;98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4" name="Google Shape;104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2" name="Google Shape;112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6" name="Google Shape;116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0" name="Google Shape;120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6" name="Google Shape;126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4" name="Google Shape;13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/>
        </p:nvSpPr>
        <p:spPr>
          <a:xfrm>
            <a:off x="279700" y="53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49950" y="4638750"/>
            <a:ext cx="265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Seminario</a:t>
            </a:r>
            <a:r>
              <a:rPr b="1" lang="es" sz="1300"/>
              <a:t> 7 de mayo de 2024</a:t>
            </a:r>
            <a:endParaRPr b="1" sz="1300"/>
          </a:p>
        </p:txBody>
      </p:sp>
      <p:sp>
        <p:nvSpPr>
          <p:cNvPr id="276" name="Google Shape;276;p13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Cluster de cómputo y SLURM</a:t>
            </a:r>
            <a:endParaRPr b="1" sz="23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432" name="Google Shape;4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1" y="11116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3"/>
          <p:cNvSpPr txBox="1"/>
          <p:nvPr/>
        </p:nvSpPr>
        <p:spPr>
          <a:xfrm>
            <a:off x="6757150" y="15886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318100" y="26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23"/>
          <p:cNvSpPr/>
          <p:nvPr/>
        </p:nvSpPr>
        <p:spPr>
          <a:xfrm>
            <a:off x="135775" y="2614275"/>
            <a:ext cx="170600" cy="787325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1215926" y="23749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42" name="Google Shape;4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" y="2994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3"/>
          <p:cNvSpPr txBox="1"/>
          <p:nvPr/>
        </p:nvSpPr>
        <p:spPr>
          <a:xfrm>
            <a:off x="356450" y="3028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4" name="Google Shape;4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00" y="26219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/>
        </p:nvSpPr>
        <p:spPr>
          <a:xfrm>
            <a:off x="357450" y="26563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6" name="Google Shape;4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00" y="26165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3"/>
          <p:cNvSpPr txBox="1"/>
          <p:nvPr/>
        </p:nvSpPr>
        <p:spPr>
          <a:xfrm>
            <a:off x="797750" y="26509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25" y="2997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 txBox="1"/>
          <p:nvPr/>
        </p:nvSpPr>
        <p:spPr>
          <a:xfrm>
            <a:off x="798775" y="3031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0" name="Google Shape;4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75" y="26163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3"/>
          <p:cNvSpPr txBox="1"/>
          <p:nvPr/>
        </p:nvSpPr>
        <p:spPr>
          <a:xfrm>
            <a:off x="1245425" y="26507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2" name="Google Shape;4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00" y="29990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3"/>
          <p:cNvSpPr txBox="1"/>
          <p:nvPr/>
        </p:nvSpPr>
        <p:spPr>
          <a:xfrm>
            <a:off x="1246450" y="30334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4" name="Google Shape;4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275" y="26204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1688825" y="26549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6" name="Google Shape;4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50" y="2996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3"/>
          <p:cNvSpPr txBox="1"/>
          <p:nvPr/>
        </p:nvSpPr>
        <p:spPr>
          <a:xfrm>
            <a:off x="1687700" y="3031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8" name="Google Shape;4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700" y="26182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3"/>
          <p:cNvSpPr txBox="1"/>
          <p:nvPr/>
        </p:nvSpPr>
        <p:spPr>
          <a:xfrm>
            <a:off x="2132250" y="26526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0" name="Google Shape;4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50" y="29966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3"/>
          <p:cNvSpPr txBox="1"/>
          <p:nvPr/>
        </p:nvSpPr>
        <p:spPr>
          <a:xfrm>
            <a:off x="2131100" y="30310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23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767401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353475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3"/>
          <p:cNvSpPr txBox="1"/>
          <p:nvPr/>
        </p:nvSpPr>
        <p:spPr>
          <a:xfrm>
            <a:off x="840429" y="34451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3262250" y="2198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3850200" y="2206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7" name="Google Shape;467;p23"/>
          <p:cNvSpPr txBox="1"/>
          <p:nvPr/>
        </p:nvSpPr>
        <p:spPr>
          <a:xfrm>
            <a:off x="-12" y="22678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3431200" y="36776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3991325" y="36776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2546400" y="26195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2544125" y="30177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2" name="Google Shape;4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75" y="26248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3"/>
          <p:cNvSpPr txBox="1"/>
          <p:nvPr/>
        </p:nvSpPr>
        <p:spPr>
          <a:xfrm>
            <a:off x="2576525" y="26593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4" name="Google Shape;4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0" y="29959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3"/>
          <p:cNvSpPr txBox="1"/>
          <p:nvPr/>
        </p:nvSpPr>
        <p:spPr>
          <a:xfrm>
            <a:off x="2576300" y="30303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6" name="Google Shape;476;p23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3969401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3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4555475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3"/>
          <p:cNvSpPr txBox="1"/>
          <p:nvPr/>
        </p:nvSpPr>
        <p:spPr>
          <a:xfrm>
            <a:off x="4464250" y="2192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5052200" y="2200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4633200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5193325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2" name="Google Shape;482;p23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483" name="Google Shape;48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/>
          <p:nvPr/>
        </p:nvSpPr>
        <p:spPr>
          <a:xfrm>
            <a:off x="6114775" y="1894200"/>
            <a:ext cx="290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–nodes=1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–gres=gpu:A30:2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–p=hermes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–time=16:00:00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–cores-per-socket=5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9" name="Google Shape;4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1" y="11116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4"/>
          <p:cNvSpPr txBox="1"/>
          <p:nvPr/>
        </p:nvSpPr>
        <p:spPr>
          <a:xfrm>
            <a:off x="6757150" y="15886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91" name="Google Shape;491;p24"/>
          <p:cNvGraphicFramePr/>
          <p:nvPr/>
        </p:nvGraphicFramePr>
        <p:xfrm>
          <a:off x="318100" y="26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2" name="Google Shape;492;p24"/>
          <p:cNvSpPr/>
          <p:nvPr/>
        </p:nvSpPr>
        <p:spPr>
          <a:xfrm>
            <a:off x="135775" y="3002600"/>
            <a:ext cx="170600" cy="399000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1215926" y="23749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4" name="Google Shape;4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" y="2994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4"/>
          <p:cNvSpPr txBox="1"/>
          <p:nvPr/>
        </p:nvSpPr>
        <p:spPr>
          <a:xfrm>
            <a:off x="356450" y="3028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6" name="Google Shape;49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00" y="26219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4"/>
          <p:cNvSpPr txBox="1"/>
          <p:nvPr/>
        </p:nvSpPr>
        <p:spPr>
          <a:xfrm>
            <a:off x="357450" y="26563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8" name="Google Shape;4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00" y="26165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4"/>
          <p:cNvSpPr txBox="1"/>
          <p:nvPr/>
        </p:nvSpPr>
        <p:spPr>
          <a:xfrm>
            <a:off x="797750" y="26509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0" name="Google Shape;5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25" y="2997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>
            <a:off x="798775" y="3031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2" name="Google Shape;5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875" y="26163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4"/>
          <p:cNvSpPr txBox="1"/>
          <p:nvPr/>
        </p:nvSpPr>
        <p:spPr>
          <a:xfrm>
            <a:off x="1245425" y="26507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4" name="Google Shape;5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00" y="29990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4"/>
          <p:cNvSpPr txBox="1"/>
          <p:nvPr/>
        </p:nvSpPr>
        <p:spPr>
          <a:xfrm>
            <a:off x="1246450" y="30334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6" name="Google Shape;5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275" y="26204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4"/>
          <p:cNvSpPr txBox="1"/>
          <p:nvPr/>
        </p:nvSpPr>
        <p:spPr>
          <a:xfrm>
            <a:off x="1688825" y="26549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8" name="Google Shape;5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50" y="2996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4"/>
          <p:cNvSpPr txBox="1"/>
          <p:nvPr/>
        </p:nvSpPr>
        <p:spPr>
          <a:xfrm>
            <a:off x="1687700" y="3031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0" name="Google Shape;5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00" y="26182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4"/>
          <p:cNvSpPr txBox="1"/>
          <p:nvPr/>
        </p:nvSpPr>
        <p:spPr>
          <a:xfrm>
            <a:off x="2132250" y="26526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2" name="Google Shape;5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50" y="29966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4"/>
          <p:cNvSpPr txBox="1"/>
          <p:nvPr/>
        </p:nvSpPr>
        <p:spPr>
          <a:xfrm>
            <a:off x="2131100" y="30310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4" name="Google Shape;514;p2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767401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353475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4"/>
          <p:cNvSpPr txBox="1"/>
          <p:nvPr/>
        </p:nvSpPr>
        <p:spPr>
          <a:xfrm>
            <a:off x="840429" y="34451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7" name="Google Shape;517;p24"/>
          <p:cNvSpPr txBox="1"/>
          <p:nvPr/>
        </p:nvSpPr>
        <p:spPr>
          <a:xfrm>
            <a:off x="3262250" y="2198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8" name="Google Shape;518;p24"/>
          <p:cNvSpPr txBox="1"/>
          <p:nvPr/>
        </p:nvSpPr>
        <p:spPr>
          <a:xfrm>
            <a:off x="3850200" y="2206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-12" y="22678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0" name="Google Shape;520;p24"/>
          <p:cNvSpPr/>
          <p:nvPr/>
        </p:nvSpPr>
        <p:spPr>
          <a:xfrm>
            <a:off x="3431200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3991325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2" name="Google Shape;522;p24"/>
          <p:cNvSpPr/>
          <p:nvPr/>
        </p:nvSpPr>
        <p:spPr>
          <a:xfrm>
            <a:off x="2546400" y="26195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3" name="Google Shape;523;p24"/>
          <p:cNvSpPr/>
          <p:nvPr/>
        </p:nvSpPr>
        <p:spPr>
          <a:xfrm>
            <a:off x="2544125" y="30177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4" name="Google Shape;5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75" y="26248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 txBox="1"/>
          <p:nvPr/>
        </p:nvSpPr>
        <p:spPr>
          <a:xfrm>
            <a:off x="2576525" y="26593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6" name="Google Shape;5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0" y="29959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4"/>
          <p:cNvSpPr txBox="1"/>
          <p:nvPr/>
        </p:nvSpPr>
        <p:spPr>
          <a:xfrm>
            <a:off x="2576300" y="30303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8" name="Google Shape;528;p2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3969401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4555475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4"/>
          <p:cNvSpPr txBox="1"/>
          <p:nvPr/>
        </p:nvSpPr>
        <p:spPr>
          <a:xfrm>
            <a:off x="4464250" y="2192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5052200" y="2200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4633200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5193325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135475" y="2615650"/>
            <a:ext cx="170600" cy="399000"/>
          </a:xfrm>
          <a:prstGeom prst="flowChartPredefined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24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536" name="Google Shape;53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/>
        </p:nvSpPr>
        <p:spPr>
          <a:xfrm>
            <a:off x="6114775" y="1894200"/>
            <a:ext cx="2908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–nodes=1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–gres=gpu:A30:2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–p=hermes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–time=16:00:00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–cores-per-socket=5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–ntasks-per-node=2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2" name="Google Shape;5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1" y="11116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5"/>
          <p:cNvSpPr txBox="1"/>
          <p:nvPr/>
        </p:nvSpPr>
        <p:spPr>
          <a:xfrm>
            <a:off x="6757150" y="15886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44" name="Google Shape;544;p25"/>
          <p:cNvGraphicFramePr/>
          <p:nvPr/>
        </p:nvGraphicFramePr>
        <p:xfrm>
          <a:off x="318100" y="26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5" name="Google Shape;545;p25"/>
          <p:cNvSpPr/>
          <p:nvPr/>
        </p:nvSpPr>
        <p:spPr>
          <a:xfrm>
            <a:off x="135775" y="3002600"/>
            <a:ext cx="170600" cy="399000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6" name="Google Shape;546;p25"/>
          <p:cNvSpPr txBox="1"/>
          <p:nvPr/>
        </p:nvSpPr>
        <p:spPr>
          <a:xfrm>
            <a:off x="1215926" y="23749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47" name="Google Shape;5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" y="2994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5"/>
          <p:cNvSpPr txBox="1"/>
          <p:nvPr/>
        </p:nvSpPr>
        <p:spPr>
          <a:xfrm>
            <a:off x="356450" y="3028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9" name="Google Shape;5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00" y="26219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5"/>
          <p:cNvSpPr txBox="1"/>
          <p:nvPr/>
        </p:nvSpPr>
        <p:spPr>
          <a:xfrm>
            <a:off x="357450" y="26563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1" name="Google Shape;5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00" y="26165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5"/>
          <p:cNvSpPr txBox="1"/>
          <p:nvPr/>
        </p:nvSpPr>
        <p:spPr>
          <a:xfrm>
            <a:off x="797750" y="26509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3" name="Google Shape;5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25" y="2997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25"/>
          <p:cNvSpPr txBox="1"/>
          <p:nvPr/>
        </p:nvSpPr>
        <p:spPr>
          <a:xfrm>
            <a:off x="798775" y="3031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5" name="Google Shape;5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875" y="26163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5"/>
          <p:cNvSpPr txBox="1"/>
          <p:nvPr/>
        </p:nvSpPr>
        <p:spPr>
          <a:xfrm>
            <a:off x="1245425" y="26507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7" name="Google Shape;5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00" y="29990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5"/>
          <p:cNvSpPr txBox="1"/>
          <p:nvPr/>
        </p:nvSpPr>
        <p:spPr>
          <a:xfrm>
            <a:off x="1246450" y="30334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9" name="Google Shape;5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275" y="26204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5"/>
          <p:cNvSpPr txBox="1"/>
          <p:nvPr/>
        </p:nvSpPr>
        <p:spPr>
          <a:xfrm>
            <a:off x="1688825" y="26549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1" name="Google Shape;5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50" y="2996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5"/>
          <p:cNvSpPr txBox="1"/>
          <p:nvPr/>
        </p:nvSpPr>
        <p:spPr>
          <a:xfrm>
            <a:off x="1687700" y="3031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3" name="Google Shape;5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00" y="26182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5"/>
          <p:cNvSpPr txBox="1"/>
          <p:nvPr/>
        </p:nvSpPr>
        <p:spPr>
          <a:xfrm>
            <a:off x="2132250" y="26526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5" name="Google Shape;5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50" y="29966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5"/>
          <p:cNvSpPr txBox="1"/>
          <p:nvPr/>
        </p:nvSpPr>
        <p:spPr>
          <a:xfrm>
            <a:off x="2131100" y="30310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67" name="Google Shape;567;p2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767401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353475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5"/>
          <p:cNvSpPr txBox="1"/>
          <p:nvPr/>
        </p:nvSpPr>
        <p:spPr>
          <a:xfrm>
            <a:off x="840429" y="34451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3262250" y="2198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3850200" y="2206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-12" y="22678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3" name="Google Shape;573;p25"/>
          <p:cNvSpPr/>
          <p:nvPr/>
        </p:nvSpPr>
        <p:spPr>
          <a:xfrm>
            <a:off x="3431200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3991325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2546400" y="26195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2544125" y="30177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7" name="Google Shape;5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75" y="26248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5"/>
          <p:cNvSpPr txBox="1"/>
          <p:nvPr/>
        </p:nvSpPr>
        <p:spPr>
          <a:xfrm>
            <a:off x="2576525" y="26593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9" name="Google Shape;5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0" y="29959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5"/>
          <p:cNvSpPr txBox="1"/>
          <p:nvPr/>
        </p:nvSpPr>
        <p:spPr>
          <a:xfrm>
            <a:off x="2576300" y="30303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1" name="Google Shape;581;p2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3969401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4555475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5"/>
          <p:cNvSpPr txBox="1"/>
          <p:nvPr/>
        </p:nvSpPr>
        <p:spPr>
          <a:xfrm>
            <a:off x="4464250" y="2192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052200" y="2200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4633200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5193325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135475" y="2615650"/>
            <a:ext cx="170600" cy="399000"/>
          </a:xfrm>
          <a:prstGeom prst="flowChartPredefined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3365100" y="43973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949875" y="4397375"/>
            <a:ext cx="311400" cy="307800"/>
          </a:xfrm>
          <a:prstGeom prst="flowChartSummingJunction">
            <a:avLst/>
          </a:prstGeom>
          <a:solidFill>
            <a:srgbClr val="6AA84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>
            <a:off x="2493200" y="43897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1" name="Google Shape;591;p25"/>
          <p:cNvSpPr txBox="1"/>
          <p:nvPr/>
        </p:nvSpPr>
        <p:spPr>
          <a:xfrm>
            <a:off x="4348050" y="43897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2" name="Google Shape;592;p25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593" name="Google Shape;5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/>
        </p:nvSpPr>
        <p:spPr>
          <a:xfrm>
            <a:off x="6114775" y="1894200"/>
            <a:ext cx="290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–nodes=1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–gres=gpu:A30:2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–p=hermes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–time=16:00:00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–cores-per-socket=5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–ntasks-per-node=2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–gpus-per-task=1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9" name="Google Shape;5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1" y="11116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/>
          <p:nvPr/>
        </p:nvSpPr>
        <p:spPr>
          <a:xfrm>
            <a:off x="6757150" y="15886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601" name="Google Shape;601;p26"/>
          <p:cNvGraphicFramePr/>
          <p:nvPr/>
        </p:nvGraphicFramePr>
        <p:xfrm>
          <a:off x="318100" y="26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p26"/>
          <p:cNvSpPr/>
          <p:nvPr/>
        </p:nvSpPr>
        <p:spPr>
          <a:xfrm>
            <a:off x="135775" y="3002600"/>
            <a:ext cx="170600" cy="399000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3" name="Google Shape;603;p26"/>
          <p:cNvSpPr txBox="1"/>
          <p:nvPr/>
        </p:nvSpPr>
        <p:spPr>
          <a:xfrm>
            <a:off x="1215926" y="23749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4" name="Google Shape;6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" y="2994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6"/>
          <p:cNvSpPr txBox="1"/>
          <p:nvPr/>
        </p:nvSpPr>
        <p:spPr>
          <a:xfrm>
            <a:off x="356450" y="3028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6" name="Google Shape;6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00" y="26219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6"/>
          <p:cNvSpPr txBox="1"/>
          <p:nvPr/>
        </p:nvSpPr>
        <p:spPr>
          <a:xfrm>
            <a:off x="357450" y="26563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08" name="Google Shape;6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00" y="26165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6"/>
          <p:cNvSpPr txBox="1"/>
          <p:nvPr/>
        </p:nvSpPr>
        <p:spPr>
          <a:xfrm>
            <a:off x="797750" y="26509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0" name="Google Shape;6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25" y="2997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6"/>
          <p:cNvSpPr txBox="1"/>
          <p:nvPr/>
        </p:nvSpPr>
        <p:spPr>
          <a:xfrm>
            <a:off x="798775" y="3031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2" name="Google Shape;6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875" y="26163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 txBox="1"/>
          <p:nvPr/>
        </p:nvSpPr>
        <p:spPr>
          <a:xfrm>
            <a:off x="1245425" y="26507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4" name="Google Shape;6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00" y="29990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6"/>
          <p:cNvSpPr txBox="1"/>
          <p:nvPr/>
        </p:nvSpPr>
        <p:spPr>
          <a:xfrm>
            <a:off x="1246450" y="30334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6" name="Google Shape;6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275" y="26204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26"/>
          <p:cNvSpPr txBox="1"/>
          <p:nvPr/>
        </p:nvSpPr>
        <p:spPr>
          <a:xfrm>
            <a:off x="1688825" y="26549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8" name="Google Shape;6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50" y="2996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 txBox="1"/>
          <p:nvPr/>
        </p:nvSpPr>
        <p:spPr>
          <a:xfrm>
            <a:off x="1687700" y="3031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0" name="Google Shape;6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00" y="26182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26"/>
          <p:cNvSpPr txBox="1"/>
          <p:nvPr/>
        </p:nvSpPr>
        <p:spPr>
          <a:xfrm>
            <a:off x="2132250" y="26526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2" name="Google Shape;6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50" y="29966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"/>
          <p:cNvSpPr txBox="1"/>
          <p:nvPr/>
        </p:nvSpPr>
        <p:spPr>
          <a:xfrm>
            <a:off x="2131100" y="30310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4" name="Google Shape;624;p26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767401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6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353475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6"/>
          <p:cNvSpPr txBox="1"/>
          <p:nvPr/>
        </p:nvSpPr>
        <p:spPr>
          <a:xfrm>
            <a:off x="840429" y="34451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7" name="Google Shape;627;p26"/>
          <p:cNvSpPr txBox="1"/>
          <p:nvPr/>
        </p:nvSpPr>
        <p:spPr>
          <a:xfrm>
            <a:off x="3262250" y="2198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8" name="Google Shape;628;p26"/>
          <p:cNvSpPr txBox="1"/>
          <p:nvPr/>
        </p:nvSpPr>
        <p:spPr>
          <a:xfrm>
            <a:off x="3850200" y="2206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-12" y="22678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3431200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3991325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2546400" y="26195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2544125" y="30177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4" name="Google Shape;6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75" y="26248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6"/>
          <p:cNvSpPr txBox="1"/>
          <p:nvPr/>
        </p:nvSpPr>
        <p:spPr>
          <a:xfrm>
            <a:off x="2576525" y="26593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6" name="Google Shape;6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0" y="29959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6"/>
          <p:cNvSpPr txBox="1"/>
          <p:nvPr/>
        </p:nvSpPr>
        <p:spPr>
          <a:xfrm>
            <a:off x="2576300" y="30303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38" name="Google Shape;638;p26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3969401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6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4555475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6"/>
          <p:cNvSpPr txBox="1"/>
          <p:nvPr/>
        </p:nvSpPr>
        <p:spPr>
          <a:xfrm>
            <a:off x="4464250" y="2192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1" name="Google Shape;641;p26"/>
          <p:cNvSpPr txBox="1"/>
          <p:nvPr/>
        </p:nvSpPr>
        <p:spPr>
          <a:xfrm>
            <a:off x="5052200" y="2200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4633200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5193325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135475" y="2615650"/>
            <a:ext cx="170600" cy="399000"/>
          </a:xfrm>
          <a:prstGeom prst="flowChartPredefined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3365100" y="43973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3949875" y="4397375"/>
            <a:ext cx="311400" cy="307800"/>
          </a:xfrm>
          <a:prstGeom prst="flowChartSummingJunction">
            <a:avLst/>
          </a:prstGeom>
          <a:solidFill>
            <a:srgbClr val="6AA84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7" name="Google Shape;647;p26"/>
          <p:cNvSpPr txBox="1"/>
          <p:nvPr/>
        </p:nvSpPr>
        <p:spPr>
          <a:xfrm>
            <a:off x="2493200" y="43897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4348050" y="43897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3443000" y="3682625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4003125" y="3682625"/>
            <a:ext cx="189900" cy="1962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1" name="Google Shape;651;p26"/>
          <p:cNvCxnSpPr>
            <a:endCxn id="649" idx="4"/>
          </p:cNvCxnSpPr>
          <p:nvPr/>
        </p:nvCxnSpPr>
        <p:spPr>
          <a:xfrm flipH="1" rot="10800000">
            <a:off x="3517550" y="3878825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26"/>
          <p:cNvCxnSpPr/>
          <p:nvPr/>
        </p:nvCxnSpPr>
        <p:spPr>
          <a:xfrm flipH="1" rot="10800000">
            <a:off x="4102400" y="3878950"/>
            <a:ext cx="39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26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654" name="Google Shape;65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7"/>
          <p:cNvSpPr txBox="1"/>
          <p:nvPr/>
        </p:nvSpPr>
        <p:spPr>
          <a:xfrm>
            <a:off x="6114775" y="1894200"/>
            <a:ext cx="290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–nodes=1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–gres=gpu:A30:2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–p=hermes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–time=16:00:00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–cores-per-socket=5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strike="sng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–ntasks-per-node=2</a:t>
            </a:r>
            <a:endParaRPr sz="1300" strike="sngStrik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strike="sng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–gpus-per-task=1</a:t>
            </a:r>
            <a:endParaRPr sz="1300" strike="sngStrike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0" name="Google Shape;6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051" y="11116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7"/>
          <p:cNvSpPr txBox="1"/>
          <p:nvPr/>
        </p:nvSpPr>
        <p:spPr>
          <a:xfrm>
            <a:off x="6757150" y="15886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662" name="Google Shape;662;p27"/>
          <p:cNvGraphicFramePr/>
          <p:nvPr/>
        </p:nvGraphicFramePr>
        <p:xfrm>
          <a:off x="318100" y="261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27"/>
          <p:cNvSpPr/>
          <p:nvPr/>
        </p:nvSpPr>
        <p:spPr>
          <a:xfrm>
            <a:off x="135775" y="3002600"/>
            <a:ext cx="170600" cy="399000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4" name="Google Shape;664;p27"/>
          <p:cNvSpPr txBox="1"/>
          <p:nvPr/>
        </p:nvSpPr>
        <p:spPr>
          <a:xfrm>
            <a:off x="1215926" y="23749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5" name="Google Shape;6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0" y="2994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27"/>
          <p:cNvSpPr txBox="1"/>
          <p:nvPr/>
        </p:nvSpPr>
        <p:spPr>
          <a:xfrm>
            <a:off x="356450" y="3028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7" name="Google Shape;6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00" y="26219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7"/>
          <p:cNvSpPr txBox="1"/>
          <p:nvPr/>
        </p:nvSpPr>
        <p:spPr>
          <a:xfrm>
            <a:off x="357450" y="26563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9" name="Google Shape;6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200" y="26165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7"/>
          <p:cNvSpPr txBox="1"/>
          <p:nvPr/>
        </p:nvSpPr>
        <p:spPr>
          <a:xfrm>
            <a:off x="797750" y="26509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1" name="Google Shape;6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25" y="29970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7"/>
          <p:cNvSpPr txBox="1"/>
          <p:nvPr/>
        </p:nvSpPr>
        <p:spPr>
          <a:xfrm>
            <a:off x="798775" y="30315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3" name="Google Shape;67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875" y="26163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7"/>
          <p:cNvSpPr txBox="1"/>
          <p:nvPr/>
        </p:nvSpPr>
        <p:spPr>
          <a:xfrm>
            <a:off x="1245425" y="26507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5" name="Google Shape;6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900" y="29990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7"/>
          <p:cNvSpPr txBox="1"/>
          <p:nvPr/>
        </p:nvSpPr>
        <p:spPr>
          <a:xfrm>
            <a:off x="1246450" y="30334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7" name="Google Shape;6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2275" y="26204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27"/>
          <p:cNvSpPr txBox="1"/>
          <p:nvPr/>
        </p:nvSpPr>
        <p:spPr>
          <a:xfrm>
            <a:off x="1688825" y="26549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9" name="Google Shape;6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50" y="2996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7"/>
          <p:cNvSpPr txBox="1"/>
          <p:nvPr/>
        </p:nvSpPr>
        <p:spPr>
          <a:xfrm>
            <a:off x="1687700" y="3031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1" name="Google Shape;6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00" y="26182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27"/>
          <p:cNvSpPr txBox="1"/>
          <p:nvPr/>
        </p:nvSpPr>
        <p:spPr>
          <a:xfrm>
            <a:off x="2132250" y="26526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3" name="Google Shape;6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50" y="29966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7"/>
          <p:cNvSpPr txBox="1"/>
          <p:nvPr/>
        </p:nvSpPr>
        <p:spPr>
          <a:xfrm>
            <a:off x="2131100" y="30310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5" name="Google Shape;685;p27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767401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7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353475" y="2791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7"/>
          <p:cNvSpPr txBox="1"/>
          <p:nvPr/>
        </p:nvSpPr>
        <p:spPr>
          <a:xfrm>
            <a:off x="840429" y="34451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3262250" y="2198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9" name="Google Shape;689;p27"/>
          <p:cNvSpPr txBox="1"/>
          <p:nvPr/>
        </p:nvSpPr>
        <p:spPr>
          <a:xfrm>
            <a:off x="3850200" y="2206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-12" y="22678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3431200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3991325" y="3677600"/>
            <a:ext cx="189900" cy="196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2546400" y="26195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2544125" y="30177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5" name="Google Shape;6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975" y="26248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27"/>
          <p:cNvSpPr txBox="1"/>
          <p:nvPr/>
        </p:nvSpPr>
        <p:spPr>
          <a:xfrm>
            <a:off x="2576525" y="26593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7" name="Google Shape;6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0" y="29959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27"/>
          <p:cNvSpPr txBox="1"/>
          <p:nvPr/>
        </p:nvSpPr>
        <p:spPr>
          <a:xfrm>
            <a:off x="2576300" y="30303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9" name="Google Shape;699;p27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3969401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7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4555475" y="2786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7"/>
          <p:cNvSpPr txBox="1"/>
          <p:nvPr/>
        </p:nvSpPr>
        <p:spPr>
          <a:xfrm>
            <a:off x="4464250" y="2192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2" name="Google Shape;702;p27"/>
          <p:cNvSpPr txBox="1"/>
          <p:nvPr/>
        </p:nvSpPr>
        <p:spPr>
          <a:xfrm>
            <a:off x="5052200" y="2200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4633200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5193325" y="36717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135475" y="2615650"/>
            <a:ext cx="170600" cy="399000"/>
          </a:xfrm>
          <a:prstGeom prst="flowChartPredefined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6" name="Google Shape;706;p27"/>
          <p:cNvSpPr txBox="1"/>
          <p:nvPr/>
        </p:nvSpPr>
        <p:spPr>
          <a:xfrm>
            <a:off x="5823400" y="3445150"/>
            <a:ext cx="32691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OJO, ES POSIBLE QUE SI, POR EJEMPLO, SE UTILIZA PYTORCH, INTERNAMENTE SE HAGA MULTIPROCESSING. ESTO TAMBIÉN PUEDE OCURRIR CON ACCELERATE.</a:t>
            </a:r>
            <a:endParaRPr sz="1488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7" name="Google Shape;707;p27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708" name="Google Shape;7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8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14" name="Google Shape;714;p28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5" name="Google Shape;715;p28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6" name="Google Shape;716;p28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17" name="Google Shape;7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8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19" name="Google Shape;7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28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1" name="Google Shape;7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8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3" name="Google Shape;7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8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5" name="Google Shape;7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28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8" name="Google Shape;7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28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0" name="Google Shape;7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8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2" name="Google Shape;7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8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4" name="Google Shape;7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28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6" name="Google Shape;736;p28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37" name="Google Shape;737;p28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38" name="Google Shape;7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8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0" name="Google Shape;7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8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2" name="Google Shape;7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28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4" name="Google Shape;7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8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6" name="Google Shape;7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8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8" name="Google Shape;7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28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0" name="Google Shape;7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8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2" name="Google Shape;7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8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4" name="Google Shape;7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28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6" name="Google Shape;7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28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8" name="Google Shape;758;p28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9" name="Google Shape;759;p28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0" name="Google Shape;760;p28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1" name="Google Shape;761;p28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2" name="Google Shape;762;p28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63" name="Google Shape;763;p28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28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28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6" name="Google Shape;766;p28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7" name="Google Shape;767;p28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8" name="Google Shape;768;p28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9" name="Google Shape;769;p28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0" name="Google Shape;770;p28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771" name="Google Shape;771;p28"/>
          <p:cNvCxnSpPr>
            <a:endCxn id="767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8"/>
          <p:cNvCxnSpPr/>
          <p:nvPr/>
        </p:nvCxnSpPr>
        <p:spPr>
          <a:xfrm>
            <a:off x="527125" y="4339050"/>
            <a:ext cx="3653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8"/>
          <p:cNvCxnSpPr/>
          <p:nvPr/>
        </p:nvCxnSpPr>
        <p:spPr>
          <a:xfrm rot="10800000">
            <a:off x="532225" y="2498350"/>
            <a:ext cx="0" cy="1839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28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28"/>
          <p:cNvCxnSpPr>
            <a:endCxn id="768" idx="4"/>
          </p:cNvCxnSpPr>
          <p:nvPr/>
        </p:nvCxnSpPr>
        <p:spPr>
          <a:xfrm rot="10800000">
            <a:off x="4177450" y="4156650"/>
            <a:ext cx="0" cy="18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28"/>
          <p:cNvCxnSpPr/>
          <p:nvPr/>
        </p:nvCxnSpPr>
        <p:spPr>
          <a:xfrm>
            <a:off x="518325" y="24960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28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28"/>
          <p:cNvSpPr txBox="1"/>
          <p:nvPr/>
        </p:nvSpPr>
        <p:spPr>
          <a:xfrm>
            <a:off x="4829737" y="1771050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0" name="Google Shape;780;p28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781" name="Google Shape;7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87" name="Google Shape;787;p29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8" name="Google Shape;788;p29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9" name="Google Shape;789;p29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90" name="Google Shape;7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29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2" name="Google Shape;7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9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4" name="Google Shape;7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29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6" name="Google Shape;7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9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8" name="Google Shape;7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29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1" name="Google Shape;8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29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3" name="Google Shape;8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29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5" name="Google Shape;8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29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7" name="Google Shape;8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9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9" name="Google Shape;809;p29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10" name="Google Shape;810;p29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1" name="Google Shape;8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29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3" name="Google Shape;8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9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5" name="Google Shape;8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9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7" name="Google Shape;8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29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19" name="Google Shape;8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29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1" name="Google Shape;8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9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3" name="Google Shape;8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9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5" name="Google Shape;8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9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7" name="Google Shape;8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29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9" name="Google Shape;8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29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4" name="Google Shape;834;p29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5" name="Google Shape;835;p29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6" name="Google Shape;836;p29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29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29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9" name="Google Shape;839;p29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1" name="Google Shape;841;p29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2" name="Google Shape;842;p29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3" name="Google Shape;843;p29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844" name="Google Shape;844;p29"/>
          <p:cNvCxnSpPr>
            <a:endCxn id="840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9"/>
          <p:cNvCxnSpPr/>
          <p:nvPr/>
        </p:nvCxnSpPr>
        <p:spPr>
          <a:xfrm>
            <a:off x="527125" y="4339050"/>
            <a:ext cx="3653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9"/>
          <p:cNvCxnSpPr/>
          <p:nvPr/>
        </p:nvCxnSpPr>
        <p:spPr>
          <a:xfrm rot="10800000">
            <a:off x="532225" y="2498350"/>
            <a:ext cx="0" cy="1839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9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9"/>
          <p:cNvCxnSpPr>
            <a:endCxn id="841" idx="4"/>
          </p:cNvCxnSpPr>
          <p:nvPr/>
        </p:nvCxnSpPr>
        <p:spPr>
          <a:xfrm rot="10800000">
            <a:off x="4177450" y="4156650"/>
            <a:ext cx="0" cy="18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9"/>
          <p:cNvCxnSpPr/>
          <p:nvPr/>
        </p:nvCxnSpPr>
        <p:spPr>
          <a:xfrm>
            <a:off x="518325" y="24960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29"/>
          <p:cNvSpPr txBox="1"/>
          <p:nvPr/>
        </p:nvSpPr>
        <p:spPr>
          <a:xfrm>
            <a:off x="5518375" y="1914525"/>
            <a:ext cx="33432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CUDA_VISIBLE_DEVICES=0,1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torchrun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--standalone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--nnodes=1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--nproc-per-node=2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YOUR_TRAINING_SCRIPT.py (--arg1 ... train script args...)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1" name="Google Shape;851;p29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2" name="Google Shape;852;p29"/>
          <p:cNvSpPr txBox="1"/>
          <p:nvPr/>
        </p:nvSpPr>
        <p:spPr>
          <a:xfrm>
            <a:off x="4829737" y="1771050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3" name="Google Shape;853;p29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4" name="Google Shape;854;p29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855" name="Google Shape;85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0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61" name="Google Shape;861;p30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2" name="Google Shape;862;p30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3" name="Google Shape;863;p30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64" name="Google Shape;8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30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6" name="Google Shape;8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30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68" name="Google Shape;8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0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0" name="Google Shape;8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30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2" name="Google Shape;8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0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5" name="Google Shape;8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0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7" name="Google Shape;8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0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9" name="Google Shape;8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30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1" name="Google Shape;8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30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3" name="Google Shape;883;p30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884" name="Google Shape;884;p30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85" name="Google Shape;8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30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7" name="Google Shape;8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0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89" name="Google Shape;8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0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1" name="Google Shape;8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30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3" name="Google Shape;8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30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5" name="Google Shape;8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30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7" name="Google Shape;8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0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9" name="Google Shape;8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0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1" name="Google Shape;9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0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3" name="Google Shape;9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0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5" name="Google Shape;905;p30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6" name="Google Shape;906;p30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7" name="Google Shape;907;p30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8" name="Google Shape;908;p30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9" name="Google Shape;909;p30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10" name="Google Shape;910;p30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0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0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3" name="Google Shape;913;p30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4" name="Google Shape;914;p30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5" name="Google Shape;915;p30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6" name="Google Shape;916;p30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7" name="Google Shape;917;p30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918" name="Google Shape;918;p30"/>
          <p:cNvCxnSpPr>
            <a:endCxn id="914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0"/>
          <p:cNvCxnSpPr/>
          <p:nvPr/>
        </p:nvCxnSpPr>
        <p:spPr>
          <a:xfrm>
            <a:off x="527125" y="4339050"/>
            <a:ext cx="3653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30"/>
          <p:cNvCxnSpPr/>
          <p:nvPr/>
        </p:nvCxnSpPr>
        <p:spPr>
          <a:xfrm rot="10800000">
            <a:off x="532225" y="2498350"/>
            <a:ext cx="0" cy="1839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0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30"/>
          <p:cNvCxnSpPr>
            <a:endCxn id="915" idx="4"/>
          </p:cNvCxnSpPr>
          <p:nvPr/>
        </p:nvCxnSpPr>
        <p:spPr>
          <a:xfrm rot="10800000">
            <a:off x="4177450" y="4156650"/>
            <a:ext cx="0" cy="18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0"/>
          <p:cNvCxnSpPr/>
          <p:nvPr/>
        </p:nvCxnSpPr>
        <p:spPr>
          <a:xfrm>
            <a:off x="518325" y="24960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30"/>
          <p:cNvSpPr txBox="1"/>
          <p:nvPr/>
        </p:nvSpPr>
        <p:spPr>
          <a:xfrm>
            <a:off x="5518375" y="1914525"/>
            <a:ext cx="33432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CUDA_VISIBLE_DEVICES=0,1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torchrun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--standalone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--nnodes=1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--nproc-per-node=2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YOUR_TRAINING_SCRIPT.py (--arg1 ... train script args...)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5" name="Google Shape;925;p30"/>
          <p:cNvSpPr txBox="1"/>
          <p:nvPr/>
        </p:nvSpPr>
        <p:spPr>
          <a:xfrm>
            <a:off x="5474175" y="3923125"/>
            <a:ext cx="300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local_rank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(os.environ[</a:t>
            </a:r>
            <a:r>
              <a:rPr lang="es" sz="8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"LOCAL_RANK"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torch.cuda.set_device(local_rank) </a:t>
            </a: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#0,1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6" name="Google Shape;926;p30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30"/>
          <p:cNvCxnSpPr/>
          <p:nvPr/>
        </p:nvCxnSpPr>
        <p:spPr>
          <a:xfrm>
            <a:off x="504247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30"/>
          <p:cNvCxnSpPr/>
          <p:nvPr/>
        </p:nvCxnSpPr>
        <p:spPr>
          <a:xfrm>
            <a:off x="530882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30"/>
          <p:cNvSpPr txBox="1"/>
          <p:nvPr/>
        </p:nvSpPr>
        <p:spPr>
          <a:xfrm>
            <a:off x="4829737" y="1771050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0" name="Google Shape;930;p30"/>
          <p:cNvSpPr txBox="1"/>
          <p:nvPr/>
        </p:nvSpPr>
        <p:spPr>
          <a:xfrm>
            <a:off x="4778175" y="3464750"/>
            <a:ext cx="109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31" name="Google Shape;931;p30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2" name="Google Shape;932;p30"/>
          <p:cNvSpPr txBox="1"/>
          <p:nvPr/>
        </p:nvSpPr>
        <p:spPr>
          <a:xfrm>
            <a:off x="6740750" y="3402700"/>
            <a:ext cx="24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YOUR_TRAINING_SCRIPT.py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3" name="Google Shape;933;p30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934" name="Google Shape;93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1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40" name="Google Shape;940;p31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1" name="Google Shape;941;p31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2" name="Google Shape;942;p31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43" name="Google Shape;9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1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5" name="Google Shape;9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1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7" name="Google Shape;9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1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49" name="Google Shape;9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31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1" name="Google Shape;9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1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4" name="Google Shape;9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31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6" name="Google Shape;9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1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8" name="Google Shape;9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31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0" name="Google Shape;9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1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2" name="Google Shape;962;p31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963" name="Google Shape;963;p31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64" name="Google Shape;9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1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6" name="Google Shape;9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31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8" name="Google Shape;9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31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0" name="Google Shape;9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1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2" name="Google Shape;9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1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4" name="Google Shape;9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31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6" name="Google Shape;9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1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8" name="Google Shape;9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31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0" name="Google Shape;9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1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2" name="Google Shape;9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31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5" name="Google Shape;985;p31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6" name="Google Shape;986;p31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7" name="Google Shape;987;p31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8" name="Google Shape;988;p31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9" name="Google Shape;989;p31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1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31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2" name="Google Shape;992;p31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3" name="Google Shape;993;p31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6" name="Google Shape;996;p31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997" name="Google Shape;997;p31"/>
          <p:cNvCxnSpPr>
            <a:endCxn id="993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31"/>
          <p:cNvCxnSpPr/>
          <p:nvPr/>
        </p:nvCxnSpPr>
        <p:spPr>
          <a:xfrm>
            <a:off x="527125" y="4339050"/>
            <a:ext cx="3653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31"/>
          <p:cNvCxnSpPr/>
          <p:nvPr/>
        </p:nvCxnSpPr>
        <p:spPr>
          <a:xfrm rot="10800000">
            <a:off x="532225" y="2498350"/>
            <a:ext cx="0" cy="1839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31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31"/>
          <p:cNvCxnSpPr>
            <a:endCxn id="994" idx="4"/>
          </p:cNvCxnSpPr>
          <p:nvPr/>
        </p:nvCxnSpPr>
        <p:spPr>
          <a:xfrm rot="10800000">
            <a:off x="4177450" y="4156650"/>
            <a:ext cx="0" cy="18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31"/>
          <p:cNvCxnSpPr/>
          <p:nvPr/>
        </p:nvCxnSpPr>
        <p:spPr>
          <a:xfrm>
            <a:off x="518325" y="24960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31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31"/>
          <p:cNvSpPr txBox="1"/>
          <p:nvPr/>
        </p:nvSpPr>
        <p:spPr>
          <a:xfrm>
            <a:off x="4829737" y="1771050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05" name="Google Shape;1005;p31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6" name="Google Shape;1006;p31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007" name="Google Shape;10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¿Qué es slurm?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000000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18000" y="2142450"/>
            <a:ext cx="5238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más relevantes: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Nos permite asignar el acceso a recursos de cómputo durante un tiempo establecido. Este acceso puede ser tanto restringido como abierto.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Framework para adaptar el trabajo a nuestras necesidades.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Implementa una cola de trabajo configurable con prioridades por usuario.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Control e información sobre los trabajos.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121" y="598576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2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013" name="Google Shape;1013;p32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4" name="Google Shape;1014;p32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5" name="Google Shape;1015;p32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16" name="Google Shape;10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32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18" name="Google Shape;10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2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0" name="Google Shape;10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32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2" name="Google Shape;10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32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4" name="Google Shape;10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2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7" name="Google Shape;10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32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9" name="Google Shape;10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32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1" name="Google Shape;10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32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3" name="Google Shape;10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32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5" name="Google Shape;1035;p32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036" name="Google Shape;1036;p32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37" name="Google Shape;10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32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39" name="Google Shape;10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2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1" name="Google Shape;10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32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3" name="Google Shape;10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2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5" name="Google Shape;10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32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7" name="Google Shape;10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32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9" name="Google Shape;10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32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1" name="Google Shape;10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2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3" name="Google Shape;10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32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5" name="Google Shape;10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32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7" name="Google Shape;1057;p32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8" name="Google Shape;1058;p32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9" name="Google Shape;1059;p32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0" name="Google Shape;1060;p32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1" name="Google Shape;1061;p32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62" name="Google Shape;1062;p32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32"/>
          <p:cNvPicPr preferRelativeResize="0"/>
          <p:nvPr/>
        </p:nvPicPr>
        <p:blipFill rotWithShape="1">
          <a:blip r:embed="rId5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32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5" name="Google Shape;1065;p32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66" name="Google Shape;1066;p32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7" name="Google Shape;1067;p32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8" name="Google Shape;1068;p32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9" name="Google Shape;1069;p32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70" name="Google Shape;1070;p32"/>
          <p:cNvCxnSpPr>
            <a:endCxn id="1066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2"/>
          <p:cNvCxnSpPr/>
          <p:nvPr/>
        </p:nvCxnSpPr>
        <p:spPr>
          <a:xfrm>
            <a:off x="527125" y="4339050"/>
            <a:ext cx="3653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32"/>
          <p:cNvCxnSpPr/>
          <p:nvPr/>
        </p:nvCxnSpPr>
        <p:spPr>
          <a:xfrm rot="10800000">
            <a:off x="532225" y="2498350"/>
            <a:ext cx="0" cy="1839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32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32"/>
          <p:cNvCxnSpPr>
            <a:endCxn id="1067" idx="4"/>
          </p:cNvCxnSpPr>
          <p:nvPr/>
        </p:nvCxnSpPr>
        <p:spPr>
          <a:xfrm rot="10800000">
            <a:off x="4177450" y="4156650"/>
            <a:ext cx="0" cy="1890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32"/>
          <p:cNvCxnSpPr/>
          <p:nvPr/>
        </p:nvCxnSpPr>
        <p:spPr>
          <a:xfrm>
            <a:off x="518325" y="24960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32"/>
          <p:cNvSpPr txBox="1"/>
          <p:nvPr/>
        </p:nvSpPr>
        <p:spPr>
          <a:xfrm>
            <a:off x="5474175" y="3923125"/>
            <a:ext cx="3000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mp.spawn(nprocs=2)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local_rank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(os.environ[</a:t>
            </a:r>
            <a:r>
              <a:rPr lang="es" sz="8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"LOCAL_RANK"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torch.cuda.set_device(local_rank) </a:t>
            </a: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#0,1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7" name="Google Shape;1077;p32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32"/>
          <p:cNvCxnSpPr/>
          <p:nvPr/>
        </p:nvCxnSpPr>
        <p:spPr>
          <a:xfrm>
            <a:off x="504247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32"/>
          <p:cNvCxnSpPr/>
          <p:nvPr/>
        </p:nvCxnSpPr>
        <p:spPr>
          <a:xfrm>
            <a:off x="530882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2"/>
          <p:cNvSpPr txBox="1"/>
          <p:nvPr/>
        </p:nvSpPr>
        <p:spPr>
          <a:xfrm>
            <a:off x="4829737" y="1771050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1" name="Google Shape;1081;p32"/>
          <p:cNvSpPr txBox="1"/>
          <p:nvPr/>
        </p:nvSpPr>
        <p:spPr>
          <a:xfrm>
            <a:off x="4778175" y="3464750"/>
            <a:ext cx="109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2" name="Google Shape;1082;p32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3" name="Google Shape;1083;p32"/>
          <p:cNvSpPr txBox="1"/>
          <p:nvPr/>
        </p:nvSpPr>
        <p:spPr>
          <a:xfrm>
            <a:off x="6740750" y="3402700"/>
            <a:ext cx="24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YOUR_TRAINING_SCRIPT.py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4" name="Google Shape;1084;p32"/>
          <p:cNvSpPr txBox="1"/>
          <p:nvPr/>
        </p:nvSpPr>
        <p:spPr>
          <a:xfrm>
            <a:off x="5638900" y="2144725"/>
            <a:ext cx="331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CUDA_VISIBLE_DEVICES=0,1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python YOUR_TRAINING_SCRIPT.py (—id $SLURM_PROCID</a:t>
            </a:r>
            <a:r>
              <a:rPr lang="es"/>
              <a:t> 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--arg2 ... train script args...) </a:t>
            </a:r>
            <a:endParaRPr/>
          </a:p>
        </p:txBody>
      </p:sp>
      <p:sp>
        <p:nvSpPr>
          <p:cNvPr id="1085" name="Google Shape;1085;p32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086" name="Google Shape;10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3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092" name="Google Shape;1092;p33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3" name="Google Shape;1093;p33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95" name="Google Shape;10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33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7" name="Google Shape;10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33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9" name="Google Shape;10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33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1" name="Google Shape;11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33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3" name="Google Shape;11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3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6" name="Google Shape;11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33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8" name="Google Shape;11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3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0" name="Google Shape;11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3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2" name="Google Shape;11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33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4" name="Google Shape;1114;p33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15" name="Google Shape;1115;p33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16" name="Google Shape;11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33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8" name="Google Shape;11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33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0" name="Google Shape;11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33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2" name="Google Shape;11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33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4" name="Google Shape;11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33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6" name="Google Shape;11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33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28" name="Google Shape;11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33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0" name="Google Shape;11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33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2" name="Google Shape;11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33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4" name="Google Shape;11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3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6" name="Google Shape;1136;p33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7" name="Google Shape;1137;p33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8" name="Google Shape;1138;p33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9" name="Google Shape;1139;p33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0" name="Google Shape;1140;p33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41" name="Google Shape;1141;p33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33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33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44" name="Google Shape;1144;p33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45" name="Google Shape;1145;p33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6" name="Google Shape;1146;p33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7" name="Google Shape;1147;p33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8" name="Google Shape;1148;p33"/>
          <p:cNvSpPr/>
          <p:nvPr/>
        </p:nvSpPr>
        <p:spPr>
          <a:xfrm>
            <a:off x="4026075" y="4702175"/>
            <a:ext cx="311400" cy="307800"/>
          </a:xfrm>
          <a:prstGeom prst="flowChartSummingJunction">
            <a:avLst/>
          </a:prstGeom>
          <a:solidFill>
            <a:srgbClr val="6AA84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9" name="Google Shape;1149;p33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0" name="Google Shape;1150;p33"/>
          <p:cNvSpPr txBox="1"/>
          <p:nvPr/>
        </p:nvSpPr>
        <p:spPr>
          <a:xfrm>
            <a:off x="442425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151" name="Google Shape;1151;p33"/>
          <p:cNvCxnSpPr>
            <a:endCxn id="1145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33"/>
          <p:cNvCxnSpPr>
            <a:stCxn id="1148" idx="0"/>
          </p:cNvCxnSpPr>
          <p:nvPr/>
        </p:nvCxnSpPr>
        <p:spPr>
          <a:xfrm flipH="1" rot="10800000">
            <a:off x="4181775" y="4156775"/>
            <a:ext cx="39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33"/>
          <p:cNvCxnSpPr/>
          <p:nvPr/>
        </p:nvCxnSpPr>
        <p:spPr>
          <a:xfrm>
            <a:off x="527125" y="4339050"/>
            <a:ext cx="30843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33"/>
          <p:cNvCxnSpPr/>
          <p:nvPr/>
        </p:nvCxnSpPr>
        <p:spPr>
          <a:xfrm rot="10800000">
            <a:off x="532225" y="3549550"/>
            <a:ext cx="0" cy="788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33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33"/>
          <p:cNvCxnSpPr/>
          <p:nvPr/>
        </p:nvCxnSpPr>
        <p:spPr>
          <a:xfrm>
            <a:off x="333375" y="4571975"/>
            <a:ext cx="3837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33"/>
          <p:cNvCxnSpPr/>
          <p:nvPr/>
        </p:nvCxnSpPr>
        <p:spPr>
          <a:xfrm rot="10800000">
            <a:off x="333375" y="2531675"/>
            <a:ext cx="0" cy="2040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33"/>
          <p:cNvCxnSpPr/>
          <p:nvPr/>
        </p:nvCxnSpPr>
        <p:spPr>
          <a:xfrm>
            <a:off x="323850" y="2533625"/>
            <a:ext cx="352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33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33"/>
          <p:cNvSpPr txBox="1"/>
          <p:nvPr/>
        </p:nvSpPr>
        <p:spPr>
          <a:xfrm>
            <a:off x="4753522" y="17710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61" name="Google Shape;1161;p33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162" name="Google Shape;1162;p33"/>
          <p:cNvCxnSpPr/>
          <p:nvPr/>
        </p:nvCxnSpPr>
        <p:spPr>
          <a:xfrm>
            <a:off x="5066275" y="208500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33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164" name="Google Shape;116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4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70" name="Google Shape;1170;p34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1" name="Google Shape;1171;p34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2" name="Google Shape;1172;p34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73" name="Google Shape;1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34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5" name="Google Shape;1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34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7" name="Google Shape;1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34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9" name="Google Shape;1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34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1" name="Google Shape;11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34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4" name="Google Shape;118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5" name="Google Shape;1185;p34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6" name="Google Shape;1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34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8" name="Google Shape;1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Google Shape;1189;p34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0" name="Google Shape;1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34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2" name="Google Shape;1192;p34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93" name="Google Shape;1193;p34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94" name="Google Shape;1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34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6" name="Google Shape;119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34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8" name="Google Shape;1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34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0" name="Google Shape;1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34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2" name="Google Shape;12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34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4" name="Google Shape;1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34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6" name="Google Shape;120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34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8" name="Google Shape;1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34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0" name="Google Shape;1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34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2" name="Google Shape;1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34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4" name="Google Shape;1214;p34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5" name="Google Shape;1215;p34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6" name="Google Shape;1216;p34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7" name="Google Shape;1217;p34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8" name="Google Shape;1218;p34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19" name="Google Shape;1219;p3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34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34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2" name="Google Shape;1222;p34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3" name="Google Shape;1223;p34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4" name="Google Shape;1224;p34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5" name="Google Shape;1225;p34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6" name="Google Shape;1226;p34"/>
          <p:cNvSpPr/>
          <p:nvPr/>
        </p:nvSpPr>
        <p:spPr>
          <a:xfrm>
            <a:off x="4026075" y="4702175"/>
            <a:ext cx="311400" cy="307800"/>
          </a:xfrm>
          <a:prstGeom prst="flowChartSummingJunction">
            <a:avLst/>
          </a:prstGeom>
          <a:solidFill>
            <a:srgbClr val="6AA84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7" name="Google Shape;1227;p34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8" name="Google Shape;1228;p34"/>
          <p:cNvSpPr txBox="1"/>
          <p:nvPr/>
        </p:nvSpPr>
        <p:spPr>
          <a:xfrm>
            <a:off x="442425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229" name="Google Shape;1229;p34"/>
          <p:cNvCxnSpPr>
            <a:endCxn id="1223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34"/>
          <p:cNvCxnSpPr>
            <a:stCxn id="1226" idx="0"/>
          </p:cNvCxnSpPr>
          <p:nvPr/>
        </p:nvCxnSpPr>
        <p:spPr>
          <a:xfrm flipH="1" rot="10800000">
            <a:off x="4181775" y="4156775"/>
            <a:ext cx="39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34"/>
          <p:cNvCxnSpPr/>
          <p:nvPr/>
        </p:nvCxnSpPr>
        <p:spPr>
          <a:xfrm>
            <a:off x="527125" y="4339050"/>
            <a:ext cx="30843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34"/>
          <p:cNvCxnSpPr/>
          <p:nvPr/>
        </p:nvCxnSpPr>
        <p:spPr>
          <a:xfrm rot="10800000">
            <a:off x="532225" y="3549550"/>
            <a:ext cx="0" cy="788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34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34"/>
          <p:cNvCxnSpPr/>
          <p:nvPr/>
        </p:nvCxnSpPr>
        <p:spPr>
          <a:xfrm>
            <a:off x="333375" y="4571975"/>
            <a:ext cx="3837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34"/>
          <p:cNvCxnSpPr/>
          <p:nvPr/>
        </p:nvCxnSpPr>
        <p:spPr>
          <a:xfrm rot="10800000">
            <a:off x="333375" y="2531675"/>
            <a:ext cx="0" cy="2040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34"/>
          <p:cNvCxnSpPr/>
          <p:nvPr/>
        </p:nvCxnSpPr>
        <p:spPr>
          <a:xfrm>
            <a:off x="323850" y="2533625"/>
            <a:ext cx="352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34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34"/>
          <p:cNvSpPr txBox="1"/>
          <p:nvPr/>
        </p:nvSpPr>
        <p:spPr>
          <a:xfrm>
            <a:off x="4753522" y="17710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39" name="Google Shape;1239;p34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40" name="Google Shape;1240;p34"/>
          <p:cNvCxnSpPr/>
          <p:nvPr/>
        </p:nvCxnSpPr>
        <p:spPr>
          <a:xfrm>
            <a:off x="5066275" y="208500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34"/>
          <p:cNvSpPr txBox="1"/>
          <p:nvPr/>
        </p:nvSpPr>
        <p:spPr>
          <a:xfrm>
            <a:off x="5638900" y="2144725"/>
            <a:ext cx="331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CUDA_VISIBLE_DEVICES=0,1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python YOUR_TRAINING_SCRIPT.py (—id $SLURM_PROCID</a:t>
            </a:r>
            <a:r>
              <a:rPr lang="es"/>
              <a:t> 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--arg2 ... train script args...) </a:t>
            </a:r>
            <a:endParaRPr/>
          </a:p>
        </p:txBody>
      </p:sp>
      <p:sp>
        <p:nvSpPr>
          <p:cNvPr id="1242" name="Google Shape;1242;p34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243" name="Google Shape;124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/>
          <p:cNvSpPr/>
          <p:nvPr/>
        </p:nvSpPr>
        <p:spPr>
          <a:xfrm>
            <a:off x="245225" y="1982775"/>
            <a:ext cx="4410600" cy="2460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49" name="Google Shape;1249;p35"/>
          <p:cNvGraphicFramePr/>
          <p:nvPr/>
        </p:nvGraphicFramePr>
        <p:xfrm>
          <a:off x="880200" y="23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0" name="Google Shape;1250;p35"/>
          <p:cNvSpPr/>
          <p:nvPr/>
        </p:nvSpPr>
        <p:spPr>
          <a:xfrm>
            <a:off x="697875" y="2322775"/>
            <a:ext cx="170600" cy="406775"/>
          </a:xfrm>
          <a:prstGeom prst="flowChartPredefined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1" name="Google Shape;1251;p35"/>
          <p:cNvSpPr txBox="1"/>
          <p:nvPr/>
        </p:nvSpPr>
        <p:spPr>
          <a:xfrm>
            <a:off x="1625626" y="20834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52" name="Google Shape;1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270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35"/>
          <p:cNvSpPr txBox="1"/>
          <p:nvPr/>
        </p:nvSpPr>
        <p:spPr>
          <a:xfrm>
            <a:off x="918550" y="273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4" name="Google Shape;1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000" y="2330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35"/>
          <p:cNvSpPr txBox="1"/>
          <p:nvPr/>
        </p:nvSpPr>
        <p:spPr>
          <a:xfrm>
            <a:off x="919550" y="2364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6" name="Google Shape;1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300" y="2325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35"/>
          <p:cNvSpPr txBox="1"/>
          <p:nvPr/>
        </p:nvSpPr>
        <p:spPr>
          <a:xfrm>
            <a:off x="1359850" y="2359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8" name="Google Shape;1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2705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35"/>
          <p:cNvSpPr txBox="1"/>
          <p:nvPr/>
        </p:nvSpPr>
        <p:spPr>
          <a:xfrm>
            <a:off x="1360875" y="2740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0" name="Google Shape;1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975" y="2324825"/>
            <a:ext cx="399000" cy="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00" y="27075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35"/>
          <p:cNvSpPr txBox="1"/>
          <p:nvPr/>
        </p:nvSpPr>
        <p:spPr>
          <a:xfrm>
            <a:off x="1808550" y="27419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3" name="Google Shape;1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375" y="2328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35"/>
          <p:cNvSpPr txBox="1"/>
          <p:nvPr/>
        </p:nvSpPr>
        <p:spPr>
          <a:xfrm>
            <a:off x="1810775" y="2363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5" name="Google Shape;1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250" y="27052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35"/>
          <p:cNvSpPr txBox="1"/>
          <p:nvPr/>
        </p:nvSpPr>
        <p:spPr>
          <a:xfrm>
            <a:off x="2250950" y="27397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7" name="Google Shape;1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800" y="23267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35"/>
          <p:cNvSpPr txBox="1"/>
          <p:nvPr/>
        </p:nvSpPr>
        <p:spPr>
          <a:xfrm>
            <a:off x="2254200" y="23611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69" name="Google Shape;1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50" y="27051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p35"/>
          <p:cNvSpPr txBox="1"/>
          <p:nvPr/>
        </p:nvSpPr>
        <p:spPr>
          <a:xfrm>
            <a:off x="2694900" y="23727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74E13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274E1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562088" y="19763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72" name="Google Shape;1272;p35"/>
          <p:cNvGraphicFramePr/>
          <p:nvPr/>
        </p:nvGraphicFramePr>
        <p:xfrm>
          <a:off x="875125" y="338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3" name="Google Shape;12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25" y="3757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35"/>
          <p:cNvSpPr txBox="1"/>
          <p:nvPr/>
        </p:nvSpPr>
        <p:spPr>
          <a:xfrm>
            <a:off x="913475" y="3792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5" name="Google Shape;127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925" y="33854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35"/>
          <p:cNvSpPr txBox="1"/>
          <p:nvPr/>
        </p:nvSpPr>
        <p:spPr>
          <a:xfrm>
            <a:off x="914475" y="34198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7" name="Google Shape;12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8225" y="33800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35"/>
          <p:cNvSpPr txBox="1"/>
          <p:nvPr/>
        </p:nvSpPr>
        <p:spPr>
          <a:xfrm>
            <a:off x="1354775" y="34144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79" name="Google Shape;1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50" y="37606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35"/>
          <p:cNvSpPr txBox="1"/>
          <p:nvPr/>
        </p:nvSpPr>
        <p:spPr>
          <a:xfrm>
            <a:off x="1355800" y="37950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1" name="Google Shape;1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900" y="33798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2" name="Google Shape;1282;p35"/>
          <p:cNvSpPr txBox="1"/>
          <p:nvPr/>
        </p:nvSpPr>
        <p:spPr>
          <a:xfrm>
            <a:off x="1802450" y="34142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3" name="Google Shape;1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925" y="37625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5"/>
          <p:cNvSpPr txBox="1"/>
          <p:nvPr/>
        </p:nvSpPr>
        <p:spPr>
          <a:xfrm>
            <a:off x="1803475" y="37970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5" name="Google Shape;12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00" y="33840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35"/>
          <p:cNvSpPr txBox="1"/>
          <p:nvPr/>
        </p:nvSpPr>
        <p:spPr>
          <a:xfrm>
            <a:off x="2245850" y="34184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7" name="Google Shape;1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75" y="37603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35"/>
          <p:cNvSpPr txBox="1"/>
          <p:nvPr/>
        </p:nvSpPr>
        <p:spPr>
          <a:xfrm>
            <a:off x="2244725" y="37947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9" name="Google Shape;128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2725" y="33817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35"/>
          <p:cNvSpPr txBox="1"/>
          <p:nvPr/>
        </p:nvSpPr>
        <p:spPr>
          <a:xfrm>
            <a:off x="2689275" y="34161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1" name="Google Shape;1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75" y="37601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2" name="Google Shape;1292;p35"/>
          <p:cNvSpPr txBox="1"/>
          <p:nvPr/>
        </p:nvSpPr>
        <p:spPr>
          <a:xfrm>
            <a:off x="2688125" y="37945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3" name="Google Shape;1293;p35"/>
          <p:cNvSpPr/>
          <p:nvPr/>
        </p:nvSpPr>
        <p:spPr>
          <a:xfrm>
            <a:off x="696725" y="2705475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4" name="Google Shape;1294;p35"/>
          <p:cNvSpPr/>
          <p:nvPr/>
        </p:nvSpPr>
        <p:spPr>
          <a:xfrm>
            <a:off x="696725" y="3370800"/>
            <a:ext cx="170600" cy="406775"/>
          </a:xfrm>
          <a:prstGeom prst="flowChartPredefined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5" name="Google Shape;1295;p35"/>
          <p:cNvSpPr/>
          <p:nvPr/>
        </p:nvSpPr>
        <p:spPr>
          <a:xfrm>
            <a:off x="695575" y="3753500"/>
            <a:ext cx="170600" cy="406775"/>
          </a:xfrm>
          <a:prstGeom prst="flowChartPredefined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6" name="Google Shape;1296;p35"/>
          <p:cNvSpPr txBox="1"/>
          <p:nvPr/>
        </p:nvSpPr>
        <p:spPr>
          <a:xfrm>
            <a:off x="2695200" y="2743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7" name="Google Shape;1297;p35"/>
          <p:cNvSpPr txBox="1"/>
          <p:nvPr/>
        </p:nvSpPr>
        <p:spPr>
          <a:xfrm>
            <a:off x="1173000" y="1597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98" name="Google Shape;1298;p3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2872301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35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3458375" y="31100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35"/>
          <p:cNvSpPr txBox="1"/>
          <p:nvPr/>
        </p:nvSpPr>
        <p:spPr>
          <a:xfrm>
            <a:off x="3367150" y="25161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1" name="Google Shape;1301;p35"/>
          <p:cNvSpPr txBox="1"/>
          <p:nvPr/>
        </p:nvSpPr>
        <p:spPr>
          <a:xfrm>
            <a:off x="3955100" y="25246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2" name="Google Shape;1302;p35"/>
          <p:cNvSpPr/>
          <p:nvPr/>
        </p:nvSpPr>
        <p:spPr>
          <a:xfrm>
            <a:off x="3522375" y="3960450"/>
            <a:ext cx="189900" cy="196200"/>
          </a:xfrm>
          <a:prstGeom prst="flowChartConnector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3" name="Google Shape;1303;p35"/>
          <p:cNvSpPr/>
          <p:nvPr/>
        </p:nvSpPr>
        <p:spPr>
          <a:xfrm>
            <a:off x="4082500" y="3960450"/>
            <a:ext cx="189900" cy="1962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4" name="Google Shape;1304;p35"/>
          <p:cNvSpPr/>
          <p:nvPr/>
        </p:nvSpPr>
        <p:spPr>
          <a:xfrm>
            <a:off x="3441300" y="4702175"/>
            <a:ext cx="311400" cy="307800"/>
          </a:xfrm>
          <a:prstGeom prst="flowChartSummingJunction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5" name="Google Shape;1305;p35"/>
          <p:cNvSpPr/>
          <p:nvPr/>
        </p:nvSpPr>
        <p:spPr>
          <a:xfrm>
            <a:off x="4026075" y="4702175"/>
            <a:ext cx="311400" cy="307800"/>
          </a:xfrm>
          <a:prstGeom prst="flowChartSummingJunction">
            <a:avLst/>
          </a:prstGeom>
          <a:solidFill>
            <a:srgbClr val="6AA84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6" name="Google Shape;1306;p35"/>
          <p:cNvSpPr txBox="1"/>
          <p:nvPr/>
        </p:nvSpPr>
        <p:spPr>
          <a:xfrm>
            <a:off x="256940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7" name="Google Shape;1307;p35"/>
          <p:cNvSpPr txBox="1"/>
          <p:nvPr/>
        </p:nvSpPr>
        <p:spPr>
          <a:xfrm>
            <a:off x="4424250" y="4694525"/>
            <a:ext cx="85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308" name="Google Shape;1308;p35"/>
          <p:cNvCxnSpPr>
            <a:endCxn id="1302" idx="4"/>
          </p:cNvCxnSpPr>
          <p:nvPr/>
        </p:nvCxnSpPr>
        <p:spPr>
          <a:xfrm flipH="1" rot="10800000">
            <a:off x="3596925" y="4156650"/>
            <a:ext cx="20400" cy="545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5"/>
          <p:cNvCxnSpPr>
            <a:stCxn id="1305" idx="0"/>
          </p:cNvCxnSpPr>
          <p:nvPr/>
        </p:nvCxnSpPr>
        <p:spPr>
          <a:xfrm flipH="1" rot="10800000">
            <a:off x="4181775" y="4156775"/>
            <a:ext cx="39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5"/>
          <p:cNvCxnSpPr/>
          <p:nvPr/>
        </p:nvCxnSpPr>
        <p:spPr>
          <a:xfrm>
            <a:off x="527125" y="4339050"/>
            <a:ext cx="30843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5"/>
          <p:cNvCxnSpPr/>
          <p:nvPr/>
        </p:nvCxnSpPr>
        <p:spPr>
          <a:xfrm rot="10800000">
            <a:off x="532225" y="3549550"/>
            <a:ext cx="0" cy="7884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35"/>
          <p:cNvCxnSpPr/>
          <p:nvPr/>
        </p:nvCxnSpPr>
        <p:spPr>
          <a:xfrm>
            <a:off x="524675" y="3550100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3" name="Google Shape;1313;p35"/>
          <p:cNvCxnSpPr/>
          <p:nvPr/>
        </p:nvCxnSpPr>
        <p:spPr>
          <a:xfrm>
            <a:off x="333375" y="4571975"/>
            <a:ext cx="3837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35"/>
          <p:cNvCxnSpPr/>
          <p:nvPr/>
        </p:nvCxnSpPr>
        <p:spPr>
          <a:xfrm rot="10800000">
            <a:off x="333375" y="2531675"/>
            <a:ext cx="0" cy="2040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35"/>
          <p:cNvCxnSpPr/>
          <p:nvPr/>
        </p:nvCxnSpPr>
        <p:spPr>
          <a:xfrm>
            <a:off x="323850" y="2533625"/>
            <a:ext cx="352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35"/>
          <p:cNvCxnSpPr/>
          <p:nvPr/>
        </p:nvCxnSpPr>
        <p:spPr>
          <a:xfrm>
            <a:off x="5308825" y="209415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Google Shape;1317;p35"/>
          <p:cNvSpPr txBox="1"/>
          <p:nvPr/>
        </p:nvSpPr>
        <p:spPr>
          <a:xfrm>
            <a:off x="4753522" y="1771050"/>
            <a:ext cx="103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18" name="Google Shape;1318;p35"/>
          <p:cNvSpPr txBox="1"/>
          <p:nvPr/>
        </p:nvSpPr>
        <p:spPr>
          <a:xfrm>
            <a:off x="7595850" y="1727775"/>
            <a:ext cx="157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LAUNCH.SH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319" name="Google Shape;1319;p35"/>
          <p:cNvCxnSpPr/>
          <p:nvPr/>
        </p:nvCxnSpPr>
        <p:spPr>
          <a:xfrm>
            <a:off x="5066275" y="2085000"/>
            <a:ext cx="0" cy="97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35"/>
          <p:cNvSpPr txBox="1"/>
          <p:nvPr/>
        </p:nvSpPr>
        <p:spPr>
          <a:xfrm>
            <a:off x="5638900" y="2144725"/>
            <a:ext cx="3316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CUDA_VISIBLE_DEVICES=0,1</a:t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python YOUR_TRAINING_SCRIPT.py (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—id $SLURM_PROCID</a:t>
            </a:r>
            <a:r>
              <a:rPr lang="es"/>
              <a:t> 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--arg2 ... train script args...) </a:t>
            </a:r>
            <a:endParaRPr/>
          </a:p>
        </p:txBody>
      </p:sp>
      <p:sp>
        <p:nvSpPr>
          <p:cNvPr id="1321" name="Google Shape;1321;p35"/>
          <p:cNvSpPr txBox="1"/>
          <p:nvPr/>
        </p:nvSpPr>
        <p:spPr>
          <a:xfrm>
            <a:off x="5474175" y="3923125"/>
            <a:ext cx="300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local_rank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(args.id)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3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latin typeface="Courier New"/>
                <a:ea typeface="Courier New"/>
                <a:cs typeface="Courier New"/>
                <a:sym typeface="Courier New"/>
              </a:rPr>
              <a:t>torch.cuda.set_device(local_rank) </a:t>
            </a:r>
            <a:r>
              <a:rPr lang="es" sz="800">
                <a:latin typeface="Courier New"/>
                <a:ea typeface="Courier New"/>
                <a:cs typeface="Courier New"/>
                <a:sym typeface="Courier New"/>
              </a:rPr>
              <a:t>#0,1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22" name="Google Shape;1322;p35"/>
          <p:cNvCxnSpPr/>
          <p:nvPr/>
        </p:nvCxnSpPr>
        <p:spPr>
          <a:xfrm>
            <a:off x="504247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35"/>
          <p:cNvCxnSpPr/>
          <p:nvPr/>
        </p:nvCxnSpPr>
        <p:spPr>
          <a:xfrm>
            <a:off x="5308825" y="3774950"/>
            <a:ext cx="0" cy="57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35"/>
          <p:cNvSpPr txBox="1"/>
          <p:nvPr/>
        </p:nvSpPr>
        <p:spPr>
          <a:xfrm>
            <a:off x="4778175" y="3464750"/>
            <a:ext cx="109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proceso 0,1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25" name="Google Shape;1325;p35"/>
          <p:cNvSpPr txBox="1"/>
          <p:nvPr/>
        </p:nvSpPr>
        <p:spPr>
          <a:xfrm>
            <a:off x="6740750" y="3402700"/>
            <a:ext cx="241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YOUR_TRAINING_SCRIPT.py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6" name="Google Shape;1326;p35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327" name="Google Shape;132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6"/>
          <p:cNvSpPr txBox="1"/>
          <p:nvPr>
            <p:ph type="title"/>
          </p:nvPr>
        </p:nvSpPr>
        <p:spPr>
          <a:xfrm>
            <a:off x="1506175" y="5297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¿Cómo funciona un trabajo?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FFFFFF"/>
                </a:solidFill>
              </a:rPr>
              <a:t>Sistema de gestión y administración de trabajos en clusters de pequeño y gran tamaño.</a:t>
            </a:r>
            <a:endParaRPr b="0" sz="1488">
              <a:solidFill>
                <a:srgbClr val="FFFFFF"/>
              </a:solidFill>
            </a:endParaRPr>
          </a:p>
        </p:txBody>
      </p:sp>
      <p:pic>
        <p:nvPicPr>
          <p:cNvPr id="1333" name="Google Shape;13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36"/>
          <p:cNvSpPr txBox="1"/>
          <p:nvPr/>
        </p:nvSpPr>
        <p:spPr>
          <a:xfrm>
            <a:off x="396875" y="1529075"/>
            <a:ext cx="8548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Tres tipos de posibles salidas (principalmente):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Modo interactivo: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salloc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–nodes=1–gpus-per-node=2 etc..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(muestra la salida por pantalla continuamente, si abandonas la sesión, se da por finalizado el trabajo).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Modo estático: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sbatch</a:t>
            </a:r>
            <a:r>
              <a:rPr lang="es" sz="1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 –nodes=1 –gpus-per-node=2 ./a.sh</a:t>
            </a:r>
            <a:endParaRPr sz="13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(vuelca la salida en un fichero de texto con nombre JOBID.out).</a:t>
            </a:r>
            <a:endParaRPr sz="1300">
              <a:solidFill>
                <a:srgbClr val="38761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srun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–nodes=1 –gpus-per-node=2 python a.py (vuelca la salida en un fichero de texto con nombre JOBID.out).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Modo estático+email: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sbatch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–nodes=1 –mail=user etc…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" name="Google Shape;1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7"/>
          <p:cNvSpPr txBox="1"/>
          <p:nvPr/>
        </p:nvSpPr>
        <p:spPr>
          <a:xfrm>
            <a:off x="-285525" y="3085700"/>
            <a:ext cx="578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Configuración del clúster</a:t>
            </a:r>
            <a:endParaRPr b="1" sz="2300"/>
          </a:p>
        </p:txBody>
      </p:sp>
      <p:sp>
        <p:nvSpPr>
          <p:cNvPr id="1341" name="Google Shape;1341;p37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2" name="Google Shape;1342;p37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999999"/>
                </a:solidFill>
              </a:rPr>
              <a:t>Cluster de cómputo y SLURM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343" name="Google Shape;1343;p37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" name="Google Shape;1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38"/>
          <p:cNvSpPr txBox="1"/>
          <p:nvPr/>
        </p:nvSpPr>
        <p:spPr>
          <a:xfrm>
            <a:off x="105825" y="1452875"/>
            <a:ext cx="5146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acceso a la máquinas no está permitido mediante SSH. Se debe conectar por ssh al nodo login (sirius).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Todos los datos deben guardarse en /home/$USER/data, o en su defecto en /mnt/data/$USER. Instalaciones, datasets, códigos… TODO.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facilitar la gestión, cada usuario no tiene límite de almacenamiento, pero se controlará.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Existen diferentes niveles de prioridad de usuario para la cola (más tarde lo vemos).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Las carpetas de datos son individuales. Se pueden crear carpetas compartidas para grupos de trabajo o proyectos (datos muy pesados y evitar replicados).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50" name="Google Shape;1350;p38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075" y="2779720"/>
            <a:ext cx="576298" cy="59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8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643" y="2795973"/>
            <a:ext cx="576298" cy="59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8" title="Network Switch | Free SV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941" y="1727357"/>
            <a:ext cx="1016433" cy="106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9225" y="2902883"/>
            <a:ext cx="749933" cy="52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1428" y="2320843"/>
            <a:ext cx="161356" cy="16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2782" y="2320843"/>
            <a:ext cx="161356" cy="16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74137" y="2320843"/>
            <a:ext cx="161356" cy="16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38"/>
          <p:cNvSpPr/>
          <p:nvPr/>
        </p:nvSpPr>
        <p:spPr>
          <a:xfrm>
            <a:off x="5795021" y="2376273"/>
            <a:ext cx="958800" cy="49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8" name="Google Shape;1358;p38"/>
          <p:cNvSpPr/>
          <p:nvPr/>
        </p:nvSpPr>
        <p:spPr>
          <a:xfrm rot="-5400000">
            <a:off x="5594171" y="2576856"/>
            <a:ext cx="446100" cy="4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9" name="Google Shape;1359;p38"/>
          <p:cNvSpPr/>
          <p:nvPr/>
        </p:nvSpPr>
        <p:spPr>
          <a:xfrm rot="-5400000">
            <a:off x="6205064" y="2666036"/>
            <a:ext cx="291000" cy="4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0" name="Google Shape;1360;p38"/>
          <p:cNvSpPr/>
          <p:nvPr/>
        </p:nvSpPr>
        <p:spPr>
          <a:xfrm rot="-5400000">
            <a:off x="6943385" y="2516153"/>
            <a:ext cx="102300" cy="4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1" name="Google Shape;1361;p38"/>
          <p:cNvSpPr/>
          <p:nvPr/>
        </p:nvSpPr>
        <p:spPr>
          <a:xfrm>
            <a:off x="6328364" y="2541567"/>
            <a:ext cx="687000" cy="49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2" name="Google Shape;1362;p38"/>
          <p:cNvSpPr/>
          <p:nvPr/>
        </p:nvSpPr>
        <p:spPr>
          <a:xfrm rot="-5400000">
            <a:off x="6892694" y="2725579"/>
            <a:ext cx="520800" cy="44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3" name="Google Shape;136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61531" y="2071069"/>
            <a:ext cx="687219" cy="7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2746" y="2324452"/>
            <a:ext cx="161356" cy="16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38"/>
          <p:cNvSpPr/>
          <p:nvPr/>
        </p:nvSpPr>
        <p:spPr>
          <a:xfrm>
            <a:off x="7403864" y="2386839"/>
            <a:ext cx="958800" cy="49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6" name="Google Shape;1366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25442" y="1478122"/>
            <a:ext cx="453152" cy="47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38"/>
          <p:cNvSpPr/>
          <p:nvPr/>
        </p:nvSpPr>
        <p:spPr>
          <a:xfrm rot="-5400000">
            <a:off x="6831319" y="1989183"/>
            <a:ext cx="333300" cy="44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8" name="Google Shape;1368;p38" title="Archivo:Applications-internet.svg - Wikipedia, la enciclopedia libr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09552" y="1452875"/>
            <a:ext cx="588012" cy="61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8"/>
          <p:cNvSpPr/>
          <p:nvPr/>
        </p:nvSpPr>
        <p:spPr>
          <a:xfrm>
            <a:off x="7367658" y="1633362"/>
            <a:ext cx="937800" cy="49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39"/>
          <p:cNvSpPr txBox="1"/>
          <p:nvPr/>
        </p:nvSpPr>
        <p:spPr>
          <a:xfrm>
            <a:off x="665638" y="37652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inf-004-gpu-3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6" name="Google Shape;1376;p39"/>
          <p:cNvSpPr txBox="1"/>
          <p:nvPr/>
        </p:nvSpPr>
        <p:spPr>
          <a:xfrm>
            <a:off x="1787350" y="37652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inf-004-gpu-4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77" name="Google Shape;1377;p3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2759944"/>
            <a:ext cx="1153987" cy="112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3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163" y="2790900"/>
            <a:ext cx="1153987" cy="112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379" y="2994525"/>
            <a:ext cx="1501680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39"/>
          <p:cNvSpPr txBox="1"/>
          <p:nvPr/>
        </p:nvSpPr>
        <p:spPr>
          <a:xfrm>
            <a:off x="1023975" y="4070025"/>
            <a:ext cx="18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2.5G</a:t>
            </a:r>
            <a:endParaRPr/>
          </a:p>
        </p:txBody>
      </p:sp>
      <p:sp>
        <p:nvSpPr>
          <p:cNvPr id="1381" name="Google Shape;1381;p39"/>
          <p:cNvSpPr txBox="1"/>
          <p:nvPr/>
        </p:nvSpPr>
        <p:spPr>
          <a:xfrm>
            <a:off x="3698850" y="3885675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10G</a:t>
            </a:r>
            <a:endParaRPr/>
          </a:p>
        </p:txBody>
      </p:sp>
      <p:sp>
        <p:nvSpPr>
          <p:cNvPr id="1382" name="Google Shape;1382;p39"/>
          <p:cNvSpPr txBox="1"/>
          <p:nvPr/>
        </p:nvSpPr>
        <p:spPr>
          <a:xfrm>
            <a:off x="4033563" y="36128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83" name="Google Shape;1383;p39"/>
          <p:cNvSpPr/>
          <p:nvPr/>
        </p:nvSpPr>
        <p:spPr>
          <a:xfrm>
            <a:off x="555625" y="2526775"/>
            <a:ext cx="2645700" cy="203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4" name="Google Shape;1384;p39"/>
          <p:cNvSpPr/>
          <p:nvPr/>
        </p:nvSpPr>
        <p:spPr>
          <a:xfrm>
            <a:off x="3314175" y="2526775"/>
            <a:ext cx="2056800" cy="203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5" name="Google Shape;1385;p39"/>
          <p:cNvSpPr txBox="1"/>
          <p:nvPr/>
        </p:nvSpPr>
        <p:spPr>
          <a:xfrm>
            <a:off x="1441975" y="2063750"/>
            <a:ext cx="87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–p=gpus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6" name="Google Shape;1386;p39"/>
          <p:cNvSpPr txBox="1"/>
          <p:nvPr/>
        </p:nvSpPr>
        <p:spPr>
          <a:xfrm>
            <a:off x="3694125" y="2069350"/>
            <a:ext cx="15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–p=hermes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7" name="Google Shape;1387;p39"/>
          <p:cNvSpPr txBox="1"/>
          <p:nvPr/>
        </p:nvSpPr>
        <p:spPr>
          <a:xfrm>
            <a:off x="6125100" y="1809225"/>
            <a:ext cx="248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MOTIVOS: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Heterogeneidad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Velocidad de transferencia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¿¿ Unimos ??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" name="Google Shape;1392;p40"/>
          <p:cNvGraphicFramePr/>
          <p:nvPr/>
        </p:nvGraphicFramePr>
        <p:xfrm>
          <a:off x="11811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765025"/>
                <a:gridCol w="1044725"/>
                <a:gridCol w="904875"/>
                <a:gridCol w="904875"/>
                <a:gridCol w="625175"/>
                <a:gridCol w="765025"/>
                <a:gridCol w="867225"/>
                <a:gridCol w="136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JOBID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PARTITION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USER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TIME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NODELIST (REASON)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00001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gpus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launch.sh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smoreno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R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15:32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2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i</a:t>
                      </a: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nf-004-gpu-4, inf-004-gpu-3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00002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hermes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llama.sh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alvarory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R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01:33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1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hermes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00003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gpus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update.sh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gestionlsi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0:00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(RESOURCES)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3" name="Google Shape;13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1"/>
          <p:cNvSpPr/>
          <p:nvPr/>
        </p:nvSpPr>
        <p:spPr>
          <a:xfrm>
            <a:off x="246004" y="2984571"/>
            <a:ext cx="1227775" cy="1821000"/>
          </a:xfrm>
          <a:custGeom>
            <a:rect b="b" l="l" r="r" t="t"/>
            <a:pathLst>
              <a:path extrusionOk="0" h="72840" w="49111">
                <a:moveTo>
                  <a:pt x="37063" y="672"/>
                </a:moveTo>
                <a:cubicBezTo>
                  <a:pt x="32401" y="1318"/>
                  <a:pt x="15117" y="-2985"/>
                  <a:pt x="9093" y="4545"/>
                </a:cubicBezTo>
                <a:cubicBezTo>
                  <a:pt x="3069" y="12075"/>
                  <a:pt x="-2094" y="34666"/>
                  <a:pt x="918" y="45854"/>
                </a:cubicBezTo>
                <a:cubicBezTo>
                  <a:pt x="3930" y="57042"/>
                  <a:pt x="19134" y="67944"/>
                  <a:pt x="27166" y="71673"/>
                </a:cubicBezTo>
                <a:cubicBezTo>
                  <a:pt x="35198" y="75402"/>
                  <a:pt x="45454" y="68804"/>
                  <a:pt x="49112" y="6823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99" name="Google Shape;1399;p41"/>
          <p:cNvSpPr txBox="1"/>
          <p:nvPr/>
        </p:nvSpPr>
        <p:spPr>
          <a:xfrm>
            <a:off x="1645250" y="4455450"/>
            <a:ext cx="1794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slurm-00001.out</a:t>
            </a:r>
            <a:endParaRPr/>
          </a:p>
        </p:txBody>
      </p:sp>
      <p:pic>
        <p:nvPicPr>
          <p:cNvPr id="1400" name="Google Shape;14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925" y="4143475"/>
            <a:ext cx="881024" cy="8810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1" name="Google Shape;1401;p41"/>
          <p:cNvGraphicFramePr/>
          <p:nvPr/>
        </p:nvGraphicFramePr>
        <p:xfrm>
          <a:off x="1181100" y="226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765025"/>
                <a:gridCol w="1044725"/>
                <a:gridCol w="904875"/>
                <a:gridCol w="904875"/>
                <a:gridCol w="625175"/>
                <a:gridCol w="765025"/>
                <a:gridCol w="867225"/>
                <a:gridCol w="136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JOBID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PARTITION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NAME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USER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TIME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NODELIST (REASON)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00001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gpus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launch.sh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smoreno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R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15:32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2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strike="sngStrike">
                          <a:solidFill>
                            <a:srgbClr val="CC0000"/>
                          </a:solidFill>
                        </a:rPr>
                        <a:t>inf-004-gpu-4, inf-004-gpu-3</a:t>
                      </a:r>
                      <a:endParaRPr b="1" sz="1100" strike="sng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00002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hermes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llama.sh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alvarory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R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01:33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1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05D3A"/>
                          </a:solidFill>
                        </a:rPr>
                        <a:t>hermes</a:t>
                      </a:r>
                      <a:endParaRPr b="1" sz="1100">
                        <a:solidFill>
                          <a:srgbClr val="105D3A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00003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gpus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update.sh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gestionlsi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PD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0:00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(RESOURCES)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2" name="Google Shape;14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-285525" y="3085700"/>
            <a:ext cx="578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Nuevo hardware</a:t>
            </a:r>
            <a:endParaRPr b="1" sz="2300"/>
          </a:p>
        </p:txBody>
      </p:sp>
      <p:sp>
        <p:nvSpPr>
          <p:cNvPr id="292" name="Google Shape;292;p15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999999"/>
                </a:solidFill>
              </a:rPr>
              <a:t>Cluster de cómputo y SLURM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7" name="Google Shape;1407;p42"/>
          <p:cNvGraphicFramePr/>
          <p:nvPr/>
        </p:nvGraphicFramePr>
        <p:xfrm>
          <a:off x="2423500" y="239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PRIORITY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TIME LIMIT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24:00:00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48:00:00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72:00:00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8" name="Google Shape;1408;p42"/>
          <p:cNvSpPr txBox="1"/>
          <p:nvPr/>
        </p:nvSpPr>
        <p:spPr>
          <a:xfrm>
            <a:off x="3258100" y="1851250"/>
            <a:ext cx="3276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Prioridades del usuario en la cola</a:t>
            </a:r>
            <a:endParaRPr/>
          </a:p>
        </p:txBody>
      </p:sp>
      <p:pic>
        <p:nvPicPr>
          <p:cNvPr id="1409" name="Google Shape;14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3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Estados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Podemos conocer el estado del sistema actualmente. Comando: </a:t>
            </a:r>
            <a:r>
              <a:rPr lang="es" sz="1488">
                <a:solidFill>
                  <a:srgbClr val="434343"/>
                </a:solidFill>
              </a:rPr>
              <a:t>sinfo</a:t>
            </a:r>
            <a:r>
              <a:rPr b="0" lang="es" sz="1488">
                <a:solidFill>
                  <a:srgbClr val="434343"/>
                </a:solidFill>
              </a:rPr>
              <a:t>.</a:t>
            </a:r>
            <a:endParaRPr b="0" sz="1488">
              <a:solidFill>
                <a:srgbClr val="434343"/>
              </a:solidFill>
            </a:endParaRPr>
          </a:p>
        </p:txBody>
      </p:sp>
      <p:pic>
        <p:nvPicPr>
          <p:cNvPr id="1415" name="Google Shape;1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4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Estados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Podemos conocer el estado del sistema actualmente. Comando: </a:t>
            </a:r>
            <a:r>
              <a:rPr lang="es" sz="1488">
                <a:solidFill>
                  <a:srgbClr val="434343"/>
                </a:solidFill>
              </a:rPr>
              <a:t>sinfo</a:t>
            </a:r>
            <a:r>
              <a:rPr b="0" lang="es" sz="1488">
                <a:solidFill>
                  <a:srgbClr val="434343"/>
                </a:solidFill>
              </a:rPr>
              <a:t>.</a:t>
            </a:r>
            <a:endParaRPr b="0" sz="1488">
              <a:solidFill>
                <a:srgbClr val="434343"/>
              </a:solidFill>
            </a:endParaRPr>
          </a:p>
        </p:txBody>
      </p:sp>
      <p:graphicFrame>
        <p:nvGraphicFramePr>
          <p:cNvPr id="1421" name="Google Shape;1421;p44"/>
          <p:cNvGraphicFramePr/>
          <p:nvPr/>
        </p:nvGraphicFramePr>
        <p:xfrm>
          <a:off x="1084625" y="228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1166550"/>
                <a:gridCol w="781625"/>
                <a:gridCol w="1235625"/>
                <a:gridCol w="1061250"/>
                <a:gridCol w="733225"/>
                <a:gridCol w="159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PARTITION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AVAIL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TIMELIMIT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STATE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NODELIST (REASON)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gpus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infinite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idle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inf-004-gpu-4, inf-004-gpu-3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hermes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up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infinite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idle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hermes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22" name="Google Shape;14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Google Shape;14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45"/>
          <p:cNvSpPr txBox="1"/>
          <p:nvPr/>
        </p:nvSpPr>
        <p:spPr>
          <a:xfrm>
            <a:off x="-285525" y="3085700"/>
            <a:ext cx="578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Flujo de trabajo</a:t>
            </a:r>
            <a:endParaRPr b="1" sz="2300"/>
          </a:p>
        </p:txBody>
      </p:sp>
      <p:sp>
        <p:nvSpPr>
          <p:cNvPr id="1429" name="Google Shape;1429;p45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0" name="Google Shape;1430;p45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999999"/>
                </a:solidFill>
              </a:rPr>
              <a:t>Cluster de cómputo y SLURM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1431" name="Google Shape;1431;p45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6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pic>
        <p:nvPicPr>
          <p:cNvPr id="1437" name="Google Shape;14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47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443" name="Google Shape;1443;p47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4" name="Google Shape;14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8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450" name="Google Shape;1450;p48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1" name="Google Shape;1451;p48"/>
          <p:cNvSpPr/>
          <p:nvPr/>
        </p:nvSpPr>
        <p:spPr>
          <a:xfrm>
            <a:off x="2023375" y="1538438"/>
            <a:ext cx="2516700" cy="1607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 sbatch –nodes=1 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–partition=gpus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–gpus-per-node=2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–tasks-per-node=1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–time=60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88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./launch.sh</a:t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8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52" name="Google Shape;14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9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cxnSp>
        <p:nvCxnSpPr>
          <p:cNvPr id="1458" name="Google Shape;1458;p49"/>
          <p:cNvCxnSpPr>
            <a:stCxn id="1459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0" name="Google Shape;1460;p49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1" name="Google Shape;1461;p49"/>
          <p:cNvSpPr txBox="1"/>
          <p:nvPr/>
        </p:nvSpPr>
        <p:spPr>
          <a:xfrm>
            <a:off x="3343949" y="1554425"/>
            <a:ext cx="8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JOBID=240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59" name="Google Shape;1459;p49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2" name="Google Shape;14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50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468" name="Google Shape;1468;p50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9" name="Google Shape;1469;p50"/>
          <p:cNvSpPr txBox="1"/>
          <p:nvPr/>
        </p:nvSpPr>
        <p:spPr>
          <a:xfrm>
            <a:off x="3343949" y="1554425"/>
            <a:ext cx="86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JOBID=240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0" name="Google Shape;1470;p50"/>
          <p:cNvSpPr/>
          <p:nvPr/>
        </p:nvSpPr>
        <p:spPr>
          <a:xfrm flipH="1">
            <a:off x="3430488" y="2825100"/>
            <a:ext cx="459300" cy="323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1" name="Google Shape;1471;p50"/>
          <p:cNvSpPr txBox="1"/>
          <p:nvPr/>
        </p:nvSpPr>
        <p:spPr>
          <a:xfrm>
            <a:off x="2713799" y="2825100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WAITING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72" name="Google Shape;1472;p50"/>
          <p:cNvCxnSpPr>
            <a:stCxn id="1473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50"/>
          <p:cNvSpPr txBox="1"/>
          <p:nvPr/>
        </p:nvSpPr>
        <p:spPr>
          <a:xfrm>
            <a:off x="6140876" y="1837100"/>
            <a:ext cx="13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NODELIST=ALLOC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5" name="Google Shape;1475;p50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6" name="Google Shape;14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1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482" name="Google Shape;1482;p51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83" name="Google Shape;1483;p51"/>
          <p:cNvCxnSpPr/>
          <p:nvPr/>
        </p:nvCxnSpPr>
        <p:spPr>
          <a:xfrm>
            <a:off x="4142336" y="2287035"/>
            <a:ext cx="7899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4" name="Google Shape;1484;p51"/>
          <p:cNvSpPr txBox="1"/>
          <p:nvPr/>
        </p:nvSpPr>
        <p:spPr>
          <a:xfrm>
            <a:off x="4137449" y="1864000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JOBID=240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5" name="Google Shape;1485;p51"/>
          <p:cNvSpPr/>
          <p:nvPr/>
        </p:nvSpPr>
        <p:spPr>
          <a:xfrm>
            <a:off x="4932225" y="2057400"/>
            <a:ext cx="1157274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Configuring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86" name="Google Shape;1486;p51"/>
          <p:cNvCxnSpPr>
            <a:stCxn id="1487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8" name="Google Shape;1488;p51"/>
          <p:cNvSpPr txBox="1"/>
          <p:nvPr/>
        </p:nvSpPr>
        <p:spPr>
          <a:xfrm>
            <a:off x="6140876" y="1837100"/>
            <a:ext cx="13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NODELIST=IDLE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9" name="Google Shape;1489;p51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0" name="Google Shape;14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75" y="1362675"/>
            <a:ext cx="4241150" cy="28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469900" y="16081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rocesador AMD ROME 7232P UP 8C/16T 3.1GHz 32MB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32GB RAM (ampliable)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1x NVMe 480GB M.2 para S.O.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12x HD 16TB SAS 12Gbs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Dual 10GBase-T LAN 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1x RJ45 Dedicated IPMI LAN port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126,71 TB efectivos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2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496" name="Google Shape;1496;p52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97" name="Google Shape;1497;p52"/>
          <p:cNvCxnSpPr/>
          <p:nvPr/>
        </p:nvCxnSpPr>
        <p:spPr>
          <a:xfrm>
            <a:off x="4142336" y="228703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52"/>
          <p:cNvCxnSpPr>
            <a:stCxn id="1499" idx="2"/>
          </p:cNvCxnSpPr>
          <p:nvPr/>
        </p:nvCxnSpPr>
        <p:spPr>
          <a:xfrm>
            <a:off x="5510862" y="2486307"/>
            <a:ext cx="0" cy="452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0" name="Google Shape;1500;p52"/>
          <p:cNvSpPr/>
          <p:nvPr/>
        </p:nvSpPr>
        <p:spPr>
          <a:xfrm>
            <a:off x="396783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Resize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1" name="Google Shape;1501;p52"/>
          <p:cNvSpPr/>
          <p:nvPr/>
        </p:nvSpPr>
        <p:spPr>
          <a:xfrm>
            <a:off x="517648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Running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02" name="Google Shape;1502;p52"/>
          <p:cNvCxnSpPr>
            <a:stCxn id="1503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4" name="Google Shape;1504;p52"/>
          <p:cNvSpPr/>
          <p:nvPr/>
        </p:nvSpPr>
        <p:spPr>
          <a:xfrm>
            <a:off x="6385137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Suspended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05" name="Google Shape;1505;p52"/>
          <p:cNvCxnSpPr>
            <a:stCxn id="1500" idx="3"/>
            <a:endCxn id="1501" idx="1"/>
          </p:cNvCxnSpPr>
          <p:nvPr/>
        </p:nvCxnSpPr>
        <p:spPr>
          <a:xfrm>
            <a:off x="493222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06" name="Google Shape;1506;p52"/>
          <p:cNvCxnSpPr>
            <a:stCxn id="1501" idx="3"/>
            <a:endCxn id="1504" idx="1"/>
          </p:cNvCxnSpPr>
          <p:nvPr/>
        </p:nvCxnSpPr>
        <p:spPr>
          <a:xfrm>
            <a:off x="614087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07" name="Google Shape;1507;p52"/>
          <p:cNvSpPr txBox="1"/>
          <p:nvPr/>
        </p:nvSpPr>
        <p:spPr>
          <a:xfrm>
            <a:off x="5634574" y="2481800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JOBID=240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8" name="Google Shape;1508;p52"/>
          <p:cNvSpPr txBox="1"/>
          <p:nvPr/>
        </p:nvSpPr>
        <p:spPr>
          <a:xfrm>
            <a:off x="6140876" y="1837100"/>
            <a:ext cx="13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NODELIST=ALLOC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9" name="Google Shape;1509;p52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0" name="Google Shape;1510;p52"/>
          <p:cNvSpPr/>
          <p:nvPr/>
        </p:nvSpPr>
        <p:spPr>
          <a:xfrm>
            <a:off x="4932225" y="2057400"/>
            <a:ext cx="1157274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Configuring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1" name="Google Shape;15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3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517" name="Google Shape;1517;p53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18" name="Google Shape;1518;p53"/>
          <p:cNvCxnSpPr/>
          <p:nvPr/>
        </p:nvCxnSpPr>
        <p:spPr>
          <a:xfrm>
            <a:off x="4142336" y="228703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9" name="Google Shape;1519;p53"/>
          <p:cNvCxnSpPr>
            <a:stCxn id="1520" idx="2"/>
          </p:cNvCxnSpPr>
          <p:nvPr/>
        </p:nvCxnSpPr>
        <p:spPr>
          <a:xfrm>
            <a:off x="5510862" y="2486307"/>
            <a:ext cx="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53"/>
          <p:cNvSpPr/>
          <p:nvPr/>
        </p:nvSpPr>
        <p:spPr>
          <a:xfrm>
            <a:off x="396783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Resize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2" name="Google Shape;1522;p53"/>
          <p:cNvSpPr/>
          <p:nvPr/>
        </p:nvSpPr>
        <p:spPr>
          <a:xfrm>
            <a:off x="517648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Running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23" name="Google Shape;1523;p53"/>
          <p:cNvCxnSpPr>
            <a:stCxn id="1524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53"/>
          <p:cNvSpPr/>
          <p:nvPr/>
        </p:nvSpPr>
        <p:spPr>
          <a:xfrm>
            <a:off x="6385137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Suspended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26" name="Google Shape;1526;p53"/>
          <p:cNvCxnSpPr>
            <a:stCxn id="1521" idx="3"/>
            <a:endCxn id="1522" idx="1"/>
          </p:cNvCxnSpPr>
          <p:nvPr/>
        </p:nvCxnSpPr>
        <p:spPr>
          <a:xfrm>
            <a:off x="493222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7" name="Google Shape;1527;p53"/>
          <p:cNvCxnSpPr>
            <a:stCxn id="1522" idx="3"/>
            <a:endCxn id="1525" idx="1"/>
          </p:cNvCxnSpPr>
          <p:nvPr/>
        </p:nvCxnSpPr>
        <p:spPr>
          <a:xfrm>
            <a:off x="614087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8" name="Google Shape;1528;p53"/>
          <p:cNvCxnSpPr/>
          <p:nvPr/>
        </p:nvCxnSpPr>
        <p:spPr>
          <a:xfrm>
            <a:off x="5658700" y="3437782"/>
            <a:ext cx="0" cy="254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53"/>
          <p:cNvSpPr/>
          <p:nvPr/>
        </p:nvSpPr>
        <p:spPr>
          <a:xfrm>
            <a:off x="5176500" y="3692175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Completing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0" name="Google Shape;1530;p53"/>
          <p:cNvSpPr txBox="1"/>
          <p:nvPr/>
        </p:nvSpPr>
        <p:spPr>
          <a:xfrm>
            <a:off x="4234749" y="3690963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JOBID=240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1" name="Google Shape;1531;p53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2" name="Google Shape;1532;p53"/>
          <p:cNvSpPr/>
          <p:nvPr/>
        </p:nvSpPr>
        <p:spPr>
          <a:xfrm>
            <a:off x="4932225" y="2057400"/>
            <a:ext cx="1157274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Configuring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3" name="Google Shape;15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4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539" name="Google Shape;1539;p54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0" name="Google Shape;1540;p54"/>
          <p:cNvCxnSpPr/>
          <p:nvPr/>
        </p:nvCxnSpPr>
        <p:spPr>
          <a:xfrm>
            <a:off x="4142336" y="228703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1" name="Google Shape;1541;p54"/>
          <p:cNvSpPr/>
          <p:nvPr/>
        </p:nvSpPr>
        <p:spPr>
          <a:xfrm>
            <a:off x="4932225" y="2057400"/>
            <a:ext cx="1157274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Configuring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2" name="Google Shape;1542;p54"/>
          <p:cNvCxnSpPr>
            <a:stCxn id="1541" idx="2"/>
          </p:cNvCxnSpPr>
          <p:nvPr/>
        </p:nvCxnSpPr>
        <p:spPr>
          <a:xfrm>
            <a:off x="5510862" y="2486307"/>
            <a:ext cx="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3" name="Google Shape;1543;p54"/>
          <p:cNvSpPr/>
          <p:nvPr/>
        </p:nvSpPr>
        <p:spPr>
          <a:xfrm>
            <a:off x="396783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Resize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4" name="Google Shape;1544;p54"/>
          <p:cNvSpPr/>
          <p:nvPr/>
        </p:nvSpPr>
        <p:spPr>
          <a:xfrm>
            <a:off x="517648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Running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5" name="Google Shape;1545;p54"/>
          <p:cNvCxnSpPr>
            <a:stCxn id="1546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6" name="Google Shape;1546;p54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7" name="Google Shape;1547;p54"/>
          <p:cNvSpPr/>
          <p:nvPr/>
        </p:nvSpPr>
        <p:spPr>
          <a:xfrm>
            <a:off x="6385137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Suspended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8" name="Google Shape;1548;p54"/>
          <p:cNvCxnSpPr>
            <a:stCxn id="1543" idx="3"/>
            <a:endCxn id="1544" idx="1"/>
          </p:cNvCxnSpPr>
          <p:nvPr/>
        </p:nvCxnSpPr>
        <p:spPr>
          <a:xfrm>
            <a:off x="493222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9" name="Google Shape;1549;p54"/>
          <p:cNvCxnSpPr>
            <a:stCxn id="1544" idx="3"/>
            <a:endCxn id="1547" idx="1"/>
          </p:cNvCxnSpPr>
          <p:nvPr/>
        </p:nvCxnSpPr>
        <p:spPr>
          <a:xfrm>
            <a:off x="614087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0" name="Google Shape;1550;p54"/>
          <p:cNvCxnSpPr>
            <a:endCxn id="1551" idx="2"/>
          </p:cNvCxnSpPr>
          <p:nvPr/>
        </p:nvCxnSpPr>
        <p:spPr>
          <a:xfrm rot="10800000">
            <a:off x="5722521" y="4121082"/>
            <a:ext cx="0" cy="370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1" name="Google Shape;1551;p54"/>
          <p:cNvSpPr/>
          <p:nvPr/>
        </p:nvSpPr>
        <p:spPr>
          <a:xfrm>
            <a:off x="5176500" y="3692175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Completing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2" name="Google Shape;1552;p54"/>
          <p:cNvSpPr txBox="1"/>
          <p:nvPr/>
        </p:nvSpPr>
        <p:spPr>
          <a:xfrm>
            <a:off x="4234749" y="3690963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strike="sngStrike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JOBID=240</a:t>
            </a:r>
            <a:endParaRPr sz="900" strike="sngStrike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p54"/>
          <p:cNvSpPr/>
          <p:nvPr/>
        </p:nvSpPr>
        <p:spPr>
          <a:xfrm>
            <a:off x="26261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Canceled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4" name="Google Shape;1554;p54"/>
          <p:cNvSpPr/>
          <p:nvPr/>
        </p:nvSpPr>
        <p:spPr>
          <a:xfrm>
            <a:off x="1517188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Completed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5" name="Google Shape;1555;p54"/>
          <p:cNvSpPr/>
          <p:nvPr/>
        </p:nvSpPr>
        <p:spPr>
          <a:xfrm>
            <a:off x="277176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Failed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6" name="Google Shape;1556;p54"/>
          <p:cNvSpPr/>
          <p:nvPr/>
        </p:nvSpPr>
        <p:spPr>
          <a:xfrm>
            <a:off x="4026338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TimeOut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7" name="Google Shape;1557;p54"/>
          <p:cNvSpPr/>
          <p:nvPr/>
        </p:nvSpPr>
        <p:spPr>
          <a:xfrm>
            <a:off x="528091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Node Fail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8" name="Google Shape;1558;p54"/>
          <p:cNvSpPr/>
          <p:nvPr/>
        </p:nvSpPr>
        <p:spPr>
          <a:xfrm>
            <a:off x="6535487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Special Exit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9" name="Google Shape;1559;p54"/>
          <p:cNvSpPr txBox="1"/>
          <p:nvPr/>
        </p:nvSpPr>
        <p:spPr>
          <a:xfrm>
            <a:off x="304692" y="4026550"/>
            <a:ext cx="96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scancel 240</a:t>
            </a:r>
            <a:endParaRPr/>
          </a:p>
        </p:txBody>
      </p:sp>
      <p:cxnSp>
        <p:nvCxnSpPr>
          <p:cNvPr id="1560" name="Google Shape;1560;p54"/>
          <p:cNvCxnSpPr>
            <a:stCxn id="1553" idx="0"/>
          </p:cNvCxnSpPr>
          <p:nvPr/>
        </p:nvCxnSpPr>
        <p:spPr>
          <a:xfrm rot="10800000">
            <a:off x="743906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54"/>
          <p:cNvCxnSpPr/>
          <p:nvPr/>
        </p:nvCxnSpPr>
        <p:spPr>
          <a:xfrm rot="10800000">
            <a:off x="1998931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54"/>
          <p:cNvCxnSpPr/>
          <p:nvPr/>
        </p:nvCxnSpPr>
        <p:spPr>
          <a:xfrm rot="10800000">
            <a:off x="3253518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54"/>
          <p:cNvCxnSpPr/>
          <p:nvPr/>
        </p:nvCxnSpPr>
        <p:spPr>
          <a:xfrm rot="10800000">
            <a:off x="4488031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54"/>
          <p:cNvCxnSpPr/>
          <p:nvPr/>
        </p:nvCxnSpPr>
        <p:spPr>
          <a:xfrm rot="10800000">
            <a:off x="7037305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54"/>
          <p:cNvCxnSpPr/>
          <p:nvPr/>
        </p:nvCxnSpPr>
        <p:spPr>
          <a:xfrm>
            <a:off x="753150" y="4335225"/>
            <a:ext cx="62916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54"/>
          <p:cNvCxnSpPr/>
          <p:nvPr/>
        </p:nvCxnSpPr>
        <p:spPr>
          <a:xfrm>
            <a:off x="5658700" y="3437782"/>
            <a:ext cx="0" cy="254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7" name="Google Shape;15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55"/>
          <p:cNvSpPr txBox="1"/>
          <p:nvPr>
            <p:ph type="title"/>
          </p:nvPr>
        </p:nvSpPr>
        <p:spPr>
          <a:xfrm>
            <a:off x="3636075" y="598575"/>
            <a:ext cx="4698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Visión global del sistema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488">
                <a:solidFill>
                  <a:srgbClr val="434343"/>
                </a:solidFill>
              </a:rPr>
              <a:t>Flujo de ejecución de los trabajos</a:t>
            </a:r>
            <a:endParaRPr b="0" sz="1488">
              <a:solidFill>
                <a:srgbClr val="434343"/>
              </a:solidFill>
            </a:endParaRPr>
          </a:p>
        </p:txBody>
      </p:sp>
      <p:sp>
        <p:nvSpPr>
          <p:cNvPr id="1573" name="Google Shape;1573;p55"/>
          <p:cNvSpPr/>
          <p:nvPr/>
        </p:nvSpPr>
        <p:spPr>
          <a:xfrm>
            <a:off x="3177950" y="1901250"/>
            <a:ext cx="964386" cy="900126"/>
          </a:xfrm>
          <a:prstGeom prst="flowChartMultidocumen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Queue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74" name="Google Shape;1574;p55"/>
          <p:cNvCxnSpPr/>
          <p:nvPr/>
        </p:nvCxnSpPr>
        <p:spPr>
          <a:xfrm>
            <a:off x="4142336" y="2287035"/>
            <a:ext cx="7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5" name="Google Shape;1575;p55"/>
          <p:cNvSpPr/>
          <p:nvPr/>
        </p:nvSpPr>
        <p:spPr>
          <a:xfrm>
            <a:off x="4932225" y="2057400"/>
            <a:ext cx="1157274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Configuring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76" name="Google Shape;1576;p55"/>
          <p:cNvCxnSpPr>
            <a:stCxn id="1575" idx="2"/>
          </p:cNvCxnSpPr>
          <p:nvPr/>
        </p:nvCxnSpPr>
        <p:spPr>
          <a:xfrm>
            <a:off x="5510862" y="2486307"/>
            <a:ext cx="0" cy="4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55"/>
          <p:cNvSpPr/>
          <p:nvPr/>
        </p:nvSpPr>
        <p:spPr>
          <a:xfrm>
            <a:off x="396783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Resize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8" name="Google Shape;1578;p55"/>
          <p:cNvSpPr/>
          <p:nvPr/>
        </p:nvSpPr>
        <p:spPr>
          <a:xfrm>
            <a:off x="5176488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Running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79" name="Google Shape;1579;p55"/>
          <p:cNvCxnSpPr>
            <a:stCxn id="1580" idx="3"/>
          </p:cNvCxnSpPr>
          <p:nvPr/>
        </p:nvCxnSpPr>
        <p:spPr>
          <a:xfrm>
            <a:off x="1982967" y="2342135"/>
            <a:ext cx="11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0" name="Google Shape;1580;p55"/>
          <p:cNvSpPr/>
          <p:nvPr/>
        </p:nvSpPr>
        <p:spPr>
          <a:xfrm>
            <a:off x="890925" y="2112500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Submission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1" name="Google Shape;1581;p55"/>
          <p:cNvSpPr/>
          <p:nvPr/>
        </p:nvSpPr>
        <p:spPr>
          <a:xfrm>
            <a:off x="6385137" y="301807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Suspended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82" name="Google Shape;1582;p55"/>
          <p:cNvCxnSpPr>
            <a:stCxn id="1577" idx="3"/>
            <a:endCxn id="1578" idx="1"/>
          </p:cNvCxnSpPr>
          <p:nvPr/>
        </p:nvCxnSpPr>
        <p:spPr>
          <a:xfrm>
            <a:off x="493222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3" name="Google Shape;1583;p55"/>
          <p:cNvCxnSpPr>
            <a:stCxn id="1578" idx="3"/>
            <a:endCxn id="1581" idx="1"/>
          </p:cNvCxnSpPr>
          <p:nvPr/>
        </p:nvCxnSpPr>
        <p:spPr>
          <a:xfrm>
            <a:off x="6140874" y="324771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84" name="Google Shape;1584;p55"/>
          <p:cNvCxnSpPr>
            <a:endCxn id="1585" idx="2"/>
          </p:cNvCxnSpPr>
          <p:nvPr/>
        </p:nvCxnSpPr>
        <p:spPr>
          <a:xfrm rot="10800000">
            <a:off x="5722521" y="4121082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5" name="Google Shape;1585;p55"/>
          <p:cNvSpPr/>
          <p:nvPr/>
        </p:nvSpPr>
        <p:spPr>
          <a:xfrm>
            <a:off x="5176500" y="3692175"/>
            <a:ext cx="1092042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Completing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6" name="Google Shape;1586;p55"/>
          <p:cNvSpPr txBox="1"/>
          <p:nvPr/>
        </p:nvSpPr>
        <p:spPr>
          <a:xfrm>
            <a:off x="4234749" y="3690963"/>
            <a:ext cx="8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strike="sngStrike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LAUNCH JOBID=240</a:t>
            </a:r>
            <a:endParaRPr sz="900" strike="sngStrike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7" name="Google Shape;1587;p55"/>
          <p:cNvSpPr/>
          <p:nvPr/>
        </p:nvSpPr>
        <p:spPr>
          <a:xfrm>
            <a:off x="26261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Canceled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8" name="Google Shape;1588;p55"/>
          <p:cNvSpPr/>
          <p:nvPr/>
        </p:nvSpPr>
        <p:spPr>
          <a:xfrm>
            <a:off x="1517188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Completed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9" name="Google Shape;1589;p55"/>
          <p:cNvSpPr/>
          <p:nvPr/>
        </p:nvSpPr>
        <p:spPr>
          <a:xfrm>
            <a:off x="277176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Failed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0" name="Google Shape;1590;p55"/>
          <p:cNvSpPr/>
          <p:nvPr/>
        </p:nvSpPr>
        <p:spPr>
          <a:xfrm>
            <a:off x="4026338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TimeOut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1" name="Google Shape;1591;p55"/>
          <p:cNvSpPr/>
          <p:nvPr/>
        </p:nvSpPr>
        <p:spPr>
          <a:xfrm>
            <a:off x="5280913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Node Fail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2" name="Google Shape;1592;p55"/>
          <p:cNvSpPr/>
          <p:nvPr/>
        </p:nvSpPr>
        <p:spPr>
          <a:xfrm>
            <a:off x="6535487" y="4483925"/>
            <a:ext cx="964386" cy="459270"/>
          </a:xfrm>
          <a:prstGeom prst="flowChartDocument">
            <a:avLst/>
          </a:prstGeom>
          <a:noFill/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Special Exit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3" name="Google Shape;1593;p55"/>
          <p:cNvSpPr txBox="1"/>
          <p:nvPr/>
        </p:nvSpPr>
        <p:spPr>
          <a:xfrm>
            <a:off x="304692" y="4026550"/>
            <a:ext cx="96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scancel 240</a:t>
            </a:r>
            <a:endParaRPr/>
          </a:p>
        </p:txBody>
      </p:sp>
      <p:cxnSp>
        <p:nvCxnSpPr>
          <p:cNvPr id="1594" name="Google Shape;1594;p55"/>
          <p:cNvCxnSpPr>
            <a:stCxn id="1587" idx="0"/>
          </p:cNvCxnSpPr>
          <p:nvPr/>
        </p:nvCxnSpPr>
        <p:spPr>
          <a:xfrm rot="10800000">
            <a:off x="743906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55"/>
          <p:cNvCxnSpPr/>
          <p:nvPr/>
        </p:nvCxnSpPr>
        <p:spPr>
          <a:xfrm rot="10800000">
            <a:off x="1998931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55"/>
          <p:cNvCxnSpPr/>
          <p:nvPr/>
        </p:nvCxnSpPr>
        <p:spPr>
          <a:xfrm rot="10800000">
            <a:off x="3253518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55"/>
          <p:cNvCxnSpPr/>
          <p:nvPr/>
        </p:nvCxnSpPr>
        <p:spPr>
          <a:xfrm rot="10800000">
            <a:off x="4488031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55"/>
          <p:cNvCxnSpPr/>
          <p:nvPr/>
        </p:nvCxnSpPr>
        <p:spPr>
          <a:xfrm rot="10800000">
            <a:off x="7037305" y="4326125"/>
            <a:ext cx="9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55"/>
          <p:cNvCxnSpPr/>
          <p:nvPr/>
        </p:nvCxnSpPr>
        <p:spPr>
          <a:xfrm>
            <a:off x="753150" y="4335225"/>
            <a:ext cx="62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55"/>
          <p:cNvCxnSpPr/>
          <p:nvPr/>
        </p:nvCxnSpPr>
        <p:spPr>
          <a:xfrm>
            <a:off x="5658700" y="3437782"/>
            <a:ext cx="0" cy="2544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1" name="Google Shape;1601;p55"/>
          <p:cNvCxnSpPr/>
          <p:nvPr/>
        </p:nvCxnSpPr>
        <p:spPr>
          <a:xfrm>
            <a:off x="6279030" y="3858535"/>
            <a:ext cx="15228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55"/>
          <p:cNvCxnSpPr/>
          <p:nvPr/>
        </p:nvCxnSpPr>
        <p:spPr>
          <a:xfrm>
            <a:off x="6089505" y="2210710"/>
            <a:ext cx="17118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3" name="Google Shape;1603;p55"/>
          <p:cNvCxnSpPr/>
          <p:nvPr/>
        </p:nvCxnSpPr>
        <p:spPr>
          <a:xfrm>
            <a:off x="7797850" y="2208950"/>
            <a:ext cx="0" cy="1648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55"/>
          <p:cNvSpPr txBox="1"/>
          <p:nvPr/>
        </p:nvSpPr>
        <p:spPr>
          <a:xfrm>
            <a:off x="6140870" y="1837100"/>
            <a:ext cx="12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NODELIST=IDLE</a:t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5" name="Google Shape;1605;p55"/>
          <p:cNvCxnSpPr/>
          <p:nvPr/>
        </p:nvCxnSpPr>
        <p:spPr>
          <a:xfrm flipH="1" rot="10800000">
            <a:off x="5345575" y="2573475"/>
            <a:ext cx="378900" cy="21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6" name="Google Shape;16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6"/>
          <p:cNvSpPr txBox="1"/>
          <p:nvPr/>
        </p:nvSpPr>
        <p:spPr>
          <a:xfrm>
            <a:off x="279700" y="53800"/>
            <a:ext cx="61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2" name="Google Shape;1612;p56"/>
          <p:cNvSpPr txBox="1"/>
          <p:nvPr/>
        </p:nvSpPr>
        <p:spPr>
          <a:xfrm>
            <a:off x="149950" y="4638750"/>
            <a:ext cx="265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Seminario 7 de mayo de 2024</a:t>
            </a:r>
            <a:endParaRPr b="1" sz="1300"/>
          </a:p>
        </p:txBody>
      </p:sp>
      <p:sp>
        <p:nvSpPr>
          <p:cNvPr id="1613" name="Google Shape;1613;p56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4" name="Google Shape;1614;p56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Cluster de cómputo y SLURM</a:t>
            </a:r>
            <a:endParaRPr b="1" sz="2300"/>
          </a:p>
        </p:txBody>
      </p:sp>
      <p:pic>
        <p:nvPicPr>
          <p:cNvPr id="1615" name="Google Shape;16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56"/>
          <p:cNvSpPr txBox="1"/>
          <p:nvPr/>
        </p:nvSpPr>
        <p:spPr>
          <a:xfrm>
            <a:off x="3064000" y="3331600"/>
            <a:ext cx="34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https://github.com/smorenospace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69900" y="16081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10x Adaptable Fiber/RJ45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2x RJ45 10G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Conexiones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2,5G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700" y="1276875"/>
            <a:ext cx="5369301" cy="233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-285525" y="3085700"/>
            <a:ext cx="578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Reorganización de las máquinas</a:t>
            </a:r>
            <a:endParaRPr b="1" sz="2300"/>
          </a:p>
        </p:txBody>
      </p:sp>
      <p:sp>
        <p:nvSpPr>
          <p:cNvPr id="317" name="Google Shape;317;p18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999999"/>
                </a:solidFill>
              </a:rPr>
              <a:t>Cluster de cómputo y SLURM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665638" y="37652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inf-004-gpu-3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1787350" y="37652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inf-004-gpu-4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7" name="Google Shape;327;p1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2759944"/>
            <a:ext cx="1153987" cy="112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163" y="2790900"/>
            <a:ext cx="1153987" cy="112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 title="Network Switch | Free SV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425" y="755575"/>
            <a:ext cx="2035324" cy="20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0779" y="2994525"/>
            <a:ext cx="150168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5625" y="1885950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8725" y="1885950"/>
            <a:ext cx="323100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1825" y="1885950"/>
            <a:ext cx="3231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/>
          <p:nvPr/>
        </p:nvSpPr>
        <p:spPr>
          <a:xfrm>
            <a:off x="1460500" y="1991525"/>
            <a:ext cx="1919700" cy="9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9"/>
          <p:cNvSpPr/>
          <p:nvPr/>
        </p:nvSpPr>
        <p:spPr>
          <a:xfrm rot="-5400000">
            <a:off x="1080100" y="2371775"/>
            <a:ext cx="849300" cy="8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/>
          <p:nvPr/>
        </p:nvSpPr>
        <p:spPr>
          <a:xfrm rot="-5400000">
            <a:off x="2295825" y="2541675"/>
            <a:ext cx="553800" cy="8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/>
          <p:nvPr/>
        </p:nvSpPr>
        <p:spPr>
          <a:xfrm rot="-5400000">
            <a:off x="3764875" y="2256050"/>
            <a:ext cx="194700" cy="8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2528475" y="2306350"/>
            <a:ext cx="1376100" cy="9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/>
          <p:nvPr/>
        </p:nvSpPr>
        <p:spPr>
          <a:xfrm rot="-5400000">
            <a:off x="3683675" y="2654775"/>
            <a:ext cx="992100" cy="88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1023975" y="4070025"/>
            <a:ext cx="18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2.5G</a:t>
            </a:r>
            <a:endParaRPr/>
          </a:p>
        </p:txBody>
      </p:sp>
      <p:sp>
        <p:nvSpPr>
          <p:cNvPr id="342" name="Google Shape;342;p19"/>
          <p:cNvSpPr txBox="1"/>
          <p:nvPr/>
        </p:nvSpPr>
        <p:spPr>
          <a:xfrm>
            <a:off x="3089250" y="3885675"/>
            <a:ext cx="17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a 10G</a:t>
            </a:r>
            <a:endParaRPr/>
          </a:p>
        </p:txBody>
      </p:sp>
      <p:sp>
        <p:nvSpPr>
          <p:cNvPr id="343" name="Google Shape;343;p19"/>
          <p:cNvSpPr txBox="1"/>
          <p:nvPr/>
        </p:nvSpPr>
        <p:spPr>
          <a:xfrm>
            <a:off x="3423963" y="36128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4" name="Google Shape;34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9725" y="1410223"/>
            <a:ext cx="1376100" cy="13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9450" y="1892825"/>
            <a:ext cx="3231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/>
          <p:nvPr/>
        </p:nvSpPr>
        <p:spPr>
          <a:xfrm>
            <a:off x="4682075" y="2011650"/>
            <a:ext cx="1919700" cy="93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4076" y="280874"/>
            <a:ext cx="907400" cy="9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891063" y="-927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sirius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9" name="Google Shape;349;p19"/>
          <p:cNvSpPr/>
          <p:nvPr/>
        </p:nvSpPr>
        <p:spPr>
          <a:xfrm rot="-5400000">
            <a:off x="3551850" y="1252450"/>
            <a:ext cx="634500" cy="8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19" title="Archivo:Applications-internet.svg - Wikipedia, la enciclopedia libr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5400" y="232787"/>
            <a:ext cx="1177452" cy="117744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 txBox="1"/>
          <p:nvPr/>
        </p:nvSpPr>
        <p:spPr>
          <a:xfrm>
            <a:off x="7367025" y="87350"/>
            <a:ext cx="14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de la universidad</a:t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4609575" y="576550"/>
            <a:ext cx="1878300" cy="93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2862475" y="341650"/>
            <a:ext cx="14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 de acceso</a:t>
            </a:r>
            <a:endParaRPr/>
          </a:p>
        </p:txBody>
      </p:sp>
      <p:pic>
        <p:nvPicPr>
          <p:cNvPr id="354" name="Google Shape;354;p1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050" y="3151169"/>
            <a:ext cx="1153987" cy="112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 title="File:Avant-Tower-Gaming-PC.pn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025" y="3151175"/>
            <a:ext cx="1153987" cy="112573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/>
          <p:nvPr/>
        </p:nvSpPr>
        <p:spPr>
          <a:xfrm>
            <a:off x="5662075" y="2994525"/>
            <a:ext cx="3360300" cy="156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6242501" y="4197525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inf-111-gpu-2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359650" y="41975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inf-105-gpu-1</a:t>
            </a:r>
            <a:endParaRPr b="1" sz="1288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-285525" y="3085700"/>
            <a:ext cx="491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Recordatorio - Repaso</a:t>
            </a:r>
            <a:endParaRPr b="1" sz="2300"/>
          </a:p>
        </p:txBody>
      </p:sp>
      <p:sp>
        <p:nvSpPr>
          <p:cNvPr id="365" name="Google Shape;365;p20"/>
          <p:cNvSpPr/>
          <p:nvPr/>
        </p:nvSpPr>
        <p:spPr>
          <a:xfrm>
            <a:off x="-154600" y="2356450"/>
            <a:ext cx="5585100" cy="681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-154600" y="2450000"/>
            <a:ext cx="49122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160000" dist="123825">
              <a:srgbClr val="000000">
                <a:alpha val="28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999999"/>
                </a:solidFill>
              </a:rPr>
              <a:t>Cluster de cómputo y SLURM</a:t>
            </a:r>
            <a:endParaRPr b="1" sz="2300">
              <a:solidFill>
                <a:srgbClr val="999999"/>
              </a:solidFill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-134150" y="4641750"/>
            <a:ext cx="9417600" cy="6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/>
          <p:nvPr/>
        </p:nvSpPr>
        <p:spPr>
          <a:xfrm>
            <a:off x="277775" y="2054200"/>
            <a:ext cx="2398200" cy="188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2750725" y="1300775"/>
            <a:ext cx="6069000" cy="2152200"/>
          </a:xfrm>
          <a:prstGeom prst="wedgeRectCallout">
            <a:avLst>
              <a:gd fmla="val -64369" name="adj1"/>
              <a:gd fmla="val -9999" name="adj2"/>
            </a:avLst>
          </a:prstGeom>
          <a:solidFill>
            <a:srgbClr val="FFFFFF"/>
          </a:solidFill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6" y="87351"/>
            <a:ext cx="1092040" cy="99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767100" y="13692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Nunito"/>
                <a:ea typeface="Nunito"/>
                <a:cs typeface="Nunito"/>
                <a:sym typeface="Nunito"/>
              </a:rPr>
              <a:t>Nivel de nodos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284638" y="35366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558750" y="3536625"/>
            <a:ext cx="127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inf-004-gpu-4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78" name="Google Shape;3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200" y="2841325"/>
            <a:ext cx="479900" cy="714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9" name="Google Shape;379;p21"/>
          <p:cNvGraphicFramePr/>
          <p:nvPr/>
        </p:nvGraphicFramePr>
        <p:xfrm>
          <a:off x="3242400" y="209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{25BE2AA7-7333-404C-BE6F-7DE4F3477476}</a:tableStyleId>
              </a:tblPr>
              <a:tblGrid>
                <a:gridCol w="445200"/>
                <a:gridCol w="445200"/>
                <a:gridCol w="445200"/>
                <a:gridCol w="445200"/>
                <a:gridCol w="445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21"/>
          <p:cNvSpPr/>
          <p:nvPr/>
        </p:nvSpPr>
        <p:spPr>
          <a:xfrm>
            <a:off x="3060075" y="2094175"/>
            <a:ext cx="170600" cy="787325"/>
          </a:xfrm>
          <a:prstGeom prst="flowChartPredefined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4140226" y="1854800"/>
            <a:ext cx="12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906800" y="835875"/>
            <a:ext cx="152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Nunito"/>
                <a:ea typeface="Nunito"/>
                <a:cs typeface="Nunito"/>
                <a:sym typeface="Nunito"/>
              </a:rPr>
              <a:t>Nivel Intra-node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3" name="Google Shape;3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200" y="2473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1"/>
          <p:cNvSpPr txBox="1"/>
          <p:nvPr/>
        </p:nvSpPr>
        <p:spPr>
          <a:xfrm>
            <a:off x="3280750" y="2508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200" y="21018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1"/>
          <p:cNvSpPr txBox="1"/>
          <p:nvPr/>
        </p:nvSpPr>
        <p:spPr>
          <a:xfrm>
            <a:off x="3281750" y="21362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500" y="20964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/>
          <p:nvPr/>
        </p:nvSpPr>
        <p:spPr>
          <a:xfrm>
            <a:off x="3722050" y="21308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525" y="24769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3723075" y="25114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1" name="Google Shape;3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175" y="20962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1"/>
          <p:cNvSpPr txBox="1"/>
          <p:nvPr/>
        </p:nvSpPr>
        <p:spPr>
          <a:xfrm>
            <a:off x="4169725" y="21306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3" name="Google Shape;3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200" y="247895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1"/>
          <p:cNvSpPr txBox="1"/>
          <p:nvPr/>
        </p:nvSpPr>
        <p:spPr>
          <a:xfrm>
            <a:off x="4170750" y="251337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575" y="21003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1"/>
          <p:cNvSpPr txBox="1"/>
          <p:nvPr/>
        </p:nvSpPr>
        <p:spPr>
          <a:xfrm>
            <a:off x="4613125" y="21348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7" name="Google Shape;3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450" y="24766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1"/>
          <p:cNvSpPr txBox="1"/>
          <p:nvPr/>
        </p:nvSpPr>
        <p:spPr>
          <a:xfrm>
            <a:off x="4612000" y="25111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9" name="Google Shape;3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000" y="2098100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1"/>
          <p:cNvSpPr txBox="1"/>
          <p:nvPr/>
        </p:nvSpPr>
        <p:spPr>
          <a:xfrm>
            <a:off x="5056550" y="2132525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850" y="24765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1"/>
          <p:cNvSpPr txBox="1"/>
          <p:nvPr/>
        </p:nvSpPr>
        <p:spPr>
          <a:xfrm>
            <a:off x="5055400" y="25109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21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5691701" y="22718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1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6277775" y="22718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1"/>
          <p:cNvSpPr txBox="1"/>
          <p:nvPr/>
        </p:nvSpPr>
        <p:spPr>
          <a:xfrm>
            <a:off x="3764729" y="2925050"/>
            <a:ext cx="15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 cores por socket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6186550" y="16779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gpu0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6774500" y="16864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gpu1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2924288" y="1747700"/>
            <a:ext cx="67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BF9000"/>
                </a:solidFill>
                <a:latin typeface="Nunito"/>
                <a:ea typeface="Nunito"/>
                <a:cs typeface="Nunito"/>
                <a:sym typeface="Nunito"/>
              </a:rPr>
              <a:t>RAM</a:t>
            </a:r>
            <a:endParaRPr sz="1300">
              <a:solidFill>
                <a:srgbClr val="BF9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6355500" y="31575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6915625" y="31575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5470700" y="2099400"/>
            <a:ext cx="435300" cy="399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5468425" y="2497625"/>
            <a:ext cx="437400" cy="37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275" y="210477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5500825" y="213920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050" y="2475825"/>
            <a:ext cx="399000" cy="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1"/>
          <p:cNvSpPr txBox="1"/>
          <p:nvPr/>
        </p:nvSpPr>
        <p:spPr>
          <a:xfrm>
            <a:off x="5500600" y="2510250"/>
            <a:ext cx="39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05D3A"/>
                </a:solidFill>
                <a:latin typeface="Nunito"/>
                <a:ea typeface="Nunito"/>
                <a:cs typeface="Nunito"/>
                <a:sym typeface="Nunito"/>
              </a:rPr>
              <a:t>cpu</a:t>
            </a:r>
            <a:endParaRPr sz="800">
              <a:solidFill>
                <a:srgbClr val="105D3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1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399992">
            <a:off x="6893701" y="2265960"/>
            <a:ext cx="140522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1"/>
          <p:cNvPicPr preferRelativeResize="0"/>
          <p:nvPr/>
        </p:nvPicPr>
        <p:blipFill rotWithShape="1">
          <a:blip r:embed="rId6">
            <a:alphaModFix/>
          </a:blip>
          <a:srcRect b="0" l="0" r="0" t="26188"/>
          <a:stretch/>
        </p:blipFill>
        <p:spPr>
          <a:xfrm rot="5400000">
            <a:off x="7479775" y="2265960"/>
            <a:ext cx="1405224" cy="6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 txBox="1"/>
          <p:nvPr/>
        </p:nvSpPr>
        <p:spPr>
          <a:xfrm>
            <a:off x="7388550" y="1672000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gpu2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7976500" y="1680525"/>
            <a:ext cx="48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gpu3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7557500" y="31516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8117625" y="3151600"/>
            <a:ext cx="189900" cy="1962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451" y="2064141"/>
            <a:ext cx="1274100" cy="84785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1"/>
          <p:cNvSpPr txBox="1"/>
          <p:nvPr/>
        </p:nvSpPr>
        <p:spPr>
          <a:xfrm>
            <a:off x="949550" y="2541125"/>
            <a:ext cx="67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hermes</a:t>
            </a:r>
            <a:endParaRPr sz="1288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4255825" y="3597625"/>
            <a:ext cx="2710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¿qué podemos controlar?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Nodos		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Memoria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Sockets		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GPUs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Cores			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Exclusividad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Threads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6" name="Google Shape;4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00" y="2845375"/>
            <a:ext cx="479900" cy="7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