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6" autoAdjust="0"/>
    <p:restoredTop sz="94660"/>
  </p:normalViewPr>
  <p:slideViewPr>
    <p:cSldViewPr>
      <p:cViewPr varScale="1">
        <p:scale>
          <a:sx n="79" d="100"/>
          <a:sy n="79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Plan Template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4770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p_logo"/>
          <p:cNvPicPr/>
          <p:nvPr userDrawn="1"/>
        </p:nvPicPr>
        <p:blipFill>
          <a:blip r:embed="rId2" cstate="print"/>
          <a:srcRect l="6154" t="4572" r="24615"/>
          <a:stretch>
            <a:fillRect/>
          </a:stretch>
        </p:blipFill>
        <p:spPr bwMode="auto">
          <a:xfrm>
            <a:off x="457200" y="6592121"/>
            <a:ext cx="917202" cy="1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48768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©Axispoint, Inc. 2012   |  Business Confidential  |  All Rights Reserved</a:t>
            </a:r>
            <a:endParaRPr lang="en-US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3886200" cy="4953000"/>
          </a:xfrm>
        </p:spPr>
        <p:txBody>
          <a:bodyPr/>
          <a:lstStyle>
            <a:lvl1pPr marL="225425" indent="-225425">
              <a:buSzPct val="80000"/>
              <a:buFontTx/>
              <a:buBlip>
                <a:blip r:embed="rId3"/>
              </a:buBlip>
              <a:defRPr sz="3000" baseline="0"/>
            </a:lvl1pPr>
            <a:lvl2pPr marL="688975" indent="-225425"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2000" baseline="0">
                <a:solidFill>
                  <a:schemeClr val="bg1">
                    <a:lumMod val="50000"/>
                  </a:schemeClr>
                </a:solidFill>
              </a:defRPr>
            </a:lvl2pPr>
            <a:lvl3pPr marL="1139825" indent="-225425">
              <a:buFont typeface="Calibri" pitchFamily="34" charset="0"/>
              <a:buChar char="-"/>
              <a:defRPr sz="1800"/>
            </a:lvl3pPr>
            <a:lvl4pPr marL="1603375" indent="-225425">
              <a:buFont typeface="Arial" pitchFamily="34" charset="0"/>
              <a:buChar char="•"/>
              <a:defRPr sz="1600"/>
            </a:lvl4pPr>
            <a:lvl5pPr marL="1828800" indent="-22542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4800600" y="1066800"/>
            <a:ext cx="38862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4"/>
          </p:nvPr>
        </p:nvSpPr>
        <p:spPr>
          <a:xfrm>
            <a:off x="457200" y="457200"/>
            <a:ext cx="8229600" cy="381000"/>
          </a:xfr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buFontTx/>
              <a:buNone/>
              <a:defRPr sz="18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6019800" y="457200"/>
            <a:ext cx="2667000" cy="381000"/>
          </a:xfrm>
          <a:solidFill>
            <a:schemeClr val="tx2"/>
          </a:solidFill>
          <a:ln>
            <a:noFill/>
          </a:ln>
        </p:spPr>
        <p:txBody>
          <a:bodyPr anchor="ctr" anchorCtr="0">
            <a:normAutofit/>
          </a:bodyPr>
          <a:lstStyle>
            <a:lvl1pPr algn="ctr">
              <a:buFontTx/>
              <a:buNone/>
              <a:defRPr sz="1200" spc="1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019800" y="6477000"/>
            <a:ext cx="2743200" cy="3810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A18FA9D2-756F-462E-BF62-3BA5FF8208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6516DE-85CD-47D3-9F8C-5A748BC87A9E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35160-7749-4AA7-9B3E-BEA1D52673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ap_logo"/>
          <p:cNvPicPr/>
          <p:nvPr userDrawn="1"/>
        </p:nvPicPr>
        <p:blipFill>
          <a:blip r:embed="rId14" cstate="print"/>
          <a:srcRect l="6154" t="4572" r="24615"/>
          <a:stretch>
            <a:fillRect/>
          </a:stretch>
        </p:blipFill>
        <p:spPr bwMode="auto">
          <a:xfrm>
            <a:off x="7772400" y="304800"/>
            <a:ext cx="917202" cy="1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832623"/>
            <a:ext cx="9144000" cy="2263378"/>
            <a:chOff x="-6" y="3399"/>
            <a:chExt cx="12197" cy="42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-6" y="3717"/>
              <a:ext cx="12189" cy="3550"/>
              <a:chOff x="18" y="7468"/>
              <a:chExt cx="12189" cy="3550"/>
            </a:xfrm>
          </p:grpSpPr>
          <p:sp>
            <p:nvSpPr>
              <p:cNvPr id="1028" name="Freeform 4"/>
              <p:cNvSpPr>
                <a:spLocks/>
              </p:cNvSpPr>
              <p:nvPr/>
            </p:nvSpPr>
            <p:spPr bwMode="auto">
              <a:xfrm>
                <a:off x="18" y="7837"/>
                <a:ext cx="7132" cy="2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863"/>
                  </a:cxn>
                  <a:cxn ang="0">
                    <a:pos x="7132" y="2578"/>
                  </a:cxn>
                  <a:cxn ang="0">
                    <a:pos x="7132" y="200"/>
                  </a:cxn>
                  <a:cxn ang="0">
                    <a:pos x="0" y="0"/>
                  </a:cxn>
                </a:cxnLst>
                <a:rect l="0" t="0" r="r" b="b"/>
                <a:pathLst>
                  <a:path w="7132" h="2863">
                    <a:moveTo>
                      <a:pt x="0" y="0"/>
                    </a:moveTo>
                    <a:lnTo>
                      <a:pt x="17" y="2863"/>
                    </a:lnTo>
                    <a:lnTo>
                      <a:pt x="7132" y="2578"/>
                    </a:lnTo>
                    <a:lnTo>
                      <a:pt x="7132" y="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BFDE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7150" y="7468"/>
                <a:ext cx="3466" cy="3550"/>
              </a:xfrm>
              <a:custGeom>
                <a:avLst/>
                <a:gdLst/>
                <a:ahLst/>
                <a:cxnLst>
                  <a:cxn ang="0">
                    <a:pos x="0" y="569"/>
                  </a:cxn>
                  <a:cxn ang="0">
                    <a:pos x="0" y="2930"/>
                  </a:cxn>
                  <a:cxn ang="0">
                    <a:pos x="3466" y="3550"/>
                  </a:cxn>
                  <a:cxn ang="0">
                    <a:pos x="3466" y="0"/>
                  </a:cxn>
                  <a:cxn ang="0">
                    <a:pos x="0" y="569"/>
                  </a:cxn>
                </a:cxnLst>
                <a:rect l="0" t="0" r="r" b="b"/>
                <a:pathLst>
                  <a:path w="3466" h="3550">
                    <a:moveTo>
                      <a:pt x="0" y="569"/>
                    </a:moveTo>
                    <a:lnTo>
                      <a:pt x="0" y="2930"/>
                    </a:lnTo>
                    <a:lnTo>
                      <a:pt x="3466" y="3550"/>
                    </a:lnTo>
                    <a:lnTo>
                      <a:pt x="3466" y="0"/>
                    </a:lnTo>
                    <a:lnTo>
                      <a:pt x="0" y="569"/>
                    </a:lnTo>
                    <a:close/>
                  </a:path>
                </a:pathLst>
              </a:custGeom>
              <a:solidFill>
                <a:srgbClr val="D3DFEE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10616" y="7468"/>
                <a:ext cx="1591" cy="3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550"/>
                  </a:cxn>
                  <a:cxn ang="0">
                    <a:pos x="1591" y="2746"/>
                  </a:cxn>
                  <a:cxn ang="0">
                    <a:pos x="1591" y="737"/>
                  </a:cxn>
                  <a:cxn ang="0">
                    <a:pos x="0" y="0"/>
                  </a:cxn>
                </a:cxnLst>
                <a:rect l="0" t="0" r="r" b="b"/>
                <a:pathLst>
                  <a:path w="1591" h="3550">
                    <a:moveTo>
                      <a:pt x="0" y="0"/>
                    </a:moveTo>
                    <a:lnTo>
                      <a:pt x="0" y="3550"/>
                    </a:lnTo>
                    <a:lnTo>
                      <a:pt x="1591" y="2746"/>
                    </a:lnTo>
                    <a:lnTo>
                      <a:pt x="1591" y="7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BFDE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8071" y="4069"/>
              <a:ext cx="4120" cy="2913"/>
            </a:xfrm>
            <a:custGeom>
              <a:avLst/>
              <a:gdLst/>
              <a:ahLst/>
              <a:cxnLst>
                <a:cxn ang="0">
                  <a:pos x="1" y="251"/>
                </a:cxn>
                <a:cxn ang="0">
                  <a:pos x="0" y="2662"/>
                </a:cxn>
                <a:cxn ang="0">
                  <a:pos x="4120" y="2913"/>
                </a:cxn>
                <a:cxn ang="0">
                  <a:pos x="4120" y="0"/>
                </a:cxn>
                <a:cxn ang="0">
                  <a:pos x="1" y="251"/>
                </a:cxn>
              </a:cxnLst>
              <a:rect l="0" t="0" r="r" b="b"/>
              <a:pathLst>
                <a:path w="4120" h="2913">
                  <a:moveTo>
                    <a:pt x="1" y="251"/>
                  </a:moveTo>
                  <a:lnTo>
                    <a:pt x="0" y="2662"/>
                  </a:lnTo>
                  <a:lnTo>
                    <a:pt x="4120" y="2913"/>
                  </a:lnTo>
                  <a:lnTo>
                    <a:pt x="4120" y="0"/>
                  </a:lnTo>
                  <a:lnTo>
                    <a:pt x="1" y="251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104" y="3399"/>
              <a:ext cx="3985" cy="4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36"/>
                </a:cxn>
                <a:cxn ang="0">
                  <a:pos x="3985" y="3349"/>
                </a:cxn>
                <a:cxn ang="0">
                  <a:pos x="3985" y="921"/>
                </a:cxn>
                <a:cxn ang="0">
                  <a:pos x="0" y="0"/>
                </a:cxn>
              </a:cxnLst>
              <a:rect l="0" t="0" r="r" b="b"/>
              <a:pathLst>
                <a:path w="3985" h="4236">
                  <a:moveTo>
                    <a:pt x="0" y="0"/>
                  </a:moveTo>
                  <a:lnTo>
                    <a:pt x="0" y="4236"/>
                  </a:lnTo>
                  <a:lnTo>
                    <a:pt x="3985" y="3349"/>
                  </a:lnTo>
                  <a:lnTo>
                    <a:pt x="3985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" y="3399"/>
              <a:ext cx="4086" cy="4253"/>
            </a:xfrm>
            <a:custGeom>
              <a:avLst/>
              <a:gdLst/>
              <a:ahLst/>
              <a:cxnLst>
                <a:cxn ang="0">
                  <a:pos x="4086" y="0"/>
                </a:cxn>
                <a:cxn ang="0">
                  <a:pos x="4084" y="4253"/>
                </a:cxn>
                <a:cxn ang="0">
                  <a:pos x="0" y="3198"/>
                </a:cxn>
                <a:cxn ang="0">
                  <a:pos x="0" y="1072"/>
                </a:cxn>
                <a:cxn ang="0">
                  <a:pos x="4086" y="0"/>
                </a:cxn>
              </a:cxnLst>
              <a:rect l="0" t="0" r="r" b="b"/>
              <a:pathLst>
                <a:path w="4086" h="4253">
                  <a:moveTo>
                    <a:pt x="4086" y="0"/>
                  </a:moveTo>
                  <a:lnTo>
                    <a:pt x="4084" y="4253"/>
                  </a:lnTo>
                  <a:lnTo>
                    <a:pt x="0" y="3198"/>
                  </a:lnTo>
                  <a:lnTo>
                    <a:pt x="0" y="107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7" y="3617"/>
              <a:ext cx="2076" cy="3851"/>
            </a:xfrm>
            <a:custGeom>
              <a:avLst/>
              <a:gdLst/>
              <a:ahLst/>
              <a:cxnLst>
                <a:cxn ang="0">
                  <a:pos x="0" y="921"/>
                </a:cxn>
                <a:cxn ang="0">
                  <a:pos x="2060" y="0"/>
                </a:cxn>
                <a:cxn ang="0">
                  <a:pos x="2076" y="3851"/>
                </a:cxn>
                <a:cxn ang="0">
                  <a:pos x="0" y="2981"/>
                </a:cxn>
                <a:cxn ang="0">
                  <a:pos x="0" y="921"/>
                </a:cxn>
              </a:cxnLst>
              <a:rect l="0" t="0" r="r" b="b"/>
              <a:pathLst>
                <a:path w="2076" h="3851">
                  <a:moveTo>
                    <a:pt x="0" y="921"/>
                  </a:moveTo>
                  <a:lnTo>
                    <a:pt x="2060" y="0"/>
                  </a:lnTo>
                  <a:lnTo>
                    <a:pt x="2076" y="3851"/>
                  </a:lnTo>
                  <a:lnTo>
                    <a:pt x="0" y="2981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rgbClr val="D3DFEE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7" y="3617"/>
              <a:ext cx="6011" cy="3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3835"/>
                </a:cxn>
                <a:cxn ang="0">
                  <a:pos x="6011" y="2629"/>
                </a:cxn>
                <a:cxn ang="0">
                  <a:pos x="6011" y="1239"/>
                </a:cxn>
                <a:cxn ang="0">
                  <a:pos x="0" y="0"/>
                </a:cxn>
              </a:cxnLst>
              <a:rect l="0" t="0" r="r" b="b"/>
              <a:pathLst>
                <a:path w="6011" h="3835">
                  <a:moveTo>
                    <a:pt x="0" y="0"/>
                  </a:moveTo>
                  <a:lnTo>
                    <a:pt x="17" y="3835"/>
                  </a:lnTo>
                  <a:lnTo>
                    <a:pt x="6011" y="2629"/>
                  </a:lnTo>
                  <a:lnTo>
                    <a:pt x="6011" y="1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BFDE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8088" y="3835"/>
              <a:ext cx="4102" cy="3432"/>
            </a:xfrm>
            <a:custGeom>
              <a:avLst/>
              <a:gdLst/>
              <a:ahLst/>
              <a:cxnLst>
                <a:cxn ang="0">
                  <a:pos x="0" y="1038"/>
                </a:cxn>
                <a:cxn ang="0">
                  <a:pos x="0" y="2411"/>
                </a:cxn>
                <a:cxn ang="0">
                  <a:pos x="4102" y="3432"/>
                </a:cxn>
                <a:cxn ang="0">
                  <a:pos x="4102" y="0"/>
                </a:cxn>
                <a:cxn ang="0">
                  <a:pos x="0" y="1038"/>
                </a:cxn>
              </a:cxnLst>
              <a:rect l="0" t="0" r="r" b="b"/>
              <a:pathLst>
                <a:path w="4102" h="3432">
                  <a:moveTo>
                    <a:pt x="0" y="1038"/>
                  </a:moveTo>
                  <a:lnTo>
                    <a:pt x="0" y="2411"/>
                  </a:lnTo>
                  <a:lnTo>
                    <a:pt x="4102" y="3432"/>
                  </a:lnTo>
                  <a:lnTo>
                    <a:pt x="4102" y="0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D3DFEE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©Axispoint, Inc. 2012   |  Business Confidential  |  All Rights Reserved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457200" y="1219200"/>
            <a:ext cx="82296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The </a:t>
            </a:r>
            <a:r>
              <a:rPr lang="en-US" b="1" dirty="0" smtClean="0">
                <a:solidFill>
                  <a:schemeClr val="tx2"/>
                </a:solidFill>
              </a:rPr>
              <a:t>DNL Solution: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Food Safety &amp; Prevention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Title 9"/>
          <p:cNvSpPr txBox="1">
            <a:spLocks/>
          </p:cNvSpPr>
          <p:nvPr/>
        </p:nvSpPr>
        <p:spPr>
          <a:xfrm>
            <a:off x="457200" y="25908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 Delivered and Presented to TEN Media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57200"/>
            <a:ext cx="8229600" cy="393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1696" y="457200"/>
            <a:ext cx="1984248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SEP Suite</a:t>
            </a:r>
            <a:endParaRPr lang="en-US" sz="1200" spc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152400" y="1371600"/>
            <a:ext cx="8839200" cy="5334000"/>
          </a:xfrm>
          <a:prstGeom prst="roundRect">
            <a:avLst>
              <a:gd name="adj" fmla="val 174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208002"/>
            <a:ext cx="1524000" cy="14020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7315200" y="4756210"/>
            <a:ext cx="16764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Visual Configuration Tool</a:t>
            </a:r>
          </a:p>
          <a:p>
            <a:r>
              <a:rPr lang="en-US" sz="800" i="1" dirty="0" smtClean="0"/>
              <a:t>Customizable For Any Food Facility</a:t>
            </a:r>
            <a:endParaRPr lang="en-US" sz="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291256" y="5169020"/>
            <a:ext cx="170034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Core Application Engine</a:t>
            </a:r>
          </a:p>
          <a:p>
            <a:r>
              <a:rPr lang="en-US" sz="800" i="1" dirty="0" smtClean="0"/>
              <a:t>Multi-tenant Application</a:t>
            </a:r>
            <a:endParaRPr lang="en-US" sz="8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15200" y="5581830"/>
            <a:ext cx="18288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Data/ Storage </a:t>
            </a:r>
            <a:r>
              <a:rPr lang="en-US" sz="1050" dirty="0" smtClean="0"/>
              <a:t>Infrastructure</a:t>
            </a:r>
          </a:p>
          <a:p>
            <a:r>
              <a:rPr lang="en-US" sz="800" i="1" dirty="0" smtClean="0"/>
              <a:t>Scalable For Big Data</a:t>
            </a:r>
            <a:endParaRPr lang="en-US" sz="8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7315200" y="5994639"/>
            <a:ext cx="16764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Cloud Based Hosting</a:t>
            </a:r>
          </a:p>
          <a:p>
            <a:r>
              <a:rPr lang="en-US" sz="800" i="1" dirty="0" smtClean="0"/>
              <a:t>Elastic </a:t>
            </a:r>
            <a:r>
              <a:rPr lang="en-US" sz="800" i="1" dirty="0" smtClean="0"/>
              <a:t>&amp; Cost </a:t>
            </a:r>
            <a:r>
              <a:rPr lang="en-US" sz="800" i="1" dirty="0" smtClean="0"/>
              <a:t>Efficient</a:t>
            </a:r>
            <a:endParaRPr lang="en-US" sz="8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400" y="295870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DNL System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27847" y="228600"/>
            <a:ext cx="111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Serving Key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Constituents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1400" y="4343412"/>
            <a:ext cx="3730752" cy="356616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Farm Manager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885716" y="2928725"/>
            <a:ext cx="1181911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133289" y="2928725"/>
            <a:ext cx="1181911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3581400" y="5589377"/>
            <a:ext cx="373380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Database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6004758"/>
            <a:ext cx="373380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Cloud-Based Hosting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581400" y="4758619"/>
            <a:ext cx="373380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Standard Template Library Editor (STLE)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3581400" y="5173998"/>
            <a:ext cx="373380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SEP</a:t>
            </a:r>
            <a:endParaRPr lang="en-US" sz="1400" dirty="0"/>
          </a:p>
        </p:txBody>
      </p:sp>
      <p:pic>
        <p:nvPicPr>
          <p:cNvPr id="43" name="Picture 4" descr="https://encrypted-tbn3.gstatic.com/images?q=tbn:ANd9GcTOZZO20qz_j-c3plsz1mDShFftQfYo0d9PeSSUpbMDL2jIsc2kH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667000"/>
            <a:ext cx="857955" cy="24014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0" name="Straight Connector 59"/>
          <p:cNvCxnSpPr/>
          <p:nvPr/>
        </p:nvCxnSpPr>
        <p:spPr>
          <a:xfrm>
            <a:off x="6934200" y="315468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mazon Web Servic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3746" y="6072815"/>
            <a:ext cx="762000" cy="2206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5" name="TextBox 84"/>
          <p:cNvSpPr txBox="1"/>
          <p:nvPr/>
        </p:nvSpPr>
        <p:spPr>
          <a:xfrm>
            <a:off x="990600" y="1371600"/>
            <a:ext cx="1654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A Scalable,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Customizable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Platform for Growth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89002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DNL Version 1 Beta Application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Egg Safety for Ten Media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239000" y="1447800"/>
            <a:ext cx="159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325" indent="-60325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Public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Access</a:t>
            </a:r>
          </a:p>
          <a:p>
            <a:pPr marL="60325" indent="-60325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Syndication Sites</a:t>
            </a:r>
          </a:p>
          <a:p>
            <a:pPr marL="60325" indent="-60325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Supply Chain Partners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91400" y="2362200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chemeClr val="tx2"/>
                </a:solidFill>
              </a:rPr>
              <a:t>Core DNL System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886200" y="641130"/>
            <a:ext cx="2133600" cy="14478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DNL</a:t>
            </a:r>
            <a:endParaRPr lang="en-US" dirty="0"/>
          </a:p>
        </p:txBody>
      </p:sp>
      <p:grpSp>
        <p:nvGrpSpPr>
          <p:cNvPr id="3" name="Group 68"/>
          <p:cNvGrpSpPr/>
          <p:nvPr/>
        </p:nvGrpSpPr>
        <p:grpSpPr>
          <a:xfrm>
            <a:off x="3276600" y="990574"/>
            <a:ext cx="1050823" cy="748913"/>
            <a:chOff x="2743200" y="1295400"/>
            <a:chExt cx="1050823" cy="748913"/>
          </a:xfrm>
        </p:grpSpPr>
        <p:sp>
          <p:nvSpPr>
            <p:cNvPr id="73" name="Rounded Rectangle 72"/>
            <p:cNvSpPr/>
            <p:nvPr/>
          </p:nvSpPr>
          <p:spPr>
            <a:xfrm>
              <a:off x="2743200" y="1325329"/>
              <a:ext cx="1050823" cy="718984"/>
            </a:xfrm>
            <a:prstGeom prst="roundRect">
              <a:avLst>
                <a:gd name="adj" fmla="val 544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68" name="Picture 67" descr="farmers mark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3790" y="1525815"/>
              <a:ext cx="529642" cy="407885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3009900" y="1295400"/>
              <a:ext cx="5677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Channel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4399999" y="228600"/>
            <a:ext cx="1050823" cy="758760"/>
            <a:chOff x="3733800" y="607368"/>
            <a:chExt cx="1050823" cy="758760"/>
          </a:xfrm>
        </p:grpSpPr>
        <p:sp>
          <p:nvSpPr>
            <p:cNvPr id="81" name="Rounded Rectangle 80"/>
            <p:cNvSpPr/>
            <p:nvPr/>
          </p:nvSpPr>
          <p:spPr>
            <a:xfrm>
              <a:off x="3733800" y="647144"/>
              <a:ext cx="1050823" cy="718984"/>
            </a:xfrm>
            <a:prstGeom prst="roundRect">
              <a:avLst>
                <a:gd name="adj" fmla="val 544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70" name="Picture 69" descr="grocery-shopping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5803" y="838200"/>
              <a:ext cx="666816" cy="442452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7" name="TextBox 96"/>
            <p:cNvSpPr txBox="1"/>
            <p:nvPr/>
          </p:nvSpPr>
          <p:spPr>
            <a:xfrm>
              <a:off x="3927229" y="607368"/>
              <a:ext cx="6639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Consumer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76"/>
          <p:cNvGrpSpPr/>
          <p:nvPr/>
        </p:nvGrpSpPr>
        <p:grpSpPr>
          <a:xfrm>
            <a:off x="4399999" y="1752600"/>
            <a:ext cx="1050823" cy="718984"/>
            <a:chOff x="3733800" y="1896397"/>
            <a:chExt cx="1050823" cy="718984"/>
          </a:xfrm>
        </p:grpSpPr>
        <p:sp>
          <p:nvSpPr>
            <p:cNvPr id="84" name="Rounded Rectangle 83"/>
            <p:cNvSpPr/>
            <p:nvPr/>
          </p:nvSpPr>
          <p:spPr>
            <a:xfrm>
              <a:off x="3733800" y="1896397"/>
              <a:ext cx="1050823" cy="718984"/>
            </a:xfrm>
            <a:prstGeom prst="roundRect">
              <a:avLst>
                <a:gd name="adj" fmla="val 544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65" name="Picture 64" descr="farm icon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8997" y="2053329"/>
              <a:ext cx="660428" cy="528868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046653" y="1902768"/>
              <a:ext cx="425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Farm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5540477" y="1019660"/>
            <a:ext cx="1050823" cy="718984"/>
          </a:xfrm>
          <a:prstGeom prst="roundRect">
            <a:avLst>
              <a:gd name="adj" fmla="val 544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71" name="Picture 70" descr="government ic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44662" y="1190478"/>
            <a:ext cx="442452" cy="44245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676198" y="99141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Government</a:t>
            </a:r>
            <a:endParaRPr lang="en-US" sz="900" dirty="0">
              <a:solidFill>
                <a:schemeClr val="accent1"/>
              </a:solidFill>
            </a:endParaRPr>
          </a:p>
        </p:txBody>
      </p:sp>
      <p:grpSp>
        <p:nvGrpSpPr>
          <p:cNvPr id="6" name="Group 108"/>
          <p:cNvGrpSpPr/>
          <p:nvPr/>
        </p:nvGrpSpPr>
        <p:grpSpPr>
          <a:xfrm>
            <a:off x="3259186" y="6400800"/>
            <a:ext cx="1693814" cy="246221"/>
            <a:chOff x="9784952" y="5982394"/>
            <a:chExt cx="1693814" cy="246221"/>
          </a:xfrm>
        </p:grpSpPr>
        <p:sp>
          <p:nvSpPr>
            <p:cNvPr id="91" name="Rounded Rectangle 90"/>
            <p:cNvSpPr/>
            <p:nvPr/>
          </p:nvSpPr>
          <p:spPr>
            <a:xfrm>
              <a:off x="9784952" y="6025342"/>
              <a:ext cx="152400" cy="15240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872236" y="5982394"/>
              <a:ext cx="1606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Focus To Date</a:t>
              </a:r>
            </a:p>
          </p:txBody>
        </p:sp>
      </p:grpSp>
      <p:grpSp>
        <p:nvGrpSpPr>
          <p:cNvPr id="8" name="Group 107"/>
          <p:cNvGrpSpPr/>
          <p:nvPr/>
        </p:nvGrpSpPr>
        <p:grpSpPr>
          <a:xfrm>
            <a:off x="4506961" y="6400800"/>
            <a:ext cx="1693814" cy="246221"/>
            <a:chOff x="9784952" y="6172894"/>
            <a:chExt cx="1693814" cy="246221"/>
          </a:xfrm>
        </p:grpSpPr>
        <p:sp>
          <p:nvSpPr>
            <p:cNvPr id="95" name="Rounded Rectangle 94"/>
            <p:cNvSpPr/>
            <p:nvPr/>
          </p:nvSpPr>
          <p:spPr>
            <a:xfrm>
              <a:off x="9784952" y="6215148"/>
              <a:ext cx="152400" cy="1524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872236" y="6172894"/>
              <a:ext cx="1606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Focus </a:t>
              </a: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Now/Future</a:t>
              </a:r>
              <a:endPara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Group 106"/>
          <p:cNvGrpSpPr/>
          <p:nvPr/>
        </p:nvGrpSpPr>
        <p:grpSpPr>
          <a:xfrm>
            <a:off x="5754736" y="6400800"/>
            <a:ext cx="1693814" cy="246221"/>
            <a:chOff x="9784952" y="6363394"/>
            <a:chExt cx="1693814" cy="246221"/>
          </a:xfrm>
        </p:grpSpPr>
        <p:sp>
          <p:nvSpPr>
            <p:cNvPr id="96" name="Rounded Rectangle 95"/>
            <p:cNvSpPr/>
            <p:nvPr/>
          </p:nvSpPr>
          <p:spPr>
            <a:xfrm>
              <a:off x="9784952" y="6406342"/>
              <a:ext cx="152400" cy="1524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872236" y="6363394"/>
              <a:ext cx="1606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with Ten Media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3627120" y="2928725"/>
            <a:ext cx="1181911" cy="228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Farm Hand</a:t>
            </a:r>
          </a:p>
        </p:txBody>
      </p:sp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2228" y="3200400"/>
            <a:ext cx="60697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ounded Rectangle 76"/>
          <p:cNvSpPr/>
          <p:nvPr/>
        </p:nvSpPr>
        <p:spPr>
          <a:xfrm>
            <a:off x="3581400" y="3581400"/>
            <a:ext cx="374904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628417" y="3648456"/>
            <a:ext cx="1181911" cy="2286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Farm Hand API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3648456"/>
            <a:ext cx="1181911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 API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133289" y="3648456"/>
            <a:ext cx="1181911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Notification API</a:t>
            </a:r>
            <a:endParaRPr lang="en-US" sz="1200" dirty="0"/>
          </a:p>
        </p:txBody>
      </p:sp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19728" y="4437221"/>
            <a:ext cx="60697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ounded Rectangle 88"/>
          <p:cNvSpPr/>
          <p:nvPr/>
        </p:nvSpPr>
        <p:spPr>
          <a:xfrm>
            <a:off x="4114800" y="4023360"/>
            <a:ext cx="1179576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Subscriber Mgr</a:t>
            </a:r>
            <a:endParaRPr lang="en-US" sz="1100" b="1" dirty="0"/>
          </a:p>
        </p:txBody>
      </p:sp>
      <p:pic>
        <p:nvPicPr>
          <p:cNvPr id="114" name="Picture 3"/>
          <p:cNvPicPr>
            <a:picLocks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91813" y="5625678"/>
            <a:ext cx="485866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1600" y="2608421"/>
            <a:ext cx="6096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4288" y="2608421"/>
            <a:ext cx="291465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l="21918" r="1370"/>
          <a:stretch>
            <a:fillRect/>
          </a:stretch>
        </p:blipFill>
        <p:spPr bwMode="auto">
          <a:xfrm>
            <a:off x="6416040" y="2608421"/>
            <a:ext cx="269507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35496" y="2608421"/>
            <a:ext cx="291465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34200" y="2608421"/>
            <a:ext cx="388189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4124960" y="3124200"/>
            <a:ext cx="29464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TextBox 85"/>
          <p:cNvSpPr txBox="1"/>
          <p:nvPr/>
        </p:nvSpPr>
        <p:spPr>
          <a:xfrm>
            <a:off x="7315200" y="4343400"/>
            <a:ext cx="16764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Application Portal</a:t>
            </a:r>
          </a:p>
          <a:p>
            <a:r>
              <a:rPr lang="en-US" sz="800" i="1" dirty="0" smtClean="0"/>
              <a:t>Admin &amp; Task </a:t>
            </a:r>
            <a:r>
              <a:rPr lang="en-US" sz="800" i="1" dirty="0" smtClean="0"/>
              <a:t>Management</a:t>
            </a:r>
            <a:endParaRPr lang="en-US" sz="800" i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5638800" y="4023360"/>
            <a:ext cx="1179576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100" b="1" dirty="0" smtClean="0"/>
              <a:t>Supply Chain Mgr</a:t>
            </a:r>
            <a:endParaRPr lang="en-US" sz="1100" b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5474208" y="315468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62400" y="315468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934200" y="393192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474208" y="393192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62400" y="3931920"/>
            <a:ext cx="0" cy="41148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75" r="10801"/>
          <a:stretch>
            <a:fillRect/>
          </a:stretch>
        </p:blipFill>
        <p:spPr bwMode="auto">
          <a:xfrm>
            <a:off x="6629400" y="5212080"/>
            <a:ext cx="374072" cy="274320"/>
          </a:xfrm>
          <a:prstGeom prst="rect">
            <a:avLst/>
          </a:prstGeom>
          <a:noFill/>
        </p:spPr>
      </p:pic>
      <p:pic>
        <p:nvPicPr>
          <p:cNvPr id="119" name="Picture 2" descr="https://encrypted-tbn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75" r="10801"/>
          <a:stretch>
            <a:fillRect/>
          </a:stretch>
        </p:blipFill>
        <p:spPr bwMode="auto">
          <a:xfrm>
            <a:off x="6629400" y="4373880"/>
            <a:ext cx="374072" cy="274320"/>
          </a:xfrm>
          <a:prstGeom prst="rect">
            <a:avLst/>
          </a:prstGeom>
          <a:noFill/>
        </p:spPr>
      </p:pic>
      <p:pic>
        <p:nvPicPr>
          <p:cNvPr id="120" name="Picture 2" descr="https://encrypted-tbn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75" r="10801"/>
          <a:stretch>
            <a:fillRect/>
          </a:stretch>
        </p:blipFill>
        <p:spPr bwMode="auto">
          <a:xfrm>
            <a:off x="6629400" y="4800600"/>
            <a:ext cx="374072" cy="274320"/>
          </a:xfrm>
          <a:prstGeom prst="rect">
            <a:avLst/>
          </a:prstGeom>
          <a:noFill/>
        </p:spPr>
      </p:pic>
      <p:pic>
        <p:nvPicPr>
          <p:cNvPr id="1034" name="Picture 10" descr="https://encrypted-tbn2.gstatic.com/images?q=tbn:ANd9GcT_n1JmVKTzQLyRUeTykJ67A7WUjrp1fIlUoQJlPGPzdnkRs433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00"/>
          <a:stretch>
            <a:fillRect/>
          </a:stretch>
        </p:blipFill>
        <p:spPr bwMode="auto">
          <a:xfrm>
            <a:off x="4566285" y="2849880"/>
            <a:ext cx="234315" cy="274320"/>
          </a:xfrm>
          <a:prstGeom prst="rect">
            <a:avLst/>
          </a:prstGeom>
          <a:noFill/>
        </p:spPr>
      </p:pic>
      <p:sp>
        <p:nvSpPr>
          <p:cNvPr id="111" name="Rectangle 110"/>
          <p:cNvSpPr/>
          <p:nvPr/>
        </p:nvSpPr>
        <p:spPr>
          <a:xfrm>
            <a:off x="6711696" y="457200"/>
            <a:ext cx="1984248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System Overview</a:t>
            </a:r>
            <a:endParaRPr lang="en-US" sz="1200" spc="100" dirty="0">
              <a:solidFill>
                <a:schemeClr val="bg1"/>
              </a:solidFill>
            </a:endParaRPr>
          </a:p>
        </p:txBody>
      </p:sp>
      <p:pic>
        <p:nvPicPr>
          <p:cNvPr id="124" name="Picture 8" descr="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962400"/>
            <a:ext cx="838200" cy="110813"/>
          </a:xfrm>
          <a:prstGeom prst="rect">
            <a:avLst/>
          </a:prstGeom>
          <a:noFill/>
        </p:spPr>
      </p:pic>
      <p:pic>
        <p:nvPicPr>
          <p:cNvPr id="126" name="Picture 125" descr="http://www.ten-us.com/public/images/logo.jpg"/>
          <p:cNvPicPr>
            <a:picLocks noChangeAspect="1"/>
          </p:cNvPicPr>
          <p:nvPr/>
        </p:nvPicPr>
        <p:blipFill>
          <a:blip r:embed="rId20" cstate="print"/>
          <a:srcRect r="53548"/>
          <a:stretch>
            <a:fillRect/>
          </a:stretch>
        </p:blipFill>
        <p:spPr bwMode="auto">
          <a:xfrm>
            <a:off x="304800" y="2695897"/>
            <a:ext cx="418961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Rounded Rectangle 126"/>
          <p:cNvSpPr/>
          <p:nvPr/>
        </p:nvSpPr>
        <p:spPr>
          <a:xfrm>
            <a:off x="762000" y="2667000"/>
            <a:ext cx="1005840" cy="6689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Marking Manager</a:t>
            </a:r>
            <a:endParaRPr lang="en-US" sz="1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1889760" y="2667000"/>
            <a:ext cx="1005840" cy="66897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Farm Gateway</a:t>
            </a:r>
            <a:endParaRPr lang="en-US" sz="1400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142999" y="3337560"/>
            <a:ext cx="1" cy="320040"/>
          </a:xfrm>
          <a:prstGeom prst="line">
            <a:avLst/>
          </a:prstGeom>
          <a:ln w="28575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285999" y="3337560"/>
            <a:ext cx="1" cy="320040"/>
          </a:xfrm>
          <a:prstGeom prst="line">
            <a:avLst/>
          </a:prstGeom>
          <a:ln w="28575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228600" y="2590800"/>
            <a:ext cx="2743200" cy="1524000"/>
          </a:xfrm>
          <a:prstGeom prst="roundRect">
            <a:avLst>
              <a:gd name="adj" fmla="val 343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28600" y="236220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schemeClr val="tx2"/>
                </a:solidFill>
              </a:rPr>
              <a:t>Integration with Ten Media</a:t>
            </a:r>
            <a:endParaRPr lang="en-US" sz="1100" b="1" i="1" dirty="0">
              <a:solidFill>
                <a:schemeClr val="tx2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1371600" y="3337560"/>
            <a:ext cx="1" cy="320040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514600" y="3337560"/>
            <a:ext cx="1" cy="320040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04800" y="3648456"/>
            <a:ext cx="2590800" cy="23774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Ten Media APIs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228600" y="4520012"/>
            <a:ext cx="2743200" cy="356788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Database</a:t>
            </a:r>
            <a:endParaRPr lang="en-US" sz="1400" dirty="0"/>
          </a:p>
        </p:txBody>
      </p:sp>
      <p:pic>
        <p:nvPicPr>
          <p:cNvPr id="140" name="Picture 3"/>
          <p:cNvPicPr>
            <a:picLocks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3534" y="4572000"/>
            <a:ext cx="485866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5" name="Shape 144"/>
          <p:cNvCxnSpPr>
            <a:stCxn id="139" idx="2"/>
            <a:endCxn id="38" idx="1"/>
          </p:cNvCxnSpPr>
          <p:nvPr/>
        </p:nvCxnSpPr>
        <p:spPr>
          <a:xfrm rot="16200000" flipH="1">
            <a:off x="2145315" y="4331685"/>
            <a:ext cx="890971" cy="1981200"/>
          </a:xfrm>
          <a:prstGeom prst="bentConnector2">
            <a:avLst/>
          </a:prstGeom>
          <a:ln w="28575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 rot="16200000">
            <a:off x="1396441" y="4246712"/>
            <a:ext cx="3764670" cy="452846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Business Intelligence &amp; </a:t>
            </a:r>
            <a:r>
              <a:rPr lang="en-US" sz="1400" dirty="0" smtClean="0"/>
              <a:t>Reporting</a:t>
            </a:r>
            <a:endParaRPr lang="en-US" sz="1400" dirty="0"/>
          </a:p>
        </p:txBody>
      </p:sp>
      <p:pic>
        <p:nvPicPr>
          <p:cNvPr id="48" name="Picture 6" descr="http://greendiamondsolutions.com/s/misc/logo.png?t=1350921738"/>
          <p:cNvPicPr>
            <a:picLocks noChangeAspect="1" noChangeArrowheads="1"/>
          </p:cNvPicPr>
          <p:nvPr/>
        </p:nvPicPr>
        <p:blipFill>
          <a:blip r:embed="rId21" cstate="print"/>
          <a:stretch>
            <a:fillRect/>
          </a:stretch>
        </p:blipFill>
        <p:spPr bwMode="auto">
          <a:xfrm rot="16200000">
            <a:off x="2621061" y="5131307"/>
            <a:ext cx="710185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https://encrypted-tbn1.gstatic.com/images?q=tbn:ANd9GcRcLdnDvhwf3h_PSHMpweEvplhqzADDCLGZO3gFKK2RJSvCXyi-4w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3421"/>
          <a:stretch>
            <a:fillRect/>
          </a:stretch>
        </p:blipFill>
        <p:spPr bwMode="auto">
          <a:xfrm rot="16200000">
            <a:off x="2781074" y="5798593"/>
            <a:ext cx="869133" cy="182880"/>
          </a:xfrm>
          <a:prstGeom prst="rect">
            <a:avLst/>
          </a:prstGeom>
          <a:noFill/>
        </p:spPr>
      </p:pic>
      <p:cxnSp>
        <p:nvCxnSpPr>
          <p:cNvPr id="149" name="Straight Arrow Connector 148"/>
          <p:cNvCxnSpPr>
            <a:stCxn id="135" idx="2"/>
            <a:endCxn id="139" idx="0"/>
          </p:cNvCxnSpPr>
          <p:nvPr/>
        </p:nvCxnSpPr>
        <p:spPr>
          <a:xfrm>
            <a:off x="1600200" y="4114800"/>
            <a:ext cx="0" cy="405212"/>
          </a:xfrm>
          <a:prstGeom prst="straightConnector1">
            <a:avLst/>
          </a:prstGeom>
          <a:ln w="2857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05000" y="5638801"/>
            <a:ext cx="381000" cy="2462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ETL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1696" y="457200"/>
            <a:ext cx="1981200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Process Flow</a:t>
            </a:r>
            <a:endParaRPr lang="en-US" sz="1200" spc="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76072" cy="4038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2057400" cy="2819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4038600"/>
            <a:ext cx="2133600" cy="2819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2667000"/>
            <a:ext cx="4953000" cy="419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315200" y="914400"/>
            <a:ext cx="1371600" cy="36576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Complete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15200" y="1303020"/>
            <a:ext cx="1371600" cy="365760"/>
          </a:xfrm>
          <a:prstGeom prst="roundRect">
            <a:avLst/>
          </a:prstGeom>
          <a:solidFill>
            <a:srgbClr val="FF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Partially Complete or In Progress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15200" y="1691640"/>
            <a:ext cx="1371600" cy="36576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Future Work or Different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072" y="1143000"/>
            <a:ext cx="3614928" cy="2895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0"/>
            <a:ext cx="2520696" cy="2667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6072" y="0"/>
            <a:ext cx="1752600" cy="1143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221992" y="1856232"/>
            <a:ext cx="2057400" cy="224028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15200" y="224790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525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" name="Group 40"/>
          <p:cNvGrpSpPr/>
          <p:nvPr/>
        </p:nvGrpSpPr>
        <p:grpSpPr>
          <a:xfrm>
            <a:off x="7315200" y="2362200"/>
            <a:ext cx="1371600" cy="228600"/>
            <a:chOff x="7315200" y="2362200"/>
            <a:chExt cx="1371600" cy="22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7315200" y="24765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20000" y="2362200"/>
              <a:ext cx="762000" cy="228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txBody>
            <a:bodyPr wrap="square" lIns="45720" rIns="45720" rtlCol="0" anchor="ctr">
              <a:normAutofit fontScale="47500" lnSpcReduction="20000"/>
            </a:bodyPr>
            <a:lstStyle/>
            <a:p>
              <a:pPr algn="ctr"/>
              <a:r>
                <a:rPr lang="en-US" b="1" dirty="0" smtClean="0"/>
                <a:t>Possible Path</a:t>
              </a:r>
              <a:endParaRPr lang="en-US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620000" y="2133600"/>
            <a:ext cx="7620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 lIns="45720" rIns="45720" rtlCol="0" anchor="ctr">
            <a:normAutofit fontScale="55000" lnSpcReduction="20000"/>
          </a:bodyPr>
          <a:lstStyle/>
          <a:p>
            <a:pPr algn="ctr"/>
            <a:r>
              <a:rPr lang="en-US" b="1" dirty="0" smtClean="0"/>
              <a:t>Always Path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711696" y="457200"/>
            <a:ext cx="1984248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System User Flow</a:t>
            </a:r>
            <a:endParaRPr lang="en-US" sz="1200" spc="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33400"/>
            <a:ext cx="8991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1981200" y="7620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81200" y="1419225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981200" y="207645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81200" y="2733675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981200" y="470535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81200" y="5362575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981200" y="33909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981200" y="4048125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611880" y="9144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611880" y="21336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11880" y="33528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611880" y="57150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611880" y="44958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" y="64770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p_logo"/>
          <p:cNvPicPr/>
          <p:nvPr/>
        </p:nvPicPr>
        <p:blipFill>
          <a:blip r:embed="rId3" cstate="print"/>
          <a:srcRect l="6154" t="4572" r="24615"/>
          <a:stretch>
            <a:fillRect/>
          </a:stretch>
        </p:blipFill>
        <p:spPr bwMode="auto">
          <a:xfrm>
            <a:off x="457200" y="6592121"/>
            <a:ext cx="917202" cy="1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Footer Placeholder 3"/>
          <p:cNvSpPr txBox="1">
            <a:spLocks/>
          </p:cNvSpPr>
          <p:nvPr/>
        </p:nvSpPr>
        <p:spPr>
          <a:xfrm>
            <a:off x="2133600" y="6492875"/>
            <a:ext cx="48768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©Axispoint, Inc. 2012   |  Business Confidential  |  All Rights Reserved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6019800" y="6477000"/>
            <a:ext cx="2743200" cy="3810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A18FA9D2-756F-462E-BF62-3BA5FF8208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981200" y="6019800"/>
            <a:ext cx="381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6200" y="5738336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228600" algn="l"/>
              </a:tabLst>
            </a:pPr>
            <a:r>
              <a:rPr lang="en-US" sz="1400" dirty="0" smtClean="0"/>
              <a:t>**	</a:t>
            </a: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dirty="0" smtClean="0"/>
              <a:t> Items are Future Development.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114800" cy="5410200"/>
          </a:xfrm>
        </p:spPr>
        <p:txBody>
          <a:bodyPr>
            <a:normAutofit fontScale="70000" lnSpcReduction="20000"/>
          </a:bodyPr>
          <a:lstStyle/>
          <a:p>
            <a:pPr marL="228600" indent="-228600"/>
            <a:r>
              <a:rPr lang="en-US" dirty="0" smtClean="0"/>
              <a:t>Create </a:t>
            </a:r>
            <a:r>
              <a:rPr lang="en-US" dirty="0" smtClean="0"/>
              <a:t>and maintain </a:t>
            </a:r>
            <a:r>
              <a:rPr lang="en-US" dirty="0" smtClean="0"/>
              <a:t>Farm Owner account</a:t>
            </a:r>
            <a:endParaRPr lang="en-US" dirty="0" smtClean="0"/>
          </a:p>
          <a:p>
            <a:pPr marL="228600" indent="-228600"/>
            <a:r>
              <a:rPr lang="en-US" dirty="0" smtClean="0"/>
              <a:t>Manage System </a:t>
            </a:r>
            <a:r>
              <a:rPr lang="en-US" dirty="0" smtClean="0"/>
              <a:t>Access</a:t>
            </a:r>
            <a:endParaRPr lang="en-US" dirty="0" smtClean="0"/>
          </a:p>
          <a:p>
            <a:pPr marL="228600" indent="-228600"/>
            <a:r>
              <a:rPr lang="en-US" dirty="0" smtClean="0"/>
              <a:t>Manage Farm Owner </a:t>
            </a:r>
            <a:r>
              <a:rPr lang="en-US" dirty="0" smtClean="0"/>
              <a:t>Hierarchy</a:t>
            </a:r>
            <a:endParaRPr lang="en-US" dirty="0" smtClean="0"/>
          </a:p>
          <a:p>
            <a:pPr marL="228600" indent="-228600"/>
            <a:r>
              <a:rPr lang="en-US" dirty="0" smtClean="0"/>
              <a:t>Manage Configurable Attributes	</a:t>
            </a:r>
            <a:endParaRPr lang="en-US" dirty="0" smtClean="0"/>
          </a:p>
          <a:p>
            <a:pPr marL="228600" indent="-228600"/>
            <a:r>
              <a:rPr lang="en-US" dirty="0" smtClean="0"/>
              <a:t>Task Calendar	</a:t>
            </a:r>
          </a:p>
          <a:p>
            <a:pPr marL="228600" indent="-228600"/>
            <a:r>
              <a:rPr lang="en-US" dirty="0" smtClean="0"/>
              <a:t>Tasks-Actions*</a:t>
            </a:r>
            <a:endParaRPr lang="en-US" dirty="0" smtClean="0"/>
          </a:p>
          <a:p>
            <a:pPr marL="228600" indent="-228600"/>
            <a:r>
              <a:rPr lang="en-US" dirty="0" smtClean="0"/>
              <a:t>Alerts</a:t>
            </a:r>
            <a:endParaRPr lang="en-US" dirty="0" smtClean="0"/>
          </a:p>
          <a:p>
            <a:pPr marL="228600" indent="-228600"/>
            <a:r>
              <a:rPr lang="en-US" dirty="0" smtClean="0"/>
              <a:t>Activity </a:t>
            </a:r>
            <a:r>
              <a:rPr lang="en-US" dirty="0" smtClean="0"/>
              <a:t>Templates</a:t>
            </a:r>
            <a:endParaRPr lang="en-US" dirty="0" smtClean="0"/>
          </a:p>
          <a:p>
            <a:pPr marL="228600" indent="-228600"/>
            <a:r>
              <a:rPr lang="en-US" dirty="0" smtClean="0"/>
              <a:t>Recordkeeping</a:t>
            </a:r>
            <a:endParaRPr lang="en-US" dirty="0" smtClean="0"/>
          </a:p>
          <a:p>
            <a:pPr marL="228600" indent="-228600"/>
            <a:r>
              <a:rPr lang="en-US" dirty="0" smtClean="0"/>
              <a:t>Location </a:t>
            </a:r>
            <a:r>
              <a:rPr lang="en-US" dirty="0" smtClean="0"/>
              <a:t>Identification (</a:t>
            </a:r>
            <a:r>
              <a:rPr lang="en-US" i="1" dirty="0" smtClean="0"/>
              <a:t>partial</a:t>
            </a:r>
            <a:r>
              <a:rPr lang="en-US" dirty="0" smtClean="0"/>
              <a:t>)</a:t>
            </a:r>
            <a:endParaRPr lang="en-US" dirty="0" smtClean="0"/>
          </a:p>
          <a:p>
            <a:pPr marL="228600" indent="-228600"/>
            <a:r>
              <a:rPr lang="en-US" dirty="0" smtClean="0"/>
              <a:t>Issue Tracking and </a:t>
            </a:r>
            <a:r>
              <a:rPr lang="en-US" dirty="0" smtClean="0"/>
              <a:t>Resolution</a:t>
            </a:r>
          </a:p>
          <a:p>
            <a:pPr marL="228600" indent="-228600"/>
            <a:r>
              <a:rPr lang="en-US" dirty="0" smtClean="0"/>
              <a:t>User-Defined Activities</a:t>
            </a:r>
          </a:p>
          <a:p>
            <a:pPr marL="228600" indent="-228600"/>
            <a:r>
              <a:rPr lang="en-US" dirty="0" smtClean="0"/>
              <a:t>Customizable Activity Templates</a:t>
            </a:r>
          </a:p>
          <a:p>
            <a:pPr marL="228600" indent="-228600"/>
            <a:r>
              <a:rPr lang="en-US" dirty="0" smtClean="0"/>
              <a:t>Farm Owner Administration Capabilities</a:t>
            </a:r>
          </a:p>
          <a:p>
            <a:pPr marL="228600" indent="-228600"/>
            <a:r>
              <a:rPr lang="en-US" dirty="0" smtClean="0"/>
              <a:t>Manage Farm </a:t>
            </a:r>
            <a:r>
              <a:rPr lang="en-US" dirty="0" smtClean="0"/>
              <a:t>Organization</a:t>
            </a:r>
          </a:p>
          <a:p>
            <a:pPr marL="228600" indent="-228600"/>
            <a:endParaRPr lang="en-US" sz="1400" dirty="0" smtClean="0"/>
          </a:p>
          <a:p>
            <a:pPr marL="228600" indent="-228600">
              <a:buNone/>
            </a:pPr>
            <a:r>
              <a:rPr lang="en-US" sz="1400" dirty="0" smtClean="0"/>
              <a:t>* </a:t>
            </a:r>
            <a:r>
              <a:rPr lang="en-US" sz="1400" dirty="0" smtClean="0"/>
              <a:t>Activity was removed as a requirement</a:t>
            </a:r>
            <a:endParaRPr lang="en-US" sz="14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419600" y="990600"/>
            <a:ext cx="4724400" cy="5486400"/>
          </a:xfrm>
        </p:spPr>
        <p:txBody>
          <a:bodyPr>
            <a:normAutofit fontScale="70000" lnSpcReduction="20000"/>
          </a:bodyPr>
          <a:lstStyle/>
          <a:p>
            <a:pPr marL="228600" indent="-228600"/>
            <a:r>
              <a:rPr lang="en-US" dirty="0" smtClean="0"/>
              <a:t>Manage </a:t>
            </a:r>
            <a:r>
              <a:rPr lang="en-US" dirty="0" smtClean="0"/>
              <a:t>Farm </a:t>
            </a:r>
            <a:r>
              <a:rPr lang="en-US" dirty="0" smtClean="0"/>
              <a:t>Information</a:t>
            </a:r>
            <a:endParaRPr lang="en-US" dirty="0" smtClean="0"/>
          </a:p>
          <a:p>
            <a:pPr marL="685800" lvl="1" indent="-228600"/>
            <a:r>
              <a:rPr lang="en-US" dirty="0" smtClean="0"/>
              <a:t>Hen </a:t>
            </a:r>
            <a:r>
              <a:rPr lang="en-US" dirty="0" smtClean="0"/>
              <a:t>Houses Attributes</a:t>
            </a:r>
          </a:p>
          <a:p>
            <a:pPr marL="685800" lvl="1" indent="-228600"/>
            <a:r>
              <a:rPr lang="en-US" dirty="0" smtClean="0"/>
              <a:t>External </a:t>
            </a:r>
            <a:r>
              <a:rPr lang="en-US" dirty="0" smtClean="0"/>
              <a:t>Partners</a:t>
            </a:r>
          </a:p>
          <a:p>
            <a:pPr marL="228600" indent="-228600"/>
            <a:r>
              <a:rPr lang="en-US" dirty="0" smtClean="0"/>
              <a:t>Manage User </a:t>
            </a:r>
            <a:r>
              <a:rPr lang="en-US" dirty="0" smtClean="0"/>
              <a:t>Access</a:t>
            </a:r>
            <a:endParaRPr lang="en-US" dirty="0" smtClean="0"/>
          </a:p>
          <a:p>
            <a:pPr marL="228600" indent="-228600"/>
            <a:r>
              <a:rPr lang="en-US" dirty="0" smtClean="0"/>
              <a:t>Administrative </a:t>
            </a:r>
            <a:r>
              <a:rPr lang="en-US" dirty="0" smtClean="0"/>
              <a:t>Reports</a:t>
            </a:r>
          </a:p>
          <a:p>
            <a:pPr marL="228600" indent="-228600"/>
            <a:r>
              <a:rPr lang="en-US" dirty="0" smtClean="0"/>
              <a:t>Written SE Prevention </a:t>
            </a:r>
            <a:r>
              <a:rPr lang="en-US" dirty="0" smtClean="0"/>
              <a:t>Plan</a:t>
            </a:r>
            <a:endParaRPr lang="en-US" dirty="0" smtClean="0"/>
          </a:p>
          <a:p>
            <a:pPr marL="228600" indent="-228600"/>
            <a:r>
              <a:rPr lang="en-US" dirty="0" smtClean="0"/>
              <a:t>SE </a:t>
            </a:r>
            <a:r>
              <a:rPr lang="en-US" dirty="0" smtClean="0"/>
              <a:t>Prevention Measures </a:t>
            </a:r>
            <a:r>
              <a:rPr lang="en-US" dirty="0" smtClean="0"/>
              <a:t>Management</a:t>
            </a:r>
            <a:endParaRPr lang="en-US" dirty="0" smtClean="0"/>
          </a:p>
          <a:p>
            <a:pPr marL="228600" indent="-228600"/>
            <a:r>
              <a:rPr lang="en-US" dirty="0" smtClean="0"/>
              <a:t>Biosecurity</a:t>
            </a:r>
          </a:p>
          <a:p>
            <a:pPr marL="228600" indent="-228600"/>
            <a:r>
              <a:rPr lang="en-US" dirty="0" smtClean="0"/>
              <a:t>Rodent</a:t>
            </a:r>
            <a:r>
              <a:rPr lang="en-US" dirty="0" smtClean="0"/>
              <a:t>, Flies &amp; Pest </a:t>
            </a:r>
            <a:r>
              <a:rPr lang="en-US" dirty="0" smtClean="0"/>
              <a:t>Control</a:t>
            </a:r>
            <a:endParaRPr lang="en-US" dirty="0" smtClean="0"/>
          </a:p>
          <a:p>
            <a:pPr marL="228600" indent="-228600"/>
            <a:r>
              <a:rPr lang="en-US" dirty="0" smtClean="0"/>
              <a:t>Cleaning &amp; </a:t>
            </a:r>
            <a:r>
              <a:rPr lang="en-US" dirty="0" smtClean="0"/>
              <a:t>Disinfection</a:t>
            </a:r>
            <a:endParaRPr lang="en-US" dirty="0" smtClean="0"/>
          </a:p>
          <a:p>
            <a:pPr marL="228600" indent="-228600"/>
            <a:r>
              <a:rPr lang="en-US" dirty="0" smtClean="0"/>
              <a:t>Environmental Sampling &amp; </a:t>
            </a:r>
            <a:r>
              <a:rPr lang="en-US" dirty="0" smtClean="0"/>
              <a:t>Testing</a:t>
            </a:r>
          </a:p>
          <a:p>
            <a:pPr marL="228600" indent="-228600"/>
            <a:r>
              <a:rPr lang="en-US" dirty="0" smtClean="0"/>
              <a:t>Egg </a:t>
            </a:r>
            <a:r>
              <a:rPr lang="en-US" dirty="0" smtClean="0"/>
              <a:t>Sampling &amp; </a:t>
            </a:r>
            <a:r>
              <a:rPr lang="en-US" dirty="0" smtClean="0"/>
              <a:t>Testing</a:t>
            </a:r>
          </a:p>
          <a:p>
            <a:pPr marL="228600" indent="-228600"/>
            <a:r>
              <a:rPr lang="en-US" dirty="0" smtClean="0"/>
              <a:t>Refrigeration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managed as a task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228600" indent="-228600"/>
            <a:r>
              <a:rPr lang="en-US" dirty="0" smtClean="0"/>
              <a:t>Flock </a:t>
            </a:r>
            <a:r>
              <a:rPr lang="en-US" dirty="0" smtClean="0"/>
              <a:t>Management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managed as a task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marL="228600" indent="-228600"/>
            <a:r>
              <a:rPr lang="en-US" dirty="0" smtClean="0"/>
              <a:t>Egg Production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managed as a task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marL="228600" indent="-228600"/>
            <a:r>
              <a:rPr lang="en-US" dirty="0" smtClean="0"/>
              <a:t>Auditing Capabilities</a:t>
            </a:r>
            <a:endParaRPr lang="en-US" dirty="0" smtClean="0"/>
          </a:p>
          <a:p>
            <a:pPr marL="228600" indent="-228600"/>
            <a:r>
              <a:rPr lang="en-US" dirty="0" smtClean="0"/>
              <a:t>FDA </a:t>
            </a:r>
            <a:r>
              <a:rPr lang="en-US" dirty="0" smtClean="0"/>
              <a:t>Inspections</a:t>
            </a:r>
          </a:p>
          <a:p>
            <a:pPr marL="228600" indent="-228600"/>
            <a:r>
              <a:rPr lang="en-US" dirty="0" smtClean="0"/>
              <a:t>Operations Tab Charts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not in SOW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64770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p_logo"/>
          <p:cNvPicPr/>
          <p:nvPr/>
        </p:nvPicPr>
        <p:blipFill>
          <a:blip r:embed="rId2" cstate="print"/>
          <a:srcRect l="6154" t="4572" r="24615"/>
          <a:stretch>
            <a:fillRect/>
          </a:stretch>
        </p:blipFill>
        <p:spPr bwMode="auto">
          <a:xfrm>
            <a:off x="457200" y="6592121"/>
            <a:ext cx="917202" cy="1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2133600" y="6492875"/>
            <a:ext cx="48768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©Axispoint, Inc. 2012   |  Business Confidential  |  All Rights Reserved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019800" y="6477000"/>
            <a:ext cx="2743200" cy="3810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A18FA9D2-756F-462E-BF62-3BA5FF8208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8229600" cy="393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chemeClr val="tx2"/>
                </a:solidFill>
              </a:rPr>
              <a:t>TEN &amp; DNL SOW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1696" y="457200"/>
            <a:ext cx="1984248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 fontScale="92500" lnSpcReduction="1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Completed Features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900" spc="100" dirty="0" smtClean="0">
                <a:solidFill>
                  <a:schemeClr val="bg1"/>
                </a:solidFill>
              </a:rPr>
              <a:t>(As of January 1, 20113)</a:t>
            </a:r>
            <a:endParaRPr lang="en-US" sz="900" spc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83163"/>
          </a:xfrm>
        </p:spPr>
        <p:txBody>
          <a:bodyPr>
            <a:normAutofit fontScale="92500"/>
          </a:bodyPr>
          <a:lstStyle/>
          <a:p>
            <a:pPr marL="228600" indent="-228600"/>
            <a:r>
              <a:rPr lang="en-US" dirty="0" smtClean="0"/>
              <a:t>Items in the SOW Expected in Future Releases –</a:t>
            </a:r>
          </a:p>
          <a:p>
            <a:pPr marL="628650" lvl="1" indent="-228600"/>
            <a:r>
              <a:rPr lang="en-US" dirty="0" smtClean="0"/>
              <a:t>Auto-Generated </a:t>
            </a:r>
            <a:r>
              <a:rPr lang="en-US" dirty="0" smtClean="0"/>
              <a:t>SE Prevention </a:t>
            </a:r>
            <a:r>
              <a:rPr lang="en-US" dirty="0" smtClean="0"/>
              <a:t>Plan   (</a:t>
            </a:r>
            <a:r>
              <a:rPr lang="en-US" i="1" dirty="0" smtClean="0"/>
              <a:t>previously deprioritized</a:t>
            </a:r>
            <a:r>
              <a:rPr lang="en-US" dirty="0" smtClean="0"/>
              <a:t>)</a:t>
            </a:r>
          </a:p>
          <a:p>
            <a:pPr marL="628650" lvl="1" indent="-228600"/>
            <a:r>
              <a:rPr lang="en-US" dirty="0" smtClean="0"/>
              <a:t>Integration </a:t>
            </a:r>
            <a:r>
              <a:rPr lang="en-US" dirty="0" smtClean="0"/>
              <a:t>with Environmental Sampling </a:t>
            </a:r>
            <a:r>
              <a:rPr lang="en-US" dirty="0" smtClean="0"/>
              <a:t>&amp; Testing Labs</a:t>
            </a:r>
          </a:p>
          <a:p>
            <a:pPr marL="628650" lvl="1" indent="-228600"/>
            <a:r>
              <a:rPr lang="en-US" dirty="0" smtClean="0"/>
              <a:t>Integration with Egg Sampling &amp; Testing </a:t>
            </a:r>
            <a:r>
              <a:rPr lang="en-US" dirty="0" smtClean="0"/>
              <a:t>Labs</a:t>
            </a:r>
          </a:p>
          <a:p>
            <a:pPr marL="228600" indent="-228600"/>
            <a:r>
              <a:rPr lang="en-US" dirty="0" smtClean="0"/>
              <a:t>Items Not in SOW but Have Been Requested –</a:t>
            </a:r>
          </a:p>
          <a:p>
            <a:pPr marL="628650" lvl="1" indent="-228600"/>
            <a:r>
              <a:rPr lang="en-US" dirty="0" smtClean="0"/>
              <a:t>Biometric Security (deprioritized)</a:t>
            </a:r>
          </a:p>
          <a:p>
            <a:pPr marL="628650" lvl="1" indent="-228600"/>
            <a:r>
              <a:rPr lang="en-US" dirty="0" smtClean="0"/>
              <a:t>RFID (deprioritized)</a:t>
            </a:r>
          </a:p>
          <a:p>
            <a:pPr marL="628650" lvl="1" indent="-228600"/>
            <a:r>
              <a:rPr lang="en-US" dirty="0" smtClean="0"/>
              <a:t>Additional Reporting Needs</a:t>
            </a:r>
          </a:p>
          <a:p>
            <a:pPr marL="628650" lvl="1" indent="-228600"/>
            <a:r>
              <a:rPr lang="en-US" dirty="0" smtClean="0"/>
              <a:t>Advanced Features for Location Identification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6477000"/>
            <a:ext cx="822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p_logo"/>
          <p:cNvPicPr/>
          <p:nvPr/>
        </p:nvPicPr>
        <p:blipFill>
          <a:blip r:embed="rId2" cstate="print"/>
          <a:srcRect l="6154" t="4572" r="24615"/>
          <a:stretch>
            <a:fillRect/>
          </a:stretch>
        </p:blipFill>
        <p:spPr bwMode="auto">
          <a:xfrm>
            <a:off x="457200" y="6592121"/>
            <a:ext cx="917202" cy="1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2133600" y="6492875"/>
            <a:ext cx="48768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©Axispoint, Inc. 2012   |  Business Confidential  |  All Rights Reserved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019800" y="6477000"/>
            <a:ext cx="2743200" cy="3810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A18FA9D2-756F-462E-BF62-3BA5FF82084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7200"/>
            <a:ext cx="8229600" cy="393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solidFill>
                  <a:schemeClr val="tx2"/>
                </a:solidFill>
              </a:rPr>
              <a:t>TEN &amp; DNL SOW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1696" y="457200"/>
            <a:ext cx="1984248" cy="39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200" spc="100" dirty="0" smtClean="0">
                <a:solidFill>
                  <a:schemeClr val="bg1"/>
                </a:solidFill>
              </a:rPr>
              <a:t>Future Features</a:t>
            </a:r>
            <a:endParaRPr lang="en-US" sz="1200" spc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392</Words>
  <Application>Microsoft Office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DNL Solution: Food Safety &amp; Prevention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</dc:creator>
  <cp:lastModifiedBy>smorris</cp:lastModifiedBy>
  <cp:revision>66</cp:revision>
  <dcterms:created xsi:type="dcterms:W3CDTF">2012-10-23T13:04:52Z</dcterms:created>
  <dcterms:modified xsi:type="dcterms:W3CDTF">2012-12-19T21:28:13Z</dcterms:modified>
</cp:coreProperties>
</file>