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39"/>
  </p:notesMasterIdLst>
  <p:sldIdLst>
    <p:sldId id="256" r:id="rId2"/>
    <p:sldId id="330" r:id="rId3"/>
    <p:sldId id="260" r:id="rId4"/>
    <p:sldId id="334" r:id="rId5"/>
    <p:sldId id="476" r:id="rId6"/>
    <p:sldId id="757" r:id="rId7"/>
    <p:sldId id="763" r:id="rId8"/>
    <p:sldId id="765" r:id="rId9"/>
    <p:sldId id="766" r:id="rId10"/>
    <p:sldId id="768" r:id="rId11"/>
    <p:sldId id="767" r:id="rId12"/>
    <p:sldId id="769" r:id="rId13"/>
    <p:sldId id="773" r:id="rId14"/>
    <p:sldId id="772" r:id="rId15"/>
    <p:sldId id="771" r:id="rId16"/>
    <p:sldId id="774" r:id="rId17"/>
    <p:sldId id="775" r:id="rId18"/>
    <p:sldId id="776" r:id="rId19"/>
    <p:sldId id="778" r:id="rId20"/>
    <p:sldId id="777" r:id="rId21"/>
    <p:sldId id="779" r:id="rId22"/>
    <p:sldId id="780" r:id="rId23"/>
    <p:sldId id="781" r:id="rId24"/>
    <p:sldId id="782" r:id="rId25"/>
    <p:sldId id="783" r:id="rId26"/>
    <p:sldId id="784" r:id="rId27"/>
    <p:sldId id="785" r:id="rId28"/>
    <p:sldId id="786" r:id="rId29"/>
    <p:sldId id="770" r:id="rId30"/>
    <p:sldId id="788" r:id="rId31"/>
    <p:sldId id="789" r:id="rId32"/>
    <p:sldId id="790" r:id="rId33"/>
    <p:sldId id="791" r:id="rId34"/>
    <p:sldId id="792" r:id="rId35"/>
    <p:sldId id="793" r:id="rId36"/>
    <p:sldId id="794" r:id="rId37"/>
    <p:sldId id="446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52" autoAdjust="0"/>
    <p:restoredTop sz="86439" autoAdjust="0"/>
  </p:normalViewPr>
  <p:slideViewPr>
    <p:cSldViewPr>
      <p:cViewPr varScale="1">
        <p:scale>
          <a:sx n="93" d="100"/>
          <a:sy n="93" d="100"/>
        </p:scale>
        <p:origin x="-90" y="-5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1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1518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32669-555D-4B66-9B39-827FA087E0FE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D4DF3-AC6A-4D65-836F-8C6F9247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2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114B-BB34-4FD6-85A4-F01874FE88A3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45D0-647F-4861-BED7-A450BD04E9A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114B-BB34-4FD6-85A4-F01874FE88A3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45D0-647F-4861-BED7-A450BD04E9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114B-BB34-4FD6-85A4-F01874FE88A3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45D0-647F-4861-BED7-A450BD04E9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114B-BB34-4FD6-85A4-F01874FE88A3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45D0-647F-4861-BED7-A450BD04E9A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114B-BB34-4FD6-85A4-F01874FE88A3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45D0-647F-4861-BED7-A450BD04E9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114B-BB34-4FD6-85A4-F01874FE88A3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45D0-647F-4861-BED7-A450BD04E9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114B-BB34-4FD6-85A4-F01874FE88A3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45D0-647F-4861-BED7-A450BD04E9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114B-BB34-4FD6-85A4-F01874FE88A3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45D0-647F-4861-BED7-A450BD04E9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114B-BB34-4FD6-85A4-F01874FE88A3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45D0-647F-4861-BED7-A450BD04E9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114B-BB34-4FD6-85A4-F01874FE88A3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45D0-647F-4861-BED7-A450BD04E9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114B-BB34-4FD6-85A4-F01874FE88A3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45D0-647F-4861-BED7-A450BD04E9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F43F114B-BB34-4FD6-85A4-F01874FE88A3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5DC345D0-647F-4861-BED7-A450BD04E9A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48000"/>
            <a:ext cx="6705600" cy="3200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35538"/>
            <a:ext cx="8153400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C</a:t>
            </a:r>
            <a:r>
              <a:rPr lang="en-US" b="1" dirty="0" smtClean="0">
                <a:solidFill>
                  <a:srgbClr val="0070C0"/>
                </a:solidFill>
              </a:rPr>
              <a:t>ommodore </a:t>
            </a:r>
            <a:r>
              <a:rPr lang="en-US" b="1" dirty="0" smtClean="0">
                <a:solidFill>
                  <a:srgbClr val="FFFF00"/>
                </a:solidFill>
              </a:rPr>
              <a:t>64</a:t>
            </a:r>
            <a:r>
              <a:rPr lang="en-US" b="1" dirty="0" smtClean="0">
                <a:solidFill>
                  <a:srgbClr val="0070C0"/>
                </a:solidFill>
              </a:rPr>
              <a:t> Game Project Video </a:t>
            </a:r>
            <a:r>
              <a:rPr lang="en-US" b="1" dirty="0" smtClean="0">
                <a:solidFill>
                  <a:srgbClr val="0070C0"/>
                </a:solidFill>
              </a:rPr>
              <a:t>8 &amp; 9</a:t>
            </a:r>
            <a:r>
              <a:rPr lang="en-US" b="1" dirty="0" smtClean="0">
                <a:solidFill>
                  <a:srgbClr val="0070C0"/>
                </a:solidFill>
              </a:rPr>
              <a:t/>
            </a:r>
            <a:br>
              <a:rPr lang="en-US" b="1" dirty="0" smtClean="0">
                <a:solidFill>
                  <a:srgbClr val="0070C0"/>
                </a:solidFill>
              </a:rPr>
            </a:b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11582" y="1676400"/>
            <a:ext cx="5227418" cy="923330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cap="all" dirty="0" smtClean="0">
                <a:ln/>
                <a:solidFill>
                  <a:srgbClr val="FFFF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Cooper Black" pitchFamily="18" charset="0"/>
              </a:rPr>
              <a:t>By C64Brain</a:t>
            </a:r>
            <a:endParaRPr lang="en-US" sz="5400" cap="all" spc="0" dirty="0">
              <a:ln/>
              <a:solidFill>
                <a:srgbClr val="FFFF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Cooper Black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79" y="3077110"/>
            <a:ext cx="71362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74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8077200" cy="4800600"/>
          </a:xfrm>
        </p:spPr>
        <p:txBody>
          <a:bodyPr>
            <a:normAutofit fontScale="92500"/>
          </a:bodyPr>
          <a:lstStyle/>
          <a:p>
            <a:r>
              <a:rPr lang="en-US" b="1" dirty="0" err="1" smtClean="0">
                <a:solidFill>
                  <a:srgbClr val="FFC000"/>
                </a:solidFill>
              </a:rPr>
              <a:t>PlayerStateIdle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lda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00B0F0"/>
                </a:solidFill>
              </a:rPr>
              <a:t>PLAYER_SUBSTATE</a:t>
            </a:r>
            <a:r>
              <a:rPr lang="en-US" dirty="0"/>
              <a:t> </a:t>
            </a:r>
            <a:r>
              <a:rPr lang="en-US" i="1" dirty="0"/>
              <a:t>; Check for first entry to state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bne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C000"/>
                </a:solidFill>
              </a:rPr>
              <a:t>@running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ldx</a:t>
            </a:r>
            <a:r>
              <a:rPr lang="en-US" dirty="0" smtClean="0"/>
              <a:t> </a:t>
            </a:r>
            <a:r>
              <a:rPr lang="en-US" dirty="0"/>
              <a:t>#</a:t>
            </a:r>
            <a:r>
              <a:rPr lang="en-US" b="1" dirty="0">
                <a:solidFill>
                  <a:srgbClr val="92D050"/>
                </a:solidFill>
              </a:rPr>
              <a:t>0 </a:t>
            </a:r>
            <a:r>
              <a:rPr lang="en-US" i="1" dirty="0"/>
              <a:t>; load sprite number (0) in X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lda</a:t>
            </a:r>
            <a:r>
              <a:rPr lang="en-US" dirty="0" smtClean="0"/>
              <a:t> </a:t>
            </a:r>
            <a:r>
              <a:rPr lang="en-US" dirty="0"/>
              <a:t>#&lt;</a:t>
            </a:r>
            <a:r>
              <a:rPr lang="en-US" b="1" dirty="0">
                <a:solidFill>
                  <a:srgbClr val="00B0F0"/>
                </a:solidFill>
              </a:rPr>
              <a:t>ANIM_PLAYER_IDLE</a:t>
            </a:r>
            <a:r>
              <a:rPr lang="en-US" dirty="0"/>
              <a:t> </a:t>
            </a:r>
            <a:r>
              <a:rPr lang="en-US" i="1" dirty="0"/>
              <a:t>; load animation list in ZEROPAGE_POINTER_1 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dirty="0" err="1" smtClean="0"/>
              <a:t>sta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00B0F0"/>
                </a:solidFill>
              </a:rPr>
              <a:t>ZEROPAGE_POINTER_1</a:t>
            </a:r>
            <a:r>
              <a:rPr lang="en-US" dirty="0"/>
              <a:t> </a:t>
            </a:r>
            <a:r>
              <a:rPr lang="en-US" i="1" dirty="0"/>
              <a:t>; byte %00000111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lda</a:t>
            </a:r>
            <a:r>
              <a:rPr lang="en-US" dirty="0" smtClean="0"/>
              <a:t> </a:t>
            </a:r>
            <a:r>
              <a:rPr lang="en-US" dirty="0"/>
              <a:t>#&gt;</a:t>
            </a:r>
            <a:r>
              <a:rPr lang="en-US" b="1" dirty="0">
                <a:solidFill>
                  <a:srgbClr val="00B0F0"/>
                </a:solidFill>
              </a:rPr>
              <a:t>ANIM_PLAYER_IDLE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sta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00B0F0"/>
                </a:solidFill>
              </a:rPr>
              <a:t>ZEROPAGE_POINTER_1 + 1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jsr</a:t>
            </a:r>
            <a:r>
              <a:rPr lang="en-US" dirty="0" smtClean="0"/>
              <a:t> </a:t>
            </a:r>
            <a:r>
              <a:rPr lang="en-US" b="1" dirty="0" err="1">
                <a:solidFill>
                  <a:srgbClr val="FF0000"/>
                </a:solidFill>
              </a:rPr>
              <a:t>InitSpriteAnim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i="1" dirty="0"/>
              <a:t>; setup the animation for Idle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lda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00B0F0"/>
                </a:solidFill>
              </a:rPr>
              <a:t>PLAYER_SUBSTATE_RUNNING</a:t>
            </a:r>
            <a:r>
              <a:rPr lang="en-US" dirty="0"/>
              <a:t> </a:t>
            </a:r>
            <a:r>
              <a:rPr lang="en-US" i="1" dirty="0"/>
              <a:t>; set the </a:t>
            </a:r>
            <a:r>
              <a:rPr lang="en-US" i="1" dirty="0" err="1"/>
              <a:t>substate</a:t>
            </a:r>
            <a:r>
              <a:rPr lang="en-US" i="1" dirty="0"/>
              <a:t> to Running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sta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00B0F0"/>
                </a:solidFill>
              </a:rPr>
              <a:t>PLAYER_SUBSTATE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rts</a:t>
            </a:r>
            <a:r>
              <a:rPr lang="en-US" dirty="0" smtClean="0"/>
              <a:t> </a:t>
            </a:r>
            <a:r>
              <a:rPr lang="en-US" i="1" dirty="0" smtClean="0"/>
              <a:t>;========================================================================= </a:t>
            </a:r>
            <a:br>
              <a:rPr lang="en-US" i="1" dirty="0" smtClean="0"/>
            </a:br>
            <a:r>
              <a:rPr lang="en-US" i="1" dirty="0" smtClean="0"/>
              <a:t>; </a:t>
            </a:r>
            <a:r>
              <a:rPr lang="en-US" i="1" dirty="0"/>
              <a:t>GET JOYSTICK TEST </a:t>
            </a:r>
            <a:r>
              <a:rPr lang="en-US" i="1" dirty="0" smtClean="0"/>
              <a:t>;=========================================================================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FFC000"/>
                </a:solidFill>
              </a:rPr>
              <a:t>@</a:t>
            </a:r>
            <a:r>
              <a:rPr lang="en-US" b="1" dirty="0">
                <a:solidFill>
                  <a:srgbClr val="FFC000"/>
                </a:solidFill>
              </a:rPr>
              <a:t>running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jsr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JoystickReady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beq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C000"/>
                </a:solidFill>
              </a:rPr>
              <a:t>@input </a:t>
            </a:r>
            <a:r>
              <a:rPr lang="en-US" i="1" dirty="0"/>
              <a:t>; The screen has stopped scrolling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64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8077200" cy="4724400"/>
          </a:xfrm>
        </p:spPr>
        <p:txBody>
          <a:bodyPr>
            <a:normAutofit fontScale="92500"/>
          </a:bodyPr>
          <a:lstStyle/>
          <a:p>
            <a:r>
              <a:rPr lang="en-US" i="1" dirty="0" smtClean="0"/>
              <a:t>;==================================================================== </a:t>
            </a:r>
            <a:br>
              <a:rPr lang="en-US" i="1" dirty="0" smtClean="0"/>
            </a:br>
            <a:r>
              <a:rPr lang="en-US" i="1" dirty="0" smtClean="0"/>
              <a:t>; </a:t>
            </a:r>
            <a:r>
              <a:rPr lang="en-US" i="1" dirty="0"/>
              <a:t>SPRITE IS CLIMBING A POLE OR SITTING IDLE ON IT </a:t>
            </a:r>
            <a:r>
              <a:rPr lang="en-US" i="1" dirty="0" smtClean="0"/>
              <a:t>;====================================================================</a:t>
            </a:r>
            <a:br>
              <a:rPr lang="en-US" i="1" dirty="0" smtClean="0"/>
            </a:br>
            <a:r>
              <a:rPr lang="en-US" i="1" dirty="0" smtClean="0"/>
              <a:t>; </a:t>
            </a:r>
            <a:r>
              <a:rPr lang="en-US" i="1" dirty="0"/>
              <a:t>Screen has stopped scrolling</a:t>
            </a:r>
            <a:r>
              <a:rPr lang="en-US" dirty="0"/>
              <a:t> </a:t>
            </a:r>
            <a:r>
              <a:rPr lang="en-US" dirty="0" smtClean="0"/>
              <a:t>from this section going forward</a:t>
            </a:r>
            <a:br>
              <a:rPr lang="en-US" dirty="0" smtClean="0"/>
            </a:br>
            <a:r>
              <a:rPr lang="en-US" b="1" dirty="0" smtClean="0">
                <a:solidFill>
                  <a:srgbClr val="FFC000"/>
                </a:solidFill>
              </a:rPr>
              <a:t>@</a:t>
            </a:r>
            <a:r>
              <a:rPr lang="en-US" b="1" dirty="0">
                <a:solidFill>
                  <a:srgbClr val="FFC000"/>
                </a:solidFill>
              </a:rPr>
              <a:t>input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ldx</a:t>
            </a:r>
            <a:r>
              <a:rPr lang="en-US" dirty="0" smtClean="0"/>
              <a:t> </a:t>
            </a:r>
            <a:r>
              <a:rPr lang="en-US" dirty="0"/>
              <a:t>#</a:t>
            </a:r>
            <a:r>
              <a:rPr lang="en-US" b="1" dirty="0">
                <a:solidFill>
                  <a:srgbClr val="92D050"/>
                </a:solidFill>
              </a:rPr>
              <a:t>1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jsr</a:t>
            </a:r>
            <a:r>
              <a:rPr lang="en-US" dirty="0" smtClean="0"/>
              <a:t> </a:t>
            </a:r>
            <a:r>
              <a:rPr lang="en-US" b="1" dirty="0" err="1">
                <a:solidFill>
                  <a:srgbClr val="FF0000"/>
                </a:solidFill>
              </a:rPr>
              <a:t>CheckBlockUnder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lda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00B0F0"/>
                </a:solidFill>
              </a:rPr>
              <a:t>COLLIDER_ATTR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cmp</a:t>
            </a:r>
            <a:r>
              <a:rPr lang="en-US" dirty="0" smtClean="0"/>
              <a:t> </a:t>
            </a:r>
            <a:r>
              <a:rPr lang="en-US" dirty="0"/>
              <a:t>#</a:t>
            </a:r>
            <a:r>
              <a:rPr lang="en-US" b="1" dirty="0">
                <a:solidFill>
                  <a:srgbClr val="00B0F0"/>
                </a:solidFill>
              </a:rPr>
              <a:t>COLL_POLE</a:t>
            </a:r>
            <a:r>
              <a:rPr lang="en-US" dirty="0"/>
              <a:t> </a:t>
            </a:r>
            <a:r>
              <a:rPr lang="en-US" i="1" dirty="0"/>
              <a:t>; Check for pole under player 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dirty="0" err="1" smtClean="0"/>
              <a:t>beq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C000"/>
                </a:solidFill>
              </a:rPr>
              <a:t>@</a:t>
            </a:r>
            <a:r>
              <a:rPr lang="en-US" b="1" dirty="0" err="1" smtClean="0">
                <a:solidFill>
                  <a:srgbClr val="FFC000"/>
                </a:solidFill>
              </a:rPr>
              <a:t>goPoleClimb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en-US" i="1" dirty="0" smtClean="0"/>
              <a:t>;========================================================================= </a:t>
            </a:r>
            <a:br>
              <a:rPr lang="en-US" i="1" dirty="0" smtClean="0"/>
            </a:br>
            <a:r>
              <a:rPr lang="en-US" i="1" dirty="0" smtClean="0"/>
              <a:t>; </a:t>
            </a:r>
            <a:r>
              <a:rPr lang="en-US" i="1" dirty="0"/>
              <a:t>SPRITE HAS NOT YET LANDED ON THE FLOOR </a:t>
            </a:r>
            <a:r>
              <a:rPr lang="en-US" i="1" dirty="0" smtClean="0"/>
              <a:t>;=========================================================================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ldx</a:t>
            </a:r>
            <a:r>
              <a:rPr lang="en-US" dirty="0" smtClean="0"/>
              <a:t> </a:t>
            </a:r>
            <a:r>
              <a:rPr lang="en-US" dirty="0"/>
              <a:t>#</a:t>
            </a:r>
            <a:r>
              <a:rPr lang="en-US" b="1" dirty="0">
                <a:solidFill>
                  <a:srgbClr val="92D050"/>
                </a:solidFill>
              </a:rPr>
              <a:t>1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jsr</a:t>
            </a:r>
            <a:r>
              <a:rPr lang="en-US" dirty="0" smtClean="0"/>
              <a:t> </a:t>
            </a:r>
            <a:r>
              <a:rPr lang="en-US" b="1" dirty="0" err="1">
                <a:solidFill>
                  <a:srgbClr val="FF0000"/>
                </a:solidFill>
              </a:rPr>
              <a:t>CheckBlockUnder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lda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00B0F0"/>
                </a:solidFill>
              </a:rPr>
              <a:t>COLLIDER_ATTR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cmp</a:t>
            </a:r>
            <a:r>
              <a:rPr lang="en-US" dirty="0" smtClean="0"/>
              <a:t> </a:t>
            </a:r>
            <a:r>
              <a:rPr lang="en-US" dirty="0"/>
              <a:t>#</a:t>
            </a:r>
            <a:r>
              <a:rPr lang="en-US" b="1" dirty="0">
                <a:solidFill>
                  <a:srgbClr val="00B0F0"/>
                </a:solidFill>
              </a:rPr>
              <a:t>COLL_FLOOR</a:t>
            </a:r>
            <a:r>
              <a:rPr lang="en-US" dirty="0"/>
              <a:t> </a:t>
            </a:r>
            <a:r>
              <a:rPr lang="en-US" i="1" dirty="0"/>
              <a:t>; Does floor exist under us?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bne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C000"/>
                </a:solidFill>
              </a:rPr>
              <a:t>@</a:t>
            </a:r>
            <a:r>
              <a:rPr lang="en-US" b="1" dirty="0" err="1">
                <a:solidFill>
                  <a:srgbClr val="FFC000"/>
                </a:solidFill>
              </a:rPr>
              <a:t>stillFalling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smtClean="0">
                <a:solidFill>
                  <a:srgbClr val="FFC000"/>
                </a:solidFill>
              </a:rPr>
              <a:t>	    </a:t>
            </a:r>
            <a:r>
              <a:rPr lang="en-US" dirty="0" smtClean="0"/>
              <a:t>; No player keeps falling</a:t>
            </a:r>
          </a:p>
        </p:txBody>
      </p:sp>
    </p:spTree>
    <p:extLst>
      <p:ext uri="{BB962C8B-B14F-4D97-AF65-F5344CB8AC3E}">
        <p14:creationId xmlns:p14="http://schemas.microsoft.com/office/powerpoint/2010/main" val="150449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8077200" cy="4724400"/>
          </a:xfrm>
        </p:spPr>
        <p:txBody>
          <a:bodyPr>
            <a:normAutofit/>
          </a:bodyPr>
          <a:lstStyle/>
          <a:p>
            <a:r>
              <a:rPr lang="en-US" i="1" dirty="0" smtClean="0"/>
              <a:t>;======================================================================</a:t>
            </a:r>
            <a:br>
              <a:rPr lang="en-US" i="1" dirty="0" smtClean="0"/>
            </a:br>
            <a:r>
              <a:rPr lang="en-US" i="1" dirty="0" smtClean="0"/>
              <a:t>; </a:t>
            </a:r>
            <a:r>
              <a:rPr lang="en-US" i="1" dirty="0"/>
              <a:t>CHECK IF SPRITE IS A LITTLE BELOW THE FLOOR </a:t>
            </a:r>
            <a:r>
              <a:rPr lang="en-US" i="1" dirty="0" smtClean="0"/>
              <a:t>;======================================================================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lda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00B0F0"/>
                </a:solidFill>
              </a:rPr>
              <a:t>SPRITE_CHAR_POS_Y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cmp</a:t>
            </a:r>
            <a:r>
              <a:rPr lang="en-US" dirty="0" smtClean="0"/>
              <a:t> </a:t>
            </a:r>
            <a:r>
              <a:rPr lang="en-US" dirty="0"/>
              <a:t>#</a:t>
            </a:r>
            <a:r>
              <a:rPr lang="en-US" b="1" dirty="0">
                <a:solidFill>
                  <a:srgbClr val="92D050"/>
                </a:solidFill>
              </a:rPr>
              <a:t>14 </a:t>
            </a:r>
            <a:r>
              <a:rPr lang="en-US" i="1" dirty="0"/>
              <a:t>; = 13: - 1 = 12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bcc </a:t>
            </a:r>
            <a:r>
              <a:rPr lang="en-US" b="1" dirty="0">
                <a:solidFill>
                  <a:srgbClr val="FFC000"/>
                </a:solidFill>
              </a:rPr>
              <a:t>@</a:t>
            </a:r>
            <a:r>
              <a:rPr lang="en-US" b="1" dirty="0" err="1">
                <a:solidFill>
                  <a:srgbClr val="FFC000"/>
                </a:solidFill>
              </a:rPr>
              <a:t>moveSpriteUp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jmp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C000"/>
                </a:solidFill>
              </a:rPr>
              <a:t>@</a:t>
            </a:r>
            <a:r>
              <a:rPr lang="en-US" b="1" dirty="0" err="1">
                <a:solidFill>
                  <a:srgbClr val="FFC000"/>
                </a:solidFill>
              </a:rPr>
              <a:t>horizCheck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en-US" i="1" dirty="0" smtClean="0"/>
              <a:t>;======================================================================</a:t>
            </a:r>
            <a:br>
              <a:rPr lang="en-US" i="1" dirty="0" smtClean="0"/>
            </a:br>
            <a:r>
              <a:rPr lang="en-US" i="1" dirty="0" smtClean="0"/>
              <a:t>; </a:t>
            </a:r>
            <a:r>
              <a:rPr lang="en-US" i="1" dirty="0"/>
              <a:t>SPRITE LANDED ON A FLOOR, SO MOVE SPRITE UP (FIXES BELOW FLOOR BUG) </a:t>
            </a:r>
            <a:r>
              <a:rPr lang="en-US" i="1" dirty="0" smtClean="0"/>
              <a:t>;======================================================================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FFC000"/>
                </a:solidFill>
              </a:rPr>
              <a:t>@</a:t>
            </a:r>
            <a:r>
              <a:rPr lang="en-US" b="1" dirty="0" err="1">
                <a:solidFill>
                  <a:srgbClr val="FFC000"/>
                </a:solidFill>
              </a:rPr>
              <a:t>moveSpriteUp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ldx</a:t>
            </a:r>
            <a:r>
              <a:rPr lang="en-US" dirty="0" smtClean="0"/>
              <a:t> </a:t>
            </a:r>
            <a:r>
              <a:rPr lang="en-US" dirty="0"/>
              <a:t>#</a:t>
            </a:r>
            <a:r>
              <a:rPr lang="en-US" b="1" dirty="0">
                <a:solidFill>
                  <a:srgbClr val="92D050"/>
                </a:solidFill>
              </a:rPr>
              <a:t>0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jsr</a:t>
            </a:r>
            <a:r>
              <a:rPr lang="en-US" dirty="0" smtClean="0"/>
              <a:t> </a:t>
            </a:r>
            <a:r>
              <a:rPr lang="en-US" b="1" dirty="0" err="1">
                <a:solidFill>
                  <a:srgbClr val="FF0000"/>
                </a:solidFill>
              </a:rPr>
              <a:t>MovePlayerUp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ldx</a:t>
            </a:r>
            <a:r>
              <a:rPr lang="en-US" dirty="0" smtClean="0"/>
              <a:t> </a:t>
            </a:r>
            <a:r>
              <a:rPr lang="en-US" dirty="0"/>
              <a:t>#</a:t>
            </a:r>
            <a:r>
              <a:rPr lang="en-US" b="1" dirty="0">
                <a:solidFill>
                  <a:srgbClr val="92D050"/>
                </a:solidFill>
              </a:rPr>
              <a:t>1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jsr</a:t>
            </a:r>
            <a:r>
              <a:rPr lang="en-US" dirty="0" smtClean="0"/>
              <a:t> </a:t>
            </a:r>
            <a:r>
              <a:rPr lang="en-US" b="1" dirty="0" err="1">
                <a:solidFill>
                  <a:srgbClr val="FF0000"/>
                </a:solidFill>
              </a:rPr>
              <a:t>MovePlayerUp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73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1800" i="1" dirty="0" smtClean="0"/>
              <a:t>;================================================================</a:t>
            </a:r>
            <a:br>
              <a:rPr lang="en-US" sz="1800" i="1" dirty="0" smtClean="0"/>
            </a:br>
            <a:r>
              <a:rPr lang="en-US" sz="1800" i="1" dirty="0" smtClean="0"/>
              <a:t>; </a:t>
            </a:r>
            <a:r>
              <a:rPr lang="en-US" sz="1800" i="1" dirty="0"/>
              <a:t>@</a:t>
            </a:r>
            <a:r>
              <a:rPr lang="en-US" sz="1800" i="1" dirty="0" err="1"/>
              <a:t>horizCheck</a:t>
            </a:r>
            <a:r>
              <a:rPr lang="en-US" sz="1800" i="1" dirty="0"/>
              <a:t>: SKIPS OVER GRAVITY CHECK SINCE SPRITE IS ON THE FLOOR </a:t>
            </a:r>
            <a:r>
              <a:rPr lang="en-US" sz="1800" i="1" dirty="0" smtClean="0"/>
              <a:t>;================================================================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err="1" smtClean="0"/>
              <a:t>jmp</a:t>
            </a:r>
            <a:r>
              <a:rPr lang="en-US" sz="1800" dirty="0" smtClean="0"/>
              <a:t> </a:t>
            </a:r>
            <a:r>
              <a:rPr lang="en-US" sz="1800" b="1" dirty="0">
                <a:solidFill>
                  <a:srgbClr val="FFC000"/>
                </a:solidFill>
              </a:rPr>
              <a:t>@</a:t>
            </a:r>
            <a:r>
              <a:rPr lang="en-US" sz="1800" b="1" dirty="0" err="1">
                <a:solidFill>
                  <a:srgbClr val="FFC000"/>
                </a:solidFill>
              </a:rPr>
              <a:t>horizCheck</a:t>
            </a:r>
            <a:r>
              <a:rPr lang="en-US" sz="1800" b="1" dirty="0">
                <a:solidFill>
                  <a:srgbClr val="FFC000"/>
                </a:solidFill>
              </a:rPr>
              <a:t> </a:t>
            </a:r>
            <a:r>
              <a:rPr lang="en-US" sz="1800" i="1" dirty="0"/>
              <a:t>; Player has landed on tile (can't fall) </a:t>
            </a:r>
            <a:r>
              <a:rPr lang="en-US" sz="1800" i="1" dirty="0" smtClean="0"/>
              <a:t/>
            </a:r>
            <a:br>
              <a:rPr lang="en-US" sz="1800" i="1" dirty="0" smtClean="0"/>
            </a:br>
            <a:r>
              <a:rPr lang="en-US" sz="1800" i="1" dirty="0" smtClean="0"/>
              <a:t/>
            </a:r>
            <a:br>
              <a:rPr lang="en-US" sz="1800" i="1" dirty="0" smtClean="0"/>
            </a:br>
            <a:r>
              <a:rPr lang="en-US" sz="1800" i="1" dirty="0" smtClean="0"/>
              <a:t>;================================================================</a:t>
            </a:r>
            <a:br>
              <a:rPr lang="en-US" sz="1800" i="1" dirty="0" smtClean="0"/>
            </a:br>
            <a:r>
              <a:rPr lang="en-US" sz="1800" i="1" dirty="0" smtClean="0"/>
              <a:t>; </a:t>
            </a:r>
            <a:r>
              <a:rPr lang="en-US" sz="1800" i="1" dirty="0"/>
              <a:t>SPRITE HAS NOT LANDED ON A FLOOR, SO STILL FALLING </a:t>
            </a:r>
            <a:r>
              <a:rPr lang="en-US" sz="1800" i="1" dirty="0" smtClean="0"/>
              <a:t>;================================================================</a:t>
            </a:r>
            <a:br>
              <a:rPr lang="en-US" sz="1800" i="1" dirty="0" smtClean="0"/>
            </a:br>
            <a:r>
              <a:rPr lang="en-US" sz="1800" b="1" dirty="0" smtClean="0">
                <a:solidFill>
                  <a:srgbClr val="FFC000"/>
                </a:solidFill>
              </a:rPr>
              <a:t>@</a:t>
            </a:r>
            <a:r>
              <a:rPr lang="en-US" sz="1800" b="1" dirty="0" err="1">
                <a:solidFill>
                  <a:srgbClr val="FFC000"/>
                </a:solidFill>
              </a:rPr>
              <a:t>stillFalling</a:t>
            </a:r>
            <a:r>
              <a:rPr lang="en-US" sz="1800" b="1" dirty="0">
                <a:solidFill>
                  <a:srgbClr val="FFC000"/>
                </a:solidFill>
              </a:rPr>
              <a:t>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err="1" smtClean="0"/>
              <a:t>jsr</a:t>
            </a:r>
            <a:r>
              <a:rPr lang="en-US" sz="1800" dirty="0" smtClean="0"/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ApplyGravity</a:t>
            </a:r>
            <a:endParaRPr 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08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;==================================================================== </a:t>
            </a:r>
            <a:br>
              <a:rPr lang="en-US" i="1" dirty="0" smtClean="0"/>
            </a:br>
            <a:r>
              <a:rPr lang="en-US" i="1" dirty="0" smtClean="0"/>
              <a:t>; </a:t>
            </a:r>
            <a:r>
              <a:rPr lang="en-US" i="1" dirty="0"/>
              <a:t>CHECK THE VERTICAL MOVEMENT </a:t>
            </a:r>
            <a:r>
              <a:rPr lang="en-US" i="1" dirty="0" smtClean="0"/>
              <a:t>;====================================================================</a:t>
            </a:r>
            <a:br>
              <a:rPr lang="en-US" i="1" dirty="0" smtClean="0"/>
            </a:br>
            <a:r>
              <a:rPr lang="en-US" i="1" dirty="0" smtClean="0"/>
              <a:t>; </a:t>
            </a:r>
            <a:r>
              <a:rPr lang="en-US" i="1" dirty="0"/>
              <a:t>Is Sprite moving to the Left? </a:t>
            </a:r>
            <a:r>
              <a:rPr lang="en-US" i="1" dirty="0" smtClean="0"/>
              <a:t>;*****************************************************************************************************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smtClean="0">
                <a:solidFill>
                  <a:srgbClr val="FFC000"/>
                </a:solidFill>
              </a:rPr>
              <a:t>@</a:t>
            </a:r>
            <a:r>
              <a:rPr lang="en-US" b="1" dirty="0" err="1">
                <a:solidFill>
                  <a:srgbClr val="FFC000"/>
                </a:solidFill>
              </a:rPr>
              <a:t>horizCheck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lda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00B0F0"/>
                </a:solidFill>
              </a:rPr>
              <a:t>JOY_X</a:t>
            </a:r>
            <a:r>
              <a:rPr lang="en-US" dirty="0"/>
              <a:t> </a:t>
            </a:r>
            <a:r>
              <a:rPr lang="en-US" i="1" dirty="0"/>
              <a:t>; horizontal movement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beq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C000"/>
                </a:solidFill>
              </a:rPr>
              <a:t>@</a:t>
            </a:r>
            <a:r>
              <a:rPr lang="en-US" b="1" dirty="0" err="1">
                <a:solidFill>
                  <a:srgbClr val="FFC000"/>
                </a:solidFill>
              </a:rPr>
              <a:t>vertCheck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i="1" dirty="0"/>
              <a:t>; check zero - ho horizontal input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bmi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C000"/>
                </a:solidFill>
              </a:rPr>
              <a:t>@left </a:t>
            </a:r>
            <a:r>
              <a:rPr lang="en-US" i="1" dirty="0"/>
              <a:t>; negative = left</a:t>
            </a:r>
            <a:r>
              <a:rPr lang="en-US" dirty="0"/>
              <a:t> </a:t>
            </a:r>
            <a:r>
              <a:rPr lang="en-US" i="1" dirty="0" smtClean="0"/>
              <a:t>;====================================================================</a:t>
            </a:r>
            <a:br>
              <a:rPr lang="en-US" i="1" dirty="0" smtClean="0"/>
            </a:br>
            <a:r>
              <a:rPr lang="en-US" i="1" dirty="0" smtClean="0"/>
              <a:t>; </a:t>
            </a:r>
            <a:r>
              <a:rPr lang="en-US" i="1" dirty="0"/>
              <a:t>SPRITE HAS MOVED TO THE RIGHT </a:t>
            </a:r>
            <a:r>
              <a:rPr lang="en-US" i="1" dirty="0" smtClean="0"/>
              <a:t>;====================================================================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FFC000"/>
                </a:solidFill>
              </a:rPr>
              <a:t>@</a:t>
            </a:r>
            <a:r>
              <a:rPr lang="en-US" b="1" dirty="0">
                <a:solidFill>
                  <a:srgbClr val="FFC000"/>
                </a:solidFill>
              </a:rPr>
              <a:t>right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lda</a:t>
            </a:r>
            <a:r>
              <a:rPr lang="en-US" dirty="0" smtClean="0"/>
              <a:t> </a:t>
            </a:r>
            <a:r>
              <a:rPr lang="en-US" dirty="0"/>
              <a:t>#</a:t>
            </a:r>
            <a:r>
              <a:rPr lang="en-US" b="1" dirty="0">
                <a:solidFill>
                  <a:srgbClr val="00B0F0"/>
                </a:solidFill>
              </a:rPr>
              <a:t>PLAYER_STATE_WALK_RIGHT</a:t>
            </a:r>
            <a:r>
              <a:rPr lang="en-US" dirty="0"/>
              <a:t> </a:t>
            </a:r>
            <a:r>
              <a:rPr lang="en-US" i="1" dirty="0"/>
              <a:t>; go to walk state right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jmp</a:t>
            </a:r>
            <a:r>
              <a:rPr lang="en-US" dirty="0" smtClean="0"/>
              <a:t> </a:t>
            </a:r>
            <a:r>
              <a:rPr lang="en-US" b="1" dirty="0" err="1">
                <a:solidFill>
                  <a:srgbClr val="FFC000"/>
                </a:solidFill>
              </a:rPr>
              <a:t>ChangePlayerState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45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648200"/>
          </a:xfrm>
        </p:spPr>
        <p:txBody>
          <a:bodyPr>
            <a:normAutofit/>
          </a:bodyPr>
          <a:lstStyle/>
          <a:p>
            <a:r>
              <a:rPr lang="en-US" sz="1800" i="1" dirty="0" smtClean="0"/>
              <a:t>;================================================================</a:t>
            </a:r>
            <a:r>
              <a:rPr lang="en-US" sz="1800" i="1" dirty="0"/>
              <a:t/>
            </a:r>
            <a:br>
              <a:rPr lang="en-US" sz="1800" i="1" dirty="0"/>
            </a:br>
            <a:r>
              <a:rPr lang="en-US" sz="1800" i="1" dirty="0" smtClean="0"/>
              <a:t>; </a:t>
            </a:r>
            <a:r>
              <a:rPr lang="en-US" sz="1800" i="1" dirty="0"/>
              <a:t>SPRITE HAS MOVED TO THE LEFT </a:t>
            </a:r>
            <a:r>
              <a:rPr lang="en-US" sz="1800" i="1" dirty="0" smtClean="0"/>
              <a:t>;================================================================</a:t>
            </a:r>
            <a:r>
              <a:rPr lang="en-US" sz="1800" i="1" dirty="0"/>
              <a:t/>
            </a:r>
            <a:br>
              <a:rPr lang="en-US" sz="1800" i="1" dirty="0"/>
            </a:br>
            <a:r>
              <a:rPr lang="en-US" sz="1800" b="1" dirty="0" smtClean="0">
                <a:solidFill>
                  <a:srgbClr val="FFC000"/>
                </a:solidFill>
              </a:rPr>
              <a:t>@</a:t>
            </a:r>
            <a:r>
              <a:rPr lang="en-US" sz="1800" b="1" dirty="0">
                <a:solidFill>
                  <a:srgbClr val="FFC000"/>
                </a:solidFill>
              </a:rPr>
              <a:t>left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err="1" smtClean="0"/>
              <a:t>lda</a:t>
            </a:r>
            <a:r>
              <a:rPr lang="en-US" sz="1800" dirty="0" smtClean="0"/>
              <a:t> </a:t>
            </a:r>
            <a:r>
              <a:rPr lang="en-US" sz="1800" dirty="0"/>
              <a:t>#</a:t>
            </a:r>
            <a:r>
              <a:rPr lang="en-US" sz="1800" b="1" dirty="0">
                <a:solidFill>
                  <a:srgbClr val="00B0F0"/>
                </a:solidFill>
              </a:rPr>
              <a:t>PLAYER_STATE_WALK_LEFT</a:t>
            </a:r>
            <a:r>
              <a:rPr lang="en-US" sz="1800" dirty="0"/>
              <a:t> </a:t>
            </a:r>
            <a:r>
              <a:rPr lang="en-US" sz="1800" i="1" dirty="0"/>
              <a:t>; go to walk state left</a:t>
            </a:r>
            <a:r>
              <a:rPr lang="en-US" sz="1800" dirty="0"/>
              <a:t>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err="1" smtClean="0"/>
              <a:t>jmp</a:t>
            </a:r>
            <a:r>
              <a:rPr lang="en-US" sz="1800" dirty="0" smtClean="0"/>
              <a:t> </a:t>
            </a:r>
            <a:r>
              <a:rPr lang="en-US" sz="1800" b="1" dirty="0" err="1">
                <a:solidFill>
                  <a:srgbClr val="FFC000"/>
                </a:solidFill>
              </a:rPr>
              <a:t>ChangePlayerState</a:t>
            </a:r>
            <a:r>
              <a:rPr lang="en-US" sz="1800" i="1" dirty="0">
                <a:solidFill>
                  <a:srgbClr val="FFC000"/>
                </a:solidFill>
              </a:rPr>
              <a:t> </a:t>
            </a:r>
            <a:r>
              <a:rPr lang="en-US" sz="1800" i="1" dirty="0" smtClean="0"/>
              <a:t>;================================================================</a:t>
            </a:r>
            <a:br>
              <a:rPr lang="en-US" sz="1800" i="1" dirty="0" smtClean="0"/>
            </a:br>
            <a:r>
              <a:rPr lang="en-US" sz="1800" i="1" dirty="0" smtClean="0"/>
              <a:t>; </a:t>
            </a:r>
            <a:r>
              <a:rPr lang="en-US" sz="1800" i="1" dirty="0"/>
              <a:t>SUBROUTINE FOR: SPRITE FLOATING (IN WATER) </a:t>
            </a:r>
            <a:r>
              <a:rPr lang="en-US" sz="1800" i="1" dirty="0" smtClean="0"/>
              <a:t>;================================================================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b="1" dirty="0" smtClean="0">
                <a:solidFill>
                  <a:srgbClr val="FFC000"/>
                </a:solidFill>
              </a:rPr>
              <a:t>@</a:t>
            </a:r>
            <a:r>
              <a:rPr lang="en-US" sz="1800" b="1" dirty="0" err="1">
                <a:solidFill>
                  <a:srgbClr val="FFC000"/>
                </a:solidFill>
              </a:rPr>
              <a:t>goFloating</a:t>
            </a:r>
            <a:r>
              <a:rPr lang="en-US" sz="1800" b="1" dirty="0">
                <a:solidFill>
                  <a:srgbClr val="FFC000"/>
                </a:solidFill>
              </a:rPr>
              <a:t>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err="1" smtClean="0"/>
              <a:t>lda</a:t>
            </a:r>
            <a:r>
              <a:rPr lang="en-US" sz="1800" dirty="0" smtClean="0"/>
              <a:t> </a:t>
            </a:r>
            <a:r>
              <a:rPr lang="en-US" sz="1800" dirty="0"/>
              <a:t>#</a:t>
            </a:r>
            <a:r>
              <a:rPr lang="en-US" sz="1800" b="1" dirty="0">
                <a:solidFill>
                  <a:srgbClr val="00B0F0"/>
                </a:solidFill>
              </a:rPr>
              <a:t>PLAYER_STATE_FLOATING</a:t>
            </a:r>
            <a:r>
              <a:rPr lang="en-US" sz="1800" dirty="0"/>
              <a:t>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err="1" smtClean="0"/>
              <a:t>jmp</a:t>
            </a:r>
            <a:r>
              <a:rPr lang="en-US" sz="1800" dirty="0" smtClean="0"/>
              <a:t> </a:t>
            </a:r>
            <a:r>
              <a:rPr lang="en-US" sz="1800" b="1" dirty="0" err="1">
                <a:solidFill>
                  <a:srgbClr val="FFC000"/>
                </a:solidFill>
              </a:rPr>
              <a:t>ChangePlayerState</a:t>
            </a:r>
            <a:endParaRPr lang="en-US" sz="1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40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;====================================================================</a:t>
            </a:r>
            <a:br>
              <a:rPr lang="en-US" i="1" dirty="0" smtClean="0"/>
            </a:br>
            <a:r>
              <a:rPr lang="en-US" i="1" dirty="0" smtClean="0"/>
              <a:t>; </a:t>
            </a:r>
            <a:r>
              <a:rPr lang="en-US" i="1" dirty="0"/>
              <a:t>CHECK FOR SPRITE FLOATING IN THE WATER </a:t>
            </a:r>
            <a:r>
              <a:rPr lang="en-US" i="1" dirty="0" smtClean="0"/>
              <a:t>;====================================================================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FFC000"/>
                </a:solidFill>
              </a:rPr>
              <a:t>@</a:t>
            </a:r>
            <a:r>
              <a:rPr lang="en-US" b="1" dirty="0" err="1">
                <a:solidFill>
                  <a:srgbClr val="FFC000"/>
                </a:solidFill>
              </a:rPr>
              <a:t>vertCheck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ldx</a:t>
            </a:r>
            <a:r>
              <a:rPr lang="en-US" dirty="0" smtClean="0"/>
              <a:t> </a:t>
            </a:r>
            <a:r>
              <a:rPr lang="en-US" dirty="0"/>
              <a:t>#</a:t>
            </a:r>
            <a:r>
              <a:rPr lang="en-US" b="1" dirty="0">
                <a:solidFill>
                  <a:srgbClr val="92D050"/>
                </a:solidFill>
              </a:rPr>
              <a:t>1 </a:t>
            </a:r>
            <a:r>
              <a:rPr lang="en-US" i="1" dirty="0"/>
              <a:t>; if we are on a pole, can we move down?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jsr</a:t>
            </a:r>
            <a:r>
              <a:rPr lang="en-US" dirty="0" smtClean="0"/>
              <a:t> </a:t>
            </a:r>
            <a:r>
              <a:rPr lang="en-US" b="1" dirty="0" err="1">
                <a:solidFill>
                  <a:srgbClr val="FF0000"/>
                </a:solidFill>
              </a:rPr>
              <a:t>CheckBlockUnder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i="1" dirty="0"/>
              <a:t>; first check we are on a pole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lda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00B0F0"/>
                </a:solidFill>
              </a:rPr>
              <a:t>COLLIDER_ATTR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cmp</a:t>
            </a:r>
            <a:r>
              <a:rPr lang="en-US" dirty="0" smtClean="0"/>
              <a:t> </a:t>
            </a:r>
            <a:r>
              <a:rPr lang="en-US" dirty="0"/>
              <a:t>#</a:t>
            </a:r>
            <a:r>
              <a:rPr lang="en-US" b="1" dirty="0">
                <a:solidFill>
                  <a:srgbClr val="00B0F0"/>
                </a:solidFill>
              </a:rPr>
              <a:t>COLL_WATER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beq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C000"/>
                </a:solidFill>
              </a:rPr>
              <a:t>@</a:t>
            </a:r>
            <a:r>
              <a:rPr lang="en-US" b="1" dirty="0" err="1">
                <a:solidFill>
                  <a:srgbClr val="FFC000"/>
                </a:solidFill>
              </a:rPr>
              <a:t>goFloating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i="1" dirty="0" smtClean="0"/>
              <a:t>;==================================================================== </a:t>
            </a:r>
            <a:br>
              <a:rPr lang="en-US" i="1" dirty="0" smtClean="0"/>
            </a:br>
            <a:r>
              <a:rPr lang="en-US" i="1" dirty="0" smtClean="0"/>
              <a:t>; </a:t>
            </a:r>
            <a:r>
              <a:rPr lang="en-US" i="1" dirty="0"/>
              <a:t>CHECK IF JOYSTICK IS MOVING UP OR DOWN </a:t>
            </a:r>
            <a:r>
              <a:rPr lang="en-US" i="1" dirty="0" smtClean="0"/>
              <a:t>;====================================================================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lda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00B0F0"/>
                </a:solidFill>
              </a:rPr>
              <a:t>JOY_Y</a:t>
            </a:r>
            <a:r>
              <a:rPr lang="en-US" dirty="0"/>
              <a:t> </a:t>
            </a:r>
            <a:r>
              <a:rPr lang="en-US" i="1" dirty="0"/>
              <a:t>; check vertical joystick input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beq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C000"/>
                </a:solidFill>
              </a:rPr>
              <a:t>@end</a:t>
            </a:r>
            <a:r>
              <a:rPr lang="en-US" dirty="0"/>
              <a:t> </a:t>
            </a:r>
            <a:r>
              <a:rPr lang="en-US" i="1" dirty="0"/>
              <a:t>; zero means no input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43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8077200" cy="5257800"/>
          </a:xfrm>
        </p:spPr>
        <p:txBody>
          <a:bodyPr>
            <a:noAutofit/>
          </a:bodyPr>
          <a:lstStyle/>
          <a:p>
            <a:r>
              <a:rPr lang="en-US" sz="1600" i="1" dirty="0" smtClean="0"/>
              <a:t>;========================================================================== </a:t>
            </a:r>
            <a:br>
              <a:rPr lang="en-US" sz="1600" i="1" dirty="0" smtClean="0"/>
            </a:br>
            <a:r>
              <a:rPr lang="en-US" sz="1600" i="1" dirty="0" smtClean="0"/>
              <a:t>; </a:t>
            </a:r>
            <a:r>
              <a:rPr lang="en-US" sz="1600" i="1" dirty="0"/>
              <a:t>SUBROUTINE FOR: SPRITE CLIMBING A POLE </a:t>
            </a:r>
            <a:r>
              <a:rPr lang="en-US" sz="1600" i="1" dirty="0" smtClean="0"/>
              <a:t>;==========================================================================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b="1" dirty="0" smtClean="0">
                <a:solidFill>
                  <a:srgbClr val="FFC000"/>
                </a:solidFill>
              </a:rPr>
              <a:t>@</a:t>
            </a:r>
            <a:r>
              <a:rPr lang="en-US" sz="1600" b="1" dirty="0" err="1">
                <a:solidFill>
                  <a:srgbClr val="FFC000"/>
                </a:solidFill>
              </a:rPr>
              <a:t>goPoleClimb</a:t>
            </a:r>
            <a:r>
              <a:rPr lang="en-US" sz="1600" b="1" dirty="0">
                <a:solidFill>
                  <a:srgbClr val="FFC000"/>
                </a:solidFill>
              </a:rPr>
              <a:t>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err="1" smtClean="0"/>
              <a:t>lda</a:t>
            </a:r>
            <a:r>
              <a:rPr lang="en-US" sz="1600" dirty="0" smtClean="0"/>
              <a:t> </a:t>
            </a:r>
            <a:r>
              <a:rPr lang="en-US" sz="1600" dirty="0"/>
              <a:t>#</a:t>
            </a:r>
            <a:r>
              <a:rPr lang="en-US" sz="1600" b="1" dirty="0">
                <a:solidFill>
                  <a:srgbClr val="00B0F0"/>
                </a:solidFill>
              </a:rPr>
              <a:t>PLAYER_STATE_POLE</a:t>
            </a:r>
            <a:r>
              <a:rPr lang="en-US" sz="1600" dirty="0"/>
              <a:t>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err="1" smtClean="0"/>
              <a:t>jmp</a:t>
            </a:r>
            <a:r>
              <a:rPr lang="en-US" sz="1600" dirty="0" smtClean="0"/>
              <a:t> </a:t>
            </a:r>
            <a:r>
              <a:rPr lang="en-US" sz="1600" b="1" dirty="0" err="1">
                <a:solidFill>
                  <a:srgbClr val="FFC000"/>
                </a:solidFill>
              </a:rPr>
              <a:t>ChangePlayerState</a:t>
            </a:r>
            <a:r>
              <a:rPr lang="en-US" sz="1600" i="1" dirty="0">
                <a:solidFill>
                  <a:srgbClr val="FFC000"/>
                </a:solidFill>
              </a:rPr>
              <a:t> </a:t>
            </a:r>
            <a:r>
              <a:rPr lang="en-US" sz="1600" i="1" dirty="0" smtClean="0"/>
              <a:t>;==========================================================================</a:t>
            </a:r>
            <a:br>
              <a:rPr lang="en-US" sz="1600" i="1" dirty="0" smtClean="0"/>
            </a:br>
            <a:r>
              <a:rPr lang="en-US" sz="1600" i="1" dirty="0" smtClean="0"/>
              <a:t>; </a:t>
            </a:r>
            <a:r>
              <a:rPr lang="en-US" sz="1600" i="1" dirty="0"/>
              <a:t>SUBROUTINE FOR: SPRITE PUNCHING RIGHT </a:t>
            </a:r>
            <a:r>
              <a:rPr lang="en-US" sz="1600" i="1" dirty="0" smtClean="0"/>
              <a:t>;==========================================================================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b="1" dirty="0" smtClean="0">
                <a:solidFill>
                  <a:srgbClr val="FFC000"/>
                </a:solidFill>
              </a:rPr>
              <a:t>@</a:t>
            </a:r>
            <a:r>
              <a:rPr lang="en-US" sz="1600" b="1" dirty="0" err="1">
                <a:solidFill>
                  <a:srgbClr val="FFC000"/>
                </a:solidFill>
              </a:rPr>
              <a:t>pressUpRight</a:t>
            </a:r>
            <a:r>
              <a:rPr lang="en-US" sz="1600" b="1" dirty="0">
                <a:solidFill>
                  <a:srgbClr val="FFC000"/>
                </a:solidFill>
              </a:rPr>
              <a:t>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err="1" smtClean="0"/>
              <a:t>lda</a:t>
            </a:r>
            <a:r>
              <a:rPr lang="en-US" sz="1600" dirty="0" smtClean="0"/>
              <a:t> </a:t>
            </a:r>
            <a:r>
              <a:rPr lang="en-US" sz="1600" dirty="0"/>
              <a:t>#</a:t>
            </a:r>
            <a:r>
              <a:rPr lang="en-US" sz="1600" b="1" dirty="0">
                <a:solidFill>
                  <a:srgbClr val="00B0F0"/>
                </a:solidFill>
              </a:rPr>
              <a:t>PLAYER_STATE_PUNCH_RIGHT</a:t>
            </a:r>
            <a:r>
              <a:rPr lang="en-US" sz="1600" dirty="0"/>
              <a:t> </a:t>
            </a:r>
            <a:r>
              <a:rPr lang="en-US" sz="1600" i="1" dirty="0"/>
              <a:t>; go to jump state</a:t>
            </a:r>
            <a:r>
              <a:rPr lang="en-US" sz="1600" dirty="0"/>
              <a:t>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err="1" smtClean="0"/>
              <a:t>jmp</a:t>
            </a:r>
            <a:r>
              <a:rPr lang="en-US" sz="1600" dirty="0" smtClean="0"/>
              <a:t> </a:t>
            </a:r>
            <a:r>
              <a:rPr lang="en-US" sz="1600" b="1" dirty="0" err="1" smtClean="0">
                <a:solidFill>
                  <a:srgbClr val="FFC000"/>
                </a:solidFill>
              </a:rPr>
              <a:t>ChangePlayerState</a:t>
            </a:r>
            <a:r>
              <a:rPr lang="en-US" sz="1600" b="1" dirty="0" smtClean="0">
                <a:solidFill>
                  <a:srgbClr val="FFC000"/>
                </a:solidFill>
              </a:rPr>
              <a:t/>
            </a:r>
            <a:br>
              <a:rPr lang="en-US" sz="1600" b="1" dirty="0" smtClean="0">
                <a:solidFill>
                  <a:srgbClr val="FFC000"/>
                </a:solidFill>
              </a:rPr>
            </a:br>
            <a:r>
              <a:rPr lang="en-US" sz="1600" i="1" dirty="0" smtClean="0"/>
              <a:t>;==========================================================================</a:t>
            </a:r>
            <a:br>
              <a:rPr lang="en-US" sz="1600" i="1" dirty="0" smtClean="0"/>
            </a:br>
            <a:r>
              <a:rPr lang="en-US" sz="1600" i="1" dirty="0" smtClean="0"/>
              <a:t>; </a:t>
            </a:r>
            <a:r>
              <a:rPr lang="en-US" sz="1600" i="1" dirty="0"/>
              <a:t>SUBROUTINE FOR: SPRITE PUNCHING LEFT </a:t>
            </a:r>
            <a:r>
              <a:rPr lang="en-US" sz="1600" i="1" dirty="0" smtClean="0"/>
              <a:t>;==========================================================================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b="1" dirty="0" smtClean="0">
                <a:solidFill>
                  <a:srgbClr val="FFC000"/>
                </a:solidFill>
              </a:rPr>
              <a:t>@</a:t>
            </a:r>
            <a:r>
              <a:rPr lang="en-US" sz="1600" b="1" dirty="0" err="1">
                <a:solidFill>
                  <a:srgbClr val="FFC000"/>
                </a:solidFill>
              </a:rPr>
              <a:t>pressUpLeft</a:t>
            </a:r>
            <a:r>
              <a:rPr lang="en-US" sz="1600" b="1" dirty="0">
                <a:solidFill>
                  <a:srgbClr val="FFC000"/>
                </a:solidFill>
              </a:rPr>
              <a:t>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err="1" smtClean="0"/>
              <a:t>lda</a:t>
            </a:r>
            <a:r>
              <a:rPr lang="en-US" sz="1600" dirty="0" smtClean="0"/>
              <a:t> </a:t>
            </a:r>
            <a:r>
              <a:rPr lang="en-US" sz="1600" dirty="0"/>
              <a:t>#</a:t>
            </a:r>
            <a:r>
              <a:rPr lang="en-US" sz="1600" b="1" dirty="0">
                <a:solidFill>
                  <a:srgbClr val="00B0F0"/>
                </a:solidFill>
              </a:rPr>
              <a:t>PLAYER_STATE_PUNCH_LEFT</a:t>
            </a:r>
            <a:r>
              <a:rPr lang="en-US" sz="1600" dirty="0"/>
              <a:t> </a:t>
            </a:r>
            <a:r>
              <a:rPr lang="en-US" sz="1600" i="1" dirty="0"/>
              <a:t>; go to jump state</a:t>
            </a:r>
            <a:r>
              <a:rPr lang="en-US" sz="1600" dirty="0"/>
              <a:t>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err="1" smtClean="0"/>
              <a:t>jmp</a:t>
            </a:r>
            <a:r>
              <a:rPr lang="en-US" sz="1600" dirty="0" smtClean="0"/>
              <a:t> </a:t>
            </a:r>
            <a:r>
              <a:rPr lang="en-US" sz="1600" b="1" dirty="0" err="1">
                <a:solidFill>
                  <a:srgbClr val="FFC000"/>
                </a:solidFill>
              </a:rPr>
              <a:t>ChangePlayerState</a:t>
            </a:r>
            <a:r>
              <a:rPr lang="en-US" sz="1600" dirty="0">
                <a:solidFill>
                  <a:srgbClr val="FFC000"/>
                </a:solidFill>
              </a:rPr>
              <a:t>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b="1" dirty="0" smtClean="0">
                <a:solidFill>
                  <a:srgbClr val="FFC000"/>
                </a:solidFill>
              </a:rPr>
              <a:t>@</a:t>
            </a:r>
            <a:r>
              <a:rPr lang="en-US" sz="1600" b="1" dirty="0">
                <a:solidFill>
                  <a:srgbClr val="FFC000"/>
                </a:solidFill>
              </a:rPr>
              <a:t>end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err="1" smtClean="0"/>
              <a:t>rts</a:t>
            </a:r>
            <a:endParaRPr lang="en-US" sz="1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81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724400"/>
          </a:xfrm>
        </p:spPr>
        <p:txBody>
          <a:bodyPr>
            <a:normAutofit fontScale="92500"/>
          </a:bodyPr>
          <a:lstStyle/>
          <a:p>
            <a:r>
              <a:rPr lang="en-US" i="1" dirty="0" smtClean="0"/>
              <a:t>;====================================================================</a:t>
            </a:r>
            <a:br>
              <a:rPr lang="en-US" i="1" dirty="0" smtClean="0"/>
            </a:br>
            <a:r>
              <a:rPr lang="en-US" i="1" dirty="0" smtClean="0"/>
              <a:t>; </a:t>
            </a:r>
            <a:r>
              <a:rPr lang="en-US" i="1" dirty="0"/>
              <a:t>PLAYER STATE POLE </a:t>
            </a:r>
            <a:r>
              <a:rPr lang="en-US" i="1" dirty="0" smtClean="0"/>
              <a:t>;====================================================================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>
                <a:solidFill>
                  <a:srgbClr val="FFC000"/>
                </a:solidFill>
              </a:rPr>
              <a:t>PlayerStatePole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lda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00B0F0"/>
                </a:solidFill>
              </a:rPr>
              <a:t>PLAYER_SUBSTATE</a:t>
            </a:r>
            <a:r>
              <a:rPr lang="en-US" dirty="0"/>
              <a:t> </a:t>
            </a:r>
            <a:r>
              <a:rPr lang="en-US" i="1" dirty="0"/>
              <a:t>; test for first run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bne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C000"/>
                </a:solidFill>
              </a:rPr>
              <a:t>@running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en-US" i="1" dirty="0" smtClean="0"/>
              <a:t>;========================================================================= </a:t>
            </a:r>
            <a:br>
              <a:rPr lang="en-US" i="1" dirty="0" smtClean="0"/>
            </a:br>
            <a:r>
              <a:rPr lang="en-US" i="1" dirty="0" smtClean="0"/>
              <a:t>; </a:t>
            </a:r>
            <a:r>
              <a:rPr lang="en-US" i="1" dirty="0"/>
              <a:t>SET CLIMBING SPRITE </a:t>
            </a:r>
            <a:r>
              <a:rPr lang="en-US" i="1" dirty="0" smtClean="0"/>
              <a:t>;=========================================================================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ldx</a:t>
            </a:r>
            <a:r>
              <a:rPr lang="en-US" dirty="0" smtClean="0"/>
              <a:t> </a:t>
            </a:r>
            <a:r>
              <a:rPr lang="en-US" dirty="0"/>
              <a:t>#</a:t>
            </a:r>
            <a:r>
              <a:rPr lang="en-US" b="1" dirty="0">
                <a:solidFill>
                  <a:srgbClr val="92D050"/>
                </a:solidFill>
              </a:rPr>
              <a:t>0</a:t>
            </a:r>
            <a:r>
              <a:rPr lang="en-US" dirty="0"/>
              <a:t> </a:t>
            </a:r>
            <a:r>
              <a:rPr lang="en-US" i="1" dirty="0"/>
              <a:t>; Use sprite number 0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lda</a:t>
            </a:r>
            <a:r>
              <a:rPr lang="en-US" dirty="0" smtClean="0"/>
              <a:t> </a:t>
            </a:r>
            <a:r>
              <a:rPr lang="en-US" dirty="0"/>
              <a:t>#&lt;</a:t>
            </a:r>
            <a:r>
              <a:rPr lang="en-US" b="1" dirty="0">
                <a:solidFill>
                  <a:srgbClr val="00B0F0"/>
                </a:solidFill>
              </a:rPr>
              <a:t>ANIM_CLIMB_POLE</a:t>
            </a:r>
            <a:r>
              <a:rPr lang="en-US" dirty="0"/>
              <a:t> </a:t>
            </a:r>
            <a:r>
              <a:rPr lang="en-US" i="1" dirty="0"/>
              <a:t>; load animation in ZEROPAGE_POINTER_1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sta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00B0F0"/>
                </a:solidFill>
              </a:rPr>
              <a:t>ZEROPAGE_POINTER_1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lda</a:t>
            </a:r>
            <a:r>
              <a:rPr lang="en-US" dirty="0" smtClean="0"/>
              <a:t> </a:t>
            </a:r>
            <a:r>
              <a:rPr lang="en-US" dirty="0"/>
              <a:t>#&gt;</a:t>
            </a:r>
            <a:r>
              <a:rPr lang="en-US" b="1" dirty="0">
                <a:solidFill>
                  <a:srgbClr val="00B0F0"/>
                </a:solidFill>
              </a:rPr>
              <a:t>ANIM_CLIMB_POLE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sta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00B0F0"/>
                </a:solidFill>
              </a:rPr>
              <a:t>ZEROPAGE_POINTER_1 + 1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jsr</a:t>
            </a:r>
            <a:r>
              <a:rPr lang="en-US" dirty="0" smtClean="0"/>
              <a:t> </a:t>
            </a:r>
            <a:r>
              <a:rPr lang="en-US" b="1" dirty="0" err="1">
                <a:solidFill>
                  <a:srgbClr val="FF0000"/>
                </a:solidFill>
              </a:rPr>
              <a:t>InitSpriteAnim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i="1" dirty="0"/>
              <a:t>; initialize the animation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lda</a:t>
            </a:r>
            <a:r>
              <a:rPr lang="en-US" dirty="0" smtClean="0"/>
              <a:t> </a:t>
            </a:r>
            <a:r>
              <a:rPr lang="en-US" dirty="0"/>
              <a:t>#</a:t>
            </a:r>
            <a:r>
              <a:rPr lang="en-US" b="1" dirty="0">
                <a:solidFill>
                  <a:srgbClr val="00B0F0"/>
                </a:solidFill>
              </a:rPr>
              <a:t>PLAYER_SUBSTATE_RUNNING</a:t>
            </a:r>
            <a:r>
              <a:rPr lang="en-US" dirty="0"/>
              <a:t> </a:t>
            </a:r>
            <a:r>
              <a:rPr lang="en-US" i="1" dirty="0"/>
              <a:t>; set </a:t>
            </a:r>
            <a:r>
              <a:rPr lang="en-US" i="1" dirty="0" err="1"/>
              <a:t>substate</a:t>
            </a:r>
            <a:r>
              <a:rPr lang="en-US" i="1" dirty="0"/>
              <a:t> to RUNNING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sta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00B0F0"/>
                </a:solidFill>
              </a:rPr>
              <a:t>PLAYER_SUBSTATE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28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8001000" cy="4724400"/>
          </a:xfrm>
        </p:spPr>
        <p:txBody>
          <a:bodyPr>
            <a:normAutofit fontScale="92500"/>
          </a:bodyPr>
          <a:lstStyle/>
          <a:p>
            <a:r>
              <a:rPr lang="en-US" i="1" dirty="0" smtClean="0"/>
              <a:t>;========================================================================= </a:t>
            </a:r>
            <a:br>
              <a:rPr lang="en-US" i="1" dirty="0" smtClean="0"/>
            </a:br>
            <a:r>
              <a:rPr lang="en-US" i="1" dirty="0" smtClean="0"/>
              <a:t>; </a:t>
            </a:r>
            <a:r>
              <a:rPr lang="en-US" i="1" dirty="0"/>
              <a:t>GET JOYSTICK TEST </a:t>
            </a:r>
            <a:r>
              <a:rPr lang="en-US" i="1" dirty="0" smtClean="0"/>
              <a:t>;=========================================================================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FFC000"/>
                </a:solidFill>
              </a:rPr>
              <a:t>@</a:t>
            </a:r>
            <a:r>
              <a:rPr lang="en-US" b="1" dirty="0">
                <a:solidFill>
                  <a:srgbClr val="FFC000"/>
                </a:solidFill>
              </a:rPr>
              <a:t>running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jsr</a:t>
            </a:r>
            <a:r>
              <a:rPr lang="en-US" dirty="0" smtClean="0"/>
              <a:t> </a:t>
            </a:r>
            <a:r>
              <a:rPr lang="en-US" b="1" dirty="0" err="1">
                <a:solidFill>
                  <a:srgbClr val="FF0000"/>
                </a:solidFill>
              </a:rPr>
              <a:t>JoystickReady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beq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C000"/>
                </a:solidFill>
              </a:rPr>
              <a:t>@input </a:t>
            </a:r>
            <a:r>
              <a:rPr lang="en-US" i="1" dirty="0"/>
              <a:t>; not ready for input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rts</a:t>
            </a:r>
            <a:r>
              <a:rPr lang="en-US" i="1" dirty="0" smtClean="0"/>
              <a:t> ;=========================================================================</a:t>
            </a:r>
            <a:br>
              <a:rPr lang="en-US" i="1" dirty="0" smtClean="0"/>
            </a:br>
            <a:r>
              <a:rPr lang="en-US" i="1" dirty="0" smtClean="0"/>
              <a:t>; </a:t>
            </a:r>
            <a:r>
              <a:rPr lang="en-US" i="1" dirty="0"/>
              <a:t>CHECK IF SPRITE IS CLIMBING THE POLE </a:t>
            </a:r>
            <a:r>
              <a:rPr lang="en-US" i="1" dirty="0" smtClean="0"/>
              <a:t>;=========================================================================</a:t>
            </a:r>
            <a:br>
              <a:rPr lang="en-US" i="1" dirty="0" smtClean="0"/>
            </a:br>
            <a:r>
              <a:rPr lang="en-US" b="1" dirty="0" smtClean="0">
                <a:solidFill>
                  <a:srgbClr val="FFC000"/>
                </a:solidFill>
              </a:rPr>
              <a:t>@</a:t>
            </a:r>
            <a:r>
              <a:rPr lang="en-US" b="1" dirty="0">
                <a:solidFill>
                  <a:srgbClr val="FFC000"/>
                </a:solidFill>
              </a:rPr>
              <a:t>input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ldx</a:t>
            </a:r>
            <a:r>
              <a:rPr lang="en-US" dirty="0" smtClean="0"/>
              <a:t> </a:t>
            </a:r>
            <a:r>
              <a:rPr lang="en-US" dirty="0"/>
              <a:t>#</a:t>
            </a:r>
            <a:r>
              <a:rPr lang="en-US" b="1" dirty="0">
                <a:solidFill>
                  <a:srgbClr val="92D050"/>
                </a:solidFill>
              </a:rPr>
              <a:t>1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jsr</a:t>
            </a:r>
            <a:r>
              <a:rPr lang="en-US" dirty="0" smtClean="0"/>
              <a:t> </a:t>
            </a:r>
            <a:r>
              <a:rPr lang="en-US" b="1" dirty="0" err="1">
                <a:solidFill>
                  <a:srgbClr val="FF0000"/>
                </a:solidFill>
              </a:rPr>
              <a:t>CheckBlockUnder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i="1" dirty="0"/>
              <a:t>; Check tile under Top sprite (Sprite)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lda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00B0F0"/>
                </a:solidFill>
              </a:rPr>
              <a:t>COLLIDER_ATTR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cmp</a:t>
            </a:r>
            <a:r>
              <a:rPr lang="en-US" dirty="0" smtClean="0"/>
              <a:t> </a:t>
            </a:r>
            <a:r>
              <a:rPr lang="en-US" dirty="0"/>
              <a:t>#</a:t>
            </a:r>
            <a:r>
              <a:rPr lang="en-US" b="1" dirty="0">
                <a:solidFill>
                  <a:srgbClr val="00B0F0"/>
                </a:solidFill>
              </a:rPr>
              <a:t>COLL_POLE</a:t>
            </a:r>
            <a:r>
              <a:rPr lang="en-US" dirty="0"/>
              <a:t> </a:t>
            </a:r>
            <a:r>
              <a:rPr lang="en-US" i="1" dirty="0"/>
              <a:t>; Does pole exist here?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bne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C000"/>
                </a:solidFill>
              </a:rPr>
              <a:t>@</a:t>
            </a:r>
            <a:r>
              <a:rPr lang="en-US" b="1" dirty="0" err="1">
                <a:solidFill>
                  <a:srgbClr val="FFC000"/>
                </a:solidFill>
              </a:rPr>
              <a:t>exitPoleClimb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i="1" dirty="0"/>
              <a:t>; No pole found, exit routine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1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Subscribe!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Be sure to subscribe to my YouTube Channel and Facebook page. I look forward to working with you guys and seeing any evolving projects you have as a direct result of the concepts you will learn in this series.</a:t>
            </a:r>
          </a:p>
          <a:p>
            <a:r>
              <a:rPr lang="en-US" sz="2400" dirty="0"/>
              <a:t>I hope you enjoy this </a:t>
            </a:r>
            <a:r>
              <a:rPr lang="en-US" sz="2400" dirty="0" smtClean="0"/>
              <a:t>video of </a:t>
            </a:r>
            <a:r>
              <a:rPr lang="en-US" sz="2400" dirty="0"/>
              <a:t>the “C64 Brain Your Game </a:t>
            </a:r>
            <a:r>
              <a:rPr lang="en-US" sz="2400" dirty="0" smtClean="0"/>
              <a:t>Project Video The Facebook page below is available for those who want to learn more or show their current projects and ask questions about assembly language programming.</a:t>
            </a:r>
            <a:endParaRPr lang="en-US" sz="2400" dirty="0"/>
          </a:p>
          <a:p>
            <a:r>
              <a:rPr lang="en-US" sz="2400" b="1" dirty="0">
                <a:solidFill>
                  <a:srgbClr val="00B0F0"/>
                </a:solidFill>
              </a:rPr>
              <a:t>https://www.facebook.com/C64-Brain-102232354880493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/>
              <a:t>(link </a:t>
            </a:r>
            <a:r>
              <a:rPr lang="en-US" sz="2400" dirty="0" smtClean="0"/>
              <a:t>is also in description </a:t>
            </a:r>
            <a:r>
              <a:rPr lang="en-US" sz="2400" dirty="0"/>
              <a:t>below).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838200"/>
            <a:ext cx="1752600" cy="53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4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724400"/>
          </a:xfrm>
        </p:spPr>
        <p:txBody>
          <a:bodyPr>
            <a:normAutofit fontScale="92500"/>
          </a:bodyPr>
          <a:lstStyle/>
          <a:p>
            <a:r>
              <a:rPr lang="en-US" i="1" dirty="0" smtClean="0"/>
              <a:t>;========================================================================= </a:t>
            </a:r>
            <a:br>
              <a:rPr lang="en-US" i="1" dirty="0" smtClean="0"/>
            </a:br>
            <a:r>
              <a:rPr lang="en-US" i="1" dirty="0" smtClean="0"/>
              <a:t>; </a:t>
            </a:r>
            <a:r>
              <a:rPr lang="en-US" i="1" dirty="0"/>
              <a:t>CHECK THE VERTICAL MOVEMENT </a:t>
            </a:r>
            <a:r>
              <a:rPr lang="en-US" i="1" dirty="0" smtClean="0"/>
              <a:t>;=========================================================================</a:t>
            </a:r>
            <a:br>
              <a:rPr lang="en-US" i="1" dirty="0" smtClean="0"/>
            </a:br>
            <a:r>
              <a:rPr lang="en-US" i="1" dirty="0" smtClean="0"/>
              <a:t>; </a:t>
            </a:r>
            <a:r>
              <a:rPr lang="en-US" i="1" dirty="0"/>
              <a:t>Is Sprite moving to the Left? </a:t>
            </a:r>
            <a:r>
              <a:rPr lang="en-US" i="1" dirty="0" smtClean="0"/>
              <a:t>;*******************************************************************************</a:t>
            </a:r>
            <a:r>
              <a:rPr lang="en-US" dirty="0" smtClean="0"/>
              <a:t>***************************</a:t>
            </a:r>
            <a:br>
              <a:rPr lang="en-US" dirty="0" smtClean="0"/>
            </a:br>
            <a:r>
              <a:rPr lang="en-US" dirty="0" err="1" smtClean="0"/>
              <a:t>lda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00B0F0"/>
                </a:solidFill>
              </a:rPr>
              <a:t>JOY_X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beq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C000"/>
                </a:solidFill>
              </a:rPr>
              <a:t>@</a:t>
            </a:r>
            <a:r>
              <a:rPr lang="en-US" b="1" dirty="0" err="1">
                <a:solidFill>
                  <a:srgbClr val="FFC000"/>
                </a:solidFill>
              </a:rPr>
              <a:t>vertCheck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bmi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C000"/>
                </a:solidFill>
              </a:rPr>
              <a:t>@left </a:t>
            </a:r>
            <a:r>
              <a:rPr lang="en-US" b="1" dirty="0" smtClean="0">
                <a:solidFill>
                  <a:srgbClr val="FFC000"/>
                </a:solidFill>
              </a:rPr>
              <a:t/>
            </a:r>
            <a:br>
              <a:rPr lang="en-US" b="1" dirty="0" smtClean="0">
                <a:solidFill>
                  <a:srgbClr val="FFC000"/>
                </a:solidFill>
              </a:rPr>
            </a:br>
            <a:r>
              <a:rPr lang="en-US" dirty="0" err="1" smtClean="0"/>
              <a:t>bpl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C000"/>
                </a:solidFill>
              </a:rPr>
              <a:t>@</a:t>
            </a:r>
            <a:r>
              <a:rPr lang="en-US" b="1" dirty="0">
                <a:solidFill>
                  <a:srgbClr val="FFC000"/>
                </a:solidFill>
              </a:rPr>
              <a:t>right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rts</a:t>
            </a:r>
            <a:r>
              <a:rPr lang="en-US" i="1" dirty="0" smtClean="0"/>
              <a:t> ;========================================================================= </a:t>
            </a:r>
            <a:br>
              <a:rPr lang="en-US" i="1" dirty="0" smtClean="0"/>
            </a:br>
            <a:r>
              <a:rPr lang="en-US" i="1" dirty="0" smtClean="0"/>
              <a:t>; </a:t>
            </a:r>
            <a:r>
              <a:rPr lang="en-US" i="1" dirty="0"/>
              <a:t>CHECK IF POLE IS FOUND BEFORE MOVING UP </a:t>
            </a:r>
            <a:r>
              <a:rPr lang="en-US" i="1" dirty="0" smtClean="0"/>
              <a:t>;=========================================================================</a:t>
            </a:r>
            <a:br>
              <a:rPr lang="en-US" i="1" dirty="0" smtClean="0"/>
            </a:br>
            <a:r>
              <a:rPr lang="en-US" b="1" dirty="0" smtClean="0">
                <a:solidFill>
                  <a:srgbClr val="FFC000"/>
                </a:solidFill>
              </a:rPr>
              <a:t>@</a:t>
            </a:r>
            <a:r>
              <a:rPr lang="en-US" b="1" dirty="0" err="1">
                <a:solidFill>
                  <a:srgbClr val="FFC000"/>
                </a:solidFill>
              </a:rPr>
              <a:t>exitPoleClimb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ldx</a:t>
            </a:r>
            <a:r>
              <a:rPr lang="en-US" dirty="0" smtClean="0"/>
              <a:t> </a:t>
            </a:r>
            <a:r>
              <a:rPr lang="en-US" dirty="0"/>
              <a:t>#</a:t>
            </a:r>
            <a:r>
              <a:rPr lang="en-US" b="1" dirty="0">
                <a:solidFill>
                  <a:srgbClr val="92D050"/>
                </a:solidFill>
              </a:rPr>
              <a:t>0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jsr</a:t>
            </a:r>
            <a:r>
              <a:rPr lang="en-US" dirty="0" smtClean="0"/>
              <a:t> </a:t>
            </a:r>
            <a:r>
              <a:rPr lang="en-US" b="1" dirty="0" err="1">
                <a:solidFill>
                  <a:srgbClr val="FF0000"/>
                </a:solidFill>
              </a:rPr>
              <a:t>CheckMoveUp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i="1" dirty="0"/>
              <a:t>; Check tile under Top sprite (Sprite)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lda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00B0F0"/>
                </a:solidFill>
              </a:rPr>
              <a:t>COLLIDER_ATTR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cmp</a:t>
            </a:r>
            <a:r>
              <a:rPr lang="en-US" dirty="0" smtClean="0"/>
              <a:t> </a:t>
            </a:r>
            <a:r>
              <a:rPr lang="en-US" dirty="0"/>
              <a:t>#</a:t>
            </a:r>
            <a:r>
              <a:rPr lang="en-US" b="1" dirty="0">
                <a:solidFill>
                  <a:srgbClr val="00B0F0"/>
                </a:solidFill>
              </a:rPr>
              <a:t>COLL_POLE</a:t>
            </a:r>
            <a:r>
              <a:rPr lang="en-US" dirty="0"/>
              <a:t> </a:t>
            </a:r>
            <a:r>
              <a:rPr lang="en-US" i="1" dirty="0"/>
              <a:t>; Does pole exist here?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bne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C000"/>
                </a:solidFill>
              </a:rPr>
              <a:t>@</a:t>
            </a:r>
            <a:r>
              <a:rPr lang="en-US" b="1" dirty="0" err="1">
                <a:solidFill>
                  <a:srgbClr val="FFC000"/>
                </a:solidFill>
              </a:rPr>
              <a:t>noPoleFound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i="1" dirty="0"/>
              <a:t>; No pole found, exit routine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78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;==================================================================== </a:t>
            </a:r>
            <a:br>
              <a:rPr lang="en-US" i="1" dirty="0" smtClean="0"/>
            </a:br>
            <a:r>
              <a:rPr lang="en-US" i="1" dirty="0" smtClean="0"/>
              <a:t>; </a:t>
            </a:r>
            <a:r>
              <a:rPr lang="en-US" i="1" dirty="0"/>
              <a:t>SPRITE HAS MOVED UP </a:t>
            </a:r>
            <a:r>
              <a:rPr lang="en-US" i="1" dirty="0" smtClean="0"/>
              <a:t>;====================================================================</a:t>
            </a:r>
            <a:br>
              <a:rPr lang="en-US" i="1" dirty="0" smtClean="0"/>
            </a:br>
            <a:r>
              <a:rPr lang="en-US" dirty="0" err="1" smtClean="0"/>
              <a:t>ldx</a:t>
            </a:r>
            <a:r>
              <a:rPr lang="en-US" dirty="0" smtClean="0"/>
              <a:t> </a:t>
            </a:r>
            <a:r>
              <a:rPr lang="en-US" dirty="0"/>
              <a:t>#</a:t>
            </a:r>
            <a:r>
              <a:rPr lang="en-US" b="1" dirty="0">
                <a:solidFill>
                  <a:srgbClr val="92D050"/>
                </a:solidFill>
              </a:rPr>
              <a:t>0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jsr</a:t>
            </a:r>
            <a:r>
              <a:rPr lang="en-US" dirty="0" smtClean="0"/>
              <a:t> </a:t>
            </a:r>
            <a:r>
              <a:rPr lang="en-US" b="1" dirty="0" err="1">
                <a:solidFill>
                  <a:srgbClr val="FF0000"/>
                </a:solidFill>
              </a:rPr>
              <a:t>MovePlayerUp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ldx</a:t>
            </a:r>
            <a:r>
              <a:rPr lang="en-US" dirty="0" smtClean="0"/>
              <a:t> </a:t>
            </a:r>
            <a:r>
              <a:rPr lang="en-US" dirty="0"/>
              <a:t>#</a:t>
            </a:r>
            <a:r>
              <a:rPr lang="en-US" b="1" dirty="0">
                <a:solidFill>
                  <a:srgbClr val="92D050"/>
                </a:solidFill>
              </a:rPr>
              <a:t>1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jsr</a:t>
            </a:r>
            <a:r>
              <a:rPr lang="en-US" dirty="0" smtClean="0"/>
              <a:t> </a:t>
            </a:r>
            <a:r>
              <a:rPr lang="en-US" b="1" dirty="0" err="1">
                <a:solidFill>
                  <a:srgbClr val="FF0000"/>
                </a:solidFill>
              </a:rPr>
              <a:t>MovePlayerUp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smtClean="0"/>
              <a:t>;==================================================================== </a:t>
            </a:r>
            <a:br>
              <a:rPr lang="en-US" i="1" dirty="0" smtClean="0"/>
            </a:br>
            <a:r>
              <a:rPr lang="en-US" i="1" dirty="0" smtClean="0"/>
              <a:t>; </a:t>
            </a:r>
            <a:r>
              <a:rPr lang="en-US" i="1" dirty="0"/>
              <a:t>SCROLL THE SCREEN UPWARD </a:t>
            </a:r>
            <a:r>
              <a:rPr lang="en-US" i="1" dirty="0" smtClean="0"/>
              <a:t>;====================================================================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FFC000"/>
                </a:solidFill>
              </a:rPr>
              <a:t>@</a:t>
            </a:r>
            <a:r>
              <a:rPr lang="en-US" b="1" dirty="0" err="1">
                <a:solidFill>
                  <a:srgbClr val="FFC000"/>
                </a:solidFill>
              </a:rPr>
              <a:t>noPoleFound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lda</a:t>
            </a:r>
            <a:r>
              <a:rPr lang="en-US" dirty="0" smtClean="0"/>
              <a:t> </a:t>
            </a:r>
            <a:r>
              <a:rPr lang="en-US" dirty="0"/>
              <a:t>#</a:t>
            </a:r>
            <a:r>
              <a:rPr lang="en-US" b="1" dirty="0">
                <a:solidFill>
                  <a:srgbClr val="00B0F0"/>
                </a:solidFill>
              </a:rPr>
              <a:t>PLAYER_STATE_IDLE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jmp</a:t>
            </a:r>
            <a:r>
              <a:rPr lang="en-US" dirty="0" smtClean="0"/>
              <a:t> </a:t>
            </a:r>
            <a:r>
              <a:rPr lang="en-US" b="1" dirty="0" err="1">
                <a:solidFill>
                  <a:srgbClr val="FFC000"/>
                </a:solidFill>
              </a:rPr>
              <a:t>ChangePlayerState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85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8001000" cy="4648200"/>
          </a:xfrm>
        </p:spPr>
        <p:txBody>
          <a:bodyPr>
            <a:normAutofit/>
          </a:bodyPr>
          <a:lstStyle/>
          <a:p>
            <a:r>
              <a:rPr lang="en-US" i="1" dirty="0" smtClean="0"/>
              <a:t>;=====================================================================</a:t>
            </a:r>
            <a:br>
              <a:rPr lang="en-US" i="1" dirty="0" smtClean="0"/>
            </a:br>
            <a:r>
              <a:rPr lang="en-US" i="1" dirty="0" smtClean="0"/>
              <a:t>; </a:t>
            </a:r>
            <a:r>
              <a:rPr lang="en-US" i="1" dirty="0"/>
              <a:t>CHECK IF SPRITE CAN MOVE TO THE RIGHT </a:t>
            </a:r>
            <a:r>
              <a:rPr lang="en-US" i="1" dirty="0" smtClean="0"/>
              <a:t>;=====================================================================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FFC000"/>
                </a:solidFill>
              </a:rPr>
              <a:t>@</a:t>
            </a:r>
            <a:r>
              <a:rPr lang="en-US" b="1" dirty="0">
                <a:solidFill>
                  <a:srgbClr val="FFC000"/>
                </a:solidFill>
              </a:rPr>
              <a:t>right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ldx</a:t>
            </a:r>
            <a:r>
              <a:rPr lang="en-US" dirty="0" smtClean="0"/>
              <a:t> </a:t>
            </a:r>
            <a:r>
              <a:rPr lang="en-US" dirty="0"/>
              <a:t>#</a:t>
            </a:r>
            <a:r>
              <a:rPr lang="en-US" b="1" dirty="0">
                <a:solidFill>
                  <a:srgbClr val="92D050"/>
                </a:solidFill>
              </a:rPr>
              <a:t>1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jsr</a:t>
            </a:r>
            <a:r>
              <a:rPr lang="en-US" dirty="0" smtClean="0"/>
              <a:t> </a:t>
            </a:r>
            <a:r>
              <a:rPr lang="en-US" b="1" dirty="0" err="1">
                <a:solidFill>
                  <a:srgbClr val="FF0000"/>
                </a:solidFill>
              </a:rPr>
              <a:t>CheckMoveRight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beq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C000"/>
                </a:solidFill>
              </a:rPr>
              <a:t>@</a:t>
            </a:r>
            <a:r>
              <a:rPr lang="en-US" b="1" dirty="0" err="1">
                <a:solidFill>
                  <a:srgbClr val="FFC000"/>
                </a:solidFill>
              </a:rPr>
              <a:t>goRight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i="1" dirty="0"/>
              <a:t>; Not blocked, right routine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rts</a:t>
            </a:r>
            <a:r>
              <a:rPr lang="en-US" i="1" dirty="0" smtClean="0"/>
              <a:t> ;=====================================================================</a:t>
            </a:r>
            <a:br>
              <a:rPr lang="en-US" i="1" dirty="0" smtClean="0"/>
            </a:br>
            <a:r>
              <a:rPr lang="en-US" i="1" dirty="0" smtClean="0"/>
              <a:t>; </a:t>
            </a:r>
            <a:r>
              <a:rPr lang="en-US" i="1" dirty="0"/>
              <a:t>CALL SPRITE WALKING RIGHT SUBROUTINE </a:t>
            </a:r>
            <a:r>
              <a:rPr lang="en-US" i="1" dirty="0" smtClean="0"/>
              <a:t>;=====================================================================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FFC000"/>
                </a:solidFill>
              </a:rPr>
              <a:t>@</a:t>
            </a:r>
            <a:r>
              <a:rPr lang="en-US" b="1" dirty="0" err="1">
                <a:solidFill>
                  <a:srgbClr val="FFC000"/>
                </a:solidFill>
              </a:rPr>
              <a:t>goRight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lda</a:t>
            </a:r>
            <a:r>
              <a:rPr lang="en-US" dirty="0" smtClean="0"/>
              <a:t> </a:t>
            </a:r>
            <a:r>
              <a:rPr lang="en-US" dirty="0"/>
              <a:t>#</a:t>
            </a:r>
            <a:r>
              <a:rPr lang="en-US" b="1" dirty="0">
                <a:solidFill>
                  <a:srgbClr val="00B0F0"/>
                </a:solidFill>
              </a:rPr>
              <a:t>PLAYER_STATE_WALK_RIGHT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jmp</a:t>
            </a:r>
            <a:r>
              <a:rPr lang="en-US" dirty="0" smtClean="0"/>
              <a:t> </a:t>
            </a:r>
            <a:r>
              <a:rPr lang="en-US" b="1" dirty="0" err="1">
                <a:solidFill>
                  <a:srgbClr val="FFC000"/>
                </a:solidFill>
              </a:rPr>
              <a:t>ChangePlayerState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93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i="1" dirty="0" smtClean="0"/>
              <a:t>;====================================================================</a:t>
            </a:r>
            <a:br>
              <a:rPr lang="en-US" i="1" dirty="0" smtClean="0"/>
            </a:br>
            <a:r>
              <a:rPr lang="en-US" i="1" dirty="0" smtClean="0"/>
              <a:t>; </a:t>
            </a:r>
            <a:r>
              <a:rPr lang="en-US" i="1" dirty="0"/>
              <a:t>CALL SPRITE WALKING LEFT SUBROUTINE </a:t>
            </a:r>
            <a:r>
              <a:rPr lang="en-US" i="1" dirty="0" smtClean="0"/>
              <a:t>;====================================================================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FFC000"/>
                </a:solidFill>
              </a:rPr>
              <a:t>@</a:t>
            </a:r>
            <a:r>
              <a:rPr lang="en-US" b="1" dirty="0">
                <a:solidFill>
                  <a:srgbClr val="FFC000"/>
                </a:solidFill>
              </a:rPr>
              <a:t>left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ldx</a:t>
            </a:r>
            <a:r>
              <a:rPr lang="en-US" dirty="0" smtClean="0"/>
              <a:t> </a:t>
            </a:r>
            <a:r>
              <a:rPr lang="en-US" dirty="0"/>
              <a:t>#</a:t>
            </a:r>
            <a:r>
              <a:rPr lang="en-US" b="1" dirty="0">
                <a:solidFill>
                  <a:srgbClr val="92D050"/>
                </a:solidFill>
              </a:rPr>
              <a:t>1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jsr</a:t>
            </a:r>
            <a:r>
              <a:rPr lang="en-US" dirty="0" smtClean="0"/>
              <a:t> </a:t>
            </a:r>
            <a:r>
              <a:rPr lang="en-US" b="1" dirty="0" err="1">
                <a:solidFill>
                  <a:srgbClr val="FF0000"/>
                </a:solidFill>
              </a:rPr>
              <a:t>CheckMoveLeft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beq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C000"/>
                </a:solidFill>
              </a:rPr>
              <a:t>@</a:t>
            </a:r>
            <a:r>
              <a:rPr lang="en-US" b="1" dirty="0" err="1">
                <a:solidFill>
                  <a:srgbClr val="FFC000"/>
                </a:solidFill>
              </a:rPr>
              <a:t>goLeft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i="1" dirty="0"/>
              <a:t>; Not blocked, left routine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rts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FFC000"/>
                </a:solidFill>
              </a:rPr>
              <a:t>@</a:t>
            </a:r>
            <a:r>
              <a:rPr lang="en-US" b="1" dirty="0" err="1">
                <a:solidFill>
                  <a:srgbClr val="FFC000"/>
                </a:solidFill>
              </a:rPr>
              <a:t>goLeft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lda</a:t>
            </a:r>
            <a:r>
              <a:rPr lang="en-US" dirty="0" smtClean="0"/>
              <a:t> </a:t>
            </a:r>
            <a:r>
              <a:rPr lang="en-US" dirty="0"/>
              <a:t>#</a:t>
            </a:r>
            <a:r>
              <a:rPr lang="en-US" b="1" dirty="0">
                <a:solidFill>
                  <a:srgbClr val="00B0F0"/>
                </a:solidFill>
              </a:rPr>
              <a:t>PLAYER_STATE_WALK_LEFT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jmp</a:t>
            </a:r>
            <a:r>
              <a:rPr lang="en-US" dirty="0" smtClean="0"/>
              <a:t> </a:t>
            </a:r>
            <a:r>
              <a:rPr lang="en-US" b="1" dirty="0" err="1">
                <a:solidFill>
                  <a:srgbClr val="FFC000"/>
                </a:solidFill>
              </a:rPr>
              <a:t>ChangePlayerState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28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i="1" dirty="0" smtClean="0"/>
              <a:t>;====================================================================</a:t>
            </a:r>
            <a:br>
              <a:rPr lang="en-US" i="1" dirty="0" smtClean="0"/>
            </a:br>
            <a:r>
              <a:rPr lang="en-US" i="1" dirty="0" smtClean="0"/>
              <a:t>; </a:t>
            </a:r>
            <a:r>
              <a:rPr lang="en-US" i="1" dirty="0"/>
              <a:t>IF DELTA=4 PLAYER HAS PASSED THROUGH A TILE </a:t>
            </a:r>
            <a:r>
              <a:rPr lang="en-US" i="1" dirty="0" smtClean="0"/>
              <a:t>;====================================================================</a:t>
            </a:r>
            <a:br>
              <a:rPr lang="en-US" i="1" dirty="0" smtClean="0"/>
            </a:br>
            <a:r>
              <a:rPr lang="en-US" b="1" dirty="0" smtClean="0">
                <a:solidFill>
                  <a:srgbClr val="FFC000"/>
                </a:solidFill>
              </a:rPr>
              <a:t>@</a:t>
            </a:r>
            <a:r>
              <a:rPr lang="en-US" b="1" dirty="0" err="1">
                <a:solidFill>
                  <a:srgbClr val="FFC000"/>
                </a:solidFill>
              </a:rPr>
              <a:t>vertCheck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ldx</a:t>
            </a:r>
            <a:r>
              <a:rPr lang="en-US" dirty="0" smtClean="0"/>
              <a:t> </a:t>
            </a:r>
            <a:r>
              <a:rPr lang="en-US" dirty="0"/>
              <a:t>#</a:t>
            </a:r>
            <a:r>
              <a:rPr lang="en-US" b="1" dirty="0">
                <a:solidFill>
                  <a:srgbClr val="92D050"/>
                </a:solidFill>
              </a:rPr>
              <a:t>1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lda</a:t>
            </a:r>
            <a:r>
              <a:rPr lang="en-US" dirty="0" smtClean="0"/>
              <a:t> </a:t>
            </a:r>
            <a:r>
              <a:rPr lang="en-US" b="1" dirty="0" err="1">
                <a:solidFill>
                  <a:srgbClr val="00B0F0"/>
                </a:solidFill>
              </a:rPr>
              <a:t>SPRITE_POS_X_DELTA,x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cmp</a:t>
            </a:r>
            <a:r>
              <a:rPr lang="en-US" dirty="0" smtClean="0"/>
              <a:t> </a:t>
            </a:r>
            <a:r>
              <a:rPr lang="en-US" dirty="0"/>
              <a:t>#</a:t>
            </a:r>
            <a:r>
              <a:rPr lang="en-US" b="1" dirty="0">
                <a:solidFill>
                  <a:srgbClr val="92D050"/>
                </a:solidFill>
              </a:rPr>
              <a:t>4 </a:t>
            </a:r>
            <a:r>
              <a:rPr lang="en-US" i="1" dirty="0"/>
              <a:t>; they pass through if delta is 4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beq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C000"/>
                </a:solidFill>
              </a:rPr>
              <a:t>@</a:t>
            </a:r>
            <a:r>
              <a:rPr lang="en-US" b="1" dirty="0" err="1" smtClean="0">
                <a:solidFill>
                  <a:srgbClr val="FFC000"/>
                </a:solidFill>
              </a:rPr>
              <a:t>checkJoystick</a:t>
            </a:r>
            <a:r>
              <a:rPr lang="en-US" b="1" dirty="0" smtClean="0">
                <a:solidFill>
                  <a:srgbClr val="FFC000"/>
                </a:solidFill>
              </a:rPr>
              <a:t> </a:t>
            </a:r>
            <a:r>
              <a:rPr lang="en-US" i="1" dirty="0"/>
              <a:t>; We have passed completely through the tile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bcc </a:t>
            </a:r>
            <a:r>
              <a:rPr lang="en-US" b="1" dirty="0">
                <a:solidFill>
                  <a:srgbClr val="FFC000"/>
                </a:solidFill>
              </a:rPr>
              <a:t>@less </a:t>
            </a:r>
            <a:r>
              <a:rPr lang="en-US" i="1" dirty="0"/>
              <a:t>; if less than 4, shift right one pixel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jsr</a:t>
            </a:r>
            <a:r>
              <a:rPr lang="en-US" dirty="0" smtClean="0"/>
              <a:t> </a:t>
            </a:r>
            <a:r>
              <a:rPr lang="en-US" b="1" dirty="0" err="1">
                <a:solidFill>
                  <a:srgbClr val="FF0000"/>
                </a:solidFill>
              </a:rPr>
              <a:t>MovePlayerLeft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i="1" dirty="0"/>
              <a:t>; not equal, not less, must be more - shift left one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jmp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C000"/>
                </a:solidFill>
              </a:rPr>
              <a:t>@</a:t>
            </a:r>
            <a:r>
              <a:rPr lang="en-US" b="1" dirty="0" err="1" smtClean="0">
                <a:solidFill>
                  <a:srgbClr val="FFC000"/>
                </a:solidFill>
              </a:rPr>
              <a:t>checkJoystick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37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8153400" cy="4800600"/>
          </a:xfrm>
        </p:spPr>
        <p:txBody>
          <a:bodyPr>
            <a:normAutofit fontScale="92500"/>
          </a:bodyPr>
          <a:lstStyle/>
          <a:p>
            <a:r>
              <a:rPr lang="en-US" i="1" dirty="0" smtClean="0"/>
              <a:t>;===========================================================================</a:t>
            </a:r>
            <a:br>
              <a:rPr lang="en-US" i="1" dirty="0" smtClean="0"/>
            </a:br>
            <a:r>
              <a:rPr lang="en-US" i="1" dirty="0" smtClean="0"/>
              <a:t>; </a:t>
            </a:r>
            <a:r>
              <a:rPr lang="en-US" i="1" dirty="0"/>
              <a:t>SPRITE IS MOVING TO THE RIGHT </a:t>
            </a:r>
            <a:r>
              <a:rPr lang="en-US" i="1" dirty="0" smtClean="0"/>
              <a:t>;===========================================================================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FFC000"/>
                </a:solidFill>
              </a:rPr>
              <a:t>@</a:t>
            </a:r>
            <a:r>
              <a:rPr lang="en-US" b="1" dirty="0">
                <a:solidFill>
                  <a:srgbClr val="FFC000"/>
                </a:solidFill>
              </a:rPr>
              <a:t>less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ldx</a:t>
            </a:r>
            <a:r>
              <a:rPr lang="en-US" dirty="0" smtClean="0"/>
              <a:t> </a:t>
            </a:r>
            <a:r>
              <a:rPr lang="en-US" dirty="0"/>
              <a:t>#</a:t>
            </a:r>
            <a:r>
              <a:rPr lang="en-US" b="1" dirty="0">
                <a:solidFill>
                  <a:srgbClr val="92D050"/>
                </a:solidFill>
              </a:rPr>
              <a:t>0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jsr</a:t>
            </a:r>
            <a:r>
              <a:rPr lang="en-US" dirty="0" smtClean="0"/>
              <a:t> </a:t>
            </a:r>
            <a:r>
              <a:rPr lang="en-US" b="1" dirty="0" err="1">
                <a:solidFill>
                  <a:srgbClr val="FF0000"/>
                </a:solidFill>
              </a:rPr>
              <a:t>MovePlayerRight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ldx</a:t>
            </a:r>
            <a:r>
              <a:rPr lang="en-US" dirty="0" smtClean="0"/>
              <a:t> </a:t>
            </a:r>
            <a:r>
              <a:rPr lang="en-US" dirty="0"/>
              <a:t>#</a:t>
            </a:r>
            <a:r>
              <a:rPr lang="en-US" b="1" dirty="0">
                <a:solidFill>
                  <a:srgbClr val="92D050"/>
                </a:solidFill>
              </a:rPr>
              <a:t>1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jsr</a:t>
            </a:r>
            <a:r>
              <a:rPr lang="en-US" dirty="0" smtClean="0"/>
              <a:t> </a:t>
            </a:r>
            <a:r>
              <a:rPr lang="en-US" b="1" dirty="0" err="1">
                <a:solidFill>
                  <a:srgbClr val="FF0000"/>
                </a:solidFill>
              </a:rPr>
              <a:t>MovePlayerRight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smtClean="0"/>
              <a:t>;===========================================================================</a:t>
            </a:r>
            <a:br>
              <a:rPr lang="en-US" i="1" dirty="0" smtClean="0"/>
            </a:br>
            <a:r>
              <a:rPr lang="en-US" i="1" dirty="0" smtClean="0"/>
              <a:t>; </a:t>
            </a:r>
            <a:r>
              <a:rPr lang="en-US" i="1" dirty="0"/>
              <a:t>CHECK IF JOYSTICK IS </a:t>
            </a:r>
            <a:r>
              <a:rPr lang="en-US" i="1" dirty="0" smtClean="0"/>
              <a:t>MOVING </a:t>
            </a:r>
            <a:r>
              <a:rPr lang="en-US" i="1" dirty="0"/>
              <a:t>UP OR DOWN </a:t>
            </a:r>
            <a:r>
              <a:rPr lang="en-US" i="1" dirty="0" smtClean="0"/>
              <a:t>;===========================================================================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FFC000"/>
                </a:solidFill>
              </a:rPr>
              <a:t>@</a:t>
            </a:r>
            <a:r>
              <a:rPr lang="en-US" b="1" dirty="0" err="1" smtClean="0">
                <a:solidFill>
                  <a:srgbClr val="FFC000"/>
                </a:solidFill>
              </a:rPr>
              <a:t>checkJoystick</a:t>
            </a:r>
            <a:r>
              <a:rPr lang="en-US" b="1" dirty="0" smtClean="0">
                <a:solidFill>
                  <a:srgbClr val="FFC000"/>
                </a:solidFill>
              </a:rPr>
              <a:t> </a:t>
            </a:r>
            <a:r>
              <a:rPr lang="en-US" i="1" dirty="0"/>
              <a:t>; No tile was found underneath sprite, he falls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lda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00B0F0"/>
                </a:solidFill>
              </a:rPr>
              <a:t>JOY_Y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beq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C000"/>
                </a:solidFill>
              </a:rPr>
              <a:t>@end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bmi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C000"/>
                </a:solidFill>
              </a:rPr>
              <a:t>@up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bpl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C000"/>
                </a:solidFill>
              </a:rPr>
              <a:t>@down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91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8001000" cy="4800600"/>
          </a:xfrm>
        </p:spPr>
        <p:txBody>
          <a:bodyPr>
            <a:normAutofit fontScale="92500"/>
          </a:bodyPr>
          <a:lstStyle/>
          <a:p>
            <a:r>
              <a:rPr lang="en-US" i="1" dirty="0" smtClean="0"/>
              <a:t>;========================================================================</a:t>
            </a:r>
            <a:br>
              <a:rPr lang="en-US" i="1" dirty="0" smtClean="0"/>
            </a:br>
            <a:r>
              <a:rPr lang="en-US" i="1" dirty="0" smtClean="0"/>
              <a:t>; </a:t>
            </a:r>
            <a:r>
              <a:rPr lang="en-US" i="1" dirty="0"/>
              <a:t>CHECK SPRITE'S UP CAP MOVEMENT </a:t>
            </a:r>
            <a:r>
              <a:rPr lang="en-US" i="1" dirty="0" smtClean="0"/>
              <a:t>;========================================================================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FFC000"/>
                </a:solidFill>
              </a:rPr>
              <a:t>@</a:t>
            </a:r>
            <a:r>
              <a:rPr lang="en-US" b="1" dirty="0">
                <a:solidFill>
                  <a:srgbClr val="FFC000"/>
                </a:solidFill>
              </a:rPr>
              <a:t>up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ldx</a:t>
            </a:r>
            <a:r>
              <a:rPr lang="en-US" dirty="0"/>
              <a:t> #</a:t>
            </a:r>
            <a:r>
              <a:rPr lang="en-US" b="1" dirty="0">
                <a:solidFill>
                  <a:srgbClr val="92D050"/>
                </a:solidFill>
              </a:rPr>
              <a:t>0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jsr</a:t>
            </a:r>
            <a:r>
              <a:rPr lang="en-US" dirty="0" smtClean="0"/>
              <a:t> </a:t>
            </a:r>
            <a:r>
              <a:rPr lang="en-US" b="1" dirty="0" err="1">
                <a:solidFill>
                  <a:srgbClr val="FF0000"/>
                </a:solidFill>
              </a:rPr>
              <a:t>CheckMoveUp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beq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C000"/>
                </a:solidFill>
              </a:rPr>
              <a:t>@</a:t>
            </a:r>
            <a:r>
              <a:rPr lang="en-US" b="1" dirty="0" err="1">
                <a:solidFill>
                  <a:srgbClr val="FFC000"/>
                </a:solidFill>
              </a:rPr>
              <a:t>movePlayerUp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smtClean="0">
                <a:solidFill>
                  <a:srgbClr val="FFC000"/>
                </a:solidFill>
              </a:rPr>
              <a:t/>
            </a:r>
            <a:br>
              <a:rPr lang="en-US" b="1" dirty="0" smtClean="0">
                <a:solidFill>
                  <a:srgbClr val="FFC000"/>
                </a:solidFill>
              </a:rPr>
            </a:br>
            <a:r>
              <a:rPr lang="en-US" dirty="0" err="1" smtClean="0"/>
              <a:t>rts</a:t>
            </a:r>
            <a:r>
              <a:rPr lang="en-US" i="1" dirty="0" smtClean="0"/>
              <a:t> ;========================================================================= </a:t>
            </a:r>
            <a:br>
              <a:rPr lang="en-US" i="1" dirty="0" smtClean="0"/>
            </a:br>
            <a:r>
              <a:rPr lang="en-US" i="1" dirty="0" smtClean="0"/>
              <a:t>; </a:t>
            </a:r>
            <a:r>
              <a:rPr lang="en-US" i="1" dirty="0"/>
              <a:t>SPRITE IS MOVING UP </a:t>
            </a:r>
            <a:r>
              <a:rPr lang="en-US" i="1" dirty="0" smtClean="0"/>
              <a:t>;=========================================================================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FFC000"/>
                </a:solidFill>
              </a:rPr>
              <a:t>@</a:t>
            </a:r>
            <a:r>
              <a:rPr lang="en-US" b="1" dirty="0" err="1">
                <a:solidFill>
                  <a:srgbClr val="FFC000"/>
                </a:solidFill>
              </a:rPr>
              <a:t>movePlayerUp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ldx</a:t>
            </a:r>
            <a:r>
              <a:rPr lang="en-US" dirty="0" smtClean="0"/>
              <a:t> </a:t>
            </a:r>
            <a:r>
              <a:rPr lang="en-US" dirty="0"/>
              <a:t>#</a:t>
            </a:r>
            <a:r>
              <a:rPr lang="en-US" b="1" dirty="0">
                <a:solidFill>
                  <a:srgbClr val="92D050"/>
                </a:solidFill>
              </a:rPr>
              <a:t>0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jsr</a:t>
            </a:r>
            <a:r>
              <a:rPr lang="en-US" dirty="0" smtClean="0"/>
              <a:t> </a:t>
            </a:r>
            <a:r>
              <a:rPr lang="en-US" b="1" dirty="0" err="1">
                <a:solidFill>
                  <a:srgbClr val="FF0000"/>
                </a:solidFill>
              </a:rPr>
              <a:t>MovePlayerUp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ldx</a:t>
            </a:r>
            <a:r>
              <a:rPr lang="en-US" dirty="0" smtClean="0"/>
              <a:t> </a:t>
            </a:r>
            <a:r>
              <a:rPr lang="en-US" dirty="0"/>
              <a:t>#</a:t>
            </a:r>
            <a:r>
              <a:rPr lang="en-US" b="1" dirty="0">
                <a:solidFill>
                  <a:srgbClr val="92D050"/>
                </a:solidFill>
              </a:rPr>
              <a:t>1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jsr</a:t>
            </a:r>
            <a:r>
              <a:rPr lang="en-US" dirty="0" smtClean="0"/>
              <a:t> </a:t>
            </a:r>
            <a:r>
              <a:rPr lang="en-US" b="1" dirty="0" err="1">
                <a:solidFill>
                  <a:srgbClr val="FF0000"/>
                </a:solidFill>
              </a:rPr>
              <a:t>MovePlayerUp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9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8001000" cy="4648200"/>
          </a:xfrm>
        </p:spPr>
        <p:txBody>
          <a:bodyPr>
            <a:normAutofit fontScale="92500"/>
          </a:bodyPr>
          <a:lstStyle/>
          <a:p>
            <a:r>
              <a:rPr lang="en-US" i="1" dirty="0" smtClean="0"/>
              <a:t>;=========================================================================</a:t>
            </a:r>
            <a:br>
              <a:rPr lang="en-US" i="1" dirty="0" smtClean="0"/>
            </a:br>
            <a:r>
              <a:rPr lang="en-US" i="1" dirty="0" smtClean="0"/>
              <a:t>; </a:t>
            </a:r>
            <a:r>
              <a:rPr lang="en-US" i="1" dirty="0"/>
              <a:t>SPRITE IS MOVING DOWN </a:t>
            </a:r>
            <a:r>
              <a:rPr lang="en-US" i="1" dirty="0" smtClean="0"/>
              <a:t>;=========================================================================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FFC000"/>
                </a:solidFill>
              </a:rPr>
              <a:t>@</a:t>
            </a:r>
            <a:r>
              <a:rPr lang="en-US" b="1" dirty="0">
                <a:solidFill>
                  <a:srgbClr val="FFC000"/>
                </a:solidFill>
              </a:rPr>
              <a:t>down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ldx</a:t>
            </a:r>
            <a:r>
              <a:rPr lang="en-US" dirty="0" smtClean="0"/>
              <a:t> </a:t>
            </a:r>
            <a:r>
              <a:rPr lang="en-US" dirty="0"/>
              <a:t>#</a:t>
            </a:r>
            <a:r>
              <a:rPr lang="en-US" b="1" dirty="0">
                <a:solidFill>
                  <a:srgbClr val="92D050"/>
                </a:solidFill>
              </a:rPr>
              <a:t>0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jsr</a:t>
            </a:r>
            <a:r>
              <a:rPr lang="en-US" dirty="0" smtClean="0"/>
              <a:t> </a:t>
            </a:r>
            <a:r>
              <a:rPr lang="en-US" b="1" dirty="0" err="1">
                <a:solidFill>
                  <a:srgbClr val="FF0000"/>
                </a:solidFill>
              </a:rPr>
              <a:t>MovePlayerDown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i="1" dirty="0"/>
              <a:t>; Otherwise, move the Sprite Down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ldx</a:t>
            </a:r>
            <a:r>
              <a:rPr lang="en-US" dirty="0" smtClean="0"/>
              <a:t> </a:t>
            </a:r>
            <a:r>
              <a:rPr lang="en-US" dirty="0"/>
              <a:t>#</a:t>
            </a:r>
            <a:r>
              <a:rPr lang="en-US" b="1" dirty="0">
                <a:solidFill>
                  <a:srgbClr val="92D050"/>
                </a:solidFill>
              </a:rPr>
              <a:t>1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jsr</a:t>
            </a:r>
            <a:r>
              <a:rPr lang="en-US" dirty="0" smtClean="0"/>
              <a:t> </a:t>
            </a:r>
            <a:r>
              <a:rPr lang="en-US" b="1" dirty="0" err="1">
                <a:solidFill>
                  <a:srgbClr val="FF0000"/>
                </a:solidFill>
              </a:rPr>
              <a:t>MovePlayerDown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rts</a:t>
            </a:r>
            <a:r>
              <a:rPr lang="en-US" i="1" dirty="0" smtClean="0"/>
              <a:t> ;=========================================================================</a:t>
            </a:r>
            <a:br>
              <a:rPr lang="en-US" i="1" dirty="0" smtClean="0"/>
            </a:br>
            <a:r>
              <a:rPr lang="en-US" i="1" dirty="0" smtClean="0"/>
              <a:t>; </a:t>
            </a:r>
            <a:r>
              <a:rPr lang="en-US" i="1" dirty="0"/>
              <a:t>IF DELTA=4 PLAYER HAS PASSED THROUGH A TILE </a:t>
            </a:r>
            <a:r>
              <a:rPr lang="en-US" i="1" dirty="0" smtClean="0"/>
              <a:t>;=========================================================================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FFC000"/>
                </a:solidFill>
              </a:rPr>
              <a:t>@</a:t>
            </a:r>
            <a:r>
              <a:rPr lang="en-US" b="1" dirty="0" err="1">
                <a:solidFill>
                  <a:srgbClr val="FFC000"/>
                </a:solidFill>
              </a:rPr>
              <a:t>endClimb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lda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00B0F0"/>
                </a:solidFill>
              </a:rPr>
              <a:t>SPRITE_POS_X_DELTA</a:t>
            </a:r>
            <a:r>
              <a:rPr lang="en-US" dirty="0"/>
              <a:t> </a:t>
            </a:r>
            <a:r>
              <a:rPr lang="en-US" i="1" dirty="0"/>
              <a:t>; Check if Sprite is passing 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dirty="0" err="1" smtClean="0"/>
              <a:t>cmp</a:t>
            </a:r>
            <a:r>
              <a:rPr lang="en-US" dirty="0" smtClean="0"/>
              <a:t> </a:t>
            </a:r>
            <a:r>
              <a:rPr lang="en-US" dirty="0"/>
              <a:t>#</a:t>
            </a:r>
            <a:r>
              <a:rPr lang="en-US" b="1" dirty="0">
                <a:solidFill>
                  <a:srgbClr val="92D050"/>
                </a:solidFill>
              </a:rPr>
              <a:t>4 </a:t>
            </a:r>
            <a:r>
              <a:rPr lang="en-US" i="1" dirty="0"/>
              <a:t>; completely through the tile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beq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C000"/>
                </a:solidFill>
              </a:rPr>
              <a:t>@</a:t>
            </a:r>
            <a:r>
              <a:rPr lang="en-US" b="1" dirty="0" err="1">
                <a:solidFill>
                  <a:srgbClr val="FFC000"/>
                </a:solidFill>
              </a:rPr>
              <a:t>stopClimb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i="1" dirty="0"/>
              <a:t>; Yes, they passed through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82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@</a:t>
            </a:r>
            <a:r>
              <a:rPr lang="en-US" b="1" dirty="0" err="1">
                <a:solidFill>
                  <a:srgbClr val="FFC000"/>
                </a:solidFill>
              </a:rPr>
              <a:t>stopClimb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lda</a:t>
            </a:r>
            <a:r>
              <a:rPr lang="en-US" dirty="0" smtClean="0"/>
              <a:t> </a:t>
            </a:r>
            <a:r>
              <a:rPr lang="en-US" dirty="0"/>
              <a:t>#</a:t>
            </a:r>
            <a:r>
              <a:rPr lang="en-US" b="1" dirty="0">
                <a:solidFill>
                  <a:srgbClr val="00B0F0"/>
                </a:solidFill>
              </a:rPr>
              <a:t>PLAYER_STATE_IDLE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jmp</a:t>
            </a:r>
            <a:r>
              <a:rPr lang="en-US" dirty="0" smtClean="0"/>
              <a:t> </a:t>
            </a:r>
            <a:r>
              <a:rPr lang="en-US" b="1" dirty="0" err="1">
                <a:solidFill>
                  <a:srgbClr val="FFC000"/>
                </a:solidFill>
              </a:rPr>
              <a:t>ChangePlayerState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FFC000"/>
                </a:solidFill>
              </a:rPr>
              <a:t>@</a:t>
            </a:r>
            <a:r>
              <a:rPr lang="en-US" b="1" dirty="0">
                <a:solidFill>
                  <a:srgbClr val="FFC000"/>
                </a:solidFill>
              </a:rPr>
              <a:t>end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lda</a:t>
            </a:r>
            <a:r>
              <a:rPr lang="en-US" dirty="0" smtClean="0"/>
              <a:t> </a:t>
            </a:r>
            <a:r>
              <a:rPr lang="en-US" dirty="0"/>
              <a:t>#</a:t>
            </a:r>
            <a:r>
              <a:rPr lang="en-US" b="1" dirty="0">
                <a:solidFill>
                  <a:srgbClr val="92D050"/>
                </a:solidFill>
              </a:rPr>
              <a:t>0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sta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00B0F0"/>
                </a:solidFill>
              </a:rPr>
              <a:t>SPRITE_ANIM_PLAY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14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i="1" dirty="0" smtClean="0"/>
              <a:t>;====================================================================</a:t>
            </a:r>
            <a:br>
              <a:rPr lang="en-US" i="1" dirty="0" smtClean="0"/>
            </a:br>
            <a:r>
              <a:rPr lang="en-US" i="1" dirty="0" smtClean="0"/>
              <a:t>; </a:t>
            </a:r>
            <a:r>
              <a:rPr lang="en-US" i="1" dirty="0"/>
              <a:t>STATE FLOATING 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;====================================================================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err="1" smtClean="0">
                <a:solidFill>
                  <a:srgbClr val="FFC000"/>
                </a:solidFill>
              </a:rPr>
              <a:t>PlayerStateFloating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lda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00B0F0"/>
                </a:solidFill>
              </a:rPr>
              <a:t>PLAYER_SUBSTATE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bne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C000"/>
                </a:solidFill>
              </a:rPr>
              <a:t>@running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lda</a:t>
            </a:r>
            <a:r>
              <a:rPr lang="en-US" dirty="0" smtClean="0"/>
              <a:t> </a:t>
            </a:r>
            <a:r>
              <a:rPr lang="en-US" dirty="0"/>
              <a:t>#</a:t>
            </a:r>
            <a:r>
              <a:rPr lang="en-US" b="1" dirty="0">
                <a:solidFill>
                  <a:srgbClr val="00B0F0"/>
                </a:solidFill>
              </a:rPr>
              <a:t>PLAYER_SUBSTATE_RUNNING</a:t>
            </a:r>
            <a:r>
              <a:rPr lang="en-US" dirty="0"/>
              <a:t> </a:t>
            </a:r>
            <a:r>
              <a:rPr lang="en-US" i="1" dirty="0"/>
              <a:t>; set </a:t>
            </a:r>
            <a:r>
              <a:rPr lang="en-US" i="1" dirty="0" err="1"/>
              <a:t>substate</a:t>
            </a:r>
            <a:r>
              <a:rPr lang="en-US" i="1" dirty="0"/>
              <a:t> to RUNNING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sta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00B0F0"/>
                </a:solidFill>
              </a:rPr>
              <a:t>PLAYER_SUBSTATE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rts</a:t>
            </a:r>
            <a:r>
              <a:rPr lang="en-US" dirty="0" smtClean="0"/>
              <a:t> </a:t>
            </a:r>
            <a:r>
              <a:rPr lang="en-US" i="1" dirty="0"/>
              <a:t>; wait till next frame to start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FFC000"/>
                </a:solidFill>
              </a:rPr>
              <a:t>@</a:t>
            </a:r>
            <a:r>
              <a:rPr lang="en-US" b="1" dirty="0">
                <a:solidFill>
                  <a:srgbClr val="FFC000"/>
                </a:solidFill>
              </a:rPr>
              <a:t>running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jsr</a:t>
            </a:r>
            <a:r>
              <a:rPr lang="en-US" dirty="0" smtClean="0"/>
              <a:t> </a:t>
            </a:r>
            <a:r>
              <a:rPr lang="en-US" b="1" dirty="0" err="1">
                <a:solidFill>
                  <a:srgbClr val="FF0000"/>
                </a:solidFill>
              </a:rPr>
              <a:t>JoystickReady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beq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C000"/>
                </a:solidFill>
              </a:rPr>
              <a:t>@input </a:t>
            </a:r>
            <a:r>
              <a:rPr lang="en-US" i="1" dirty="0"/>
              <a:t>; Check creates the 'fix' pause for scroll resetting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11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Project code downloads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Finally each game project will utilize </a:t>
            </a:r>
            <a:r>
              <a:rPr lang="en-US" sz="2800" dirty="0" err="1" smtClean="0"/>
              <a:t>Github</a:t>
            </a:r>
            <a:r>
              <a:rPr lang="en-US" sz="2800" dirty="0" smtClean="0"/>
              <a:t> for repository saves so you can download and learn from the code.</a:t>
            </a:r>
          </a:p>
          <a:p>
            <a:pPr marL="0" indent="0">
              <a:buNone/>
            </a:pPr>
            <a:r>
              <a:rPr lang="en-US" sz="2800" dirty="0" smtClean="0"/>
              <a:t>Note: It will be necessary to have your own </a:t>
            </a:r>
            <a:r>
              <a:rPr lang="en-US" sz="2800" dirty="0" err="1" smtClean="0"/>
              <a:t>Github</a:t>
            </a:r>
            <a:r>
              <a:rPr lang="en-US" sz="2800" dirty="0" smtClean="0"/>
              <a:t> account to get access to the files.</a:t>
            </a:r>
          </a:p>
          <a:p>
            <a:pPr marL="0" indent="0">
              <a:buNone/>
            </a:pPr>
            <a:r>
              <a:rPr lang="en-US" sz="2800" dirty="0" smtClean="0"/>
              <a:t>C64Brain </a:t>
            </a:r>
            <a:r>
              <a:rPr lang="en-US" sz="2800" dirty="0" err="1" smtClean="0"/>
              <a:t>Github</a:t>
            </a:r>
            <a:r>
              <a:rPr lang="en-US" sz="2800" dirty="0" smtClean="0"/>
              <a:t> site: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F0"/>
                </a:solidFill>
              </a:rPr>
              <a:t>https://github.com/c64brain/commodore64gameproject</a:t>
            </a:r>
            <a:endParaRPr lang="en-US" sz="2400" b="1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34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8153400" cy="4648200"/>
          </a:xfrm>
        </p:spPr>
        <p:txBody>
          <a:bodyPr>
            <a:normAutofit/>
          </a:bodyPr>
          <a:lstStyle/>
          <a:p>
            <a:r>
              <a:rPr lang="en-US" i="1" dirty="0" smtClean="0"/>
              <a:t>;==================================================================== </a:t>
            </a:r>
            <a:br>
              <a:rPr lang="en-US" i="1" dirty="0" smtClean="0"/>
            </a:br>
            <a:r>
              <a:rPr lang="en-US" i="1" dirty="0" smtClean="0"/>
              <a:t>; </a:t>
            </a:r>
            <a:r>
              <a:rPr lang="en-US" i="1" dirty="0"/>
              <a:t>IN WATER: LEFT/RIGHT MOVEMENT </a:t>
            </a:r>
            <a:r>
              <a:rPr lang="en-US" i="1" dirty="0" smtClean="0"/>
              <a:t>;====================================================================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FFC000"/>
                </a:solidFill>
              </a:rPr>
              <a:t>@</a:t>
            </a:r>
            <a:r>
              <a:rPr lang="en-US" b="1" dirty="0">
                <a:solidFill>
                  <a:srgbClr val="FFC000"/>
                </a:solidFill>
              </a:rPr>
              <a:t>input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lda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00B0F0"/>
                </a:solidFill>
              </a:rPr>
              <a:t>JOY_X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bmi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C000"/>
                </a:solidFill>
              </a:rPr>
              <a:t>@</a:t>
            </a:r>
            <a:r>
              <a:rPr lang="en-US" b="1" dirty="0" err="1">
                <a:solidFill>
                  <a:srgbClr val="FFC000"/>
                </a:solidFill>
              </a:rPr>
              <a:t>leftWaterMove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bne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C000"/>
                </a:solidFill>
              </a:rPr>
              <a:t>@</a:t>
            </a:r>
            <a:r>
              <a:rPr lang="en-US" b="1" dirty="0" err="1">
                <a:solidFill>
                  <a:srgbClr val="FFC000"/>
                </a:solidFill>
              </a:rPr>
              <a:t>rightWaterMove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en-US" i="1" dirty="0" smtClean="0"/>
              <a:t>;====================================================================</a:t>
            </a:r>
            <a:br>
              <a:rPr lang="en-US" i="1" dirty="0" smtClean="0"/>
            </a:br>
            <a:r>
              <a:rPr lang="en-US" i="1" dirty="0" smtClean="0"/>
              <a:t>; </a:t>
            </a:r>
            <a:r>
              <a:rPr lang="en-US" i="1" dirty="0"/>
              <a:t>IN WATER: UP/DOWN MOVEMENT </a:t>
            </a:r>
            <a:r>
              <a:rPr lang="en-US" i="1" dirty="0" smtClean="0"/>
              <a:t>;====================================================================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lda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00B0F0"/>
                </a:solidFill>
              </a:rPr>
              <a:t>JOY_Y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beq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C000"/>
                </a:solidFill>
              </a:rPr>
              <a:t>@</a:t>
            </a:r>
            <a:r>
              <a:rPr lang="en-US" b="1" dirty="0" err="1">
                <a:solidFill>
                  <a:srgbClr val="FFC000"/>
                </a:solidFill>
              </a:rPr>
              <a:t>checkWaterCollis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bmi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C000"/>
                </a:solidFill>
              </a:rPr>
              <a:t>@</a:t>
            </a:r>
            <a:r>
              <a:rPr lang="en-US" b="1" dirty="0" err="1">
                <a:solidFill>
                  <a:srgbClr val="FFC000"/>
                </a:solidFill>
              </a:rPr>
              <a:t>checkWaterUp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i="1" dirty="0"/>
              <a:t>; joystick going up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bpl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C000"/>
                </a:solidFill>
              </a:rPr>
              <a:t>@down </a:t>
            </a:r>
            <a:r>
              <a:rPr lang="en-US" i="1" dirty="0"/>
              <a:t>; joystick going down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30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@</a:t>
            </a:r>
            <a:r>
              <a:rPr lang="en-US" b="1" dirty="0" err="1">
                <a:solidFill>
                  <a:srgbClr val="FFC000"/>
                </a:solidFill>
              </a:rPr>
              <a:t>rightWaterMove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ldx</a:t>
            </a:r>
            <a:r>
              <a:rPr lang="en-US" dirty="0" smtClean="0"/>
              <a:t> </a:t>
            </a:r>
            <a:r>
              <a:rPr lang="en-US" dirty="0"/>
              <a:t>#</a:t>
            </a:r>
            <a:r>
              <a:rPr lang="en-US" b="1" dirty="0">
                <a:solidFill>
                  <a:srgbClr val="92D050"/>
                </a:solidFill>
              </a:rPr>
              <a:t>0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jsr</a:t>
            </a:r>
            <a:r>
              <a:rPr lang="en-US" dirty="0" smtClean="0"/>
              <a:t> </a:t>
            </a:r>
            <a:r>
              <a:rPr lang="en-US" b="1" dirty="0" err="1">
                <a:solidFill>
                  <a:srgbClr val="FF0000"/>
                </a:solidFill>
              </a:rPr>
              <a:t>MovePlayerRight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rts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FFC000"/>
                </a:solidFill>
              </a:rPr>
              <a:t>@</a:t>
            </a:r>
            <a:r>
              <a:rPr lang="en-US" b="1" dirty="0" err="1">
                <a:solidFill>
                  <a:srgbClr val="FFC000"/>
                </a:solidFill>
              </a:rPr>
              <a:t>leftWaterMove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ldx</a:t>
            </a:r>
            <a:r>
              <a:rPr lang="en-US" dirty="0" smtClean="0"/>
              <a:t> </a:t>
            </a:r>
            <a:r>
              <a:rPr lang="en-US" dirty="0"/>
              <a:t>#</a:t>
            </a:r>
            <a:r>
              <a:rPr lang="en-US" b="1" dirty="0">
                <a:solidFill>
                  <a:srgbClr val="92D050"/>
                </a:solidFill>
              </a:rPr>
              <a:t>0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jsr</a:t>
            </a:r>
            <a:r>
              <a:rPr lang="en-US" dirty="0" smtClean="0"/>
              <a:t> </a:t>
            </a:r>
            <a:r>
              <a:rPr lang="en-US" b="1" dirty="0" err="1">
                <a:solidFill>
                  <a:srgbClr val="FF0000"/>
                </a:solidFill>
              </a:rPr>
              <a:t>MovePlayerLeft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79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@right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lda</a:t>
            </a:r>
            <a:r>
              <a:rPr lang="en-US" dirty="0" smtClean="0"/>
              <a:t> </a:t>
            </a:r>
            <a:r>
              <a:rPr lang="en-US" dirty="0"/>
              <a:t>#</a:t>
            </a:r>
            <a:r>
              <a:rPr lang="en-US" b="1" dirty="0">
                <a:solidFill>
                  <a:srgbClr val="00B0F0"/>
                </a:solidFill>
              </a:rPr>
              <a:t>PLAYER_STATE_WALK_RIGHT</a:t>
            </a:r>
            <a:r>
              <a:rPr lang="en-US" dirty="0"/>
              <a:t> </a:t>
            </a:r>
            <a:r>
              <a:rPr lang="en-US" i="1" dirty="0"/>
              <a:t>; go to walk state right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jmp</a:t>
            </a:r>
            <a:r>
              <a:rPr lang="en-US" dirty="0" smtClean="0"/>
              <a:t> </a:t>
            </a:r>
            <a:r>
              <a:rPr lang="en-US" b="1" dirty="0" err="1">
                <a:solidFill>
                  <a:srgbClr val="FFC000"/>
                </a:solidFill>
              </a:rPr>
              <a:t>ChangePlayerState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FFC000"/>
                </a:solidFill>
              </a:rPr>
              <a:t>@</a:t>
            </a:r>
            <a:r>
              <a:rPr lang="en-US" b="1" dirty="0">
                <a:solidFill>
                  <a:srgbClr val="FFC000"/>
                </a:solidFill>
              </a:rPr>
              <a:t>left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lda</a:t>
            </a:r>
            <a:r>
              <a:rPr lang="en-US" dirty="0" smtClean="0"/>
              <a:t> </a:t>
            </a:r>
            <a:r>
              <a:rPr lang="en-US" dirty="0"/>
              <a:t>#</a:t>
            </a:r>
            <a:r>
              <a:rPr lang="en-US" b="1" dirty="0">
                <a:solidFill>
                  <a:srgbClr val="00B0F0"/>
                </a:solidFill>
              </a:rPr>
              <a:t>PLAYER_STATE_WALK_LEFT</a:t>
            </a:r>
            <a:r>
              <a:rPr lang="en-US" dirty="0"/>
              <a:t> </a:t>
            </a:r>
            <a:r>
              <a:rPr lang="en-US" i="1" dirty="0"/>
              <a:t>; go to walk state right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jmp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C000"/>
                </a:solidFill>
              </a:rPr>
              <a:t>ChangePlayerState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;=========================================================================</a:t>
            </a:r>
            <a:br>
              <a:rPr lang="en-US" i="1" dirty="0" smtClean="0"/>
            </a:br>
            <a:r>
              <a:rPr lang="en-US" i="1" dirty="0" smtClean="0"/>
              <a:t>; </a:t>
            </a:r>
            <a:r>
              <a:rPr lang="en-US" i="1" dirty="0"/>
              <a:t>IN WATER: CAN ONLY MOVE UP WHEN IN WATER </a:t>
            </a:r>
            <a:r>
              <a:rPr lang="en-US" i="1" dirty="0" smtClean="0"/>
              <a:t>;=========================================================================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FFC000"/>
                </a:solidFill>
              </a:rPr>
              <a:t>@</a:t>
            </a:r>
            <a:r>
              <a:rPr lang="en-US" b="1" dirty="0">
                <a:solidFill>
                  <a:srgbClr val="FFC000"/>
                </a:solidFill>
              </a:rPr>
              <a:t>up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ldx</a:t>
            </a:r>
            <a:r>
              <a:rPr lang="en-US" dirty="0" smtClean="0"/>
              <a:t> </a:t>
            </a:r>
            <a:r>
              <a:rPr lang="en-US" dirty="0"/>
              <a:t>#</a:t>
            </a:r>
            <a:r>
              <a:rPr lang="en-US" b="1" dirty="0">
                <a:solidFill>
                  <a:srgbClr val="92D050"/>
                </a:solidFill>
              </a:rPr>
              <a:t>0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jsr</a:t>
            </a:r>
            <a:r>
              <a:rPr lang="en-US" dirty="0" smtClean="0"/>
              <a:t> </a:t>
            </a:r>
            <a:r>
              <a:rPr lang="en-US" b="1" dirty="0" err="1">
                <a:solidFill>
                  <a:srgbClr val="FF0000"/>
                </a:solidFill>
              </a:rPr>
              <a:t>CheckMoveUp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i="1" dirty="0"/>
              <a:t>; Check tile under Top sprite (Sprite)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lda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00B0F0"/>
                </a:solidFill>
              </a:rPr>
              <a:t>COLLIDER_ATTR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cmp</a:t>
            </a:r>
            <a:r>
              <a:rPr lang="en-US" dirty="0" smtClean="0"/>
              <a:t> </a:t>
            </a:r>
            <a:r>
              <a:rPr lang="en-US" dirty="0"/>
              <a:t>#</a:t>
            </a:r>
            <a:r>
              <a:rPr lang="en-US" b="1" dirty="0">
                <a:solidFill>
                  <a:srgbClr val="00B0F0"/>
                </a:solidFill>
              </a:rPr>
              <a:t>COLL_POLE</a:t>
            </a:r>
            <a:r>
              <a:rPr lang="en-US" dirty="0"/>
              <a:t> </a:t>
            </a:r>
            <a:r>
              <a:rPr lang="en-US" i="1" dirty="0"/>
              <a:t>; Does pole exist here?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beq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C000"/>
                </a:solidFill>
              </a:rPr>
              <a:t>@</a:t>
            </a:r>
            <a:r>
              <a:rPr lang="en-US" b="1" dirty="0" err="1">
                <a:solidFill>
                  <a:srgbClr val="FFC000"/>
                </a:solidFill>
              </a:rPr>
              <a:t>goingUp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jmp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C000"/>
                </a:solidFill>
              </a:rPr>
              <a:t>@end</a:t>
            </a:r>
          </a:p>
        </p:txBody>
      </p:sp>
    </p:spTree>
    <p:extLst>
      <p:ext uri="{BB962C8B-B14F-4D97-AF65-F5344CB8AC3E}">
        <p14:creationId xmlns:p14="http://schemas.microsoft.com/office/powerpoint/2010/main" val="193953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;====================================================================</a:t>
            </a:r>
            <a:br>
              <a:rPr lang="en-US" i="1" dirty="0" smtClean="0"/>
            </a:br>
            <a:r>
              <a:rPr lang="en-US" i="1" dirty="0" smtClean="0"/>
              <a:t>; </a:t>
            </a:r>
            <a:r>
              <a:rPr lang="en-US" i="1" dirty="0"/>
              <a:t>IN WATER: CAN ONLY MOVE DOWN WHEN IN WATER </a:t>
            </a:r>
            <a:r>
              <a:rPr lang="en-US" i="1" dirty="0" smtClean="0"/>
              <a:t>;====================================================================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FFC000"/>
                </a:solidFill>
              </a:rPr>
              <a:t>@</a:t>
            </a:r>
            <a:r>
              <a:rPr lang="en-US" b="1" dirty="0" err="1">
                <a:solidFill>
                  <a:srgbClr val="FFC000"/>
                </a:solidFill>
              </a:rPr>
              <a:t>checkWaterUp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ldx</a:t>
            </a:r>
            <a:r>
              <a:rPr lang="en-US" dirty="0" smtClean="0"/>
              <a:t> </a:t>
            </a:r>
            <a:r>
              <a:rPr lang="en-US" dirty="0"/>
              <a:t>#</a:t>
            </a:r>
            <a:r>
              <a:rPr lang="en-US" b="1" dirty="0">
                <a:solidFill>
                  <a:srgbClr val="92D050"/>
                </a:solidFill>
              </a:rPr>
              <a:t>0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jsr</a:t>
            </a:r>
            <a:r>
              <a:rPr lang="en-US" dirty="0" smtClean="0"/>
              <a:t> </a:t>
            </a:r>
            <a:r>
              <a:rPr lang="en-US" b="1" dirty="0" err="1">
                <a:solidFill>
                  <a:srgbClr val="FF0000"/>
                </a:solidFill>
              </a:rPr>
              <a:t>CheckMoveUp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i="1" dirty="0"/>
              <a:t>; Check tile under Top sprite (Sprite)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lda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00B0F0"/>
                </a:solidFill>
              </a:rPr>
              <a:t>COLLIDER_ATTR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cmp</a:t>
            </a:r>
            <a:r>
              <a:rPr lang="en-US" dirty="0" smtClean="0"/>
              <a:t> </a:t>
            </a:r>
            <a:r>
              <a:rPr lang="en-US" dirty="0"/>
              <a:t>#</a:t>
            </a:r>
            <a:r>
              <a:rPr lang="en-US" b="1" dirty="0">
                <a:solidFill>
                  <a:srgbClr val="00B0F0"/>
                </a:solidFill>
              </a:rPr>
              <a:t>COLL_POLE</a:t>
            </a:r>
            <a:r>
              <a:rPr lang="en-US" dirty="0"/>
              <a:t> </a:t>
            </a:r>
            <a:r>
              <a:rPr lang="en-US" i="1" dirty="0"/>
              <a:t>; Does pole exist here?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beq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C000"/>
                </a:solidFill>
              </a:rPr>
              <a:t>@</a:t>
            </a:r>
            <a:r>
              <a:rPr lang="en-US" b="1" dirty="0" err="1">
                <a:solidFill>
                  <a:srgbClr val="FFC000"/>
                </a:solidFill>
              </a:rPr>
              <a:t>goingUp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ldx</a:t>
            </a:r>
            <a:r>
              <a:rPr lang="en-US" dirty="0" smtClean="0"/>
              <a:t> </a:t>
            </a:r>
            <a:r>
              <a:rPr lang="en-US" dirty="0"/>
              <a:t>#</a:t>
            </a:r>
            <a:r>
              <a:rPr lang="en-US" b="1" dirty="0">
                <a:solidFill>
                  <a:srgbClr val="92D050"/>
                </a:solidFill>
              </a:rPr>
              <a:t>0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jsr</a:t>
            </a:r>
            <a:r>
              <a:rPr lang="en-US" dirty="0" smtClean="0"/>
              <a:t> </a:t>
            </a:r>
            <a:r>
              <a:rPr lang="en-US" b="1" dirty="0" err="1">
                <a:solidFill>
                  <a:srgbClr val="FF0000"/>
                </a:solidFill>
              </a:rPr>
              <a:t>CheckMoveUp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i="1" dirty="0"/>
              <a:t>; Check tile under Top sprite (Sprite)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lda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00B0F0"/>
                </a:solidFill>
              </a:rPr>
              <a:t>COLLIDER_ATTR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cmp</a:t>
            </a:r>
            <a:r>
              <a:rPr lang="en-US" dirty="0" smtClean="0"/>
              <a:t> </a:t>
            </a:r>
            <a:r>
              <a:rPr lang="en-US" dirty="0"/>
              <a:t>#</a:t>
            </a:r>
            <a:r>
              <a:rPr lang="en-US" b="1" dirty="0">
                <a:solidFill>
                  <a:srgbClr val="00B0F0"/>
                </a:solidFill>
              </a:rPr>
              <a:t>COLL_WATER</a:t>
            </a:r>
            <a:r>
              <a:rPr lang="en-US" dirty="0"/>
              <a:t> </a:t>
            </a:r>
            <a:r>
              <a:rPr lang="en-US" i="1" dirty="0"/>
              <a:t>; Does pole exist here?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beq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C000"/>
                </a:solidFill>
              </a:rPr>
              <a:t>@</a:t>
            </a:r>
            <a:r>
              <a:rPr lang="en-US" b="1" dirty="0" err="1">
                <a:solidFill>
                  <a:srgbClr val="FFC000"/>
                </a:solidFill>
              </a:rPr>
              <a:t>goingUp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i="1" dirty="0"/>
              <a:t>; No pole found, exit routine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41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8001000" cy="4572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@</a:t>
            </a:r>
            <a:r>
              <a:rPr lang="en-US" b="1" dirty="0" err="1">
                <a:solidFill>
                  <a:srgbClr val="FFC000"/>
                </a:solidFill>
              </a:rPr>
              <a:t>goingUp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ldx</a:t>
            </a:r>
            <a:r>
              <a:rPr lang="en-US" dirty="0" smtClean="0"/>
              <a:t> </a:t>
            </a:r>
            <a:r>
              <a:rPr lang="en-US" dirty="0"/>
              <a:t>#</a:t>
            </a:r>
            <a:r>
              <a:rPr lang="en-US" b="1" dirty="0">
                <a:solidFill>
                  <a:srgbClr val="92D050"/>
                </a:solidFill>
              </a:rPr>
              <a:t>0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jsr</a:t>
            </a:r>
            <a:r>
              <a:rPr lang="en-US" dirty="0" smtClean="0"/>
              <a:t> </a:t>
            </a:r>
            <a:r>
              <a:rPr lang="en-US" b="1" dirty="0" err="1">
                <a:solidFill>
                  <a:srgbClr val="FF0000"/>
                </a:solidFill>
              </a:rPr>
              <a:t>MovePlayerUp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i="1" dirty="0"/>
              <a:t>; Move player one pixel across - A = move? 0 or 1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ldx</a:t>
            </a:r>
            <a:r>
              <a:rPr lang="en-US" dirty="0" smtClean="0"/>
              <a:t> </a:t>
            </a:r>
            <a:r>
              <a:rPr lang="en-US" dirty="0"/>
              <a:t>#</a:t>
            </a:r>
            <a:r>
              <a:rPr lang="en-US" b="1" dirty="0">
                <a:solidFill>
                  <a:srgbClr val="92D050"/>
                </a:solidFill>
              </a:rPr>
              <a:t>1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jsr</a:t>
            </a:r>
            <a:r>
              <a:rPr lang="en-US" dirty="0" smtClean="0"/>
              <a:t> </a:t>
            </a:r>
            <a:r>
              <a:rPr lang="en-US" b="1" dirty="0" err="1">
                <a:solidFill>
                  <a:srgbClr val="FF0000"/>
                </a:solidFill>
              </a:rPr>
              <a:t>MovePlayerUp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i="1" dirty="0"/>
              <a:t>; Move player one pixel across - A = move? 0 or 1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rts</a:t>
            </a:r>
            <a:r>
              <a:rPr lang="en-US" i="1" dirty="0" smtClean="0"/>
              <a:t> ;====================================================================</a:t>
            </a:r>
            <a:br>
              <a:rPr lang="en-US" i="1" dirty="0" smtClean="0"/>
            </a:br>
            <a:r>
              <a:rPr lang="en-US" i="1" dirty="0" smtClean="0"/>
              <a:t>; </a:t>
            </a:r>
            <a:r>
              <a:rPr lang="en-US" i="1" dirty="0"/>
              <a:t>IN WATER: CAN ONLY MOVE DOWN WHEN IN WATER </a:t>
            </a:r>
            <a:r>
              <a:rPr lang="en-US" i="1" dirty="0" smtClean="0"/>
              <a:t>;====================================================================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FFC000"/>
                </a:solidFill>
              </a:rPr>
              <a:t>@</a:t>
            </a:r>
            <a:r>
              <a:rPr lang="en-US" b="1" dirty="0">
                <a:solidFill>
                  <a:srgbClr val="FFC000"/>
                </a:solidFill>
              </a:rPr>
              <a:t>down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ldx</a:t>
            </a:r>
            <a:r>
              <a:rPr lang="en-US" dirty="0" smtClean="0"/>
              <a:t> </a:t>
            </a:r>
            <a:r>
              <a:rPr lang="en-US" dirty="0"/>
              <a:t>#</a:t>
            </a:r>
            <a:r>
              <a:rPr lang="en-US" b="1" dirty="0">
                <a:solidFill>
                  <a:srgbClr val="92D050"/>
                </a:solidFill>
              </a:rPr>
              <a:t>1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jsr</a:t>
            </a:r>
            <a:r>
              <a:rPr lang="en-US" dirty="0" smtClean="0"/>
              <a:t> </a:t>
            </a:r>
            <a:r>
              <a:rPr lang="en-US" b="1" dirty="0" err="1">
                <a:solidFill>
                  <a:srgbClr val="FF0000"/>
                </a:solidFill>
              </a:rPr>
              <a:t>CheckBlockUnder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i="1" dirty="0"/>
              <a:t>; Check tile under Top sprite (Sprite)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lda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00B0F0"/>
                </a:solidFill>
              </a:rPr>
              <a:t>COLLIDER_ATTR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cmp</a:t>
            </a:r>
            <a:r>
              <a:rPr lang="en-US" dirty="0" smtClean="0"/>
              <a:t> </a:t>
            </a:r>
            <a:r>
              <a:rPr lang="en-US" dirty="0"/>
              <a:t>#</a:t>
            </a:r>
            <a:r>
              <a:rPr lang="en-US" b="1" dirty="0">
                <a:solidFill>
                  <a:srgbClr val="00B0F0"/>
                </a:solidFill>
              </a:rPr>
              <a:t>COLL_WATER</a:t>
            </a:r>
            <a:r>
              <a:rPr lang="en-US" dirty="0"/>
              <a:t> </a:t>
            </a:r>
            <a:r>
              <a:rPr lang="en-US" i="1" dirty="0"/>
              <a:t>; Does pole exist here?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beq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C000"/>
                </a:solidFill>
              </a:rPr>
              <a:t>@</a:t>
            </a:r>
            <a:r>
              <a:rPr lang="en-US" b="1" dirty="0" err="1">
                <a:solidFill>
                  <a:srgbClr val="FFC000"/>
                </a:solidFill>
              </a:rPr>
              <a:t>goingDown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jmp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C000"/>
                </a:solidFill>
              </a:rPr>
              <a:t>@end</a:t>
            </a:r>
          </a:p>
        </p:txBody>
      </p:sp>
    </p:spTree>
    <p:extLst>
      <p:ext uri="{BB962C8B-B14F-4D97-AF65-F5344CB8AC3E}">
        <p14:creationId xmlns:p14="http://schemas.microsoft.com/office/powerpoint/2010/main" val="284170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8001000" cy="4800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@</a:t>
            </a:r>
            <a:r>
              <a:rPr lang="en-US" b="1" dirty="0" err="1">
                <a:solidFill>
                  <a:srgbClr val="FFC000"/>
                </a:solidFill>
              </a:rPr>
              <a:t>goingDown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ldx</a:t>
            </a:r>
            <a:r>
              <a:rPr lang="en-US" dirty="0" smtClean="0"/>
              <a:t> </a:t>
            </a:r>
            <a:r>
              <a:rPr lang="en-US" dirty="0"/>
              <a:t>#</a:t>
            </a:r>
            <a:r>
              <a:rPr lang="en-US" b="1" dirty="0">
                <a:solidFill>
                  <a:srgbClr val="92D050"/>
                </a:solidFill>
              </a:rPr>
              <a:t>0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jsr</a:t>
            </a:r>
            <a:r>
              <a:rPr lang="en-US" dirty="0" smtClean="0"/>
              <a:t> </a:t>
            </a:r>
            <a:r>
              <a:rPr lang="en-US" b="1" dirty="0" err="1">
                <a:solidFill>
                  <a:srgbClr val="FF0000"/>
                </a:solidFill>
              </a:rPr>
              <a:t>MovePlayerDown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i="1" dirty="0"/>
              <a:t>; Move player one pixel across - A = move? 0 or 1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rts</a:t>
            </a:r>
            <a:r>
              <a:rPr lang="en-US" i="1" dirty="0" smtClean="0"/>
              <a:t> ;=====================================================================</a:t>
            </a:r>
            <a:br>
              <a:rPr lang="en-US" i="1" dirty="0" smtClean="0"/>
            </a:br>
            <a:r>
              <a:rPr lang="en-US" i="1" dirty="0" smtClean="0"/>
              <a:t>; </a:t>
            </a:r>
            <a:r>
              <a:rPr lang="en-US" i="1" dirty="0"/>
              <a:t>IN WATER: SPRITE RISES TO SURFACE </a:t>
            </a:r>
            <a:r>
              <a:rPr lang="en-US" i="1" dirty="0" smtClean="0"/>
              <a:t>;=====================================================================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FFC000"/>
                </a:solidFill>
              </a:rPr>
              <a:t>@</a:t>
            </a:r>
            <a:r>
              <a:rPr lang="en-US" b="1" dirty="0" err="1">
                <a:solidFill>
                  <a:srgbClr val="FFC000"/>
                </a:solidFill>
              </a:rPr>
              <a:t>checkWaterCollis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ldx</a:t>
            </a:r>
            <a:r>
              <a:rPr lang="en-US" dirty="0" smtClean="0"/>
              <a:t> </a:t>
            </a:r>
            <a:r>
              <a:rPr lang="en-US" dirty="0"/>
              <a:t>#</a:t>
            </a:r>
            <a:r>
              <a:rPr lang="en-US" b="1" dirty="0">
                <a:solidFill>
                  <a:srgbClr val="92D050"/>
                </a:solidFill>
              </a:rPr>
              <a:t>0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jsr</a:t>
            </a:r>
            <a:r>
              <a:rPr lang="en-US" dirty="0" smtClean="0"/>
              <a:t> </a:t>
            </a:r>
            <a:r>
              <a:rPr lang="en-US" b="1" dirty="0" err="1">
                <a:solidFill>
                  <a:srgbClr val="FF0000"/>
                </a:solidFill>
              </a:rPr>
              <a:t>CheckBlockUnder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i="1" dirty="0"/>
              <a:t>; Check tile under Top sprite (Sprite)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lda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00B0F0"/>
                </a:solidFill>
              </a:rPr>
              <a:t>COLLIDER_ATTR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cmp</a:t>
            </a:r>
            <a:r>
              <a:rPr lang="en-US" dirty="0" smtClean="0"/>
              <a:t> </a:t>
            </a:r>
            <a:r>
              <a:rPr lang="en-US" dirty="0"/>
              <a:t>#</a:t>
            </a:r>
            <a:r>
              <a:rPr lang="en-US" b="1" dirty="0">
                <a:solidFill>
                  <a:srgbClr val="00B0F0"/>
                </a:solidFill>
              </a:rPr>
              <a:t>COLL_WATER</a:t>
            </a:r>
            <a:r>
              <a:rPr lang="en-US" dirty="0"/>
              <a:t> </a:t>
            </a:r>
            <a:r>
              <a:rPr lang="en-US" i="1" dirty="0"/>
              <a:t>; Does pole exist here?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bne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C000"/>
                </a:solidFill>
              </a:rPr>
              <a:t>@end</a:t>
            </a:r>
          </a:p>
        </p:txBody>
      </p:sp>
    </p:spTree>
    <p:extLst>
      <p:ext uri="{BB962C8B-B14F-4D97-AF65-F5344CB8AC3E}">
        <p14:creationId xmlns:p14="http://schemas.microsoft.com/office/powerpoint/2010/main" val="18074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ldx</a:t>
            </a:r>
            <a:r>
              <a:rPr lang="en-US" dirty="0"/>
              <a:t> #</a:t>
            </a:r>
            <a:r>
              <a:rPr lang="en-US" b="1" dirty="0">
                <a:solidFill>
                  <a:srgbClr val="92D050"/>
                </a:solidFill>
              </a:rPr>
              <a:t>0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jsr</a:t>
            </a:r>
            <a:r>
              <a:rPr lang="en-US" dirty="0" smtClean="0"/>
              <a:t> </a:t>
            </a:r>
            <a:r>
              <a:rPr lang="en-US" b="1" dirty="0" err="1">
                <a:solidFill>
                  <a:srgbClr val="FF0000"/>
                </a:solidFill>
              </a:rPr>
              <a:t>MovePlayerUp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i="1" dirty="0"/>
              <a:t>; Move player one pixel across - A = move? 0 or 1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rts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FFC000"/>
                </a:solidFill>
              </a:rPr>
              <a:t>@</a:t>
            </a:r>
            <a:r>
              <a:rPr lang="en-US" b="1" dirty="0">
                <a:solidFill>
                  <a:srgbClr val="FFC000"/>
                </a:solidFill>
              </a:rPr>
              <a:t>end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lda</a:t>
            </a:r>
            <a:r>
              <a:rPr lang="en-US" dirty="0" smtClean="0"/>
              <a:t> </a:t>
            </a:r>
            <a:r>
              <a:rPr lang="en-US" dirty="0"/>
              <a:t>#</a:t>
            </a:r>
            <a:r>
              <a:rPr lang="en-US" b="1" dirty="0">
                <a:solidFill>
                  <a:srgbClr val="00B0F0"/>
                </a:solidFill>
              </a:rPr>
              <a:t>PLAYER_STATE_IDLE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jmp</a:t>
            </a:r>
            <a:r>
              <a:rPr lang="en-US" dirty="0" smtClean="0"/>
              <a:t> </a:t>
            </a:r>
            <a:r>
              <a:rPr lang="en-US" b="1" dirty="0" err="1">
                <a:solidFill>
                  <a:srgbClr val="FFC000"/>
                </a:solidFill>
              </a:rPr>
              <a:t>ChangePlayerState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37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Thank you for watching!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dirty="0" smtClean="0"/>
              <a:t>I want to personally thank you for watching this series, subscribing to this channel, subscribing to my Facebook page, and just being here today.</a:t>
            </a:r>
          </a:p>
          <a:p>
            <a:r>
              <a:rPr lang="en-US" sz="2400" dirty="0" smtClean="0"/>
              <a:t>It is people like you that help keep the Commodore 64 alive after all these years!</a:t>
            </a:r>
          </a:p>
          <a:p>
            <a:r>
              <a:rPr lang="en-US" sz="2400" dirty="0" smtClean="0"/>
              <a:t>Feel free to share this video with your friends, family, or anyone who finds it interesting to create their own game project for the Commodore 64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88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WHAT WILL BE LEARNED IN VIDEO </a:t>
            </a:r>
            <a:r>
              <a:rPr lang="en-US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80010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The goal of these videos is to empower you to create your own games and projects. In this lesson you will gain the following skills:</a:t>
            </a:r>
          </a:p>
          <a:p>
            <a:pPr marL="0" indent="0">
              <a:buNone/>
            </a:pPr>
            <a:r>
              <a:rPr lang="en-US" sz="2000" b="1" dirty="0" smtClean="0"/>
              <a:t>For this session, the sprite will now have the ability to move up and down the poles when in contact with them. If the sprite walks off a pole, he will fall either to the left or the right depending on the direction he is facing.</a:t>
            </a:r>
          </a:p>
          <a:p>
            <a:pPr marL="0" indent="0">
              <a:buNone/>
            </a:pPr>
            <a:r>
              <a:rPr lang="en-US" sz="2000" b="1" dirty="0" smtClean="0"/>
              <a:t>When the sprite ascends to the top of a ladder also, the screen will scroll up to align with the sprite at that position.</a:t>
            </a:r>
          </a:p>
          <a:p>
            <a:pPr marL="0" indent="0">
              <a:buNone/>
            </a:pPr>
            <a:r>
              <a:rPr lang="en-US" sz="2000" b="1" dirty="0" smtClean="0"/>
              <a:t>Finally when the sprite makes contact with water, he will float. The sprite can be moved in any direction in the water and can also reach up to grab a pole to exit the water.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30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38786" y="2362200"/>
            <a:ext cx="649729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solidFill>
                  <a:srgbClr val="00B0F0"/>
                </a:solidFill>
              </a:rPr>
              <a:t>Load file </a:t>
            </a:r>
            <a:endParaRPr lang="en-US" sz="5400" b="1" dirty="0" smtClean="0">
              <a:solidFill>
                <a:srgbClr val="00B0F0"/>
              </a:solidFill>
            </a:endParaRPr>
          </a:p>
          <a:p>
            <a:pPr algn="ctr"/>
            <a:r>
              <a:rPr lang="en-US" sz="5400" b="1" dirty="0" smtClean="0">
                <a:solidFill>
                  <a:srgbClr val="00B0F0"/>
                </a:solidFill>
              </a:rPr>
              <a:t>“Player_Routines.asm”</a:t>
            </a:r>
            <a:endParaRPr lang="en-US" sz="5400" b="1" spc="50" dirty="0">
              <a:ln w="11430"/>
              <a:solidFill>
                <a:srgbClr val="00B0F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434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80010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sz="2000" b="1" dirty="0" err="1">
                <a:solidFill>
                  <a:srgbClr val="FFC000"/>
                </a:solidFill>
              </a:rPr>
              <a:t>ApplyGravity</a:t>
            </a:r>
            <a:endParaRPr lang="en-US" sz="2000" b="1" dirty="0" smtClean="0">
              <a:solidFill>
                <a:srgbClr val="FFC000"/>
              </a:solidFill>
            </a:endParaRPr>
          </a:p>
          <a:p>
            <a:r>
              <a:rPr lang="en-US" sz="2400" i="1" dirty="0" smtClean="0"/>
              <a:t>;=============================================================</a:t>
            </a:r>
            <a:br>
              <a:rPr lang="en-US" sz="2400" i="1" dirty="0" smtClean="0"/>
            </a:br>
            <a:r>
              <a:rPr lang="en-US" sz="2400" i="1" dirty="0" smtClean="0"/>
              <a:t>; </a:t>
            </a:r>
            <a:r>
              <a:rPr lang="en-US" sz="2400" i="1" dirty="0"/>
              <a:t>CHECK IF SPRITE IS AT THE BOTTOM OF THE </a:t>
            </a:r>
            <a:r>
              <a:rPr lang="en-US" sz="2400" i="1" dirty="0" smtClean="0"/>
              <a:t>SCREEN</a:t>
            </a:r>
            <a:r>
              <a:rPr lang="en-US" sz="1600" i="1" dirty="0" smtClean="0"/>
              <a:t/>
            </a:r>
            <a:br>
              <a:rPr lang="en-US" sz="1600" i="1" dirty="0" smtClean="0"/>
            </a:br>
            <a:r>
              <a:rPr lang="en-US" sz="2400" i="1" dirty="0" smtClean="0"/>
              <a:t>;=============================================================</a:t>
            </a:r>
            <a:br>
              <a:rPr lang="en-US" sz="2400" i="1" dirty="0" smtClean="0"/>
            </a:br>
            <a:r>
              <a:rPr lang="en-US" sz="2400" dirty="0" err="1"/>
              <a:t>lda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B0F0"/>
                </a:solidFill>
              </a:rPr>
              <a:t>SPRITE_CHAR_POS_Y</a:t>
            </a:r>
            <a:r>
              <a:rPr lang="en-US" sz="2400" dirty="0"/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cmp</a:t>
            </a:r>
            <a:r>
              <a:rPr lang="en-US" sz="2400" dirty="0" smtClean="0"/>
              <a:t> </a:t>
            </a:r>
            <a:r>
              <a:rPr lang="en-US" sz="2400" dirty="0"/>
              <a:t>#</a:t>
            </a:r>
            <a:r>
              <a:rPr lang="en-US" sz="2400" b="1" dirty="0">
                <a:solidFill>
                  <a:srgbClr val="00B0F0"/>
                </a:solidFill>
              </a:rPr>
              <a:t>PLAYER_DOWN_CAP + 1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bcc </a:t>
            </a:r>
            <a:r>
              <a:rPr lang="en-US" sz="2400" b="1" dirty="0">
                <a:solidFill>
                  <a:srgbClr val="FFC000"/>
                </a:solidFill>
              </a:rPr>
              <a:t>@</a:t>
            </a:r>
            <a:r>
              <a:rPr lang="en-US" sz="2400" b="1" dirty="0" err="1" smtClean="0">
                <a:solidFill>
                  <a:srgbClr val="FFC000"/>
                </a:solidFill>
              </a:rPr>
              <a:t>spriteFalling</a:t>
            </a:r>
            <a:r>
              <a:rPr lang="en-US" sz="2400" b="1" dirty="0" smtClean="0">
                <a:solidFill>
                  <a:srgbClr val="FFC000"/>
                </a:solidFill>
              </a:rPr>
              <a:t> </a:t>
            </a:r>
            <a:br>
              <a:rPr lang="en-US" sz="2400" b="1" dirty="0" smtClean="0">
                <a:solidFill>
                  <a:srgbClr val="FFC000"/>
                </a:solidFill>
              </a:rPr>
            </a:br>
            <a:r>
              <a:rPr lang="en-US" sz="2400" b="1" dirty="0" smtClean="0">
                <a:solidFill>
                  <a:srgbClr val="00B0F0"/>
                </a:solidFill>
              </a:rPr>
              <a:t/>
            </a:r>
            <a:br>
              <a:rPr lang="en-US" sz="2400" b="1" dirty="0" smtClean="0">
                <a:solidFill>
                  <a:srgbClr val="00B0F0"/>
                </a:solidFill>
              </a:rPr>
            </a:br>
            <a:r>
              <a:rPr lang="en-US" sz="2400" i="1" dirty="0" smtClean="0"/>
              <a:t>;============================================================= </a:t>
            </a:r>
            <a:r>
              <a:rPr lang="en-US" sz="2400" i="1" dirty="0"/>
              <a:t/>
            </a:r>
            <a:br>
              <a:rPr lang="en-US" sz="2400" i="1" dirty="0"/>
            </a:br>
            <a:r>
              <a:rPr lang="en-US" sz="2400" i="1" dirty="0"/>
              <a:t>; </a:t>
            </a:r>
            <a:r>
              <a:rPr lang="en-US" sz="2400" i="1" dirty="0" smtClean="0"/>
              <a:t>CHECK THE MAP/DELTAS – USED TO MANAGE PROPER SCROLLING</a:t>
            </a:r>
            <a:br>
              <a:rPr lang="en-US" sz="2400" i="1" dirty="0" smtClean="0"/>
            </a:br>
            <a:r>
              <a:rPr lang="en-US" sz="2400" i="1" dirty="0" smtClean="0"/>
              <a:t>;=============================================================</a:t>
            </a:r>
            <a:br>
              <a:rPr lang="en-US" sz="2400" i="1" dirty="0" smtClean="0"/>
            </a:br>
            <a:r>
              <a:rPr lang="en-US" sz="2400" dirty="0" err="1"/>
              <a:t>lda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B0F0"/>
                </a:solidFill>
              </a:rPr>
              <a:t>MAP_Y_POS</a:t>
            </a:r>
            <a:r>
              <a:rPr lang="en-US" sz="2400" dirty="0"/>
              <a:t> </a:t>
            </a:r>
            <a:r>
              <a:rPr lang="en-US" sz="2400" i="1" dirty="0"/>
              <a:t>; How far have we scrolled?</a:t>
            </a:r>
            <a:r>
              <a:rPr lang="en-US" sz="2400" dirty="0"/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cmp</a:t>
            </a:r>
            <a:r>
              <a:rPr lang="en-US" sz="2400" dirty="0" smtClean="0"/>
              <a:t> #</a:t>
            </a:r>
            <a:r>
              <a:rPr lang="en-US" sz="2400" b="1" dirty="0" smtClean="0">
                <a:solidFill>
                  <a:srgbClr val="92D050"/>
                </a:solidFill>
              </a:rPr>
              <a:t>$</a:t>
            </a:r>
            <a:r>
              <a:rPr lang="en-US" sz="2400" b="1" dirty="0">
                <a:solidFill>
                  <a:srgbClr val="92D050"/>
                </a:solidFill>
              </a:rPr>
              <a:t>1B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bne</a:t>
            </a:r>
            <a:r>
              <a:rPr lang="en-US" sz="2400" dirty="0" smtClean="0"/>
              <a:t> </a:t>
            </a:r>
            <a:r>
              <a:rPr lang="en-US" sz="2400" b="1" dirty="0">
                <a:solidFill>
                  <a:srgbClr val="FFC000"/>
                </a:solidFill>
              </a:rPr>
              <a:t>@scroll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lda</a:t>
            </a:r>
            <a:r>
              <a:rPr lang="en-US" sz="2400" dirty="0" smtClean="0"/>
              <a:t> </a:t>
            </a:r>
            <a:r>
              <a:rPr lang="en-US" sz="2400" b="1" dirty="0">
                <a:solidFill>
                  <a:srgbClr val="00B0F0"/>
                </a:solidFill>
              </a:rPr>
              <a:t>MAP_Y_DELTA</a:t>
            </a:r>
            <a:r>
              <a:rPr lang="en-US" sz="2400" dirty="0"/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cmp</a:t>
            </a:r>
            <a:r>
              <a:rPr lang="en-US" sz="2400" dirty="0" smtClean="0"/>
              <a:t> </a:t>
            </a:r>
            <a:r>
              <a:rPr lang="en-US" sz="2400" dirty="0"/>
              <a:t>#</a:t>
            </a:r>
            <a:r>
              <a:rPr lang="en-US" sz="2400" b="1" dirty="0">
                <a:solidFill>
                  <a:srgbClr val="92D050"/>
                </a:solidFill>
              </a:rPr>
              <a:t>2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bcc </a:t>
            </a:r>
            <a:r>
              <a:rPr lang="en-US" sz="2400" b="1" dirty="0" smtClean="0">
                <a:solidFill>
                  <a:srgbClr val="FFC000"/>
                </a:solidFill>
              </a:rPr>
              <a:t>@</a:t>
            </a:r>
            <a:r>
              <a:rPr lang="en-US" sz="2400" b="1" dirty="0">
                <a:solidFill>
                  <a:srgbClr val="FFC000"/>
                </a:solidFill>
              </a:rPr>
              <a:t>scroll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rts</a:t>
            </a:r>
            <a:r>
              <a:rPr lang="en-US" sz="2400" dirty="0" smtClean="0"/>
              <a:t> </a:t>
            </a:r>
            <a:r>
              <a:rPr lang="en-US" sz="2000" b="1" dirty="0" smtClean="0">
                <a:solidFill>
                  <a:srgbClr val="00B0F0"/>
                </a:solidFill>
              </a:rPr>
              <a:t/>
            </a:r>
            <a:br>
              <a:rPr lang="en-US" sz="2000" b="1" dirty="0" smtClean="0">
                <a:solidFill>
                  <a:srgbClr val="00B0F0"/>
                </a:solidFill>
              </a:rPr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61699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8077200" cy="5105400"/>
          </a:xfrm>
        </p:spPr>
        <p:txBody>
          <a:bodyPr>
            <a:normAutofit fontScale="55000" lnSpcReduction="20000"/>
          </a:bodyPr>
          <a:lstStyle/>
          <a:p>
            <a:r>
              <a:rPr lang="en-US" sz="3300" i="1" dirty="0" smtClean="0"/>
              <a:t>Now we begin checking if the joystick has been moved to the left. This is necessary since moving to the left will not change if the sprite is falling.</a:t>
            </a:r>
            <a:br>
              <a:rPr lang="en-US" sz="3300" i="1" dirty="0" smtClean="0"/>
            </a:br>
            <a:r>
              <a:rPr lang="en-US" sz="3300" i="1" dirty="0" smtClean="0"/>
              <a:t/>
            </a:r>
            <a:br>
              <a:rPr lang="en-US" sz="3300" i="1" dirty="0" smtClean="0"/>
            </a:br>
            <a:r>
              <a:rPr lang="en-US" sz="3300" i="1" dirty="0" smtClean="0"/>
              <a:t>;==================================================================</a:t>
            </a:r>
            <a:br>
              <a:rPr lang="en-US" sz="3300" i="1" dirty="0" smtClean="0"/>
            </a:br>
            <a:r>
              <a:rPr lang="en-US" sz="3300" i="1" dirty="0" smtClean="0"/>
              <a:t>; </a:t>
            </a:r>
            <a:r>
              <a:rPr lang="en-US" sz="3300" i="1" dirty="0"/>
              <a:t>BEGIN SCROLLING THE SCREEN DOWN ONE PIXEL - ON EACH EXECUTION </a:t>
            </a:r>
            <a:r>
              <a:rPr lang="en-US" sz="3300" i="1" dirty="0" smtClean="0"/>
              <a:t>;==================================================================</a:t>
            </a:r>
            <a:r>
              <a:rPr lang="en-US" sz="3300" dirty="0" smtClean="0"/>
              <a:t/>
            </a:r>
            <a:br>
              <a:rPr lang="en-US" sz="3300" dirty="0" smtClean="0"/>
            </a:br>
            <a:r>
              <a:rPr lang="en-US" sz="3300" b="1" dirty="0" smtClean="0">
                <a:solidFill>
                  <a:srgbClr val="FFC000"/>
                </a:solidFill>
              </a:rPr>
              <a:t>@</a:t>
            </a:r>
            <a:r>
              <a:rPr lang="en-US" sz="3300" b="1" dirty="0">
                <a:solidFill>
                  <a:srgbClr val="FFC000"/>
                </a:solidFill>
              </a:rPr>
              <a:t>scroll </a:t>
            </a:r>
            <a:r>
              <a:rPr lang="en-US" sz="3300" dirty="0" smtClean="0"/>
              <a:t/>
            </a:r>
            <a:br>
              <a:rPr lang="en-US" sz="3300" dirty="0" smtClean="0"/>
            </a:br>
            <a:r>
              <a:rPr lang="en-US" sz="3300" dirty="0" err="1" smtClean="0"/>
              <a:t>lda</a:t>
            </a:r>
            <a:r>
              <a:rPr lang="en-US" sz="3300" dirty="0" smtClean="0"/>
              <a:t> </a:t>
            </a:r>
            <a:r>
              <a:rPr lang="en-US" sz="3300" dirty="0"/>
              <a:t>#</a:t>
            </a:r>
            <a:r>
              <a:rPr lang="en-US" sz="3300" b="1" dirty="0">
                <a:solidFill>
                  <a:srgbClr val="00B0F0"/>
                </a:solidFill>
              </a:rPr>
              <a:t>SCROLL_DOWN</a:t>
            </a:r>
            <a:r>
              <a:rPr lang="en-US" sz="3300" dirty="0"/>
              <a:t> </a:t>
            </a:r>
            <a:r>
              <a:rPr lang="en-US" sz="3300" dirty="0" smtClean="0"/>
              <a:t/>
            </a:r>
            <a:br>
              <a:rPr lang="en-US" sz="3300" dirty="0" smtClean="0"/>
            </a:br>
            <a:r>
              <a:rPr lang="en-US" sz="3300" dirty="0" err="1" smtClean="0"/>
              <a:t>sta</a:t>
            </a:r>
            <a:r>
              <a:rPr lang="en-US" sz="3300" dirty="0" smtClean="0"/>
              <a:t> </a:t>
            </a:r>
            <a:r>
              <a:rPr lang="en-US" sz="3300" b="1" dirty="0">
                <a:solidFill>
                  <a:srgbClr val="00B0F0"/>
                </a:solidFill>
              </a:rPr>
              <a:t>SCROLL_DIRECTION</a:t>
            </a:r>
            <a:r>
              <a:rPr lang="en-US" sz="3300" dirty="0"/>
              <a:t> </a:t>
            </a:r>
            <a:r>
              <a:rPr lang="en-US" sz="3300" dirty="0" smtClean="0"/>
              <a:t/>
            </a:r>
            <a:br>
              <a:rPr lang="en-US" sz="3300" dirty="0" smtClean="0"/>
            </a:br>
            <a:r>
              <a:rPr lang="en-US" sz="3300" dirty="0" err="1" smtClean="0"/>
              <a:t>sta</a:t>
            </a:r>
            <a:r>
              <a:rPr lang="en-US" sz="3300" dirty="0" smtClean="0"/>
              <a:t> </a:t>
            </a:r>
            <a:r>
              <a:rPr lang="en-US" sz="3300" b="1" dirty="0">
                <a:solidFill>
                  <a:srgbClr val="00B0F0"/>
                </a:solidFill>
              </a:rPr>
              <a:t>SCROLL_MOVING</a:t>
            </a:r>
            <a:r>
              <a:rPr lang="en-US" sz="3300" i="1" dirty="0"/>
              <a:t> </a:t>
            </a:r>
            <a:r>
              <a:rPr lang="en-US" sz="3300" i="1" dirty="0" smtClean="0"/>
              <a:t>;==================================================================</a:t>
            </a:r>
            <a:br>
              <a:rPr lang="en-US" sz="3300" i="1" dirty="0" smtClean="0"/>
            </a:br>
            <a:r>
              <a:rPr lang="en-US" sz="3300" i="1" dirty="0" smtClean="0"/>
              <a:t>; </a:t>
            </a:r>
            <a:r>
              <a:rPr lang="en-US" sz="3300" i="1" dirty="0"/>
              <a:t>CHECK LEFT/RIGHT MOVEMENT WHEN FALLING </a:t>
            </a:r>
            <a:r>
              <a:rPr lang="en-US" sz="3300" i="1" dirty="0" smtClean="0"/>
              <a:t>;==================================================================</a:t>
            </a:r>
            <a:r>
              <a:rPr lang="en-US" sz="3300" dirty="0" smtClean="0"/>
              <a:t/>
            </a:r>
            <a:br>
              <a:rPr lang="en-US" sz="3300" dirty="0" smtClean="0"/>
            </a:br>
            <a:r>
              <a:rPr lang="en-US" sz="3300" dirty="0" err="1" smtClean="0"/>
              <a:t>lda</a:t>
            </a:r>
            <a:r>
              <a:rPr lang="en-US" sz="3300" dirty="0" smtClean="0"/>
              <a:t> </a:t>
            </a:r>
            <a:r>
              <a:rPr lang="en-US" sz="3300" b="1" dirty="0">
                <a:solidFill>
                  <a:srgbClr val="00B0F0"/>
                </a:solidFill>
              </a:rPr>
              <a:t>JOY_X</a:t>
            </a:r>
            <a:r>
              <a:rPr lang="en-US" sz="3300" dirty="0"/>
              <a:t> </a:t>
            </a:r>
            <a:r>
              <a:rPr lang="en-US" sz="3300" dirty="0" smtClean="0"/>
              <a:t/>
            </a:r>
            <a:br>
              <a:rPr lang="en-US" sz="3300" dirty="0" smtClean="0"/>
            </a:br>
            <a:r>
              <a:rPr lang="en-US" sz="3300" dirty="0" err="1" smtClean="0"/>
              <a:t>bmi</a:t>
            </a:r>
            <a:r>
              <a:rPr lang="en-US" sz="3300" dirty="0" smtClean="0"/>
              <a:t> </a:t>
            </a:r>
            <a:r>
              <a:rPr lang="en-US" sz="3300" b="1" dirty="0" smtClean="0">
                <a:solidFill>
                  <a:srgbClr val="FFC000"/>
                </a:solidFill>
              </a:rPr>
              <a:t>@</a:t>
            </a:r>
            <a:r>
              <a:rPr lang="en-US" sz="3300" b="1" dirty="0" err="1" smtClean="0">
                <a:solidFill>
                  <a:srgbClr val="FFC000"/>
                </a:solidFill>
              </a:rPr>
              <a:t>leftFallMove</a:t>
            </a:r>
            <a:r>
              <a:rPr lang="en-US" sz="3300" dirty="0" smtClean="0"/>
              <a:t/>
            </a:r>
            <a:br>
              <a:rPr lang="en-US" sz="3300" dirty="0" smtClean="0"/>
            </a:br>
            <a:r>
              <a:rPr lang="en-US" sz="3300" dirty="0" err="1" smtClean="0"/>
              <a:t>bne</a:t>
            </a:r>
            <a:r>
              <a:rPr lang="en-US" sz="3300" dirty="0" smtClean="0"/>
              <a:t> </a:t>
            </a:r>
            <a:r>
              <a:rPr lang="en-US" sz="3300" b="1" dirty="0" smtClean="0">
                <a:solidFill>
                  <a:srgbClr val="FFC000"/>
                </a:solidFill>
              </a:rPr>
              <a:t>@</a:t>
            </a:r>
            <a:r>
              <a:rPr lang="en-US" sz="3300" b="1" dirty="0" err="1" smtClean="0">
                <a:solidFill>
                  <a:srgbClr val="FFC000"/>
                </a:solidFill>
              </a:rPr>
              <a:t>rightFallMove</a:t>
            </a:r>
            <a:r>
              <a:rPr lang="en-US" sz="3300" dirty="0" smtClean="0"/>
              <a:t/>
            </a:r>
            <a:br>
              <a:rPr lang="en-US" sz="3300" dirty="0" smtClean="0"/>
            </a:br>
            <a:r>
              <a:rPr lang="en-US" sz="3300" dirty="0" err="1" smtClean="0"/>
              <a:t>rts</a:t>
            </a:r>
            <a:r>
              <a:rPr lang="en-US" sz="3300" i="1" dirty="0" smtClean="0"/>
              <a:t> 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84600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8153400" cy="4724400"/>
          </a:xfrm>
        </p:spPr>
        <p:txBody>
          <a:bodyPr>
            <a:normAutofit lnSpcReduction="10000"/>
          </a:bodyPr>
          <a:lstStyle/>
          <a:p>
            <a:r>
              <a:rPr lang="en-US" i="1" dirty="0" smtClean="0"/>
              <a:t>;==================================================================== </a:t>
            </a:r>
            <a:br>
              <a:rPr lang="en-US" i="1" dirty="0" smtClean="0"/>
            </a:br>
            <a:r>
              <a:rPr lang="en-US" i="1" dirty="0" smtClean="0"/>
              <a:t>; </a:t>
            </a:r>
            <a:r>
              <a:rPr lang="en-US" i="1" dirty="0"/>
              <a:t>PLAYER CAN MOVE RIGHT WHILE FREEFALLING </a:t>
            </a:r>
            <a:r>
              <a:rPr lang="en-US" i="1" dirty="0" smtClean="0"/>
              <a:t>;====================================================================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FFC000"/>
                </a:solidFill>
              </a:rPr>
              <a:t>@</a:t>
            </a:r>
            <a:r>
              <a:rPr lang="en-US" b="1" dirty="0" err="1">
                <a:solidFill>
                  <a:srgbClr val="FFC000"/>
                </a:solidFill>
              </a:rPr>
              <a:t>rightFallMove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ldx</a:t>
            </a:r>
            <a:r>
              <a:rPr lang="en-US" dirty="0" smtClean="0"/>
              <a:t> </a:t>
            </a:r>
            <a:r>
              <a:rPr lang="en-US" dirty="0"/>
              <a:t>#</a:t>
            </a:r>
            <a:r>
              <a:rPr lang="en-US" b="1" dirty="0">
                <a:solidFill>
                  <a:srgbClr val="92D050"/>
                </a:solidFill>
              </a:rPr>
              <a:t>0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jsr</a:t>
            </a:r>
            <a:r>
              <a:rPr lang="en-US" dirty="0" smtClean="0"/>
              <a:t> </a:t>
            </a:r>
            <a:r>
              <a:rPr lang="en-US" b="1" dirty="0" err="1">
                <a:solidFill>
                  <a:srgbClr val="FF0000"/>
                </a:solidFill>
              </a:rPr>
              <a:t>MovePlayerRight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i="1" dirty="0"/>
              <a:t>; = 0 so we can move the Sprite Right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ldx</a:t>
            </a:r>
            <a:r>
              <a:rPr lang="en-US" dirty="0" smtClean="0"/>
              <a:t> </a:t>
            </a:r>
            <a:r>
              <a:rPr lang="en-US" dirty="0"/>
              <a:t>#</a:t>
            </a:r>
            <a:r>
              <a:rPr lang="en-US" b="1" dirty="0">
                <a:solidFill>
                  <a:srgbClr val="92D050"/>
                </a:solidFill>
              </a:rPr>
              <a:t>1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jsr</a:t>
            </a:r>
            <a:r>
              <a:rPr lang="en-US" dirty="0" smtClean="0"/>
              <a:t> </a:t>
            </a:r>
            <a:r>
              <a:rPr lang="en-US" b="1" dirty="0" err="1">
                <a:solidFill>
                  <a:srgbClr val="FF0000"/>
                </a:solidFill>
              </a:rPr>
              <a:t>MovePlayerRight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rts</a:t>
            </a:r>
            <a:r>
              <a:rPr lang="en-US" i="1" dirty="0" smtClean="0"/>
              <a:t> </a:t>
            </a:r>
            <a:br>
              <a:rPr lang="en-US" i="1" dirty="0" smtClean="0"/>
            </a:br>
            <a:r>
              <a:rPr lang="en-US" i="1" dirty="0" smtClean="0"/>
              <a:t>;==================================================================== </a:t>
            </a:r>
            <a:br>
              <a:rPr lang="en-US" i="1" dirty="0" smtClean="0"/>
            </a:br>
            <a:r>
              <a:rPr lang="en-US" i="1" dirty="0" smtClean="0"/>
              <a:t>; </a:t>
            </a:r>
            <a:r>
              <a:rPr lang="en-US" i="1" dirty="0"/>
              <a:t>PLAYER CAN MOVE LEFT WHILE FREEFALLING </a:t>
            </a:r>
            <a:r>
              <a:rPr lang="en-US" i="1" dirty="0" smtClean="0"/>
              <a:t>;======================================================================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FFC000"/>
                </a:solidFill>
              </a:rPr>
              <a:t>@</a:t>
            </a:r>
            <a:r>
              <a:rPr lang="en-US" b="1" dirty="0" err="1">
                <a:solidFill>
                  <a:srgbClr val="FFC000"/>
                </a:solidFill>
              </a:rPr>
              <a:t>leftFallMove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ldx</a:t>
            </a:r>
            <a:r>
              <a:rPr lang="en-US" dirty="0" smtClean="0"/>
              <a:t> </a:t>
            </a:r>
            <a:r>
              <a:rPr lang="en-US" dirty="0"/>
              <a:t>#</a:t>
            </a:r>
            <a:r>
              <a:rPr lang="en-US" b="1" dirty="0" smtClean="0">
                <a:solidFill>
                  <a:srgbClr val="92D050"/>
                </a:solidFill>
              </a:rPr>
              <a:t>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/>
              <a:t>jsr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MovePlayerLeft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i="1" dirty="0"/>
              <a:t>; = 0 so we can move the Sprite Left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ldx</a:t>
            </a:r>
            <a:r>
              <a:rPr lang="en-US" dirty="0" smtClean="0"/>
              <a:t> </a:t>
            </a:r>
            <a:r>
              <a:rPr lang="en-US" dirty="0"/>
              <a:t>#</a:t>
            </a:r>
            <a:r>
              <a:rPr lang="en-US" b="1" dirty="0">
                <a:solidFill>
                  <a:srgbClr val="92D050"/>
                </a:solidFill>
              </a:rPr>
              <a:t>1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jsr</a:t>
            </a:r>
            <a:r>
              <a:rPr lang="en-US" dirty="0" smtClean="0"/>
              <a:t> </a:t>
            </a:r>
            <a:r>
              <a:rPr lang="en-US" b="1" dirty="0" err="1">
                <a:solidFill>
                  <a:srgbClr val="FF0000"/>
                </a:solidFill>
              </a:rPr>
              <a:t>MovePlayerLeft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2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i="1" dirty="0" smtClean="0"/>
              <a:t>;========================================================== </a:t>
            </a:r>
            <a:br>
              <a:rPr lang="en-US" sz="2000" i="1" dirty="0" smtClean="0"/>
            </a:br>
            <a:r>
              <a:rPr lang="en-US" sz="2000" i="1" dirty="0" smtClean="0"/>
              <a:t>; </a:t>
            </a:r>
            <a:r>
              <a:rPr lang="en-US" sz="2000" i="1" dirty="0"/>
              <a:t>OTHERWISE SPRITE JUST FALLS DOWN THE SCREEN </a:t>
            </a:r>
            <a:r>
              <a:rPr lang="en-US" sz="2000" i="1" dirty="0" smtClean="0"/>
              <a:t>;==========================================================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dirty="0" smtClean="0">
                <a:solidFill>
                  <a:srgbClr val="FFC000"/>
                </a:solidFill>
              </a:rPr>
              <a:t>@</a:t>
            </a:r>
            <a:r>
              <a:rPr lang="en-US" sz="2000" b="1" dirty="0" err="1">
                <a:solidFill>
                  <a:srgbClr val="FFC000"/>
                </a:solidFill>
              </a:rPr>
              <a:t>spriteFalling</a:t>
            </a:r>
            <a:r>
              <a:rPr lang="en-US" sz="2000" b="1" dirty="0">
                <a:solidFill>
                  <a:srgbClr val="FFC000"/>
                </a:solidFill>
              </a:rPr>
              <a:t>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ldx</a:t>
            </a:r>
            <a:r>
              <a:rPr lang="en-US" sz="2000" dirty="0" smtClean="0"/>
              <a:t> </a:t>
            </a:r>
            <a:r>
              <a:rPr lang="en-US" sz="2000" dirty="0"/>
              <a:t>#</a:t>
            </a:r>
            <a:r>
              <a:rPr lang="en-US" sz="2000" b="1" dirty="0">
                <a:solidFill>
                  <a:srgbClr val="92D050"/>
                </a:solidFill>
              </a:rPr>
              <a:t>0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jsr</a:t>
            </a:r>
            <a:r>
              <a:rPr lang="en-US" sz="2000" dirty="0" smtClean="0"/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MoveSpriteDown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i="1" dirty="0"/>
              <a:t>; = 0 so we can move the Sprite Down</a:t>
            </a:r>
            <a:r>
              <a:rPr lang="en-US" sz="2000" dirty="0"/>
              <a:t>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ldx</a:t>
            </a:r>
            <a:r>
              <a:rPr lang="en-US" sz="2000" dirty="0" smtClean="0"/>
              <a:t> </a:t>
            </a:r>
            <a:r>
              <a:rPr lang="en-US" sz="2000" dirty="0"/>
              <a:t>#</a:t>
            </a:r>
            <a:r>
              <a:rPr lang="en-US" sz="2000" b="1" dirty="0">
                <a:solidFill>
                  <a:srgbClr val="92D050"/>
                </a:solidFill>
              </a:rPr>
              <a:t>1</a:t>
            </a:r>
            <a:r>
              <a:rPr lang="en-US" sz="2000" dirty="0"/>
              <a:t>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|</a:t>
            </a:r>
            <a:r>
              <a:rPr lang="en-US" sz="2000" dirty="0" err="1" smtClean="0"/>
              <a:t>jsr</a:t>
            </a:r>
            <a:r>
              <a:rPr lang="en-US" sz="2000" dirty="0" smtClean="0"/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MoveSpriteDown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rts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415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16969</TotalTime>
  <Words>454</Words>
  <Application>Microsoft Office PowerPoint</Application>
  <PresentationFormat>On-screen Show (4:3)</PresentationFormat>
  <Paragraphs>54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Horizon</vt:lpstr>
      <vt:lpstr>Commodore 64 Game Project Video 8 &amp; 9 </vt:lpstr>
      <vt:lpstr>Subscribe!</vt:lpstr>
      <vt:lpstr>Project code downloads</vt:lpstr>
      <vt:lpstr>WHAT WILL BE LEARNED IN VIDEO 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watching!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2020 Game Design</dc:title>
  <dc:creator>stevem</dc:creator>
  <cp:lastModifiedBy>stevem</cp:lastModifiedBy>
  <cp:revision>1099</cp:revision>
  <dcterms:created xsi:type="dcterms:W3CDTF">2020-11-24T16:03:04Z</dcterms:created>
  <dcterms:modified xsi:type="dcterms:W3CDTF">2021-08-06T04:33:31Z</dcterms:modified>
</cp:coreProperties>
</file>