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43891200" cy="21945600"/>
  <p:notesSz cx="70358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403225" indent="-122238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806450" indent="-24765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211263" indent="-371475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616075" indent="-4953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9D8965-8CD5-E1B2-4EC7-179BD3FE9D49}" name="Lima, Rafael" initials="RL" userId="S::rlima@iuhealth.org::52d551df-326d-4694-b337-b94ca3b3a5e6" providerId="AD"/>
  <p188:author id="{62DDF4DB-74C3-3EB0-CABA-1179BCF375E4}" name="Froberg, Blake A" initials="BF" userId="S::bfroberg@iuhealth.org::42095ad5-72ca-4a9d-8eff-bf282ef4834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990000"/>
    <a:srgbClr val="950000"/>
    <a:srgbClr val="7F0324"/>
    <a:srgbClr val="7D110C"/>
    <a:srgbClr val="AF0538"/>
    <a:srgbClr val="A09C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587" autoAdjust="0"/>
  </p:normalViewPr>
  <p:slideViewPr>
    <p:cSldViewPr>
      <p:cViewPr varScale="1">
        <p:scale>
          <a:sx n="32" d="100"/>
          <a:sy n="32" d="100"/>
        </p:scale>
        <p:origin x="474" y="138"/>
      </p:cViewPr>
      <p:guideLst>
        <p:guide orient="horz" pos="6912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08" tIns="46604" rIns="93208" bIns="46604" numCol="1" anchor="t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87800" y="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08" tIns="46604" rIns="93208" bIns="46604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08" tIns="46604" rIns="93208" bIns="46604" numCol="1" anchor="b" anchorCtr="0" compatLnSpc="1">
            <a:prstTxWarp prst="textNoShape">
              <a:avLst/>
            </a:prstTxWarp>
          </a:bodyPr>
          <a:lstStyle>
            <a:lvl1pPr defTabSz="931863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7800" y="8820150"/>
            <a:ext cx="30480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3208" tIns="46604" rIns="93208" bIns="46604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5D4CCE3D-3AD0-C348-B7F9-3E62DB77F7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15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958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84625" y="0"/>
            <a:ext cx="304958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E06C2-CD7C-457F-9B04-9CC7F42FB19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1160463"/>
            <a:ext cx="626745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3263" y="4467225"/>
            <a:ext cx="5629275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49588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84625" y="8818563"/>
            <a:ext cx="3049588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C003E-F8A6-4FEA-A380-3658A557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C003E-F8A6-4FEA-A380-3658A5575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2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7" y="6816726"/>
            <a:ext cx="37306249" cy="47053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5" y="12436475"/>
            <a:ext cx="30724475" cy="5607050"/>
          </a:xfrm>
        </p:spPr>
        <p:txBody>
          <a:bodyPr/>
          <a:lstStyle>
            <a:lvl1pPr marL="0" indent="0" algn="ctr">
              <a:buNone/>
              <a:defRPr/>
            </a:lvl1pPr>
            <a:lvl2pPr marL="404285" indent="0" algn="ctr">
              <a:buNone/>
              <a:defRPr/>
            </a:lvl2pPr>
            <a:lvl3pPr marL="808569" indent="0" algn="ctr">
              <a:buNone/>
              <a:defRPr/>
            </a:lvl3pPr>
            <a:lvl4pPr marL="1212853" indent="0" algn="ctr">
              <a:buNone/>
              <a:defRPr/>
            </a:lvl4pPr>
            <a:lvl5pPr marL="1617138" indent="0" algn="ctr">
              <a:buNone/>
              <a:defRPr/>
            </a:lvl5pPr>
            <a:lvl6pPr marL="2021422" indent="0" algn="ctr">
              <a:buNone/>
              <a:defRPr/>
            </a:lvl6pPr>
            <a:lvl7pPr marL="2425707" indent="0" algn="ctr">
              <a:buNone/>
              <a:defRPr/>
            </a:lvl7pPr>
            <a:lvl8pPr marL="2829991" indent="0" algn="ctr">
              <a:buNone/>
              <a:defRPr/>
            </a:lvl8pPr>
            <a:lvl9pPr marL="323427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40189-5582-7344-AAE8-96D76004A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AD84-8B41-9445-A929-D6432C82D3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7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751" y="1951038"/>
            <a:ext cx="9326563" cy="17556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4065" y="1951038"/>
            <a:ext cx="27827287" cy="17556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FF01-6F10-3349-A0B4-3C49D7BDC3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8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D4BC7-B195-E24A-ADC8-D683EE8077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0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14101765"/>
            <a:ext cx="37307839" cy="43592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9301163"/>
            <a:ext cx="37307839" cy="4800600"/>
          </a:xfrm>
        </p:spPr>
        <p:txBody>
          <a:bodyPr anchor="b"/>
          <a:lstStyle>
            <a:lvl1pPr marL="0" indent="0">
              <a:buNone/>
              <a:defRPr sz="1800"/>
            </a:lvl1pPr>
            <a:lvl2pPr marL="404285" indent="0">
              <a:buNone/>
              <a:defRPr sz="1600"/>
            </a:lvl2pPr>
            <a:lvl3pPr marL="808569" indent="0">
              <a:buNone/>
              <a:defRPr sz="1400"/>
            </a:lvl3pPr>
            <a:lvl4pPr marL="1212853" indent="0">
              <a:buNone/>
              <a:defRPr sz="1200"/>
            </a:lvl4pPr>
            <a:lvl5pPr marL="1617138" indent="0">
              <a:buNone/>
              <a:defRPr sz="1200"/>
            </a:lvl5pPr>
            <a:lvl6pPr marL="2021422" indent="0">
              <a:buNone/>
              <a:defRPr sz="1200"/>
            </a:lvl6pPr>
            <a:lvl7pPr marL="2425707" indent="0">
              <a:buNone/>
              <a:defRPr sz="1200"/>
            </a:lvl7pPr>
            <a:lvl8pPr marL="2829991" indent="0">
              <a:buNone/>
              <a:defRPr sz="1200"/>
            </a:lvl8pPr>
            <a:lvl9pPr marL="323427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E0703-7705-434C-8E00-65AB1F932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4064" y="6340477"/>
            <a:ext cx="18576925" cy="131667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3390" y="6340477"/>
            <a:ext cx="18576925" cy="131667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6B13F-488E-F548-B1AA-9985534F2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879475"/>
            <a:ext cx="39503351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6" y="4911727"/>
            <a:ext cx="19392900" cy="204787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285" indent="0">
              <a:buNone/>
              <a:defRPr sz="1800" b="1"/>
            </a:lvl2pPr>
            <a:lvl3pPr marL="808569" indent="0">
              <a:buNone/>
              <a:defRPr sz="1600" b="1"/>
            </a:lvl3pPr>
            <a:lvl4pPr marL="1212853" indent="0">
              <a:buNone/>
              <a:defRPr sz="1400" b="1"/>
            </a:lvl4pPr>
            <a:lvl5pPr marL="1617138" indent="0">
              <a:buNone/>
              <a:defRPr sz="1400" b="1"/>
            </a:lvl5pPr>
            <a:lvl6pPr marL="2021422" indent="0">
              <a:buNone/>
              <a:defRPr sz="1400" b="1"/>
            </a:lvl6pPr>
            <a:lvl7pPr marL="2425707" indent="0">
              <a:buNone/>
              <a:defRPr sz="1400" b="1"/>
            </a:lvl7pPr>
            <a:lvl8pPr marL="2829991" indent="0">
              <a:buNone/>
              <a:defRPr sz="1400" b="1"/>
            </a:lvl8pPr>
            <a:lvl9pPr marL="323427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6" y="6959600"/>
            <a:ext cx="19392900" cy="126444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9" y="4911727"/>
            <a:ext cx="19400837" cy="204787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4285" indent="0">
              <a:buNone/>
              <a:defRPr sz="1800" b="1"/>
            </a:lvl2pPr>
            <a:lvl3pPr marL="808569" indent="0">
              <a:buNone/>
              <a:defRPr sz="1600" b="1"/>
            </a:lvl3pPr>
            <a:lvl4pPr marL="1212853" indent="0">
              <a:buNone/>
              <a:defRPr sz="1400" b="1"/>
            </a:lvl4pPr>
            <a:lvl5pPr marL="1617138" indent="0">
              <a:buNone/>
              <a:defRPr sz="1400" b="1"/>
            </a:lvl5pPr>
            <a:lvl6pPr marL="2021422" indent="0">
              <a:buNone/>
              <a:defRPr sz="1400" b="1"/>
            </a:lvl6pPr>
            <a:lvl7pPr marL="2425707" indent="0">
              <a:buNone/>
              <a:defRPr sz="1400" b="1"/>
            </a:lvl7pPr>
            <a:lvl8pPr marL="2829991" indent="0">
              <a:buNone/>
              <a:defRPr sz="1400" b="1"/>
            </a:lvl8pPr>
            <a:lvl9pPr marL="3234275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9" y="6959600"/>
            <a:ext cx="19400837" cy="1264443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1F143-2AEA-424E-86A8-A564E05D3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96E27-62EB-3146-93C5-E04085D6A4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6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62A62-2D93-9644-B006-4ED9C365B3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7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6" y="873127"/>
            <a:ext cx="14439900" cy="371951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873127"/>
            <a:ext cx="24536400" cy="1873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6" y="4592638"/>
            <a:ext cx="14439900" cy="15011400"/>
          </a:xfrm>
        </p:spPr>
        <p:txBody>
          <a:bodyPr/>
          <a:lstStyle>
            <a:lvl1pPr marL="0" indent="0">
              <a:buNone/>
              <a:defRPr sz="1200"/>
            </a:lvl1pPr>
            <a:lvl2pPr marL="404285" indent="0">
              <a:buNone/>
              <a:defRPr sz="1000"/>
            </a:lvl2pPr>
            <a:lvl3pPr marL="808569" indent="0">
              <a:buNone/>
              <a:defRPr sz="900"/>
            </a:lvl3pPr>
            <a:lvl4pPr marL="1212853" indent="0">
              <a:buNone/>
              <a:defRPr sz="800"/>
            </a:lvl4pPr>
            <a:lvl5pPr marL="1617138" indent="0">
              <a:buNone/>
              <a:defRPr sz="800"/>
            </a:lvl5pPr>
            <a:lvl6pPr marL="2021422" indent="0">
              <a:buNone/>
              <a:defRPr sz="800"/>
            </a:lvl6pPr>
            <a:lvl7pPr marL="2425707" indent="0">
              <a:buNone/>
              <a:defRPr sz="800"/>
            </a:lvl7pPr>
            <a:lvl8pPr marL="2829991" indent="0">
              <a:buNone/>
              <a:defRPr sz="800"/>
            </a:lvl8pPr>
            <a:lvl9pPr marL="323427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03F14-6857-F34C-9BE3-C8A8FF6372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1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4" y="15362240"/>
            <a:ext cx="26335037" cy="181292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4" y="1960563"/>
            <a:ext cx="26335037" cy="13168312"/>
          </a:xfrm>
        </p:spPr>
        <p:txBody>
          <a:bodyPr/>
          <a:lstStyle>
            <a:lvl1pPr marL="0" indent="0">
              <a:buNone/>
              <a:defRPr sz="2800"/>
            </a:lvl1pPr>
            <a:lvl2pPr marL="404285" indent="0">
              <a:buNone/>
              <a:defRPr sz="2400"/>
            </a:lvl2pPr>
            <a:lvl3pPr marL="808569" indent="0">
              <a:buNone/>
              <a:defRPr sz="2100"/>
            </a:lvl3pPr>
            <a:lvl4pPr marL="1212853" indent="0">
              <a:buNone/>
              <a:defRPr sz="1800"/>
            </a:lvl4pPr>
            <a:lvl5pPr marL="1617138" indent="0">
              <a:buNone/>
              <a:defRPr sz="1800"/>
            </a:lvl5pPr>
            <a:lvl6pPr marL="2021422" indent="0">
              <a:buNone/>
              <a:defRPr sz="1800"/>
            </a:lvl6pPr>
            <a:lvl7pPr marL="2425707" indent="0">
              <a:buNone/>
              <a:defRPr sz="1800"/>
            </a:lvl7pPr>
            <a:lvl8pPr marL="2829991" indent="0">
              <a:buNone/>
              <a:defRPr sz="1800"/>
            </a:lvl8pPr>
            <a:lvl9pPr marL="3234275" indent="0">
              <a:buNone/>
              <a:defRPr sz="18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4" y="17175163"/>
            <a:ext cx="26335037" cy="2576512"/>
          </a:xfrm>
        </p:spPr>
        <p:txBody>
          <a:bodyPr/>
          <a:lstStyle>
            <a:lvl1pPr marL="0" indent="0">
              <a:buNone/>
              <a:defRPr sz="1200"/>
            </a:lvl1pPr>
            <a:lvl2pPr marL="404285" indent="0">
              <a:buNone/>
              <a:defRPr sz="1000"/>
            </a:lvl2pPr>
            <a:lvl3pPr marL="808569" indent="0">
              <a:buNone/>
              <a:defRPr sz="900"/>
            </a:lvl3pPr>
            <a:lvl4pPr marL="1212853" indent="0">
              <a:buNone/>
              <a:defRPr sz="800"/>
            </a:lvl4pPr>
            <a:lvl5pPr marL="1617138" indent="0">
              <a:buNone/>
              <a:defRPr sz="800"/>
            </a:lvl5pPr>
            <a:lvl6pPr marL="2021422" indent="0">
              <a:buNone/>
              <a:defRPr sz="800"/>
            </a:lvl6pPr>
            <a:lvl7pPr marL="2425707" indent="0">
              <a:buNone/>
              <a:defRPr sz="800"/>
            </a:lvl7pPr>
            <a:lvl8pPr marL="2829991" indent="0">
              <a:buNone/>
              <a:defRPr sz="800"/>
            </a:lvl8pPr>
            <a:lvl9pPr marL="323427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55814-4006-554F-B1C4-3FD98CF8BF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1951038"/>
            <a:ext cx="373062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32641" tIns="166321" rIns="332641" bIns="1663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6340475"/>
            <a:ext cx="37306250" cy="131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32641" tIns="166321" rIns="332641" bIns="166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19994563"/>
            <a:ext cx="9144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32641" tIns="166321" rIns="332641" bIns="166321" numCol="1" anchor="t" anchorCtr="0" compatLnSpc="1">
            <a:prstTxWarp prst="textNoShape">
              <a:avLst/>
            </a:prstTxWarp>
          </a:bodyPr>
          <a:lstStyle>
            <a:lvl1pPr defTabSz="3326924">
              <a:defRPr sz="5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7113" y="19994563"/>
            <a:ext cx="139001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32641" tIns="166321" rIns="332641" bIns="166321" numCol="1" anchor="t" anchorCtr="0" compatLnSpc="1">
            <a:prstTxWarp prst="textNoShape">
              <a:avLst/>
            </a:prstTxWarp>
          </a:bodyPr>
          <a:lstStyle>
            <a:lvl1pPr algn="ctr" defTabSz="3326924">
              <a:defRPr sz="5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6313" y="19994563"/>
            <a:ext cx="9144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32641" tIns="166321" rIns="332641" bIns="166321" numCol="1" anchor="t" anchorCtr="0" compatLnSpc="1">
            <a:prstTxWarp prst="textNoShape">
              <a:avLst/>
            </a:prstTxWarp>
          </a:bodyPr>
          <a:lstStyle>
            <a:lvl1pPr algn="r" defTabSz="3326924">
              <a:defRPr sz="5100">
                <a:latin typeface="+mn-lt"/>
                <a:cs typeface="+mn-cs"/>
              </a:defRPr>
            </a:lvl1pPr>
          </a:lstStyle>
          <a:p>
            <a:pPr>
              <a:defRPr/>
            </a:pPr>
            <a:fld id="{325513E4-CF96-D04A-8953-B949D85081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325813" rtl="0" eaLnBrk="1" fontAlgn="base" hangingPunct="1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defTabSz="3325813" rtl="0" eaLnBrk="1" fontAlgn="base" hangingPunct="1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defTabSz="3325813" rtl="0" eaLnBrk="1" fontAlgn="base" hangingPunct="1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defTabSz="3325813" rtl="0" eaLnBrk="1" fontAlgn="base" hangingPunct="1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defTabSz="3325813" rtl="0" eaLnBrk="1" fontAlgn="base" hangingPunct="1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04285" algn="ctr" defTabSz="3326924" rtl="0" eaLnBrk="1" fontAlgn="base" hangingPunct="1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Times New Roman" charset="0"/>
          <a:ea typeface="ＭＳ Ｐゴシック" charset="0"/>
        </a:defRPr>
      </a:lvl6pPr>
      <a:lvl7pPr marL="808569" algn="ctr" defTabSz="3326924" rtl="0" eaLnBrk="1" fontAlgn="base" hangingPunct="1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Times New Roman" charset="0"/>
          <a:ea typeface="ＭＳ Ｐゴシック" charset="0"/>
        </a:defRPr>
      </a:lvl7pPr>
      <a:lvl8pPr marL="1212853" algn="ctr" defTabSz="3326924" rtl="0" eaLnBrk="1" fontAlgn="base" hangingPunct="1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Times New Roman" charset="0"/>
          <a:ea typeface="ＭＳ Ｐゴシック" charset="0"/>
        </a:defRPr>
      </a:lvl8pPr>
      <a:lvl9pPr marL="1617138" algn="ctr" defTabSz="3326924" rtl="0" eaLnBrk="1" fontAlgn="base" hangingPunct="1">
        <a:spcBef>
          <a:spcPct val="0"/>
        </a:spcBef>
        <a:spcAft>
          <a:spcPct val="0"/>
        </a:spcAft>
        <a:defRPr sz="160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1247775" indent="-1247775" algn="l" defTabSz="3325813" rtl="0" eaLnBrk="1" fontAlgn="base" hangingPunct="1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2700338" indent="-1036638" algn="l" defTabSz="3325813" rtl="0" eaLnBrk="1" fontAlgn="base" hangingPunct="1">
        <a:spcBef>
          <a:spcPct val="20000"/>
        </a:spcBef>
        <a:spcAft>
          <a:spcPct val="0"/>
        </a:spcAft>
        <a:buChar char="–"/>
        <a:defRPr sz="10200">
          <a:solidFill>
            <a:schemeClr val="tx1"/>
          </a:solidFill>
          <a:latin typeface="+mn-lt"/>
          <a:ea typeface="+mn-ea"/>
        </a:defRPr>
      </a:lvl2pPr>
      <a:lvl3pPr marL="4156075" indent="-830263" algn="l" defTabSz="3325813" rtl="0" eaLnBrk="1" fontAlgn="base" hangingPunct="1">
        <a:spcBef>
          <a:spcPct val="20000"/>
        </a:spcBef>
        <a:spcAft>
          <a:spcPct val="0"/>
        </a:spcAft>
        <a:buChar char="•"/>
        <a:defRPr sz="8800">
          <a:solidFill>
            <a:schemeClr val="tx1"/>
          </a:solidFill>
          <a:latin typeface="+mn-lt"/>
          <a:ea typeface="+mn-ea"/>
        </a:defRPr>
      </a:lvl3pPr>
      <a:lvl4pPr marL="5819775" indent="-830263" algn="l" defTabSz="3325813" rtl="0" eaLnBrk="1" fontAlgn="base" hangingPunct="1">
        <a:spcBef>
          <a:spcPct val="20000"/>
        </a:spcBef>
        <a:spcAft>
          <a:spcPct val="0"/>
        </a:spcAft>
        <a:buChar char="–"/>
        <a:defRPr sz="7200">
          <a:solidFill>
            <a:schemeClr val="tx1"/>
          </a:solidFill>
          <a:latin typeface="+mn-lt"/>
          <a:ea typeface="+mn-ea"/>
        </a:defRPr>
      </a:lvl4pPr>
      <a:lvl5pPr marL="7483475" indent="-830263" algn="l" defTabSz="3325813" rtl="0" eaLnBrk="1" fontAlgn="base" hangingPunct="1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  <a:ea typeface="+mn-ea"/>
        </a:defRPr>
      </a:lvl5pPr>
      <a:lvl6pPr marL="7889162" indent="-831029" algn="l" defTabSz="3326924" rtl="0" eaLnBrk="1" fontAlgn="base" hangingPunct="1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  <a:ea typeface="+mn-ea"/>
        </a:defRPr>
      </a:lvl6pPr>
      <a:lvl7pPr marL="8293446" indent="-831029" algn="l" defTabSz="3326924" rtl="0" eaLnBrk="1" fontAlgn="base" hangingPunct="1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  <a:ea typeface="+mn-ea"/>
        </a:defRPr>
      </a:lvl7pPr>
      <a:lvl8pPr marL="8697730" indent="-831029" algn="l" defTabSz="3326924" rtl="0" eaLnBrk="1" fontAlgn="base" hangingPunct="1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  <a:ea typeface="+mn-ea"/>
        </a:defRPr>
      </a:lvl8pPr>
      <a:lvl9pPr marL="9102015" indent="-831029" algn="l" defTabSz="3326924" rtl="0" eaLnBrk="1" fontAlgn="base" hangingPunct="1">
        <a:spcBef>
          <a:spcPct val="20000"/>
        </a:spcBef>
        <a:spcAft>
          <a:spcPct val="0"/>
        </a:spcAft>
        <a:buChar char="»"/>
        <a:defRPr sz="7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042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4285" algn="l" defTabSz="4042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8569" algn="l" defTabSz="4042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2853" algn="l" defTabSz="4042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7138" algn="l" defTabSz="4042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21422" algn="l" defTabSz="4042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5707" algn="l" defTabSz="4042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9991" algn="l" defTabSz="4042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34275" algn="l" defTabSz="40428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5" name="Rectangle 115"/>
          <p:cNvSpPr>
            <a:spLocks noChangeArrowheads="1"/>
          </p:cNvSpPr>
          <p:nvPr/>
        </p:nvSpPr>
        <p:spPr bwMode="auto">
          <a:xfrm>
            <a:off x="0" y="-66390"/>
            <a:ext cx="43844629" cy="4286516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0857" tIns="40428" rIns="80857" bIns="40428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236" name="Rectangle 116"/>
          <p:cNvSpPr>
            <a:spLocks noChangeArrowheads="1"/>
          </p:cNvSpPr>
          <p:nvPr/>
        </p:nvSpPr>
        <p:spPr bwMode="auto">
          <a:xfrm>
            <a:off x="4660490" y="2088949"/>
            <a:ext cx="35337135" cy="2365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0853" tIns="40426" rIns="80853" bIns="40426"/>
          <a:lstStyle/>
          <a:p>
            <a:pPr marL="1247948" indent="-1247948" algn="ctr" defTabSz="3326924">
              <a:spcBef>
                <a:spcPct val="20000"/>
              </a:spcBef>
              <a:defRPr/>
            </a:pPr>
            <a:r>
              <a:rPr lang="en-US" sz="4800" dirty="0">
                <a:solidFill>
                  <a:schemeClr val="bg1"/>
                </a:solidFill>
                <a:cs typeface="+mn-cs"/>
              </a:rPr>
              <a:t>Kathryn Kimpel MD</a:t>
            </a:r>
            <a:r>
              <a:rPr lang="en-US" sz="4800" baseline="30000" dirty="0">
                <a:solidFill>
                  <a:schemeClr val="bg1"/>
                </a:solidFill>
                <a:cs typeface="+mn-cs"/>
              </a:rPr>
              <a:t>1,2</a:t>
            </a:r>
            <a:r>
              <a:rPr lang="en-US" sz="4800" dirty="0">
                <a:solidFill>
                  <a:schemeClr val="bg1"/>
                </a:solidFill>
                <a:cs typeface="+mn-cs"/>
              </a:rPr>
              <a:t>, Louise Kao MD</a:t>
            </a:r>
            <a:r>
              <a:rPr lang="en-US" sz="4800" baseline="30000" dirty="0">
                <a:solidFill>
                  <a:schemeClr val="bg1"/>
                </a:solidFill>
                <a:cs typeface="+mn-cs"/>
              </a:rPr>
              <a:t>1,2</a:t>
            </a:r>
            <a:endParaRPr lang="en-US" sz="4800" dirty="0">
              <a:solidFill>
                <a:schemeClr val="bg1"/>
              </a:solidFill>
              <a:cs typeface="+mn-cs"/>
            </a:endParaRPr>
          </a:p>
          <a:p>
            <a:pPr marL="1247948" indent="-1247948" algn="ctr" defTabSz="3326924">
              <a:spcBef>
                <a:spcPct val="20000"/>
              </a:spcBef>
              <a:defRPr/>
            </a:pPr>
            <a:r>
              <a:rPr lang="en-US" sz="4800" b="0" i="0" baseline="30000" dirty="0">
                <a:solidFill>
                  <a:schemeClr val="bg1"/>
                </a:solidFill>
                <a:effectLst/>
                <a:latin typeface="Helvetica" pitchFamily="2" charset="0"/>
              </a:rPr>
              <a:t>1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Helvetica" pitchFamily="2" charset="0"/>
              </a:rPr>
              <a:t>Indiana University School of Medicine, Indianapolis, IN, USA. </a:t>
            </a:r>
            <a:r>
              <a:rPr lang="en-US" sz="4800" b="0" i="0" baseline="30000" dirty="0">
                <a:solidFill>
                  <a:schemeClr val="bg1"/>
                </a:solidFill>
                <a:effectLst/>
                <a:latin typeface="Helvetica" pitchFamily="2" charset="0"/>
              </a:rPr>
              <a:t>2</a:t>
            </a:r>
            <a:r>
              <a:rPr lang="en-US" sz="4800" b="0" i="0" dirty="0">
                <a:solidFill>
                  <a:schemeClr val="bg1"/>
                </a:solidFill>
                <a:effectLst/>
                <a:latin typeface="Helvetica" pitchFamily="2" charset="0"/>
              </a:rPr>
              <a:t>Indiana Poison Center, Indianapolis, IN, USA</a:t>
            </a:r>
            <a:endParaRPr lang="en-US" sz="4800" dirty="0">
              <a:solidFill>
                <a:schemeClr val="bg1"/>
              </a:solidFill>
              <a:latin typeface="Helvetica" pitchFamily="2" charset="0"/>
              <a:cs typeface="+mn-cs"/>
            </a:endParaRPr>
          </a:p>
        </p:txBody>
      </p:sp>
      <p:sp>
        <p:nvSpPr>
          <p:cNvPr id="5237" name="Rectangle 117"/>
          <p:cNvSpPr>
            <a:spLocks noChangeArrowheads="1"/>
          </p:cNvSpPr>
          <p:nvPr/>
        </p:nvSpPr>
        <p:spPr bwMode="auto">
          <a:xfrm>
            <a:off x="599986" y="243633"/>
            <a:ext cx="43566735" cy="1460067"/>
          </a:xfrm>
          <a:prstGeom prst="rect">
            <a:avLst/>
          </a:prstGeom>
          <a:noFill/>
          <a:ln>
            <a:noFill/>
          </a:ln>
          <a:effectLst/>
        </p:spPr>
        <p:txBody>
          <a:bodyPr lIns="80853" tIns="40426" rIns="80853" bIns="40426" anchor="ctr"/>
          <a:lstStyle/>
          <a:p>
            <a:pPr algn="ctr"/>
            <a:r>
              <a:rPr lang="en-US" sz="7200" b="1" i="0" dirty="0">
                <a:solidFill>
                  <a:schemeClr val="bg1"/>
                </a:solidFill>
                <a:effectLst/>
                <a:latin typeface="Helvetica" pitchFamily="2" charset="0"/>
              </a:rPr>
              <a:t>Ethylene Glycol Poisoning Complicated by Cerebral Edema - Is Hemodialysis Safe?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888"/>
          <a:stretch/>
        </p:blipFill>
        <p:spPr>
          <a:xfrm>
            <a:off x="1474675" y="1701938"/>
            <a:ext cx="2326059" cy="2336574"/>
          </a:xfrm>
          <a:prstGeom prst="rect">
            <a:avLst/>
          </a:prstGeom>
        </p:spPr>
      </p:pic>
      <p:grpSp>
        <p:nvGrpSpPr>
          <p:cNvPr id="5227" name="Group 5226">
            <a:extLst>
              <a:ext uri="{FF2B5EF4-FFF2-40B4-BE49-F238E27FC236}">
                <a16:creationId xmlns:a16="http://schemas.microsoft.com/office/drawing/2014/main" id="{D3FE9DBD-545D-C885-BC64-1A1819E553B0}"/>
              </a:ext>
            </a:extLst>
          </p:cNvPr>
          <p:cNvGrpSpPr/>
          <p:nvPr/>
        </p:nvGrpSpPr>
        <p:grpSpPr>
          <a:xfrm>
            <a:off x="32560804" y="4589072"/>
            <a:ext cx="10004229" cy="1718936"/>
            <a:chOff x="43482967" y="-4011202"/>
            <a:chExt cx="9634806" cy="1683472"/>
          </a:xfrm>
        </p:grpSpPr>
        <p:sp>
          <p:nvSpPr>
            <p:cNvPr id="5299" name="Text Box 179"/>
            <p:cNvSpPr txBox="1">
              <a:spLocks noChangeArrowheads="1"/>
            </p:cNvSpPr>
            <p:nvPr/>
          </p:nvSpPr>
          <p:spPr bwMode="auto">
            <a:xfrm>
              <a:off x="49112324" y="-4011202"/>
              <a:ext cx="2528548" cy="62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0853" tIns="40426" rIns="80853" bIns="40426">
              <a:spAutoFit/>
            </a:bodyPr>
            <a:lstStyle/>
            <a:p>
              <a:pPr algn="ctr" eaLnBrk="0" hangingPunct="0">
                <a:defRPr/>
              </a:pPr>
              <a:r>
                <a:rPr lang="en-US" sz="3600" b="1" dirty="0">
                  <a:solidFill>
                    <a:srgbClr val="800000"/>
                  </a:solidFill>
                  <a:cs typeface="+mn-cs"/>
                </a:rPr>
                <a:t>Discussion</a:t>
              </a:r>
              <a:endParaRPr lang="en-US" sz="3000" b="1" dirty="0">
                <a:solidFill>
                  <a:srgbClr val="800000"/>
                </a:solidFill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FD5001-1186-6478-9AEA-C67F70D3076B}"/>
                </a:ext>
              </a:extLst>
            </p:cNvPr>
            <p:cNvSpPr txBox="1"/>
            <p:nvPr/>
          </p:nvSpPr>
          <p:spPr>
            <a:xfrm>
              <a:off x="43482967" y="-3021011"/>
              <a:ext cx="9634806" cy="693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97AC26-67BA-5DC7-641C-8C73D4C0621C}"/>
              </a:ext>
            </a:extLst>
          </p:cNvPr>
          <p:cNvGrpSpPr/>
          <p:nvPr/>
        </p:nvGrpSpPr>
        <p:grpSpPr>
          <a:xfrm>
            <a:off x="1113319" y="4261036"/>
            <a:ext cx="8776050" cy="5602280"/>
            <a:chOff x="729269" y="4703730"/>
            <a:chExt cx="9204983" cy="5268636"/>
          </a:xfrm>
        </p:grpSpPr>
        <p:sp>
          <p:nvSpPr>
            <p:cNvPr id="14" name="Rectangle 185">
              <a:extLst>
                <a:ext uri="{FF2B5EF4-FFF2-40B4-BE49-F238E27FC236}">
                  <a16:creationId xmlns:a16="http://schemas.microsoft.com/office/drawing/2014/main" id="{C2AC530F-454C-18B4-D5CC-CED37B87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269" y="5493544"/>
              <a:ext cx="9204983" cy="4478822"/>
            </a:xfrm>
            <a:prstGeom prst="rect">
              <a:avLst/>
            </a:prstGeom>
            <a:noFill/>
            <a:ln w="50800">
              <a:solidFill>
                <a:srgbClr val="AF053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02130" tIns="202130" rIns="202130" bIns="202130" anchor="ctr"/>
            <a:lstStyle/>
            <a:p>
              <a:pPr algn="ctr">
                <a:defRPr/>
              </a:pPr>
              <a:endParaRPr lang="en-US" sz="1800">
                <a:latin typeface="Arial" charset="0"/>
                <a:cs typeface="+mn-cs"/>
              </a:endParaRPr>
            </a:p>
          </p:txBody>
        </p:sp>
        <p:sp>
          <p:nvSpPr>
            <p:cNvPr id="15" name="Text Box 161">
              <a:extLst>
                <a:ext uri="{FF2B5EF4-FFF2-40B4-BE49-F238E27FC236}">
                  <a16:creationId xmlns:a16="http://schemas.microsoft.com/office/drawing/2014/main" id="{90559D07-4D3F-7057-96C6-5854747D9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4506" y="4703730"/>
              <a:ext cx="2395868" cy="751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0853" tIns="40426" rIns="80853" bIns="40426">
              <a:spAutoFit/>
            </a:bodyPr>
            <a:lstStyle/>
            <a:p>
              <a:pPr algn="ctr">
                <a:defRPr/>
              </a:pPr>
              <a:r>
                <a:rPr lang="en-US" sz="3600" b="1" dirty="0">
                  <a:solidFill>
                    <a:srgbClr val="800000"/>
                  </a:solidFill>
                  <a:cs typeface="+mn-cs"/>
                </a:rPr>
                <a:t>Background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002440-274E-117A-357E-1CC4AD60A707}"/>
                </a:ext>
              </a:extLst>
            </p:cNvPr>
            <p:cNvSpPr txBox="1"/>
            <p:nvPr/>
          </p:nvSpPr>
          <p:spPr>
            <a:xfrm>
              <a:off x="891906" y="5581030"/>
              <a:ext cx="8712728" cy="4204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Hemodialysis (HD) is crucial treatment for severe ethylene glycol (EG) poisoning. EG toxicity is also associated with cerebral edema. We present a patient with severe EG toxicity who had evidence of cerebral edema and received HD, with a poor outcome.</a:t>
              </a:r>
              <a:endParaRPr lang="en-US" sz="3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21" name="Group 5220">
            <a:extLst>
              <a:ext uri="{FF2B5EF4-FFF2-40B4-BE49-F238E27FC236}">
                <a16:creationId xmlns:a16="http://schemas.microsoft.com/office/drawing/2014/main" id="{89CCD281-0827-C23E-E937-52FA5DC52DD4}"/>
              </a:ext>
            </a:extLst>
          </p:cNvPr>
          <p:cNvGrpSpPr/>
          <p:nvPr/>
        </p:nvGrpSpPr>
        <p:grpSpPr>
          <a:xfrm>
            <a:off x="1113319" y="9645030"/>
            <a:ext cx="9545798" cy="11601840"/>
            <a:chOff x="33184256" y="14599079"/>
            <a:chExt cx="9902992" cy="7643731"/>
          </a:xfrm>
        </p:grpSpPr>
        <p:sp>
          <p:nvSpPr>
            <p:cNvPr id="5222" name="Text Box 182">
              <a:extLst>
                <a:ext uri="{FF2B5EF4-FFF2-40B4-BE49-F238E27FC236}">
                  <a16:creationId xmlns:a16="http://schemas.microsoft.com/office/drawing/2014/main" id="{DBF33C8E-D24F-34EB-02B3-E3523BE91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0191" y="14599079"/>
              <a:ext cx="157318" cy="581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0853" tIns="40426" rIns="80853" bIns="40426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403225" indent="-122238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2pPr>
              <a:lvl3pPr marL="806450" indent="-247650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3pPr>
              <a:lvl4pPr marL="1211263" indent="-371475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4pPr>
              <a:lvl5pPr marL="1616075" indent="-495300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 eaLnBrk="0" hangingPunct="0">
                <a:defRPr/>
              </a:pPr>
              <a:endParaRPr lang="en-US" sz="3600" b="1" dirty="0">
                <a:solidFill>
                  <a:srgbClr val="800000"/>
                </a:solidFill>
                <a:cs typeface="+mn-cs"/>
              </a:endParaRPr>
            </a:p>
          </p:txBody>
        </p:sp>
        <p:sp>
          <p:nvSpPr>
            <p:cNvPr id="5223" name="Rectangle 5222">
              <a:extLst>
                <a:ext uri="{FF2B5EF4-FFF2-40B4-BE49-F238E27FC236}">
                  <a16:creationId xmlns:a16="http://schemas.microsoft.com/office/drawing/2014/main" id="{BFEAEBED-641E-BCDE-DE84-787744355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84256" y="15266925"/>
              <a:ext cx="9724560" cy="6975885"/>
            </a:xfrm>
            <a:prstGeom prst="rect">
              <a:avLst/>
            </a:prstGeom>
            <a:noFill/>
            <a:ln w="50800">
              <a:solidFill>
                <a:srgbClr val="AF0538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02130" tIns="202130" rIns="202130" bIns="20213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403225" indent="-122238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2pPr>
              <a:lvl3pPr marL="806450" indent="-247650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3pPr>
              <a:lvl4pPr marL="1211263" indent="-371475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4pPr>
              <a:lvl5pPr marL="1616075" indent="-495300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algn="ctr">
                <a:defRPr/>
              </a:pPr>
              <a:endParaRPr lang="en-US" sz="1800" dirty="0">
                <a:latin typeface="Arial" charset="0"/>
                <a:cs typeface="+mn-cs"/>
              </a:endParaRPr>
            </a:p>
          </p:txBody>
        </p:sp>
        <p:sp>
          <p:nvSpPr>
            <p:cNvPr id="5224" name="TextBox 9">
              <a:extLst>
                <a:ext uri="{FF2B5EF4-FFF2-40B4-BE49-F238E27FC236}">
                  <a16:creationId xmlns:a16="http://schemas.microsoft.com/office/drawing/2014/main" id="{2FAB4871-62FA-2D54-D756-B472E74EE9D1}"/>
                </a:ext>
              </a:extLst>
            </p:cNvPr>
            <p:cNvSpPr txBox="1"/>
            <p:nvPr/>
          </p:nvSpPr>
          <p:spPr>
            <a:xfrm>
              <a:off x="33281336" y="15167923"/>
              <a:ext cx="9805912" cy="777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403225" indent="-122238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2pPr>
              <a:lvl3pPr marL="806450" indent="-247650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3pPr>
              <a:lvl4pPr marL="1211263" indent="-371475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4pPr>
              <a:lvl5pPr marL="1616075" indent="-495300" algn="l" rtl="0" fontAlgn="base">
                <a:spcBef>
                  <a:spcPct val="0"/>
                </a:spcBef>
                <a:spcAft>
                  <a:spcPct val="0"/>
                </a:spcAft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100" kern="12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marL="457200" indent="-457200">
                <a:buFont typeface="+mj-lt"/>
                <a:buAutoNum type="arabicPeriod"/>
              </a:pP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3208BB-51D4-E8E6-9BAE-9715C43CFB49}"/>
              </a:ext>
            </a:extLst>
          </p:cNvPr>
          <p:cNvSpPr txBox="1"/>
          <p:nvPr/>
        </p:nvSpPr>
        <p:spPr>
          <a:xfrm>
            <a:off x="17860229" y="13299767"/>
            <a:ext cx="963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 Course</a:t>
            </a:r>
            <a:endParaRPr lang="en-US" sz="24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C2544-927C-A065-47F0-6CEAEFB3E4BD}"/>
              </a:ext>
            </a:extLst>
          </p:cNvPr>
          <p:cNvSpPr txBox="1"/>
          <p:nvPr/>
        </p:nvSpPr>
        <p:spPr>
          <a:xfrm>
            <a:off x="10906922" y="13972981"/>
            <a:ext cx="24822483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Patient’s clinical and laboratory picture suggested EG toxicity.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Therapy was initiated with fomepizole, thiamine, and pyridoxine; nephrology was consulted for urgent HD.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Repeat head CT ~38 hours after last seen well showed global effacement of cerebral sulci and basal cisterns, concerning for cerebral edema (Figure 1).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Hypertonic saline was added to bicarbonate infusion and HD was initiated ~41 hours after last seen well.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Approximately 20-30 minutes after initiation of HD, patient became hypertensive to 200s/100s and HR dropped from 110s to 70s.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Pupils were dilated and non-reactive, prompting concern for herniation. Patient became pulseless with asystole.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fter 10 minutes, ROSC achieved after epinephrine, lidocaine, calcium, and mannitol.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Repeat head CT (Figure 2) with pseudosubarachnoid hemorrhage, worsening cerebral edema, 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definitive herniation. </a:t>
            </a:r>
            <a:endParaRPr lang="en-US" sz="3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Post-arrest, patient had no cough or gag; pupils remained fixed and dilated.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Family ultimately decided to withdraw care and patient passed away.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 five days, EG level resulted 59.1 mg/dL, drawn ~27 hours after last seen well. 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8AF1B3-36F0-AE45-0569-3A1E4EE95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5564" y="13899119"/>
            <a:ext cx="24873841" cy="7529497"/>
          </a:xfrm>
          <a:prstGeom prst="rect">
            <a:avLst/>
          </a:prstGeom>
          <a:noFill/>
          <a:ln w="50800">
            <a:solidFill>
              <a:srgbClr val="AF053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02130" tIns="202130" rIns="202130" bIns="20213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03225" indent="-12223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806450" indent="-24765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211263" indent="-371475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616075" indent="-4953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BCAEA8-B6DF-507A-D18E-BC096B33158D}"/>
              </a:ext>
            </a:extLst>
          </p:cNvPr>
          <p:cNvSpPr/>
          <p:nvPr/>
        </p:nvSpPr>
        <p:spPr bwMode="auto">
          <a:xfrm>
            <a:off x="1474675" y="1676401"/>
            <a:ext cx="2326059" cy="2336574"/>
          </a:xfrm>
          <a:prstGeom prst="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F37AA-3665-7F44-942B-4A4FDBD8FFF2}"/>
              </a:ext>
            </a:extLst>
          </p:cNvPr>
          <p:cNvSpPr/>
          <p:nvPr/>
        </p:nvSpPr>
        <p:spPr bwMode="auto">
          <a:xfrm>
            <a:off x="40500034" y="2039733"/>
            <a:ext cx="2878660" cy="1963737"/>
          </a:xfrm>
          <a:prstGeom prst="rect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Helvetica" charset="0"/>
              <a:ea typeface="ＭＳ Ｐゴシック" charset="0"/>
            </a:endParaRPr>
          </a:p>
        </p:txBody>
      </p:sp>
      <p:sp>
        <p:nvSpPr>
          <p:cNvPr id="20" name="Text Box 179">
            <a:extLst>
              <a:ext uri="{FF2B5EF4-FFF2-40B4-BE49-F238E27FC236}">
                <a16:creationId xmlns:a16="http://schemas.microsoft.com/office/drawing/2014/main" id="{03298E0F-83F0-9BD2-FF14-6DCCC8A98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1881" y="4450815"/>
            <a:ext cx="1958649" cy="63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853" tIns="40426" rIns="80853" bIns="40426">
            <a:spAutoFit/>
          </a:bodyPr>
          <a:lstStyle/>
          <a:p>
            <a:pPr algn="ctr" eaLnBrk="0" hangingPunct="0">
              <a:defRPr/>
            </a:pPr>
            <a:r>
              <a:rPr lang="en-US" sz="3600" b="1" dirty="0">
                <a:solidFill>
                  <a:srgbClr val="800000"/>
                </a:solidFill>
                <a:cs typeface="+mn-cs"/>
              </a:rPr>
              <a:t>Figure 2</a:t>
            </a:r>
            <a:endParaRPr lang="en-US" sz="3000" b="1" dirty="0">
              <a:solidFill>
                <a:srgbClr val="800000"/>
              </a:solidFill>
              <a:cs typeface="+mn-cs"/>
            </a:endParaRPr>
          </a:p>
        </p:txBody>
      </p:sp>
      <p:sp>
        <p:nvSpPr>
          <p:cNvPr id="23" name="Text Box 179">
            <a:extLst>
              <a:ext uri="{FF2B5EF4-FFF2-40B4-BE49-F238E27FC236}">
                <a16:creationId xmlns:a16="http://schemas.microsoft.com/office/drawing/2014/main" id="{5F234464-87C5-2EC0-981B-46448C494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8193" y="4451264"/>
            <a:ext cx="1958648" cy="63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853" tIns="40426" rIns="80853" bIns="40426">
            <a:spAutoFit/>
          </a:bodyPr>
          <a:lstStyle/>
          <a:p>
            <a:pPr algn="ctr" eaLnBrk="0" hangingPunct="0">
              <a:defRPr/>
            </a:pPr>
            <a:r>
              <a:rPr lang="en-US" sz="3600" b="1" dirty="0">
                <a:solidFill>
                  <a:srgbClr val="800000"/>
                </a:solidFill>
                <a:cs typeface="+mn-cs"/>
              </a:rPr>
              <a:t>Figure 1</a:t>
            </a:r>
            <a:endParaRPr lang="en-US" sz="3000" b="1" dirty="0">
              <a:solidFill>
                <a:srgbClr val="800000"/>
              </a:solidFill>
              <a:cs typeface="+mn-cs"/>
            </a:endParaRPr>
          </a:p>
        </p:txBody>
      </p:sp>
      <p:sp>
        <p:nvSpPr>
          <p:cNvPr id="28" name="Text Box 182">
            <a:extLst>
              <a:ext uri="{FF2B5EF4-FFF2-40B4-BE49-F238E27FC236}">
                <a16:creationId xmlns:a16="http://schemas.microsoft.com/office/drawing/2014/main" id="{D39BCC83-2A15-98D1-E9C2-78E8AD0BA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981" y="13335899"/>
            <a:ext cx="163350" cy="63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853" tIns="40426" rIns="80853" bIns="4042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03225" indent="-12223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806450" indent="-24765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211263" indent="-371475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616075" indent="-4953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0" hangingPunct="0">
              <a:defRPr/>
            </a:pPr>
            <a:endParaRPr lang="en-US" sz="3600" b="1" dirty="0">
              <a:solidFill>
                <a:srgbClr val="800000"/>
              </a:solidFill>
              <a:cs typeface="+mn-cs"/>
            </a:endParaRPr>
          </a:p>
        </p:txBody>
      </p:sp>
      <p:sp>
        <p:nvSpPr>
          <p:cNvPr id="29" name="Text Box 182">
            <a:extLst>
              <a:ext uri="{FF2B5EF4-FFF2-40B4-BE49-F238E27FC236}">
                <a16:creationId xmlns:a16="http://schemas.microsoft.com/office/drawing/2014/main" id="{1AA13E32-A275-715A-F81B-41890E779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460" y="10019609"/>
            <a:ext cx="4164380" cy="63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853" tIns="40426" rIns="80853" bIns="4042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03225" indent="-12223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806450" indent="-24765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211263" indent="-371475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616075" indent="-4953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presentation</a:t>
            </a:r>
          </a:p>
        </p:txBody>
      </p:sp>
      <p:sp>
        <p:nvSpPr>
          <p:cNvPr id="30" name="Text Box 182">
            <a:extLst>
              <a:ext uri="{FF2B5EF4-FFF2-40B4-BE49-F238E27FC236}">
                <a16:creationId xmlns:a16="http://schemas.microsoft.com/office/drawing/2014/main" id="{0756FB17-3459-9FBC-F5C8-53937CB8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381" y="13488299"/>
            <a:ext cx="163350" cy="63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0853" tIns="40426" rIns="80853" bIns="40426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03225" indent="-12223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806450" indent="-24765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211263" indent="-371475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616075" indent="-4953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0" hangingPunct="0">
              <a:defRPr/>
            </a:pPr>
            <a:endParaRPr lang="en-US" sz="3600" b="1" dirty="0">
              <a:solidFill>
                <a:srgbClr val="800000"/>
              </a:solidFill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EEA619-0247-71B1-3CA9-403533682FFD}"/>
              </a:ext>
            </a:extLst>
          </p:cNvPr>
          <p:cNvSpPr txBox="1"/>
          <p:nvPr/>
        </p:nvSpPr>
        <p:spPr>
          <a:xfrm>
            <a:off x="1333570" y="10885592"/>
            <a:ext cx="8555799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17-year-old male presented unresponsive, last seen well 19 hours prior.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Vitals: T 36.2C, HR 101, RR 29, BP 145/97, SpO2 98% on RA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PE: Dry mucus membranes, GCS 8, no focal deficits.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 labs: pH 6.90, HCO</a:t>
            </a:r>
            <a:r>
              <a:rPr lang="en-US" sz="36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&lt;10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mEq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/L, pCO</a:t>
            </a:r>
            <a:r>
              <a:rPr lang="en-US" sz="36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18 mmHg, K 6.6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mEq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/L, Cr 1.81 mg/dL, and osmolar gap 42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mOsm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/kg.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lactate gap was noted: VBG lactate &gt;16 mmol/L, serum lactate 3.3 mmol/L. CT head was unremarkable.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was intubated, given calcium gluconate, insulin/dextrose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started on bicarbonate infusion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ransferred to a tertiary care facility.</a:t>
            </a:r>
            <a:endParaRPr lang="en-US" sz="3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E4BB61-27D4-9B81-DB3A-E0C4E891DBBB}"/>
              </a:ext>
            </a:extLst>
          </p:cNvPr>
          <p:cNvSpPr txBox="1"/>
          <p:nvPr/>
        </p:nvSpPr>
        <p:spPr>
          <a:xfrm>
            <a:off x="43078400" y="5029200"/>
            <a:ext cx="1847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38B32-B1B0-4310-367E-271DEFD44AF9}"/>
              </a:ext>
            </a:extLst>
          </p:cNvPr>
          <p:cNvSpPr txBox="1"/>
          <p:nvPr/>
        </p:nvSpPr>
        <p:spPr>
          <a:xfrm>
            <a:off x="36275660" y="5553810"/>
            <a:ext cx="6802740" cy="1172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exacerbate cerebral edema through dialysis disequilibrium syndrome caused by rapid removal of urea.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Additionally, a rapid rise in serum pH with HD can cause a paradoxical increase in intracellular acidosis, worsening cerebral edema.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However, HD is the treatment of choice for severe EG toxicity and can be lifesaving.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case, the patient’s decompensation may have been related to worsening cerebral edema.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Further investigation is needed regarding the use of HD in poisoned patients with cerebral edema.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FACF18-3C7D-6258-C19A-17E18D7D2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67731" y="5389950"/>
            <a:ext cx="7103034" cy="12054009"/>
          </a:xfrm>
          <a:prstGeom prst="rect">
            <a:avLst/>
          </a:prstGeom>
          <a:noFill/>
          <a:ln w="50800">
            <a:solidFill>
              <a:srgbClr val="AF053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202130" tIns="202130" rIns="202130" bIns="20213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403225" indent="-122238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2pPr>
            <a:lvl3pPr marL="806450" indent="-24765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3pPr>
            <a:lvl4pPr marL="1211263" indent="-371475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4pPr>
            <a:lvl5pPr marL="1616075" indent="-495300" algn="l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100" kern="12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defRPr/>
            </a:pPr>
            <a:endParaRPr lang="en-US" sz="1800" dirty="0">
              <a:latin typeface="Arial" charset="0"/>
              <a:cs typeface="+mn-cs"/>
            </a:endParaRPr>
          </a:p>
        </p:txBody>
      </p:sp>
      <p:pic>
        <p:nvPicPr>
          <p:cNvPr id="52" name="Picture 51" descr="A close-up of a brain scan&#10;&#10;Description automatically generated">
            <a:extLst>
              <a:ext uri="{FF2B5EF4-FFF2-40B4-BE49-F238E27FC236}">
                <a16:creationId xmlns:a16="http://schemas.microsoft.com/office/drawing/2014/main" id="{2F217C99-0C1E-EED6-855D-487209488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9610" y="5254604"/>
            <a:ext cx="8884963" cy="796243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E3150A1-5A83-4132-7994-DBE52465D8B2}"/>
              </a:ext>
            </a:extLst>
          </p:cNvPr>
          <p:cNvSpPr txBox="1"/>
          <p:nvPr/>
        </p:nvSpPr>
        <p:spPr>
          <a:xfrm>
            <a:off x="10572917" y="5536213"/>
            <a:ext cx="285543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Figure 1: Head CT prior to initiation of HD. Shows global effacement of cerebral sulci and basal cisterns, concerning for cerebral edema and elevated ICP. 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F9DAB6-46B0-0F93-DD87-0D5F5ED3617D}"/>
              </a:ext>
            </a:extLst>
          </p:cNvPr>
          <p:cNvSpPr txBox="1"/>
          <p:nvPr/>
        </p:nvSpPr>
        <p:spPr>
          <a:xfrm>
            <a:off x="31940878" y="5389950"/>
            <a:ext cx="35425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Figure 2: Head CT post arrest showing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pseudosubarachnoid hemorrhage, indicative of worsening cerebral edema, elevated ICP, and hypoxi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injury, no definitive herniation.</a:t>
            </a:r>
            <a:endParaRPr lang="en-US" sz="2400" b="1" dirty="0">
              <a:latin typeface="Helvetica" pitchFamily="2" charset="0"/>
            </a:endParaRPr>
          </a:p>
        </p:txBody>
      </p:sp>
      <p:pic>
        <p:nvPicPr>
          <p:cNvPr id="56" name="Picture 55" descr="A ct scan of a brain&#10;&#10;Description automatically generated">
            <a:extLst>
              <a:ext uri="{FF2B5EF4-FFF2-40B4-BE49-F238E27FC236}">
                <a16:creationId xmlns:a16="http://schemas.microsoft.com/office/drawing/2014/main" id="{BC9B7456-07B8-C378-B22D-1E571C8E0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8234" y="5236948"/>
            <a:ext cx="8202244" cy="7879235"/>
          </a:xfrm>
          <a:prstGeom prst="rect">
            <a:avLst/>
          </a:prstGeom>
        </p:spPr>
      </p:pic>
      <p:pic>
        <p:nvPicPr>
          <p:cNvPr id="12" name="Picture 11" descr="A map of the state of indiana with text&#10;&#10;Description automatically generated">
            <a:extLst>
              <a:ext uri="{FF2B5EF4-FFF2-40B4-BE49-F238E27FC236}">
                <a16:creationId xmlns:a16="http://schemas.microsoft.com/office/drawing/2014/main" id="{9AC810F9-D255-A736-65C7-521EE8FCEE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792" t="5405" r="5879" b="6032"/>
          <a:stretch/>
        </p:blipFill>
        <p:spPr>
          <a:xfrm>
            <a:off x="40463111" y="1803741"/>
            <a:ext cx="2952505" cy="2295642"/>
          </a:xfrm>
          <a:prstGeom prst="rect">
            <a:avLst/>
          </a:prstGeom>
        </p:spPr>
      </p:pic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1A6D7922-626D-67F4-89B5-D467BDDD3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35014" y="18092386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USM marketing logo poster 48x96 template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AB04A49159245A0B484EC5709B77A" ma:contentTypeVersion="16" ma:contentTypeDescription="Create a new document." ma:contentTypeScope="" ma:versionID="c045251d8ab1bcd73a6cf2929973d7cd">
  <xsd:schema xmlns:xsd="http://www.w3.org/2001/XMLSchema" xmlns:xs="http://www.w3.org/2001/XMLSchema" xmlns:p="http://schemas.microsoft.com/office/2006/metadata/properties" xmlns:ns3="80a95d79-b90b-434b-ad66-80744daae046" xmlns:ns4="db57a054-841b-41c9-9ee4-f2fce6f41b70" targetNamespace="http://schemas.microsoft.com/office/2006/metadata/properties" ma:root="true" ma:fieldsID="048b188ccb101b4252aa213ee851e12c" ns3:_="" ns4:_="">
    <xsd:import namespace="80a95d79-b90b-434b-ad66-80744daae046"/>
    <xsd:import namespace="db57a054-841b-41c9-9ee4-f2fce6f41b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95d79-b90b-434b-ad66-80744daae0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57a054-841b-41c9-9ee4-f2fce6f41b7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0a95d79-b90b-434b-ad66-80744daae046" xsi:nil="true"/>
  </documentManagement>
</p:properties>
</file>

<file path=customXml/itemProps1.xml><?xml version="1.0" encoding="utf-8"?>
<ds:datastoreItem xmlns:ds="http://schemas.openxmlformats.org/officeDocument/2006/customXml" ds:itemID="{1CF490B5-FF94-4AF9-B799-E7FA473A8D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46C519-9AA2-43D2-B222-9C8E631E7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95d79-b90b-434b-ad66-80744daae046"/>
    <ds:schemaRef ds:uri="db57a054-841b-41c9-9ee4-f2fce6f41b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7C867F-10E5-4B44-8362-1DD17D69054C}">
  <ds:schemaRefs>
    <ds:schemaRef ds:uri="80a95d79-b90b-434b-ad66-80744daae046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elements/1.1/"/>
    <ds:schemaRef ds:uri="db57a054-841b-41c9-9ee4-f2fce6f41b70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9d47063-3f5e-4de9-bf99-f083657fa0fe}" enabled="0" method="" siteId="{d9d47063-3f5e-4de9-bf99-f083657fa0f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IUSM marketing logo poster 48x96 template.pot</Template>
  <TotalTime>2638</TotalTime>
  <Words>571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Times New Roman</vt:lpstr>
      <vt:lpstr>IUSM marketing logo poster 48x96 template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Educational Media Services</dc:creator>
  <cp:lastModifiedBy>Penfound, Shannon J</cp:lastModifiedBy>
  <cp:revision>109</cp:revision>
  <dcterms:created xsi:type="dcterms:W3CDTF">2001-11-27T14:41:49Z</dcterms:created>
  <dcterms:modified xsi:type="dcterms:W3CDTF">2025-03-14T23:03:10Z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0x010100EA8AB04A49159245A0B484EC5709B77A</vt:lpwstr>
  </property>
</Properties>
</file>