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66" r:id="rId5"/>
    <p:sldId id="292" r:id="rId6"/>
    <p:sldId id="291" r:id="rId7"/>
    <p:sldId id="267" r:id="rId8"/>
    <p:sldId id="268" r:id="rId9"/>
    <p:sldId id="270" r:id="rId10"/>
    <p:sldId id="293" r:id="rId11"/>
    <p:sldId id="269" r:id="rId12"/>
    <p:sldId id="294" r:id="rId13"/>
    <p:sldId id="296" r:id="rId14"/>
    <p:sldId id="272" r:id="rId15"/>
    <p:sldId id="273" r:id="rId16"/>
    <p:sldId id="300" r:id="rId17"/>
    <p:sldId id="274" r:id="rId18"/>
    <p:sldId id="299" r:id="rId19"/>
    <p:sldId id="298" r:id="rId20"/>
    <p:sldId id="297" r:id="rId21"/>
    <p:sldId id="301" r:id="rId22"/>
    <p:sldId id="262" r:id="rId23"/>
  </p:sldIdLst>
  <p:sldSz cx="12192000" cy="6858000"/>
  <p:notesSz cx="6858000" cy="9144000"/>
  <p:embeddedFontLst>
    <p:embeddedFont>
      <p:font typeface="12롯데마트드림Bold" panose="0202060302010102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BC156B-C0A8-41C6-8197-E8DA0537DF2A}">
          <p14:sldIdLst>
            <p14:sldId id="256"/>
            <p14:sldId id="259"/>
          </p14:sldIdLst>
        </p14:section>
        <p14:section name="POP" id="{40C9A900-9F14-4029-B641-F22D42831097}">
          <p14:sldIdLst>
            <p14:sldId id="260"/>
          </p14:sldIdLst>
        </p14:section>
        <p14:section name="OPP" id="{55CA8617-BBB9-4BF6-97A7-02D84CEB6F47}">
          <p14:sldIdLst>
            <p14:sldId id="266"/>
            <p14:sldId id="292"/>
            <p14:sldId id="291"/>
            <p14:sldId id="267"/>
            <p14:sldId id="268"/>
          </p14:sldIdLst>
        </p14:section>
        <p14:section name="CLASS" id="{E549647D-9F7E-4FED-A8FE-24B92D7F5F4A}">
          <p14:sldIdLst>
            <p14:sldId id="270"/>
            <p14:sldId id="293"/>
            <p14:sldId id="269"/>
            <p14:sldId id="294"/>
            <p14:sldId id="296"/>
          </p14:sldIdLst>
        </p14:section>
        <p14:section name="MAJIC METHOD" id="{156382D8-42A5-4848-B207-79684C26F798}">
          <p14:sldIdLst>
            <p14:sldId id="272"/>
            <p14:sldId id="273"/>
            <p14:sldId id="300"/>
            <p14:sldId id="274"/>
            <p14:sldId id="299"/>
            <p14:sldId id="298"/>
            <p14:sldId id="297"/>
            <p14:sldId id="30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93A2"/>
    <a:srgbClr val="CFD8E7"/>
    <a:srgbClr val="D7A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723" autoAdjust="0"/>
  </p:normalViewPr>
  <p:slideViewPr>
    <p:cSldViewPr snapToGrid="0">
      <p:cViewPr varScale="1">
        <p:scale>
          <a:sx n="68" d="100"/>
          <a:sy n="68" d="100"/>
        </p:scale>
        <p:origin x="121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920DBE16-0EC8-43BF-8EC2-CE2A2A1BED06}" type="datetimeFigureOut">
              <a:rPr lang="ko-KR" altLang="en-US" smtClean="0"/>
              <a:pPr/>
              <a:t>2019-08-14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E864C1C0-3A12-49C5-8EAE-846B44CE99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77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4C1C0-3A12-49C5-8EAE-846B44CE99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79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4C1C0-3A12-49C5-8EAE-846B44CE99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2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4C1C0-3A12-49C5-8EAE-846B44CE99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 프로그래밍을 하기 위한 언어에는 많은 종류가 있지만</a:t>
            </a:r>
            <a:r>
              <a:rPr lang="en-US" altLang="ko-KR" dirty="0"/>
              <a:t>, </a:t>
            </a:r>
            <a:r>
              <a:rPr lang="ko-KR" altLang="en-US" dirty="0"/>
              <a:t>언어들은 크게 </a:t>
            </a:r>
            <a:r>
              <a:rPr lang="en-US" altLang="ko-KR" dirty="0"/>
              <a:t>2</a:t>
            </a:r>
            <a:r>
              <a:rPr lang="ko-KR" altLang="en-US" dirty="0"/>
              <a:t>가지로 나누어진다</a:t>
            </a:r>
            <a:endParaRPr lang="en-US" altLang="ko-KR" dirty="0"/>
          </a:p>
          <a:p>
            <a:r>
              <a:rPr lang="ko-KR" altLang="en-US" dirty="0"/>
              <a:t>대표적인 언어로 </a:t>
            </a:r>
            <a:r>
              <a:rPr lang="en-US" altLang="ko-KR" dirty="0"/>
              <a:t>C </a:t>
            </a:r>
            <a:r>
              <a:rPr lang="ko-KR" altLang="en-US" dirty="0"/>
              <a:t>언어가 있다 </a:t>
            </a:r>
            <a:r>
              <a:rPr lang="en-US" altLang="ko-KR" dirty="0"/>
              <a:t>. </a:t>
            </a:r>
            <a:r>
              <a:rPr lang="ko-KR" altLang="en-US" dirty="0"/>
              <a:t>서로 분리되면 안되고</a:t>
            </a:r>
            <a:r>
              <a:rPr lang="en-US" altLang="ko-KR" dirty="0"/>
              <a:t>, </a:t>
            </a:r>
            <a:r>
              <a:rPr lang="ko-KR" altLang="en-US" dirty="0"/>
              <a:t>순서가 틀려서도 안되며 하나가 </a:t>
            </a:r>
            <a:r>
              <a:rPr lang="ko-KR" altLang="en-US" dirty="0" err="1"/>
              <a:t>고장나면</a:t>
            </a:r>
            <a:r>
              <a:rPr lang="ko-KR" altLang="en-US" dirty="0"/>
              <a:t> 전체기능이 마비되도록 설계되었다고 가정하고 처음에 조립될 때의 부품을 다른 종류의 것으로 대체할 수도 </a:t>
            </a:r>
            <a:r>
              <a:rPr lang="ko-KR" altLang="en-US" dirty="0" err="1"/>
              <a:t>없다는것을</a:t>
            </a:r>
            <a:r>
              <a:rPr lang="ko-KR" altLang="en-US" dirty="0"/>
              <a:t> 전제하고 있다면 핸들을 </a:t>
            </a:r>
            <a:r>
              <a:rPr lang="ko-KR" altLang="en-US" dirty="0" err="1"/>
              <a:t>바꾸고싶을</a:t>
            </a:r>
            <a:r>
              <a:rPr lang="ko-KR" altLang="en-US" dirty="0"/>
              <a:t> 때 엔진부터 다시 </a:t>
            </a:r>
            <a:r>
              <a:rPr lang="ko-KR" altLang="en-US" dirty="0" err="1"/>
              <a:t>설계해야하며</a:t>
            </a:r>
            <a:r>
              <a:rPr lang="en-US" altLang="ko-KR" dirty="0"/>
              <a:t>, </a:t>
            </a:r>
            <a:r>
              <a:rPr lang="ko-KR" altLang="en-US" dirty="0"/>
              <a:t>바퀴를 만들기전엔 의자도 만들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4C1C0-3A12-49C5-8EAE-846B44CE99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3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/>
              <a:t>, </a:t>
            </a:r>
            <a:r>
              <a:rPr lang="ko-KR" altLang="en-US" dirty="0"/>
              <a:t>기술의 발전으로 하드웨어가 소프트웨어의 발전을 따라오지 못하는 상황이 되어</a:t>
            </a:r>
            <a:r>
              <a:rPr lang="en-US" altLang="ko-KR" dirty="0"/>
              <a:t>, </a:t>
            </a:r>
            <a:r>
              <a:rPr lang="ko-KR" altLang="en-US" dirty="0"/>
              <a:t>객체지향 언어가 등장하는 계기가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 지향 프로그래밍은 </a:t>
            </a:r>
            <a:r>
              <a:rPr lang="ko-KR" altLang="en-US" dirty="0" err="1"/>
              <a:t>개발하려는것을</a:t>
            </a:r>
            <a:r>
              <a:rPr lang="ko-KR" altLang="en-US" dirty="0"/>
              <a:t> 기능별로 묶어 모듈화를 함으로써 하드웨어가 같은 기능을 중복적으로 연산하지 않도록 하고 모듈을 재활용하기 때문에 하드웨어의 처리량을 획기적으로 </a:t>
            </a:r>
            <a:r>
              <a:rPr lang="ko-KR" altLang="en-US" dirty="0" err="1"/>
              <a:t>줄여줌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</a:t>
            </a:r>
            <a:r>
              <a:rPr lang="en-US" altLang="ko-KR" dirty="0"/>
              <a:t>, C++ </a:t>
            </a:r>
            <a:r>
              <a:rPr lang="ko-KR" altLang="en-US" dirty="0"/>
              <a:t>등이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4C1C0-3A12-49C5-8EAE-846B44CE99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2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/>
              <a:t>, </a:t>
            </a:r>
            <a:r>
              <a:rPr lang="ko-KR" altLang="en-US" dirty="0"/>
              <a:t>기술의 발전으로 하드웨어가 소프트웨어의 발전을 따라오지 못하는 상황이 되어</a:t>
            </a:r>
            <a:r>
              <a:rPr lang="en-US" altLang="ko-KR" dirty="0"/>
              <a:t>, </a:t>
            </a:r>
            <a:r>
              <a:rPr lang="ko-KR" altLang="en-US" dirty="0"/>
              <a:t>객체지향 언어가 등장하는 계기가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 지향 프로그래밍은 </a:t>
            </a:r>
            <a:r>
              <a:rPr lang="ko-KR" altLang="en-US" dirty="0" err="1"/>
              <a:t>개발하려는것을</a:t>
            </a:r>
            <a:r>
              <a:rPr lang="ko-KR" altLang="en-US" dirty="0"/>
              <a:t> 기능별로 묶어 모듈화를 함으로써 하드웨어가 같은 기능을 중복적으로 연산하지 않도록 하고 모듈을 재활용하기 때문에 하드웨어의 처리량을 획기적으로 </a:t>
            </a:r>
            <a:r>
              <a:rPr lang="ko-KR" altLang="en-US" dirty="0" err="1"/>
              <a:t>줄여줌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</a:t>
            </a:r>
            <a:r>
              <a:rPr lang="en-US" altLang="ko-KR" dirty="0"/>
              <a:t>, C++ </a:t>
            </a:r>
            <a:r>
              <a:rPr lang="ko-KR" altLang="en-US" dirty="0"/>
              <a:t>등이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4C1C0-3A12-49C5-8EAE-846B44CE99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79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4C1C0-3A12-49C5-8EAE-846B44CE99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4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롤에는 </a:t>
            </a:r>
            <a:r>
              <a:rPr lang="en-US" altLang="ko-KR" dirty="0"/>
              <a:t>100</a:t>
            </a:r>
            <a:r>
              <a:rPr lang="ko-KR" altLang="en-US" dirty="0"/>
              <a:t>명이 넘는 챔피언이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4C1C0-3A12-49C5-8EAE-846B44CE99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49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안에 정의할 수 있는 스페셜 메소드이며 클래스를 </a:t>
            </a:r>
            <a:r>
              <a:rPr lang="en-US" altLang="ko-KR" dirty="0" err="1"/>
              <a:t>int,str,list</a:t>
            </a:r>
            <a:r>
              <a:rPr lang="ko-KR" altLang="en-US" dirty="0"/>
              <a:t>등의 파이썬 빌트인 타입과 같은 동작을 하게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쉽게 말해서 문자열</a:t>
            </a:r>
            <a:r>
              <a:rPr lang="en-US" altLang="ko-KR" dirty="0"/>
              <a:t>, </a:t>
            </a:r>
            <a:r>
              <a:rPr lang="ko-KR" altLang="en-US" dirty="0"/>
              <a:t>숫자로 작동 할 수 있게 하면서 연산과 각종 처리가 가능하다는 것이죠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4C1C0-3A12-49C5-8EAE-846B44CE99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45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</a:t>
            </a:r>
            <a:r>
              <a:rPr lang="en-US" altLang="ko-KR" dirty="0"/>
              <a:t>magic method </a:t>
            </a:r>
            <a:r>
              <a:rPr lang="ko-KR" altLang="en-US" dirty="0"/>
              <a:t>때문에 클래스를 딱딱한 클래스로 취급하지 않고 </a:t>
            </a:r>
            <a:r>
              <a:rPr lang="en-US" altLang="ko-KR" dirty="0"/>
              <a:t>int</a:t>
            </a:r>
            <a:r>
              <a:rPr lang="ko-KR" altLang="en-US" dirty="0"/>
              <a:t>나 </a:t>
            </a:r>
            <a:r>
              <a:rPr lang="en-US" altLang="ko-KR" dirty="0"/>
              <a:t>string </a:t>
            </a:r>
            <a:r>
              <a:rPr lang="ko-KR" altLang="en-US" dirty="0"/>
              <a:t>타입으로 취급을 해서  </a:t>
            </a:r>
            <a:r>
              <a:rPr lang="ko-KR" altLang="en-US" dirty="0" err="1"/>
              <a:t>클래스간의</a:t>
            </a:r>
            <a:r>
              <a:rPr lang="ko-KR" altLang="en-US" dirty="0"/>
              <a:t> 비교</a:t>
            </a:r>
            <a:r>
              <a:rPr lang="en-US" altLang="ko-KR" dirty="0"/>
              <a:t>, </a:t>
            </a:r>
            <a:r>
              <a:rPr lang="ko-KR" altLang="en-US" dirty="0"/>
              <a:t>연산도 가능하게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4C1C0-3A12-49C5-8EAE-846B44CE99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2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2pPr>
            <a:lvl3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3pPr>
            <a:lvl4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4pPr>
            <a:lvl5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정규세션 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CLASS IN PYTHON</a:t>
            </a:r>
            <a:endParaRPr lang="ko-KR" altLang="en-US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96F8483C-29A8-4525-9DDD-19098B90EBDE}" type="datetimeFigureOut">
              <a:rPr lang="ko-KR" altLang="en-US" smtClean="0"/>
              <a:pPr/>
              <a:t>2019-08-14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2/lessons/330" TargetMode="External"/><Relationship Id="rId2" Type="http://schemas.openxmlformats.org/officeDocument/2006/relationships/hyperlink" Target="https://docs.python.org/ko/3/tutorial/classe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7938F4-6A1D-48F7-B5CC-734976D02EB5}"/>
              </a:ext>
            </a:extLst>
          </p:cNvPr>
          <p:cNvGrpSpPr/>
          <p:nvPr/>
        </p:nvGrpSpPr>
        <p:grpSpPr>
          <a:xfrm>
            <a:off x="3809231" y="3838558"/>
            <a:ext cx="4573538" cy="476809"/>
            <a:chOff x="3809231" y="4402762"/>
            <a:chExt cx="4573538" cy="476809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824ECE7-875B-42C2-B4E7-F48813808A37}"/>
                </a:ext>
              </a:extLst>
            </p:cNvPr>
            <p:cNvSpPr/>
            <p:nvPr userDrawn="1"/>
          </p:nvSpPr>
          <p:spPr>
            <a:xfrm>
              <a:off x="3809231" y="4402762"/>
              <a:ext cx="4573538" cy="476809"/>
            </a:xfrm>
            <a:prstGeom prst="parallelogram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DD0ACA52-4F5E-4568-8EE6-98B7B5740D2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65817" y="4421513"/>
              <a:ext cx="4408364" cy="4580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CLASS IN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PYTHON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11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이소라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정규세션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 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"/>
    </mc:Choice>
    <mc:Fallback xmlns="">
      <p:transition spd="slow" advTm="11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85E5CC-C937-42C5-831C-473A22FE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85" y="1796670"/>
            <a:ext cx="4371975" cy="4524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8F89C2-579C-4926-8F66-3444A86DE6FB}"/>
              </a:ext>
            </a:extLst>
          </p:cNvPr>
          <p:cNvSpPr txBox="1"/>
          <p:nvPr/>
        </p:nvSpPr>
        <p:spPr>
          <a:xfrm>
            <a:off x="2149766" y="1406108"/>
            <a:ext cx="105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클래스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9D94D-CB8D-4C8C-919E-B65476ED6A60}"/>
              </a:ext>
            </a:extLst>
          </p:cNvPr>
          <p:cNvSpPr txBox="1"/>
          <p:nvPr/>
        </p:nvSpPr>
        <p:spPr>
          <a:xfrm>
            <a:off x="7571767" y="1774948"/>
            <a:ext cx="196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객체 선언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F0D358-AC39-4233-9C06-B8A1FF039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93" y="2163956"/>
            <a:ext cx="5210175" cy="619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721CBA-5DF9-4EF0-BAB7-BFB85EE2C310}"/>
              </a:ext>
            </a:extLst>
          </p:cNvPr>
          <p:cNvSpPr txBox="1"/>
          <p:nvPr/>
        </p:nvSpPr>
        <p:spPr>
          <a:xfrm>
            <a:off x="5728274" y="3982133"/>
            <a:ext cx="47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고유의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스킬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w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스킬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e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스킬 정의가 필요함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=&gt;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상속과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다형성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2B0839-3ACE-4171-AE94-D97BF57BEF67}"/>
              </a:ext>
            </a:extLst>
          </p:cNvPr>
          <p:cNvSpPr/>
          <p:nvPr/>
        </p:nvSpPr>
        <p:spPr>
          <a:xfrm>
            <a:off x="0" y="1139108"/>
            <a:ext cx="12266579" cy="545624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11F1B-067F-4EEF-AD37-354E8B10C27C}"/>
              </a:ext>
            </a:extLst>
          </p:cNvPr>
          <p:cNvSpPr txBox="1"/>
          <p:nvPr/>
        </p:nvSpPr>
        <p:spPr>
          <a:xfrm>
            <a:off x="1470736" y="3385833"/>
            <a:ext cx="9491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객체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고유의 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스킬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w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스킬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e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스킬 정의가 필요함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상속과 </a:t>
            </a:r>
            <a:r>
              <a:rPr lang="ko-KR" altLang="en-US" sz="32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다형성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1A27465-DC9E-48FF-B7C7-AD45D6469F55}"/>
              </a:ext>
            </a:extLst>
          </p:cNvPr>
          <p:cNvSpPr txBox="1">
            <a:spLocks/>
          </p:cNvSpPr>
          <p:nvPr/>
        </p:nvSpPr>
        <p:spPr>
          <a:xfrm>
            <a:off x="2544604" y="721621"/>
            <a:ext cx="6812755" cy="329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CLASS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45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3CF2A-F009-4BF9-A08D-086DC35FECE5}"/>
              </a:ext>
            </a:extLst>
          </p:cNvPr>
          <p:cNvSpPr txBox="1"/>
          <p:nvPr/>
        </p:nvSpPr>
        <p:spPr>
          <a:xfrm>
            <a:off x="476230" y="1555802"/>
            <a:ext cx="6037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상속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다형성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DB9235-E67B-40BB-BDA6-5D87600E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20" y="1637661"/>
            <a:ext cx="4200525" cy="4229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32610F-F973-4637-B846-5EB05847C0A5}"/>
              </a:ext>
            </a:extLst>
          </p:cNvPr>
          <p:cNvSpPr txBox="1"/>
          <p:nvPr/>
        </p:nvSpPr>
        <p:spPr>
          <a:xfrm>
            <a:off x="8808612" y="1555802"/>
            <a:ext cx="128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상속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FE651B-B156-41ED-A7D6-4C260CC3AEA8}"/>
              </a:ext>
            </a:extLst>
          </p:cNvPr>
          <p:cNvSpPr/>
          <p:nvPr/>
        </p:nvSpPr>
        <p:spPr>
          <a:xfrm>
            <a:off x="6935820" y="3073940"/>
            <a:ext cx="2558375" cy="1984443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C7FD9B-652F-48E7-9CDF-0E5A5AE8B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288" y="2214916"/>
            <a:ext cx="4895850" cy="291465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DAE4C18-166D-4C18-BED7-5EAAF7086910}"/>
              </a:ext>
            </a:extLst>
          </p:cNvPr>
          <p:cNvCxnSpPr/>
          <p:nvPr/>
        </p:nvCxnSpPr>
        <p:spPr>
          <a:xfrm flipH="1">
            <a:off x="8148735" y="1728854"/>
            <a:ext cx="659877" cy="556278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BCFF71-A830-41AA-A07E-05058F8F1683}"/>
              </a:ext>
            </a:extLst>
          </p:cNvPr>
          <p:cNvSpPr/>
          <p:nvPr/>
        </p:nvSpPr>
        <p:spPr>
          <a:xfrm>
            <a:off x="7015787" y="3161488"/>
            <a:ext cx="2265895" cy="1809345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1E8368-64A8-4788-951C-75B5EDDBFEE7}"/>
              </a:ext>
            </a:extLst>
          </p:cNvPr>
          <p:cNvCxnSpPr>
            <a:cxnSpLocks/>
          </p:cNvCxnSpPr>
          <p:nvPr/>
        </p:nvCxnSpPr>
        <p:spPr>
          <a:xfrm>
            <a:off x="8986667" y="4828220"/>
            <a:ext cx="807071" cy="615508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504C8D-55B2-4F78-BA79-86787F6304D9}"/>
              </a:ext>
            </a:extLst>
          </p:cNvPr>
          <p:cNvSpPr txBox="1"/>
          <p:nvPr/>
        </p:nvSpPr>
        <p:spPr>
          <a:xfrm>
            <a:off x="9793738" y="5259062"/>
            <a:ext cx="250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다형성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 err="1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오버라이딩</a:t>
            </a:r>
            <a:endParaRPr lang="ko-KR" altLang="en-US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D0581C7-1499-4FA3-A97B-A43C8C84DF05}"/>
              </a:ext>
            </a:extLst>
          </p:cNvPr>
          <p:cNvSpPr txBox="1">
            <a:spLocks/>
          </p:cNvSpPr>
          <p:nvPr/>
        </p:nvSpPr>
        <p:spPr>
          <a:xfrm>
            <a:off x="2544604" y="721621"/>
            <a:ext cx="6812755" cy="329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CLASS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7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DB9235-E67B-40BB-BDA6-5D87600E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9" y="1728854"/>
            <a:ext cx="4200525" cy="42291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FE651B-B156-41ED-A7D6-4C260CC3AEA8}"/>
              </a:ext>
            </a:extLst>
          </p:cNvPr>
          <p:cNvSpPr/>
          <p:nvPr/>
        </p:nvSpPr>
        <p:spPr>
          <a:xfrm>
            <a:off x="6935820" y="3073940"/>
            <a:ext cx="2558375" cy="1984443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BCFF71-A830-41AA-A07E-05058F8F1683}"/>
              </a:ext>
            </a:extLst>
          </p:cNvPr>
          <p:cNvSpPr/>
          <p:nvPr/>
        </p:nvSpPr>
        <p:spPr>
          <a:xfrm>
            <a:off x="7015787" y="3161488"/>
            <a:ext cx="2265895" cy="1809345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BFD48-4DC0-447A-A756-453D94BA952A}"/>
              </a:ext>
            </a:extLst>
          </p:cNvPr>
          <p:cNvSpPr txBox="1"/>
          <p:nvPr/>
        </p:nvSpPr>
        <p:spPr>
          <a:xfrm>
            <a:off x="4567862" y="4649143"/>
            <a:ext cx="5075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Q.</a:t>
            </a: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챔피언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1=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챔피언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,100,100,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기본공격강화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1=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,100,100,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기본공격강화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Print(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챔피언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1.skill_of_q())</a:t>
            </a:r>
          </a:p>
          <a:p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Print(</a:t>
            </a:r>
            <a:r>
              <a:rPr lang="ko-KR" altLang="en-US" dirty="0" err="1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1.skill_of_q())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771FDC8-5F1E-4508-8CE0-81FBCD671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62" y="1728854"/>
            <a:ext cx="4895850" cy="2914650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367E38C-0EFA-4A6A-B60B-7E9E37603829}"/>
              </a:ext>
            </a:extLst>
          </p:cNvPr>
          <p:cNvSpPr txBox="1">
            <a:spLocks/>
          </p:cNvSpPr>
          <p:nvPr/>
        </p:nvSpPr>
        <p:spPr>
          <a:xfrm>
            <a:off x="2544604" y="721621"/>
            <a:ext cx="6812755" cy="329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CLASS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74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DB9235-E67B-40BB-BDA6-5D87600E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9" y="1728854"/>
            <a:ext cx="4200525" cy="42291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FE651B-B156-41ED-A7D6-4C260CC3AEA8}"/>
              </a:ext>
            </a:extLst>
          </p:cNvPr>
          <p:cNvSpPr/>
          <p:nvPr/>
        </p:nvSpPr>
        <p:spPr>
          <a:xfrm>
            <a:off x="6935820" y="3073940"/>
            <a:ext cx="2558375" cy="1984443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BCFF71-A830-41AA-A07E-05058F8F1683}"/>
              </a:ext>
            </a:extLst>
          </p:cNvPr>
          <p:cNvSpPr/>
          <p:nvPr/>
        </p:nvSpPr>
        <p:spPr>
          <a:xfrm>
            <a:off x="7015787" y="3161488"/>
            <a:ext cx="2265895" cy="1809345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BFD48-4DC0-447A-A756-453D94BA952A}"/>
              </a:ext>
            </a:extLst>
          </p:cNvPr>
          <p:cNvSpPr txBox="1"/>
          <p:nvPr/>
        </p:nvSpPr>
        <p:spPr>
          <a:xfrm>
            <a:off x="4567862" y="4649143"/>
            <a:ext cx="5075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Q.</a:t>
            </a: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챔피언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1=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챔피언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,100,100,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기본공격강화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1=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,100,100,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기본공격강화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Print(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챔피언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1.skill_of_q())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q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스킬</a:t>
            </a:r>
            <a:endParaRPr lang="en-US" altLang="ko-KR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Print(</a:t>
            </a:r>
            <a:r>
              <a:rPr lang="ko-KR" altLang="en-US" dirty="0" err="1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1.skill_of_q())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속박</a:t>
            </a:r>
            <a:endParaRPr lang="en-US" altLang="ko-KR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771FDC8-5F1E-4508-8CE0-81FBCD671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62" y="1728854"/>
            <a:ext cx="4895850" cy="291465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773F907-F537-4288-8745-E75D2F2111BA}"/>
              </a:ext>
            </a:extLst>
          </p:cNvPr>
          <p:cNvSpPr txBox="1">
            <a:spLocks/>
          </p:cNvSpPr>
          <p:nvPr/>
        </p:nvSpPr>
        <p:spPr>
          <a:xfrm>
            <a:off x="2544604" y="721621"/>
            <a:ext cx="6812755" cy="329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CLASS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78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Magic method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CBC7E2-6054-4343-8880-E28E87C92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5" y="1597458"/>
            <a:ext cx="5391150" cy="3495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DA471F-00EF-4A3F-86E1-EB48A82BBA13}"/>
              </a:ext>
            </a:extLst>
          </p:cNvPr>
          <p:cNvSpPr txBox="1"/>
          <p:nvPr/>
        </p:nvSpPr>
        <p:spPr>
          <a:xfrm>
            <a:off x="3044511" y="4968801"/>
            <a:ext cx="69513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['__class__', '__</a:t>
            </a:r>
            <a:r>
              <a:rPr lang="en-US" altLang="ko-KR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delattr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__', '__</a:t>
            </a:r>
            <a:r>
              <a:rPr lang="en-US" altLang="ko-KR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dict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__', '__</a:t>
            </a:r>
            <a:r>
              <a:rPr lang="en-US" altLang="ko-KR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dir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__', '__doc__', '__eq__’, </a:t>
            </a:r>
          </a:p>
          <a:p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'__format__', '__</a:t>
            </a:r>
            <a:r>
              <a:rPr lang="en-US" altLang="ko-KR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ge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__', '__</a:t>
            </a:r>
            <a:r>
              <a:rPr lang="en-US" altLang="ko-KR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getattribute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__', '__</a:t>
            </a:r>
            <a:r>
              <a:rPr lang="en-US" altLang="ko-KR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gt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__', '__hash__',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'__</a:t>
            </a:r>
            <a:r>
              <a:rPr lang="en-US" altLang="ko-KR" dirty="0" err="1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init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__’,</a:t>
            </a:r>
            <a:r>
              <a:rPr lang="en-US" altLang="ko-KR" sz="14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</a:p>
          <a:p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'__</a:t>
            </a:r>
            <a:r>
              <a:rPr lang="en-US" altLang="ko-KR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init_subclass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__', '__le__', '__</a:t>
            </a:r>
            <a:r>
              <a:rPr lang="en-US" altLang="ko-KR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lt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__', '__module__', '__ne__', '__new__’, </a:t>
            </a:r>
          </a:p>
          <a:p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'__reduce__', '__</a:t>
            </a:r>
            <a:r>
              <a:rPr lang="en-US" altLang="ko-KR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reduce_ex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__', '__</a:t>
            </a:r>
            <a:r>
              <a:rPr lang="en-US" altLang="ko-KR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repr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__', '__</a:t>
            </a:r>
            <a:r>
              <a:rPr lang="en-US" altLang="ko-KR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setattr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__', '__</a:t>
            </a:r>
            <a:r>
              <a:rPr lang="en-US" altLang="ko-KR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sizeof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__', ‘</a:t>
            </a:r>
          </a:p>
          <a:p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__str__', '__</a:t>
            </a:r>
            <a:r>
              <a:rPr lang="en-US" altLang="ko-KR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subclasshook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__’, </a:t>
            </a:r>
          </a:p>
          <a:p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'__</a:t>
            </a:r>
            <a:r>
              <a:rPr lang="en-US" altLang="ko-KR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weakref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__', 'data', '</a:t>
            </a:r>
            <a:r>
              <a:rPr lang="en-US" altLang="ko-KR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printInstance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']</a:t>
            </a:r>
          </a:p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15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6288B-D7B6-4F24-809F-4D4DC1F6104D}"/>
              </a:ext>
            </a:extLst>
          </p:cNvPr>
          <p:cNvSpPr txBox="1"/>
          <p:nvPr/>
        </p:nvSpPr>
        <p:spPr>
          <a:xfrm>
            <a:off x="197963" y="1720391"/>
            <a:ext cx="14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init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08E677-4B72-47D4-A0B4-E1FDB9F1D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76" y="2089723"/>
            <a:ext cx="3667125" cy="2790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FB79C1-2051-47F0-8DBC-D1CF7EE26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012" y="2089723"/>
            <a:ext cx="3609975" cy="3571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E2044-B528-49C2-B65F-C7C85B8B86A2}"/>
              </a:ext>
            </a:extLst>
          </p:cNvPr>
          <p:cNvSpPr txBox="1"/>
          <p:nvPr/>
        </p:nvSpPr>
        <p:spPr>
          <a:xfrm>
            <a:off x="4224260" y="1720391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__str__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9DFA06-9CD6-4B9A-8A11-322610925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722" y="5721367"/>
            <a:ext cx="3594265" cy="619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34756D-7ECA-44E5-8C0A-F5EC80DD1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2275" y="2089723"/>
            <a:ext cx="3450311" cy="35816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13A137-16D8-4415-BA3D-C590E1A2A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2274" y="5726415"/>
            <a:ext cx="3450311" cy="628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CF525E-9DCA-462D-9C71-13B5574116FE}"/>
              </a:ext>
            </a:extLst>
          </p:cNvPr>
          <p:cNvSpPr txBox="1"/>
          <p:nvPr/>
        </p:nvSpPr>
        <p:spPr>
          <a:xfrm>
            <a:off x="8072387" y="172039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lt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1DF3566-4902-48B9-AD10-99B8F768DF5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Magic method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089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D88CD51-7E2A-4962-B113-2758FA9D5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객체</a:t>
            </a:r>
            <a:endParaRPr lang="en-US" altLang="ko-KR" dirty="0"/>
          </a:p>
          <a:p>
            <a:r>
              <a:rPr lang="ko-KR" altLang="en-US" dirty="0"/>
              <a:t>인스턴스</a:t>
            </a:r>
            <a:endParaRPr lang="en-US" altLang="ko-KR" dirty="0"/>
          </a:p>
          <a:p>
            <a:r>
              <a:rPr lang="ko-KR" altLang="en-US" dirty="0"/>
              <a:t>속성</a:t>
            </a:r>
            <a:endParaRPr lang="en-US" altLang="ko-KR" dirty="0"/>
          </a:p>
          <a:p>
            <a:r>
              <a:rPr lang="ko-KR" altLang="en-US" dirty="0"/>
              <a:t>메소드</a:t>
            </a:r>
            <a:endParaRPr lang="en-US" altLang="ko-KR" dirty="0"/>
          </a:p>
          <a:p>
            <a:r>
              <a:rPr lang="ko-KR" altLang="en-US" dirty="0"/>
              <a:t>상속</a:t>
            </a:r>
            <a:endParaRPr lang="en-US" altLang="ko-KR" dirty="0"/>
          </a:p>
          <a:p>
            <a:r>
              <a:rPr lang="ko-KR" altLang="en-US" dirty="0" err="1"/>
              <a:t>다형성</a:t>
            </a:r>
            <a:endParaRPr lang="en-US" altLang="ko-KR" dirty="0"/>
          </a:p>
          <a:p>
            <a:r>
              <a:rPr lang="ko-KR" altLang="en-US" dirty="0"/>
              <a:t>매직 메소드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97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263E453-DABD-4641-BB53-2F8856554900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Assignment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3AE4C-C84C-4D26-B513-304BD12DF9BC}"/>
              </a:ext>
            </a:extLst>
          </p:cNvPr>
          <p:cNvSpPr txBox="1"/>
          <p:nvPr/>
        </p:nvSpPr>
        <p:spPr>
          <a:xfrm>
            <a:off x="273378" y="1743959"/>
            <a:ext cx="261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Apartment.txt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6517A-25D4-4536-A5A8-F488D6C4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2" y="3176810"/>
            <a:ext cx="1704975" cy="2943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7C840F-2F3B-4443-8A9B-2E4386052F7E}"/>
              </a:ext>
            </a:extLst>
          </p:cNvPr>
          <p:cNvSpPr txBox="1"/>
          <p:nvPr/>
        </p:nvSpPr>
        <p:spPr>
          <a:xfrm>
            <a:off x="491765" y="2376745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개의 아파트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207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1105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평수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방의 개수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7F6B0-A464-4973-BDDE-A0EB08521216}"/>
              </a:ext>
            </a:extLst>
          </p:cNvPr>
          <p:cNvSpPr txBox="1"/>
          <p:nvPr/>
        </p:nvSpPr>
        <p:spPr>
          <a:xfrm>
            <a:off x="6251588" y="2020958"/>
            <a:ext cx="26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Vile.txt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E1F2A3-3565-4680-9CF2-3C50BBCC8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35" y="3176810"/>
            <a:ext cx="1619250" cy="1123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92E619-9CE1-4115-A80F-7C6D9BF1A3C3}"/>
              </a:ext>
            </a:extLst>
          </p:cNvPr>
          <p:cNvSpPr txBox="1"/>
          <p:nvPr/>
        </p:nvSpPr>
        <p:spPr>
          <a:xfrm>
            <a:off x="6251588" y="2390290"/>
            <a:ext cx="36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주택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주소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평수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방의 개수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마당 유무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54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263E453-DABD-4641-BB53-2F8856554900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Assignment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3AE4C-C84C-4D26-B513-304BD12DF9BC}"/>
              </a:ext>
            </a:extLst>
          </p:cNvPr>
          <p:cNvSpPr txBox="1"/>
          <p:nvPr/>
        </p:nvSpPr>
        <p:spPr>
          <a:xfrm>
            <a:off x="273378" y="1743959"/>
            <a:ext cx="261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Apartment.txt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6517A-25D4-4536-A5A8-F488D6C4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2" y="3176810"/>
            <a:ext cx="1704975" cy="2943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7C840F-2F3B-4443-8A9B-2E4386052F7E}"/>
              </a:ext>
            </a:extLst>
          </p:cNvPr>
          <p:cNvSpPr txBox="1"/>
          <p:nvPr/>
        </p:nvSpPr>
        <p:spPr>
          <a:xfrm>
            <a:off x="491765" y="2376745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개의 아파트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207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1105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평수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방의 개수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7F6B0-A464-4973-BDDE-A0EB08521216}"/>
              </a:ext>
            </a:extLst>
          </p:cNvPr>
          <p:cNvSpPr txBox="1"/>
          <p:nvPr/>
        </p:nvSpPr>
        <p:spPr>
          <a:xfrm>
            <a:off x="6251588" y="2020958"/>
            <a:ext cx="26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Vile.txt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E1F2A3-3565-4680-9CF2-3C50BBCC8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35" y="3176810"/>
            <a:ext cx="1619250" cy="1123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92E619-9CE1-4115-A80F-7C6D9BF1A3C3}"/>
              </a:ext>
            </a:extLst>
          </p:cNvPr>
          <p:cNvSpPr txBox="1"/>
          <p:nvPr/>
        </p:nvSpPr>
        <p:spPr>
          <a:xfrm>
            <a:off x="6251588" y="2390290"/>
            <a:ext cx="36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주택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주소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평수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방의 개수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마당 유무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67AF73-DA1F-42F7-B870-BAC0BA308CBD}"/>
              </a:ext>
            </a:extLst>
          </p:cNvPr>
          <p:cNvSpPr/>
          <p:nvPr/>
        </p:nvSpPr>
        <p:spPr>
          <a:xfrm>
            <a:off x="0" y="1743959"/>
            <a:ext cx="12192000" cy="460028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6BA90-B725-46C5-9E10-B8A9CBCF9373}"/>
              </a:ext>
            </a:extLst>
          </p:cNvPr>
          <p:cNvSpPr txBox="1"/>
          <p:nvPr/>
        </p:nvSpPr>
        <p:spPr>
          <a:xfrm>
            <a:off x="273378" y="3036621"/>
            <a:ext cx="11788791" cy="145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</a:t>
            </a:r>
            <a:r>
              <a:rPr lang="ko-KR" altLang="en-US" sz="44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큰 평수를 </a:t>
            </a:r>
            <a:r>
              <a:rPr lang="ko-KR" altLang="en-US" sz="4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가진 아파트</a:t>
            </a:r>
            <a:r>
              <a:rPr lang="en-US" altLang="ko-KR" sz="4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sz="4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주택에 대한 정보를  각각 출력해주세요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38516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263E453-DABD-4641-BB53-2F8856554900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Assignment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3AE4C-C84C-4D26-B513-304BD12DF9BC}"/>
              </a:ext>
            </a:extLst>
          </p:cNvPr>
          <p:cNvSpPr txBox="1"/>
          <p:nvPr/>
        </p:nvSpPr>
        <p:spPr>
          <a:xfrm>
            <a:off x="273378" y="1743959"/>
            <a:ext cx="261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Apartment.txt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6517A-25D4-4536-A5A8-F488D6C4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2" y="3176810"/>
            <a:ext cx="1704975" cy="2943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7C840F-2F3B-4443-8A9B-2E4386052F7E}"/>
              </a:ext>
            </a:extLst>
          </p:cNvPr>
          <p:cNvSpPr txBox="1"/>
          <p:nvPr/>
        </p:nvSpPr>
        <p:spPr>
          <a:xfrm>
            <a:off x="491765" y="2376745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개의 아파트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207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1105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평수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방의 개수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7F6B0-A464-4973-BDDE-A0EB08521216}"/>
              </a:ext>
            </a:extLst>
          </p:cNvPr>
          <p:cNvSpPr txBox="1"/>
          <p:nvPr/>
        </p:nvSpPr>
        <p:spPr>
          <a:xfrm>
            <a:off x="6251588" y="2020958"/>
            <a:ext cx="26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Vile.txt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E1F2A3-3565-4680-9CF2-3C50BBCC8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35" y="3176810"/>
            <a:ext cx="1619250" cy="1123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92E619-9CE1-4115-A80F-7C6D9BF1A3C3}"/>
              </a:ext>
            </a:extLst>
          </p:cNvPr>
          <p:cNvSpPr txBox="1"/>
          <p:nvPr/>
        </p:nvSpPr>
        <p:spPr>
          <a:xfrm>
            <a:off x="6251588" y="2390290"/>
            <a:ext cx="36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주택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주소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평수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방의 개수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마당 유무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32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5"/>
            <a:ext cx="8865840" cy="4420770"/>
            <a:chOff x="2929920" y="1588790"/>
            <a:chExt cx="9262080" cy="442077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01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POP vs OOP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02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Class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1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03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Magic method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C6B1281-EA45-4694-88A8-FDC1F6E1CE2D}"/>
                </a:ext>
              </a:extLst>
            </p:cNvPr>
            <p:cNvGrpSpPr/>
            <p:nvPr/>
          </p:nvGrpSpPr>
          <p:grpSpPr>
            <a:xfrm>
              <a:off x="2929920" y="4424764"/>
              <a:ext cx="9262080" cy="704706"/>
              <a:chOff x="2411760" y="1347614"/>
              <a:chExt cx="9780240" cy="704706"/>
            </a:xfrm>
          </p:grpSpPr>
          <p:sp>
            <p:nvSpPr>
              <p:cNvPr id="53" name="제목 1">
                <a:extLst>
                  <a:ext uri="{FF2B5EF4-FFF2-40B4-BE49-F238E27FC236}">
                    <a16:creationId xmlns:a16="http://schemas.microsoft.com/office/drawing/2014/main" id="{FADE99C0-471E-4EA4-9B0F-AD95B8DEB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04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Assignment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EF71443-2C50-4C95-8F67-D1353A25E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FDA6D94-2B6C-4CCE-BD60-3AEF6433E19E}"/>
                </a:ext>
              </a:extLst>
            </p:cNvPr>
            <p:cNvGrpSpPr/>
            <p:nvPr/>
          </p:nvGrpSpPr>
          <p:grpSpPr>
            <a:xfrm>
              <a:off x="2929920" y="5304854"/>
              <a:ext cx="9262080" cy="704706"/>
              <a:chOff x="2411760" y="1347614"/>
              <a:chExt cx="9780240" cy="704706"/>
            </a:xfrm>
          </p:grpSpPr>
          <p:sp>
            <p:nvSpPr>
              <p:cNvPr id="56" name="제목 1">
                <a:extLst>
                  <a:ext uri="{FF2B5EF4-FFF2-40B4-BE49-F238E27FC236}">
                    <a16:creationId xmlns:a16="http://schemas.microsoft.com/office/drawing/2014/main" id="{E7EABD95-D438-45CC-8A1D-26A5C9669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05 | Q &amp; A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B321D63-5306-4613-A49F-4909F6CA0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"/>
    </mc:Choice>
    <mc:Fallback xmlns="">
      <p:transition spd="slow" advTm="43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263E453-DABD-4641-BB53-2F8856554900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Assignment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761442-D49F-4BF7-9CB2-1DB640732FBD}"/>
              </a:ext>
            </a:extLst>
          </p:cNvPr>
          <p:cNvSpPr txBox="1"/>
          <p:nvPr/>
        </p:nvSpPr>
        <p:spPr>
          <a:xfrm>
            <a:off x="454961" y="2324376"/>
            <a:ext cx="1077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.Assignment.py –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절차지향적으로 작성된 코드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	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코드의 흐름을 보고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객체지향적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으로 코딩해주세요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 (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클래스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만들어주세요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6F9488-6EB5-48D8-920D-EE733B3D8879}"/>
              </a:ext>
            </a:extLst>
          </p:cNvPr>
          <p:cNvSpPr txBox="1"/>
          <p:nvPr/>
        </p:nvSpPr>
        <p:spPr>
          <a:xfrm>
            <a:off x="454961" y="3230166"/>
            <a:ext cx="10676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How to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House.py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있는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House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함수를 상속받는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Apartment, Vile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클래스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만들기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Main2.py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Apartment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Vile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파일을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import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해서 사용하기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BF565C-F88B-4439-81D6-C4250F5D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6" y="5506492"/>
            <a:ext cx="7096125" cy="800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AED10C-2D5A-49D2-A771-AD4CAE8B29D8}"/>
              </a:ext>
            </a:extLst>
          </p:cNvPr>
          <p:cNvSpPr txBox="1"/>
          <p:nvPr/>
        </p:nvSpPr>
        <p:spPr>
          <a:xfrm>
            <a:off x="302562" y="5087621"/>
            <a:ext cx="1067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Output</a:t>
            </a:r>
          </a:p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8419BDA-DD69-4CC3-A26D-087DD426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668" y="4973698"/>
            <a:ext cx="3685778" cy="13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95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638D9A-1C54-43D6-8222-A0070D81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https://docs.python.org/ko/3/tutorial/classes.html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https://programmers.co.kr/learn/courses/2/lessons/330#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309DB49-EDE9-431E-9AA6-C2FE2772A15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참고 자료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04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4" y="721621"/>
            <a:ext cx="7562781" cy="388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POP (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Procedual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Oriented Programming 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A3EAF-CDA9-4AEB-A2CB-0E9DD042981F}"/>
              </a:ext>
            </a:extLst>
          </p:cNvPr>
          <p:cNvSpPr txBox="1"/>
          <p:nvPr/>
        </p:nvSpPr>
        <p:spPr>
          <a:xfrm>
            <a:off x="421340" y="1837765"/>
            <a:ext cx="10685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POL (procedure-oriented language) -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절차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의해 진행되는 언어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프로그래밍을 실행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순서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의하여 코딩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			       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402BA8F-4172-41FF-BBAA-7203BBC180AE}"/>
              </a:ext>
            </a:extLst>
          </p:cNvPr>
          <p:cNvGrpSpPr/>
          <p:nvPr/>
        </p:nvGrpSpPr>
        <p:grpSpPr>
          <a:xfrm>
            <a:off x="965226" y="2622697"/>
            <a:ext cx="1748118" cy="3386225"/>
            <a:chOff x="3612585" y="2608729"/>
            <a:chExt cx="1748118" cy="33862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306449-5BCA-45AB-9B3D-5C0EFD0B55E5}"/>
                </a:ext>
              </a:extLst>
            </p:cNvPr>
            <p:cNvSpPr/>
            <p:nvPr/>
          </p:nvSpPr>
          <p:spPr>
            <a:xfrm>
              <a:off x="3612586" y="2608729"/>
              <a:ext cx="1748117" cy="5109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엔진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D1571C3-121A-4F70-A7F0-3BC19D8CB563}"/>
                </a:ext>
              </a:extLst>
            </p:cNvPr>
            <p:cNvSpPr/>
            <p:nvPr/>
          </p:nvSpPr>
          <p:spPr>
            <a:xfrm>
              <a:off x="3612586" y="3327538"/>
              <a:ext cx="1748117" cy="5109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차체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BEA45C-E52B-4E7D-80C1-5D4517B6D8A1}"/>
                </a:ext>
              </a:extLst>
            </p:cNvPr>
            <p:cNvSpPr/>
            <p:nvPr/>
          </p:nvSpPr>
          <p:spPr>
            <a:xfrm>
              <a:off x="3612586" y="4046347"/>
              <a:ext cx="1748117" cy="5109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핸들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198F9A1-06CB-4B81-A794-B01C4100148E}"/>
                </a:ext>
              </a:extLst>
            </p:cNvPr>
            <p:cNvSpPr/>
            <p:nvPr/>
          </p:nvSpPr>
          <p:spPr>
            <a:xfrm>
              <a:off x="3612586" y="4765156"/>
              <a:ext cx="1748117" cy="5109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의자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80BB396-B570-4925-B3B4-E778AD097A4D}"/>
                </a:ext>
              </a:extLst>
            </p:cNvPr>
            <p:cNvSpPr/>
            <p:nvPr/>
          </p:nvSpPr>
          <p:spPr>
            <a:xfrm>
              <a:off x="3612585" y="5483965"/>
              <a:ext cx="1748117" cy="5109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바퀴</a:t>
              </a: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4BEB51-EB45-4535-BFC7-C33B28B34C8B}"/>
              </a:ext>
            </a:extLst>
          </p:cNvPr>
          <p:cNvCxnSpPr>
            <a:cxnSpLocks/>
          </p:cNvCxnSpPr>
          <p:nvPr/>
        </p:nvCxnSpPr>
        <p:spPr>
          <a:xfrm>
            <a:off x="1839284" y="2482993"/>
            <a:ext cx="10300" cy="4010300"/>
          </a:xfrm>
          <a:prstGeom prst="straightConnector1">
            <a:avLst/>
          </a:prstGeom>
          <a:ln w="365125">
            <a:solidFill>
              <a:schemeClr val="accent1">
                <a:lumMod val="75000"/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F549F292-22EF-44B1-BA96-01691E5C6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01" y="2647910"/>
            <a:ext cx="2434213" cy="24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3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"/>
    </mc:Choice>
    <mc:Fallback xmlns="">
      <p:transition spd="slow" advTm="3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EAE6F5F-F13E-4EC4-8A5F-487D46A358D6}"/>
              </a:ext>
            </a:extLst>
          </p:cNvPr>
          <p:cNvSpPr txBox="1">
            <a:spLocks/>
          </p:cNvSpPr>
          <p:nvPr/>
        </p:nvSpPr>
        <p:spPr>
          <a:xfrm>
            <a:off x="2544604" y="721621"/>
            <a:ext cx="6812755" cy="329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OOP (Object Oriented Programming)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D61360-8522-4E2E-B02D-543C86695371}"/>
              </a:ext>
            </a:extLst>
          </p:cNvPr>
          <p:cNvSpPr/>
          <p:nvPr/>
        </p:nvSpPr>
        <p:spPr>
          <a:xfrm>
            <a:off x="5076922" y="2668424"/>
            <a:ext cx="1748117" cy="510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엔진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5D2BB6-A084-49E3-9A74-FFAE5406B64C}"/>
              </a:ext>
            </a:extLst>
          </p:cNvPr>
          <p:cNvSpPr/>
          <p:nvPr/>
        </p:nvSpPr>
        <p:spPr>
          <a:xfrm>
            <a:off x="2963195" y="5451262"/>
            <a:ext cx="1748117" cy="510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차체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C5D3FE-27E7-42A1-A9C9-099F3D87EA12}"/>
              </a:ext>
            </a:extLst>
          </p:cNvPr>
          <p:cNvSpPr/>
          <p:nvPr/>
        </p:nvSpPr>
        <p:spPr>
          <a:xfrm>
            <a:off x="7407018" y="3635567"/>
            <a:ext cx="1748117" cy="510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핸들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DA7AC6-4E21-4C1D-9056-0D5DE84C22CB}"/>
              </a:ext>
            </a:extLst>
          </p:cNvPr>
          <p:cNvSpPr/>
          <p:nvPr/>
        </p:nvSpPr>
        <p:spPr>
          <a:xfrm>
            <a:off x="2544604" y="3635568"/>
            <a:ext cx="1748117" cy="510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F5E142-4A1A-4DF6-A857-C5785CD7F3DF}"/>
              </a:ext>
            </a:extLst>
          </p:cNvPr>
          <p:cNvSpPr/>
          <p:nvPr/>
        </p:nvSpPr>
        <p:spPr>
          <a:xfrm>
            <a:off x="6988426" y="5467317"/>
            <a:ext cx="1748117" cy="510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바퀴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B39D37B-EBC4-40EB-916F-3F9E94299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63" y="3283066"/>
            <a:ext cx="2434213" cy="24342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56B61F-8321-462C-889C-8288A373D899}"/>
              </a:ext>
            </a:extLst>
          </p:cNvPr>
          <p:cNvSpPr txBox="1"/>
          <p:nvPr/>
        </p:nvSpPr>
        <p:spPr>
          <a:xfrm>
            <a:off x="421340" y="1837765"/>
            <a:ext cx="612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OPL (Object Oriented Language)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프로그램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명령어의 목록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&lt;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객체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독립된 단위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모임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			       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E104592-99BA-4AAF-AE62-DD4CEDA4A7F8}"/>
              </a:ext>
            </a:extLst>
          </p:cNvPr>
          <p:cNvSpPr/>
          <p:nvPr/>
        </p:nvSpPr>
        <p:spPr>
          <a:xfrm>
            <a:off x="4132351" y="2668424"/>
            <a:ext cx="3435036" cy="3435036"/>
          </a:xfrm>
          <a:prstGeom prst="ellipse">
            <a:avLst/>
          </a:prstGeom>
          <a:solidFill>
            <a:schemeClr val="accent1">
              <a:alpha val="2666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69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"/>
    </mc:Choice>
    <mc:Fallback xmlns="">
      <p:transition spd="slow" advTm="39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EAE6F5F-F13E-4EC4-8A5F-487D46A358D6}"/>
              </a:ext>
            </a:extLst>
          </p:cNvPr>
          <p:cNvSpPr txBox="1">
            <a:spLocks/>
          </p:cNvSpPr>
          <p:nvPr/>
        </p:nvSpPr>
        <p:spPr>
          <a:xfrm>
            <a:off x="2544604" y="721621"/>
            <a:ext cx="6812755" cy="329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OOP (Object Oriented Programming)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D61360-8522-4E2E-B02D-543C86695371}"/>
              </a:ext>
            </a:extLst>
          </p:cNvPr>
          <p:cNvSpPr/>
          <p:nvPr/>
        </p:nvSpPr>
        <p:spPr>
          <a:xfrm>
            <a:off x="5076922" y="2668424"/>
            <a:ext cx="1748117" cy="510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엔진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5D2BB6-A084-49E3-9A74-FFAE5406B64C}"/>
              </a:ext>
            </a:extLst>
          </p:cNvPr>
          <p:cNvSpPr/>
          <p:nvPr/>
        </p:nvSpPr>
        <p:spPr>
          <a:xfrm>
            <a:off x="2963195" y="5451262"/>
            <a:ext cx="1748117" cy="510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차체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C5D3FE-27E7-42A1-A9C9-099F3D87EA12}"/>
              </a:ext>
            </a:extLst>
          </p:cNvPr>
          <p:cNvSpPr/>
          <p:nvPr/>
        </p:nvSpPr>
        <p:spPr>
          <a:xfrm>
            <a:off x="7407018" y="3635567"/>
            <a:ext cx="1748117" cy="510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핸들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DA7AC6-4E21-4C1D-9056-0D5DE84C22CB}"/>
              </a:ext>
            </a:extLst>
          </p:cNvPr>
          <p:cNvSpPr/>
          <p:nvPr/>
        </p:nvSpPr>
        <p:spPr>
          <a:xfrm>
            <a:off x="2544604" y="3635568"/>
            <a:ext cx="1748117" cy="510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F5E142-4A1A-4DF6-A857-C5785CD7F3DF}"/>
              </a:ext>
            </a:extLst>
          </p:cNvPr>
          <p:cNvSpPr/>
          <p:nvPr/>
        </p:nvSpPr>
        <p:spPr>
          <a:xfrm>
            <a:off x="6988426" y="5467317"/>
            <a:ext cx="1748117" cy="510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바퀴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B39D37B-EBC4-40EB-916F-3F9E94299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63" y="3283066"/>
            <a:ext cx="2434213" cy="24342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56B61F-8321-462C-889C-8288A373D899}"/>
              </a:ext>
            </a:extLst>
          </p:cNvPr>
          <p:cNvSpPr txBox="1"/>
          <p:nvPr/>
        </p:nvSpPr>
        <p:spPr>
          <a:xfrm>
            <a:off x="421340" y="1837765"/>
            <a:ext cx="612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OPL (Object Oriented Language)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프로그램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명령어의 목록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&lt;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객체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독립된 단위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모임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			       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E104592-99BA-4AAF-AE62-DD4CEDA4A7F8}"/>
              </a:ext>
            </a:extLst>
          </p:cNvPr>
          <p:cNvSpPr/>
          <p:nvPr/>
        </p:nvSpPr>
        <p:spPr>
          <a:xfrm>
            <a:off x="4132351" y="2668424"/>
            <a:ext cx="3435036" cy="3435036"/>
          </a:xfrm>
          <a:prstGeom prst="ellipse">
            <a:avLst/>
          </a:prstGeom>
          <a:solidFill>
            <a:schemeClr val="accent1">
              <a:alpha val="2666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0E0B24-8166-4931-A2A3-B6984D8E0343}"/>
              </a:ext>
            </a:extLst>
          </p:cNvPr>
          <p:cNvSpPr/>
          <p:nvPr/>
        </p:nvSpPr>
        <p:spPr>
          <a:xfrm>
            <a:off x="0" y="2454442"/>
            <a:ext cx="12192000" cy="4403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BB3BDAAF-94F1-48FB-97B5-1B619AC93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4646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1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EAE6F5F-F13E-4EC4-8A5F-487D46A358D6}"/>
              </a:ext>
            </a:extLst>
          </p:cNvPr>
          <p:cNvSpPr txBox="1">
            <a:spLocks/>
          </p:cNvSpPr>
          <p:nvPr/>
        </p:nvSpPr>
        <p:spPr>
          <a:xfrm>
            <a:off x="2544604" y="721621"/>
            <a:ext cx="6812755" cy="329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OOP (Object Oriented Programming)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6B61F-8321-462C-889C-8288A373D899}"/>
              </a:ext>
            </a:extLst>
          </p:cNvPr>
          <p:cNvSpPr txBox="1"/>
          <p:nvPr/>
        </p:nvSpPr>
        <p:spPr>
          <a:xfrm>
            <a:off x="421341" y="1837765"/>
            <a:ext cx="4444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객체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–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주변에 실존하는 모든 사물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생명체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클래스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객체를 생성하기 위한 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C071A-A085-4AF9-90D3-AFF9A2EF8CAA}"/>
              </a:ext>
            </a:extLst>
          </p:cNvPr>
          <p:cNvSpPr txBox="1"/>
          <p:nvPr/>
        </p:nvSpPr>
        <p:spPr>
          <a:xfrm>
            <a:off x="6020705" y="5444021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클래스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116F73-413B-425B-94BD-EB6C0D558413}"/>
              </a:ext>
            </a:extLst>
          </p:cNvPr>
          <p:cNvSpPr txBox="1"/>
          <p:nvPr/>
        </p:nvSpPr>
        <p:spPr>
          <a:xfrm>
            <a:off x="10098138" y="5444021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객체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06624D-8BE4-4C27-8410-845B7ABD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52" y="2232212"/>
            <a:ext cx="4242946" cy="31180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308D38-16D6-4D55-8A08-B16377041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240" y="2927256"/>
            <a:ext cx="11525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0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A78BBE-304C-419F-BFF2-B219F74FE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41" y="1869981"/>
            <a:ext cx="4242946" cy="3118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30A0A6-3E26-48B4-BC2D-9AFAFDFA494B}"/>
              </a:ext>
            </a:extLst>
          </p:cNvPr>
          <p:cNvSpPr txBox="1"/>
          <p:nvPr/>
        </p:nvSpPr>
        <p:spPr>
          <a:xfrm>
            <a:off x="2053265" y="1460284"/>
            <a:ext cx="1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챔피언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클래스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0E69D-D4A8-4FE9-92EA-3739B7C46211}"/>
              </a:ext>
            </a:extLst>
          </p:cNvPr>
          <p:cNvSpPr txBox="1"/>
          <p:nvPr/>
        </p:nvSpPr>
        <p:spPr>
          <a:xfrm>
            <a:off x="711835" y="5213049"/>
            <a:ext cx="478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각각의 챔피언은 체력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특성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/Q,W,E,R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스킬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EF897-B150-4942-AD7D-5211CC55D833}"/>
              </a:ext>
            </a:extLst>
          </p:cNvPr>
          <p:cNvSpPr txBox="1"/>
          <p:nvPr/>
        </p:nvSpPr>
        <p:spPr>
          <a:xfrm>
            <a:off x="6031138" y="1460284"/>
            <a:ext cx="128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객체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FFC7BCE-CBE4-4E9E-AF1F-4BB7F65124E5}"/>
              </a:ext>
            </a:extLst>
          </p:cNvPr>
          <p:cNvSpPr txBox="1">
            <a:spLocks/>
          </p:cNvSpPr>
          <p:nvPr/>
        </p:nvSpPr>
        <p:spPr>
          <a:xfrm>
            <a:off x="2544604" y="721621"/>
            <a:ext cx="6812755" cy="329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OOP (Object Oriented Programming)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화살표: 톱니 모양의 오른쪽 10">
            <a:extLst>
              <a:ext uri="{FF2B5EF4-FFF2-40B4-BE49-F238E27FC236}">
                <a16:creationId xmlns:a16="http://schemas.microsoft.com/office/drawing/2014/main" id="{9BB03F71-38F9-4202-8855-E2ADB34D597C}"/>
              </a:ext>
            </a:extLst>
          </p:cNvPr>
          <p:cNvSpPr/>
          <p:nvPr/>
        </p:nvSpPr>
        <p:spPr>
          <a:xfrm rot="20688017">
            <a:off x="2844595" y="2581649"/>
            <a:ext cx="2704527" cy="642288"/>
          </a:xfrm>
          <a:prstGeom prst="notchedRightArrow">
            <a:avLst>
              <a:gd name="adj1" fmla="val 50000"/>
              <a:gd name="adj2" fmla="val 70238"/>
            </a:avLst>
          </a:prstGeom>
          <a:solidFill>
            <a:schemeClr val="accent2">
              <a:lumMod val="40000"/>
              <a:lumOff val="60000"/>
            </a:schemeClr>
          </a:solidFill>
          <a:scene3d>
            <a:camera prst="obliqueBottom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PICK!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29EDC-9132-45DE-BB54-F24A027EACB5}"/>
              </a:ext>
            </a:extLst>
          </p:cNvPr>
          <p:cNvSpPr txBox="1"/>
          <p:nvPr/>
        </p:nvSpPr>
        <p:spPr>
          <a:xfrm>
            <a:off x="7235248" y="2328798"/>
            <a:ext cx="459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100/50/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스킬 사용 후 기본 공격 강화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/Q,W,E,R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C3A87D-01A8-493C-8ED6-51995E541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501" y="4728860"/>
            <a:ext cx="1439334" cy="16018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183EE6-CBD0-4A6A-9899-45060C7774E0}"/>
              </a:ext>
            </a:extLst>
          </p:cNvPr>
          <p:cNvSpPr txBox="1"/>
          <p:nvPr/>
        </p:nvSpPr>
        <p:spPr>
          <a:xfrm>
            <a:off x="5890478" y="4382224"/>
            <a:ext cx="156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인스턴스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E065C5-B5E1-47FD-B785-EAC01A207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501" y="1773790"/>
            <a:ext cx="1439334" cy="1701032"/>
          </a:xfrm>
          <a:prstGeom prst="rect">
            <a:avLst/>
          </a:prstGeom>
        </p:spPr>
      </p:pic>
      <p:sp>
        <p:nvSpPr>
          <p:cNvPr id="13" name="화살표: 톱니 모양의 오른쪽 12">
            <a:extLst>
              <a:ext uri="{FF2B5EF4-FFF2-40B4-BE49-F238E27FC236}">
                <a16:creationId xmlns:a16="http://schemas.microsoft.com/office/drawing/2014/main" id="{A8324C8C-26F9-4492-AEA9-3E1844B1E747}"/>
              </a:ext>
            </a:extLst>
          </p:cNvPr>
          <p:cNvSpPr/>
          <p:nvPr/>
        </p:nvSpPr>
        <p:spPr>
          <a:xfrm rot="5400000">
            <a:off x="6011913" y="3403273"/>
            <a:ext cx="1232509" cy="770110"/>
          </a:xfrm>
          <a:prstGeom prst="notchedRightArrow">
            <a:avLst>
              <a:gd name="adj1" fmla="val 29506"/>
              <a:gd name="adj2" fmla="val 70238"/>
            </a:avLst>
          </a:prstGeom>
          <a:solidFill>
            <a:schemeClr val="accent2">
              <a:lumMod val="40000"/>
              <a:lumOff val="60000"/>
            </a:schemeClr>
          </a:solidFill>
          <a:scene3d>
            <a:camera prst="obliqueBottom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A2E448-0025-4075-A913-2BC2D0A757BC}"/>
              </a:ext>
            </a:extLst>
          </p:cNvPr>
          <p:cNvSpPr txBox="1"/>
          <p:nvPr/>
        </p:nvSpPr>
        <p:spPr>
          <a:xfrm>
            <a:off x="7277726" y="5213050"/>
            <a:ext cx="459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게임 내의 실체화된 정보를 가진 인스턴스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9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2297108-A634-4650-821A-3EC214ED480B}"/>
              </a:ext>
            </a:extLst>
          </p:cNvPr>
          <p:cNvSpPr txBox="1">
            <a:spLocks/>
          </p:cNvSpPr>
          <p:nvPr/>
        </p:nvSpPr>
        <p:spPr>
          <a:xfrm>
            <a:off x="2544604" y="721621"/>
            <a:ext cx="6812755" cy="329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OOP (Object Oriented Programming)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D27A3-4A8C-40FD-AA6D-BA3673249807}"/>
              </a:ext>
            </a:extLst>
          </p:cNvPr>
          <p:cNvSpPr txBox="1"/>
          <p:nvPr/>
        </p:nvSpPr>
        <p:spPr>
          <a:xfrm>
            <a:off x="457376" y="1744337"/>
            <a:ext cx="6037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속성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객체의 기본 값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메소드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객체의 행동과 동작을 유발하는 동적 개념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7530F-1373-4401-85AD-76ED997E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33813"/>
              </p:ext>
            </p:extLst>
          </p:nvPr>
        </p:nvGraphicFramePr>
        <p:xfrm>
          <a:off x="3072923" y="3171117"/>
          <a:ext cx="215350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501">
                  <a:extLst>
                    <a:ext uri="{9D8B030D-6E8A-4147-A177-3AD203B41FA5}">
                      <a16:colId xmlns:a16="http://schemas.microsoft.com/office/drawing/2014/main" val="743518653"/>
                    </a:ext>
                  </a:extLst>
                </a:gridCol>
              </a:tblGrid>
              <a:tr h="389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마나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특성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936028"/>
                  </a:ext>
                </a:extLst>
              </a:tr>
              <a:tr h="38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Q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W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E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2523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EB61AC-29BF-4511-A053-30D70BC844D0}"/>
              </a:ext>
            </a:extLst>
          </p:cNvPr>
          <p:cNvSpPr txBox="1"/>
          <p:nvPr/>
        </p:nvSpPr>
        <p:spPr>
          <a:xfrm>
            <a:off x="3641906" y="2760000"/>
            <a:ext cx="128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객체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E475E-EC6B-4777-9A30-77792097C5B1}"/>
              </a:ext>
            </a:extLst>
          </p:cNvPr>
          <p:cNvSpPr txBox="1"/>
          <p:nvPr/>
        </p:nvSpPr>
        <p:spPr>
          <a:xfrm>
            <a:off x="5341003" y="3353020"/>
            <a:ext cx="276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속성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9AD0B-68B8-4C4C-A148-CA3CD2DA4E51}"/>
              </a:ext>
            </a:extLst>
          </p:cNvPr>
          <p:cNvSpPr txBox="1"/>
          <p:nvPr/>
        </p:nvSpPr>
        <p:spPr>
          <a:xfrm>
            <a:off x="5341004" y="4344425"/>
            <a:ext cx="92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메소드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F1555-2FB9-4054-BFCB-170284D92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59" y="4158667"/>
            <a:ext cx="2933700" cy="955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36E907-E925-40BD-9CB9-F85EE26E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59" y="3354473"/>
            <a:ext cx="2933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2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7B7D7F1-A6A1-400E-B1FF-93B82A6BC244}"/>
              </a:ext>
            </a:extLst>
          </p:cNvPr>
          <p:cNvSpPr txBox="1">
            <a:spLocks/>
          </p:cNvSpPr>
          <p:nvPr/>
        </p:nvSpPr>
        <p:spPr>
          <a:xfrm>
            <a:off x="2544604" y="721621"/>
            <a:ext cx="6812755" cy="329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CLASS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85E5CC-C937-42C5-831C-473A22FE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85" y="1796670"/>
            <a:ext cx="4371975" cy="4524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8F89C2-579C-4926-8F66-3444A86DE6FB}"/>
              </a:ext>
            </a:extLst>
          </p:cNvPr>
          <p:cNvSpPr txBox="1"/>
          <p:nvPr/>
        </p:nvSpPr>
        <p:spPr>
          <a:xfrm>
            <a:off x="2149766" y="1406108"/>
            <a:ext cx="105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클래스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9D94D-CB8D-4C8C-919E-B65476ED6A60}"/>
              </a:ext>
            </a:extLst>
          </p:cNvPr>
          <p:cNvSpPr txBox="1"/>
          <p:nvPr/>
        </p:nvSpPr>
        <p:spPr>
          <a:xfrm>
            <a:off x="7571767" y="1774948"/>
            <a:ext cx="196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럭스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객체 선언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F0D358-AC39-4233-9C06-B8A1FF039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93" y="2163956"/>
            <a:ext cx="5210175" cy="6191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FCA0BC-B148-408A-AD5F-F7A7BCD0612C}"/>
              </a:ext>
            </a:extLst>
          </p:cNvPr>
          <p:cNvSpPr/>
          <p:nvPr/>
        </p:nvSpPr>
        <p:spPr>
          <a:xfrm rot="1279262">
            <a:off x="7995441" y="3127832"/>
            <a:ext cx="90281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11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70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936</Words>
  <Application>Microsoft Office PowerPoint</Application>
  <PresentationFormat>와이드스크린</PresentationFormat>
  <Paragraphs>169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12롯데마트드림Bold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sora</cp:lastModifiedBy>
  <cp:revision>93</cp:revision>
  <dcterms:created xsi:type="dcterms:W3CDTF">2017-07-26T09:20:04Z</dcterms:created>
  <dcterms:modified xsi:type="dcterms:W3CDTF">2019-08-14T01:26:38Z</dcterms:modified>
</cp:coreProperties>
</file>