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397" r:id="rId4"/>
    <p:sldId id="329" r:id="rId5"/>
    <p:sldId id="324" r:id="rId6"/>
    <p:sldId id="331" r:id="rId7"/>
    <p:sldId id="330" r:id="rId8"/>
    <p:sldId id="332" r:id="rId9"/>
    <p:sldId id="334" r:id="rId10"/>
    <p:sldId id="335" r:id="rId11"/>
    <p:sldId id="336" r:id="rId12"/>
    <p:sldId id="337" r:id="rId13"/>
    <p:sldId id="398" r:id="rId14"/>
    <p:sldId id="339" r:id="rId15"/>
    <p:sldId id="338" r:id="rId16"/>
    <p:sldId id="340" r:id="rId17"/>
    <p:sldId id="341" r:id="rId18"/>
    <p:sldId id="343" r:id="rId19"/>
    <p:sldId id="348" r:id="rId20"/>
    <p:sldId id="347" r:id="rId21"/>
    <p:sldId id="345" r:id="rId22"/>
    <p:sldId id="353" r:id="rId23"/>
    <p:sldId id="351" r:id="rId24"/>
    <p:sldId id="346" r:id="rId25"/>
    <p:sldId id="349" r:id="rId26"/>
    <p:sldId id="350" r:id="rId27"/>
    <p:sldId id="356" r:id="rId28"/>
    <p:sldId id="360" r:id="rId29"/>
    <p:sldId id="359" r:id="rId30"/>
    <p:sldId id="361" r:id="rId31"/>
    <p:sldId id="363" r:id="rId32"/>
    <p:sldId id="362" r:id="rId33"/>
    <p:sldId id="366" r:id="rId34"/>
    <p:sldId id="357" r:id="rId35"/>
    <p:sldId id="367" r:id="rId36"/>
    <p:sldId id="369" r:id="rId37"/>
    <p:sldId id="368" r:id="rId38"/>
    <p:sldId id="381" r:id="rId39"/>
    <p:sldId id="354" r:id="rId40"/>
    <p:sldId id="372" r:id="rId41"/>
    <p:sldId id="374" r:id="rId42"/>
    <p:sldId id="376" r:id="rId43"/>
    <p:sldId id="375" r:id="rId44"/>
    <p:sldId id="371" r:id="rId45"/>
    <p:sldId id="377" r:id="rId46"/>
    <p:sldId id="379" r:id="rId47"/>
    <p:sldId id="380" r:id="rId48"/>
    <p:sldId id="394" r:id="rId49"/>
    <p:sldId id="378" r:id="rId50"/>
    <p:sldId id="355" r:id="rId51"/>
    <p:sldId id="383" r:id="rId52"/>
    <p:sldId id="385" r:id="rId53"/>
    <p:sldId id="386" r:id="rId54"/>
    <p:sldId id="387" r:id="rId55"/>
    <p:sldId id="388" r:id="rId56"/>
    <p:sldId id="384" r:id="rId57"/>
    <p:sldId id="390" r:id="rId58"/>
    <p:sldId id="391" r:id="rId59"/>
    <p:sldId id="395" r:id="rId60"/>
    <p:sldId id="396" r:id="rId61"/>
    <p:sldId id="389" r:id="rId62"/>
    <p:sldId id="262" r:id="rId63"/>
    <p:sldId id="319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전" initials="이" lastIdx="2" clrIdx="0">
    <p:extLst>
      <p:ext uri="{19B8F6BF-5375-455C-9EA6-DF929625EA0E}">
        <p15:presenceInfo xmlns:p15="http://schemas.microsoft.com/office/powerpoint/2012/main" userId="이영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88" autoAdjust="0"/>
  </p:normalViewPr>
  <p:slideViewPr>
    <p:cSldViewPr snapToGrid="0">
      <p:cViewPr varScale="1">
        <p:scale>
          <a:sx n="102" d="100"/>
          <a:sy n="102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A884E371-BC14-4D51-85A7-E163FE70E842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036C714B-5EC4-4D65-BD96-7813AC1171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14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12롯데마트드림Bold" panose="02020603020101020101" pitchFamily="18" charset="-127"/>
        <a:ea typeface="12롯데마트드림Bold" panose="02020603020101020101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4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624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81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43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22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11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166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829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36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2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561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871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4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4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8115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2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36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843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663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341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99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472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571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345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637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90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1743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77886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494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3993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1379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2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766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00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503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17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865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7049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0448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8567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7638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7986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38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301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057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4104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858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501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8735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271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3684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2004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2627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16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124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718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7087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9646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63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89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548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567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C714B-5EC4-4D65-BD96-7813AC11715D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57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/>
                <a:ea typeface="12롯데마트드림Bold" panose="02020603020101020101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12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Dimensionality Reduction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96F8483C-29A8-4525-9DDD-19098B90EBDE}" type="datetimeFigureOut">
              <a:rPr lang="ko-KR" altLang="en-US" smtClean="0"/>
              <a:pPr/>
              <a:t>2019-08-14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/>
              </a:defRPr>
            </a:lvl1pPr>
          </a:lstStyle>
          <a:p>
            <a:fld id="{18CA0205-92CC-42B1-99E9-47D36ADAEB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12롯데마트드림Bold" panose="02020603020101020101" pitchFamily="18" charset="-127"/>
          <a:ea typeface="12롯데마트드림Bold" panose="02020603020101020101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5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EaUSP4YerM?t=226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ratsgo.github.io/machine%20learning/2017/03/21/LDA/" TargetMode="External"/><Relationship Id="rId3" Type="http://schemas.openxmlformats.org/officeDocument/2006/relationships/hyperlink" Target="http://www.datamarket.kr/xe/index.php?mid=board_jPWY12&amp;page=2&amp;document_srl=52335" TargetMode="External"/><Relationship Id="rId7" Type="http://schemas.openxmlformats.org/officeDocument/2006/relationships/hyperlink" Target="https://ratsgo.github.io/machine%20learning/2017/04/24/PCA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docs.net/5957" TargetMode="External"/><Relationship Id="rId5" Type="http://schemas.openxmlformats.org/officeDocument/2006/relationships/hyperlink" Target="https://wikidocs.net/7646" TargetMode="External"/><Relationship Id="rId4" Type="http://schemas.openxmlformats.org/officeDocument/2006/relationships/hyperlink" Target="https://www.youtube.com/watch?v=PFDu9oVAE-g&amp;t=185s" TargetMode="External"/><Relationship Id="rId9" Type="http://schemas.openxmlformats.org/officeDocument/2006/relationships/hyperlink" Target="https://www.youtube.com/watch?v=NEaUSP4Yer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C824ECE7-875B-42C2-B4E7-F48813808A37}"/>
              </a:ext>
            </a:extLst>
          </p:cNvPr>
          <p:cNvSpPr/>
          <p:nvPr userDrawn="1"/>
        </p:nvSpPr>
        <p:spPr>
          <a:xfrm>
            <a:off x="3809231" y="3838558"/>
            <a:ext cx="4573538" cy="476809"/>
          </a:xfrm>
          <a:prstGeom prst="parallelogram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Dimensionality Reduction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11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</a:t>
            </a:r>
            <a:r>
              <a:rPr lang="ko-KR" altLang="en-US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임채빈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12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 정규세션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15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차원축소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Dimensionality Reduction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20" y="2172112"/>
            <a:ext cx="11059792" cy="802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관찰 대상을 잘 설명할 수 있는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잠재 공간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(Latent space)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은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	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실제 관찰되어지는 공간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(observation space)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보다 작을 수 있다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E6F86-E223-4572-9096-AEAFE3DCBDC1}"/>
              </a:ext>
            </a:extLst>
          </p:cNvPr>
          <p:cNvSpPr/>
          <p:nvPr/>
        </p:nvSpPr>
        <p:spPr>
          <a:xfrm>
            <a:off x="631887" y="3228945"/>
            <a:ext cx="6378669" cy="1713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관찰 공간의 샘플들을 기반으로 잠재 공간을 파악하는 것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Tx/>
              <a:buChar char="→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저주 해결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Tx/>
              <a:buChar char="→"/>
            </a:pP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연산량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감소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Tx/>
              <a:buChar char="→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시각화 용이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4469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56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차원축소의 방법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E6F86-E223-4572-9096-AEAFE3DCBDC1}"/>
              </a:ext>
            </a:extLst>
          </p:cNvPr>
          <p:cNvSpPr/>
          <p:nvPr/>
        </p:nvSpPr>
        <p:spPr>
          <a:xfrm>
            <a:off x="631887" y="2191453"/>
            <a:ext cx="3950120" cy="94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1.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 선택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Feature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selection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원본 데이터의 불필요한 특징 제거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6E5DA-1EBE-4A37-A9D0-6AB9F861AC7F}"/>
              </a:ext>
            </a:extLst>
          </p:cNvPr>
          <p:cNvSpPr/>
          <p:nvPr/>
        </p:nvSpPr>
        <p:spPr>
          <a:xfrm>
            <a:off x="6505573" y="2191453"/>
            <a:ext cx="3873176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2.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 추출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Feature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selection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원본 데이터의 특징들의 조합으로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새로운 특징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을 생성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47B07B-A93D-46FF-9885-942857D7D854}"/>
              </a:ext>
            </a:extLst>
          </p:cNvPr>
          <p:cNvCxnSpPr>
            <a:cxnSpLocks/>
          </p:cNvCxnSpPr>
          <p:nvPr/>
        </p:nvCxnSpPr>
        <p:spPr>
          <a:xfrm>
            <a:off x="6076950" y="2191453"/>
            <a:ext cx="0" cy="421887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539A2-6656-45F9-8332-22DC2019E718}"/>
              </a:ext>
            </a:extLst>
          </p:cNvPr>
          <p:cNvSpPr/>
          <p:nvPr/>
        </p:nvSpPr>
        <p:spPr>
          <a:xfrm>
            <a:off x="1238005" y="3702519"/>
            <a:ext cx="3775393" cy="21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 변수 불필요하다고 판단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나머지 변수만 선택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D45F0CA-28BF-476B-9807-C2B13BB58827}"/>
              </a:ext>
            </a:extLst>
          </p:cNvPr>
          <p:cNvSpPr/>
          <p:nvPr/>
        </p:nvSpPr>
        <p:spPr>
          <a:xfrm>
            <a:off x="1357193" y="5451231"/>
            <a:ext cx="1232170" cy="301631"/>
          </a:xfrm>
          <a:prstGeom prst="mathMultiply">
            <a:avLst>
              <a:gd name="adj1" fmla="val 60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755DD2-C244-4184-9530-6AC4DF1A2694}"/>
              </a:ext>
            </a:extLst>
          </p:cNvPr>
          <p:cNvSpPr/>
          <p:nvPr/>
        </p:nvSpPr>
        <p:spPr>
          <a:xfrm>
            <a:off x="7181606" y="3702519"/>
            <a:ext cx="4107715" cy="252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키와 몸무게가 독립이 아니라고 판단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체구이라는 파생변수 생성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= 0.2 *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+ 0.8 *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DF82F0-685F-4B7B-914E-B23E22439B98}"/>
              </a:ext>
            </a:extLst>
          </p:cNvPr>
          <p:cNvSpPr/>
          <p:nvPr/>
        </p:nvSpPr>
        <p:spPr>
          <a:xfrm>
            <a:off x="9560085" y="5669275"/>
            <a:ext cx="470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new</a:t>
            </a:r>
            <a:endParaRPr lang="ko-KR" altLang="en-US" sz="12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02EC5B-3C92-4792-9824-001EA2AEA7B9}"/>
              </a:ext>
            </a:extLst>
          </p:cNvPr>
          <p:cNvSpPr/>
          <p:nvPr/>
        </p:nvSpPr>
        <p:spPr>
          <a:xfrm>
            <a:off x="7253115" y="5878043"/>
            <a:ext cx="1038660" cy="2769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67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565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차원축소의 방법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E6F86-E223-4572-9096-AEAFE3DCBDC1}"/>
              </a:ext>
            </a:extLst>
          </p:cNvPr>
          <p:cNvSpPr/>
          <p:nvPr/>
        </p:nvSpPr>
        <p:spPr>
          <a:xfrm>
            <a:off x="631887" y="2191453"/>
            <a:ext cx="3950120" cy="94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1.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 선택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Feature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selection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원본 데이터의 불필요한 특징 제거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36E5DA-1EBE-4A37-A9D0-6AB9F861AC7F}"/>
              </a:ext>
            </a:extLst>
          </p:cNvPr>
          <p:cNvSpPr/>
          <p:nvPr/>
        </p:nvSpPr>
        <p:spPr>
          <a:xfrm>
            <a:off x="6505573" y="2191453"/>
            <a:ext cx="3873176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2.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 추출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Feature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selection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원본 데이터의 특징들의 조합으로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 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새로운 특징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을 생성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47B07B-A93D-46FF-9885-942857D7D854}"/>
              </a:ext>
            </a:extLst>
          </p:cNvPr>
          <p:cNvCxnSpPr>
            <a:cxnSpLocks/>
          </p:cNvCxnSpPr>
          <p:nvPr/>
        </p:nvCxnSpPr>
        <p:spPr>
          <a:xfrm>
            <a:off x="6076950" y="2191453"/>
            <a:ext cx="0" cy="421887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A539A2-6656-45F9-8332-22DC2019E718}"/>
              </a:ext>
            </a:extLst>
          </p:cNvPr>
          <p:cNvSpPr/>
          <p:nvPr/>
        </p:nvSpPr>
        <p:spPr>
          <a:xfrm>
            <a:off x="1238005" y="3702519"/>
            <a:ext cx="3775393" cy="2105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 변수 불필요하다고 판단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나머지 변수만 선택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6D45F0CA-28BF-476B-9807-C2B13BB58827}"/>
              </a:ext>
            </a:extLst>
          </p:cNvPr>
          <p:cNvSpPr/>
          <p:nvPr/>
        </p:nvSpPr>
        <p:spPr>
          <a:xfrm>
            <a:off x="1357193" y="5451231"/>
            <a:ext cx="1232170" cy="301631"/>
          </a:xfrm>
          <a:prstGeom prst="mathMultiply">
            <a:avLst>
              <a:gd name="adj1" fmla="val 60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755DD2-C244-4184-9530-6AC4DF1A2694}"/>
              </a:ext>
            </a:extLst>
          </p:cNvPr>
          <p:cNvSpPr/>
          <p:nvPr/>
        </p:nvSpPr>
        <p:spPr>
          <a:xfrm>
            <a:off x="7181606" y="3702519"/>
            <a:ext cx="4107715" cy="2520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키와 몸무게가 독립이 아니라고 판단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체구이라는 파생변수 생성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= 0.2 *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+ 0.8 *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몸무게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체구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 길이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2AEF33-3D6F-4AA0-BF88-CC87F3F82B04}"/>
              </a:ext>
            </a:extLst>
          </p:cNvPr>
          <p:cNvSpPr/>
          <p:nvPr/>
        </p:nvSpPr>
        <p:spPr>
          <a:xfrm>
            <a:off x="631887" y="3697621"/>
            <a:ext cx="5083107" cy="2712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Lasso</a:t>
            </a:r>
            <a:endParaRPr lang="ko-KR" altLang="en-US" sz="4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E181D8-0391-4EE5-B77D-1C86ABEDD6CD}"/>
              </a:ext>
            </a:extLst>
          </p:cNvPr>
          <p:cNvSpPr/>
          <p:nvPr/>
        </p:nvSpPr>
        <p:spPr>
          <a:xfrm>
            <a:off x="6505573" y="3697621"/>
            <a:ext cx="5083107" cy="2712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PCA, LDA, T-SNE</a:t>
            </a:r>
            <a:endParaRPr lang="ko-KR" altLang="en-US" sz="40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381486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83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Eigen value and eigen vector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고유값과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고유벡터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7784888" cy="280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n x n 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대해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만족하는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아닌 열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value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상수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7784888" cy="2801536"/>
              </a:xfrm>
              <a:prstGeom prst="rect">
                <a:avLst/>
              </a:prstGeom>
              <a:blipFill>
                <a:blip r:embed="rId3"/>
                <a:stretch>
                  <a:fillRect l="-705" b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6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83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Eigen value and eigen vector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고유값과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고유벡터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9507283" cy="3252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n x n 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대해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만족하는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아닌 열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: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선형 변환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의한 변환 결과가 자기 자신의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 err="1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되는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아닌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value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상수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선형 변환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의해 벡터의 크기가 변하는 정도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9507283" cy="3252301"/>
              </a:xfrm>
              <a:prstGeom prst="rect">
                <a:avLst/>
              </a:prstGeom>
              <a:blipFill>
                <a:blip r:embed="rId3"/>
                <a:stretch>
                  <a:fillRect l="-577"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0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411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Linear transform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선형 변환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8946167" cy="34038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Basis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기저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기준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벡터 공간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V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있을 때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벡터 공간을 표현할 수 있는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최소한의 단위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ex) </a:t>
                </a:r>
                <a:r>
                  <a:rPr lang="en-US" altLang="ko-KR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xy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평면의 기저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 </a:t>
                </a:r>
                <a:r>
                  <a:rPr lang="en-US" altLang="ko-KR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xyz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공간의 기저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en-US" altLang="ko-KR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xy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평면 상에 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을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나타내 본다면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+3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8946167" cy="3403881"/>
              </a:xfrm>
              <a:prstGeom prst="rect">
                <a:avLst/>
              </a:prstGeom>
              <a:blipFill>
                <a:blip r:embed="rId3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10EB08C-7B19-4E22-BB33-71DD9D11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054" y="2646486"/>
            <a:ext cx="1868849" cy="230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411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Linear transform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선형 변환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9426491" cy="3722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Basis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transform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기저 변환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벡터 공간을 표현할 수 있는 최소한의 단위인 기저를 변경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ex) </a:t>
                </a:r>
                <a:r>
                  <a:rPr lang="en-US" altLang="ko-KR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xy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평면의 기저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를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로 변경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en-US" altLang="ko-KR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xy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평면 상에 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을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나타내 본다면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2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+3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때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ea typeface="12롯데마트드림Bold" panose="02020603020101020101"/>
                  </a:rPr>
                  <a:t>벡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터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의해 벡터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선형 변환된 벡터이다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9426491" cy="3722686"/>
              </a:xfrm>
              <a:prstGeom prst="rect">
                <a:avLst/>
              </a:prstGeom>
              <a:blipFill>
                <a:blip r:embed="rId3"/>
                <a:stretch>
                  <a:fillRect l="-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A31AEDB-E33C-42FC-9B49-5F7A0656B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404" y="1634579"/>
            <a:ext cx="1581150" cy="2276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9AE06B-FF8A-4D09-84FA-CE093A168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3923" y="1634579"/>
            <a:ext cx="1552575" cy="22383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504D0B1-A128-46C5-A7F6-E1AF265C4850}"/>
              </a:ext>
            </a:extLst>
          </p:cNvPr>
          <p:cNvSpPr/>
          <p:nvPr/>
        </p:nvSpPr>
        <p:spPr>
          <a:xfrm>
            <a:off x="9470944" y="2532185"/>
            <a:ext cx="569117" cy="4431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1102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8359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Eigen value and eigen vector 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고유값과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고유벡터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9507283" cy="3252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n x n 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대해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A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만족하는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아닌 열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선형 변환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의한 변환 결과가 자기 자신의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 err="1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되는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아닌 벡터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value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vector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상수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값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선형 변환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의해 벡터의 크기가 변하는 정도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9507283" cy="3252301"/>
              </a:xfrm>
              <a:prstGeom prst="rect">
                <a:avLst/>
              </a:prstGeom>
              <a:blipFill>
                <a:blip r:embed="rId3"/>
                <a:stretch>
                  <a:fillRect l="-577"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816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411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Linear transform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선형 변환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8620180" cy="3151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ea typeface="12롯데마트드림Bold" panose="02020603020101020101"/>
                  </a:rPr>
                  <a:t>벡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터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의해 벡터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선형 변환된 벡터이다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12롯데마트드림Bold" panose="02020603020101020101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상수배가 성립하지 않음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은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 1)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배가 성립함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8620180" cy="3151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7F0E983-666C-49D2-BC67-3B4CE5B05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642" y="3707846"/>
            <a:ext cx="1495425" cy="1866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D3A8CF-BB23-4A85-9F9B-DC85151DD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6891" y="3688796"/>
            <a:ext cx="1524000" cy="19050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2CD4CD1-C70C-48A8-BC64-3ECFCA6D6ECB}"/>
              </a:ext>
            </a:extLst>
          </p:cNvPr>
          <p:cNvSpPr/>
          <p:nvPr/>
        </p:nvSpPr>
        <p:spPr>
          <a:xfrm>
            <a:off x="9590991" y="4419716"/>
            <a:ext cx="569117" cy="4431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11739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411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Linear transform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선형 변환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11269432" cy="324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은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 2)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배가 성립함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그러므로 정방행렬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 = 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는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1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과 고유벡터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 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2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와 고유벡터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을 가진다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11269432" cy="3244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2CD4CD1-C70C-48A8-BC64-3ECFCA6D6ECB}"/>
              </a:ext>
            </a:extLst>
          </p:cNvPr>
          <p:cNvSpPr/>
          <p:nvPr/>
        </p:nvSpPr>
        <p:spPr>
          <a:xfrm>
            <a:off x="9550475" y="2857750"/>
            <a:ext cx="569117" cy="4431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DCACCBC-D4E2-41F3-A878-DED7EBB01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180" y="2191453"/>
            <a:ext cx="1238250" cy="1619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A6C4F4-1E13-4544-82A3-B6E5AD85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0872" y="2177415"/>
            <a:ext cx="1269241" cy="16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4420770"/>
            <a:chOff x="2929920" y="1588790"/>
            <a:chExt cx="9262080" cy="442077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intro : Dimensionality Reduction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Eigen-value Decomposition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PCA : Principal Component Analysis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LDA : Linear Discriminant Analysis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FDA6D94-2B6C-4CCE-BD60-3AEF6433E19E}"/>
                </a:ext>
              </a:extLst>
            </p:cNvPr>
            <p:cNvGrpSpPr/>
            <p:nvPr/>
          </p:nvGrpSpPr>
          <p:grpSpPr>
            <a:xfrm>
              <a:off x="2929920" y="5304854"/>
              <a:ext cx="9262080" cy="704706"/>
              <a:chOff x="2411760" y="1347614"/>
              <a:chExt cx="9780240" cy="704706"/>
            </a:xfrm>
          </p:grpSpPr>
          <p:sp>
            <p:nvSpPr>
              <p:cNvPr id="56" name="제목 1">
                <a:extLst>
                  <a:ext uri="{FF2B5EF4-FFF2-40B4-BE49-F238E27FC236}">
                    <a16:creationId xmlns:a16="http://schemas.microsoft.com/office/drawing/2014/main" id="{E7EABD95-D438-45CC-8A1D-26A5C966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05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T-SNE : T – Stochastic Neighbor Embedding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5B321D63-5306-4613-A49F-4909F6CA0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411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Linear transform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선형 변환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10903178" cy="3714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단위벡터의 정규화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 벡터에 실수를 곱한 벡터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즉 방향이 같은 벡터는 모두 고유 벡터가 된다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ea typeface="12롯데마트드림Bold" panose="02020603020101020101"/>
                  </a:rPr>
                  <a:t>즉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…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모두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 벡터가 된다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그러므로 고유벡터를 표시할 때는 유클리드 거리가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1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인 단위벡터가 되도록 정규화 를 한다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최종적으로 첫번째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1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과 고유벡터</a:t>
                </a:r>
                <a:r>
                  <a:rPr lang="en-US" altLang="ko-KR" sz="2000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√2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√2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두번째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2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와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고유벡터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가지게 된다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10903178" cy="3714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50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수식적 접근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7469376" cy="3023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decomposition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분해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dirty="0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</m:oMath>
                  </m:oMathPara>
                </a14:m>
                <a:endParaRPr lang="en-US" altLang="ko-KR" sz="2000" b="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 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sz="2000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(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𝐴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𝜆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=0</m:t>
                      </m:r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Ex)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7469376" cy="3023264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EE01D02-BDD1-4309-B748-D1A095F4F24D}"/>
                  </a:ext>
                </a:extLst>
              </p:cNvPr>
              <p:cNvSpPr/>
              <p:nvPr/>
            </p:nvSpPr>
            <p:spPr>
              <a:xfrm>
                <a:off x="6096000" y="3013373"/>
                <a:ext cx="5175199" cy="831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</a:t>
                </a:r>
                <a:r>
                  <a:rPr lang="ko-KR" altLang="en-US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행렬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는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이기 때문에 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단위행렬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𝐼</m:t>
                    </m:r>
                  </m:oMath>
                </a14:m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곱해서 행렬 꼴로 만든다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EE01D02-BDD1-4309-B748-D1A095F4F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3373"/>
                <a:ext cx="5175199" cy="831253"/>
              </a:xfrm>
              <a:prstGeom prst="rect">
                <a:avLst/>
              </a:prstGeom>
              <a:blipFill>
                <a:blip r:embed="rId4"/>
                <a:stretch>
                  <a:fillRect l="-942" t="-5109" r="-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B193C4D-0794-40FC-913D-5DEF5463F93F}"/>
              </a:ext>
            </a:extLst>
          </p:cNvPr>
          <p:cNvSpPr/>
          <p:nvPr/>
        </p:nvSpPr>
        <p:spPr>
          <a:xfrm>
            <a:off x="6096000" y="4666546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행렬식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을 통하여 계산</a:t>
            </a:r>
          </a:p>
        </p:txBody>
      </p:sp>
    </p:spTree>
    <p:extLst>
      <p:ext uri="{BB962C8B-B14F-4D97-AF65-F5344CB8AC3E}">
        <p14:creationId xmlns:p14="http://schemas.microsoft.com/office/powerpoint/2010/main" val="1017206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수식적 접근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7469376" cy="363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행렬식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determinant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𝑑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 marL="0" lvl="1">
                  <a:lnSpc>
                    <a:spcPct val="150000"/>
                  </a:lnSpc>
                </a:pP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우변이 영벡터라면 좌변이 영행렬이 되기 위해선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0" lvl="1">
                  <a:lnSpc>
                    <a:spcPct val="150000"/>
                  </a:lnSpc>
                </a:pP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𝑎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𝑑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가</m:t>
                    </m:r>
                  </m:oMath>
                </a14:m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full rank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가 아니어야 함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: 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역행렬은 존재하지 않는다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= 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행렬식이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7469376" cy="3632213"/>
              </a:xfrm>
              <a:prstGeom prst="rect">
                <a:avLst/>
              </a:prstGeom>
              <a:blipFill>
                <a:blip r:embed="rId3"/>
                <a:stretch>
                  <a:fillRect l="-735" b="-1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FC39BB9C-24F7-4E0B-8D93-897AE6D65B92}"/>
              </a:ext>
            </a:extLst>
          </p:cNvPr>
          <p:cNvSpPr/>
          <p:nvPr/>
        </p:nvSpPr>
        <p:spPr>
          <a:xfrm>
            <a:off x="9293096" y="5828602"/>
            <a:ext cx="670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행렬식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386AB3-BE5D-4AB8-A861-686A1459F8C2}"/>
                  </a:ext>
                </a:extLst>
              </p:cNvPr>
              <p:cNvSpPr/>
              <p:nvPr/>
            </p:nvSpPr>
            <p:spPr>
              <a:xfrm>
                <a:off x="8101263" y="4562086"/>
                <a:ext cx="2943691" cy="1167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역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행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렬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공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식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𝑐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𝑑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</m:oMath>
                </a14:m>
                <a:r>
                  <a:rPr lang="en-US" altLang="ko-KR" dirty="0"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fPr>
                      <m:num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ad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bc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E386AB3-BE5D-4AB8-A861-686A1459F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263" y="4562086"/>
                <a:ext cx="2943691" cy="1167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0C3BB-6586-4257-9BDD-D695263763F2}"/>
              </a:ext>
            </a:extLst>
          </p:cNvPr>
          <p:cNvSpPr/>
          <p:nvPr/>
        </p:nvSpPr>
        <p:spPr>
          <a:xfrm>
            <a:off x="9293096" y="5146060"/>
            <a:ext cx="699809" cy="5922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BEDD5D-BF7E-4AB5-90F4-FC4B9E266E8C}"/>
              </a:ext>
            </a:extLst>
          </p:cNvPr>
          <p:cNvSpPr/>
          <p:nvPr/>
        </p:nvSpPr>
        <p:spPr>
          <a:xfrm>
            <a:off x="7262026" y="3188748"/>
            <a:ext cx="4791761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Rank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행렬 내의 선형독립인 행 혹은 열의 개수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Full rank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행렬 내의 모든 행 혹은 열이 선형독립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70562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수식적 접근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7469376" cy="4192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Eigen decomposition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분해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dirty="0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A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𝜆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</m:oMath>
                  </m:oMathPara>
                </a14:m>
                <a:endParaRPr lang="en-US" altLang="ko-KR" sz="2000" b="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 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sz="2000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(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𝐴</m:t>
                      </m:r>
                      <m:r>
                        <a:rPr lang="en-US" altLang="ko-KR" sz="2000" i="1" dirty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𝜆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=0</m:t>
                      </m:r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Ex)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2−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1−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2−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−0∗−1=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1−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2−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0</m:t>
                      </m:r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7469376" cy="4192430"/>
              </a:xfrm>
              <a:prstGeom prst="rect">
                <a:avLst/>
              </a:prstGeom>
              <a:blipFill>
                <a:blip r:embed="rId3"/>
                <a:stretch>
                  <a:fillRect l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EE01D02-BDD1-4309-B748-D1A095F4F24D}"/>
                  </a:ext>
                </a:extLst>
              </p:cNvPr>
              <p:cNvSpPr/>
              <p:nvPr/>
            </p:nvSpPr>
            <p:spPr>
              <a:xfrm>
                <a:off x="6096000" y="3013373"/>
                <a:ext cx="5175199" cy="831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행렬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는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상수 이기 때문에 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에 단위행렬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𝐼</m:t>
                    </m:r>
                  </m:oMath>
                </a14:m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곱해서 행렬 꼴로 만든다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  <a:endParaRPr lang="ko-KR" altLang="en-US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EE01D02-BDD1-4309-B748-D1A095F4F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3373"/>
                <a:ext cx="5175199" cy="831253"/>
              </a:xfrm>
              <a:prstGeom prst="rect">
                <a:avLst/>
              </a:prstGeom>
              <a:blipFill>
                <a:blip r:embed="rId4"/>
                <a:stretch>
                  <a:fillRect l="-942" t="-5109" r="-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B193C4D-0794-40FC-913D-5DEF5463F93F}"/>
              </a:ext>
            </a:extLst>
          </p:cNvPr>
          <p:cNvSpPr/>
          <p:nvPr/>
        </p:nvSpPr>
        <p:spPr>
          <a:xfrm>
            <a:off x="6096000" y="4666546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행렬식을 통하여 계산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4BB0B5-9EF4-4C38-8D89-476C3B6C482E}"/>
              </a:ext>
            </a:extLst>
          </p:cNvPr>
          <p:cNvSpPr/>
          <p:nvPr/>
        </p:nvSpPr>
        <p:spPr>
          <a:xfrm>
            <a:off x="6096000" y="5951713"/>
            <a:ext cx="3329758" cy="443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첫번째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1,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두번째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836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수식적 접근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4549713" cy="4113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i)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= 1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eqArr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4549713" cy="4113883"/>
              </a:xfrm>
              <a:prstGeom prst="rect">
                <a:avLst/>
              </a:prstGeom>
              <a:blipFill>
                <a:blip r:embed="rId3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00A0D71-A2C6-4798-93DF-F258D743C5D7}"/>
              </a:ext>
            </a:extLst>
          </p:cNvPr>
          <p:cNvCxnSpPr>
            <a:cxnSpLocks/>
          </p:cNvCxnSpPr>
          <p:nvPr/>
        </p:nvCxnSpPr>
        <p:spPr>
          <a:xfrm>
            <a:off x="6076950" y="2191453"/>
            <a:ext cx="0" cy="421887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E28DF7F-590C-47C6-BAF4-77EA0814890D}"/>
                  </a:ext>
                </a:extLst>
              </p:cNvPr>
              <p:cNvSpPr/>
              <p:nvPr/>
            </p:nvSpPr>
            <p:spPr>
              <a:xfrm>
                <a:off x="6972301" y="2191453"/>
                <a:ext cx="4549713" cy="3942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ii)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= 2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+0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𝑒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12롯데마트드림Bold" panose="02020603020101020101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E28DF7F-590C-47C6-BAF4-77EA0814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1" y="2191453"/>
                <a:ext cx="4549713" cy="3942105"/>
              </a:xfrm>
              <a:prstGeom prst="rect">
                <a:avLst/>
              </a:prstGeom>
              <a:blipFill>
                <a:blip r:embed="rId4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51B1DD-5AFA-4F23-9F66-DDD447DD77C2}"/>
              </a:ext>
            </a:extLst>
          </p:cNvPr>
          <p:cNvSpPr/>
          <p:nvPr/>
        </p:nvSpPr>
        <p:spPr>
          <a:xfrm>
            <a:off x="9380012" y="6136379"/>
            <a:ext cx="2811988" cy="443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정규화된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고유벡터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로 표현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85693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Eigen-value Decomposition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759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Spectrum Decomposition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스펙트럼 분해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8632491" cy="4244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n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차 대칭행렬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개의 </a:t>
                </a:r>
                <a:r>
                  <a:rPr lang="ko-KR" altLang="en-US" sz="2000" dirty="0" err="1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과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n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개의 </a:t>
                </a:r>
                <a:r>
                  <a:rPr lang="ko-KR" altLang="en-US" sz="2000" dirty="0" err="1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정규화된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고유벡터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로 표시할 수 있다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`+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`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`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=∑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`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`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`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12롯데마트드림Bold" panose="02020603020101020101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12롯데마트드림Bold" panose="02020603020101020101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12롯데마트드림Bold" panose="02020603020101020101"/>
                                      </a:rPr>
                                      <m:t>`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` ( 단 ,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`=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`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 벡터의 열로 구성된 행렬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Λ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: 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고유값을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대각원소로 하는 대각행렬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대칭행렬의 고유벡터들의 내적은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0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즉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,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서로 직교한다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8632491" cy="4244945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01A77F-ED29-4450-BBA5-D63BD29E13A0}"/>
                  </a:ext>
                </a:extLst>
              </p:cNvPr>
              <p:cNvSpPr/>
              <p:nvPr/>
            </p:nvSpPr>
            <p:spPr>
              <a:xfrm>
                <a:off x="8952010" y="3756560"/>
                <a:ext cx="3103607" cy="1338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n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차 양정치행렬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A</a:t>
                </a:r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성질</a:t>
                </a:r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𝑡𝑟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𝑡𝑟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`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𝑡𝑟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`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12롯데마트드림Bold" panose="02020603020101020101"/>
                      </a:rPr>
                      <m:t>Λ</m:t>
                    </m:r>
                  </m:oMath>
                </a14:m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tr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Λ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∑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01A77F-ED29-4450-BBA5-D63BD29E1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010" y="3756560"/>
                <a:ext cx="3103607" cy="1338828"/>
              </a:xfrm>
              <a:prstGeom prst="rect">
                <a:avLst/>
              </a:prstGeom>
              <a:blipFill>
                <a:blip r:embed="rId4"/>
                <a:stretch>
                  <a:fillRect l="-1768" r="-5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A417685E-50CD-4E3D-903A-00859E957CAE}"/>
              </a:ext>
            </a:extLst>
          </p:cNvPr>
          <p:cNvSpPr/>
          <p:nvPr/>
        </p:nvSpPr>
        <p:spPr>
          <a:xfrm>
            <a:off x="8952010" y="5226884"/>
            <a:ext cx="3239990" cy="1274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양의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정부호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행렬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=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양정치행렬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Tr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trace,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대각원소의 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공분산행렬은 언제나 양정치행렬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98016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E6F86-E223-4572-9096-AEAFE3DCBDC1}"/>
              </a:ext>
            </a:extLst>
          </p:cNvPr>
          <p:cNvSpPr/>
          <p:nvPr/>
        </p:nvSpPr>
        <p:spPr>
          <a:xfrm>
            <a:off x="631887" y="2191453"/>
            <a:ext cx="9148658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변수들의 전체분산 대부분을 소수의 주성분을 통하여 설명하는 것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고차원 데이터의 최대 분산 방향을 찾아 새로운 공간에 저차원으로 투영하는 것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기하학적 측면에서 좌표축을 회전시켜 얻어진 새로운 좌표축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선택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CBD296-103E-488E-A7AE-C60E3F6F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8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FE9A18C-49BD-4FA4-8678-98AE9A6ED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56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FAF4261-B5BA-44A4-B643-8EF8C676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04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94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/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Covariance Matrix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공분산 행렬 </a:t>
                </a:r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FE6F86-E223-4572-9096-AEAFE3DCB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033756-77A8-44CD-ABC7-713648276A71}"/>
              </a:ext>
            </a:extLst>
          </p:cNvPr>
          <p:cNvSpPr/>
          <p:nvPr/>
        </p:nvSpPr>
        <p:spPr>
          <a:xfrm>
            <a:off x="4577839" y="2427046"/>
            <a:ext cx="6432884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대각원소의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번째 원소는 변수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의 분산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행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j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열의 원소는 변수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k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와 변수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j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의 공분산으로 이루어진 행렬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7354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A201DC-D982-4EC8-97FA-4604247A07D7}"/>
              </a:ext>
            </a:extLst>
          </p:cNvPr>
          <p:cNvSpPr/>
          <p:nvPr/>
        </p:nvSpPr>
        <p:spPr>
          <a:xfrm>
            <a:off x="5274354" y="2191453"/>
            <a:ext cx="2993127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공분산 행렬로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선형변환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/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Covariance Matrix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공분산 행렬 </a:t>
                </a:r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  <a:blipFill>
                <a:blip r:embed="rId4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6A646B9-956C-4C8E-977B-6E4D77E1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82" y="2846410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7C4FAD5-02AA-4A5B-8767-6AEC8BC3BF94}"/>
              </a:ext>
            </a:extLst>
          </p:cNvPr>
          <p:cNvSpPr/>
          <p:nvPr/>
        </p:nvSpPr>
        <p:spPr>
          <a:xfrm>
            <a:off x="8312847" y="2191453"/>
            <a:ext cx="2199993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&lt;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랜덤 벡터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100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&gt;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05B888-6DFA-4EC1-8583-DEAC5602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330" y="2848651"/>
            <a:ext cx="2748637" cy="265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FF79F-2362-4FDD-AF93-49195B155AE5}"/>
              </a:ext>
            </a:extLst>
          </p:cNvPr>
          <p:cNvSpPr/>
          <p:nvPr/>
        </p:nvSpPr>
        <p:spPr>
          <a:xfrm>
            <a:off x="5670920" y="5557820"/>
            <a:ext cx="6184196" cy="858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고유벡터는 방향이 변하지 않음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대칭행렬의 고유벡터는 직교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0276CA4-719D-4411-AD32-B0E79A2E2595}"/>
              </a:ext>
            </a:extLst>
          </p:cNvPr>
          <p:cNvSpPr/>
          <p:nvPr/>
        </p:nvSpPr>
        <p:spPr>
          <a:xfrm>
            <a:off x="8130002" y="3892650"/>
            <a:ext cx="569117" cy="4431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5165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/>
              <p:nvPr/>
            </p:nvSpPr>
            <p:spPr>
              <a:xfrm>
                <a:off x="5274354" y="2191453"/>
                <a:ext cx="6337697" cy="3878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공분산 행렬의 스펙트럼 분해 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Λ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`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  <a:ea typeface="12롯데마트드림Bold" panose="02020603020101020101"/>
                  </a:rPr>
                  <a:t>   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0" dirty="0">
                    <a:ea typeface="12롯데마트드림Bold" panose="02020603020101020101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0.499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−0.499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342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073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0.499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0.499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354" y="2191453"/>
                <a:ext cx="6337697" cy="3878049"/>
              </a:xfrm>
              <a:prstGeom prst="rect">
                <a:avLst/>
              </a:prstGeom>
              <a:blipFill>
                <a:blip r:embed="rId4"/>
                <a:stretch>
                  <a:fillRect l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/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Covariance Matrix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공분산 행렬 </a:t>
                </a:r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Σ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3945952" cy="1723229"/>
              </a:xfrm>
              <a:prstGeom prst="rect">
                <a:avLst/>
              </a:prstGeom>
              <a:blipFill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8474F5C-45F1-489D-8450-762CEB9FB44A}"/>
                  </a:ext>
                </a:extLst>
              </p:cNvPr>
              <p:cNvSpPr/>
              <p:nvPr/>
            </p:nvSpPr>
            <p:spPr>
              <a:xfrm>
                <a:off x="7043286" y="3523485"/>
                <a:ext cx="4042164" cy="78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</m:oMath>
                </a14:m>
                <a:r>
                  <a:rPr lang="en-US" altLang="ko-KR" sz="16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: </a:t>
                </a:r>
                <a:r>
                  <a:rPr lang="ko-KR" altLang="en-US" sz="16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 벡터의 열로 구성된 행렬</a:t>
                </a:r>
                <a:endParaRPr lang="en-US" altLang="ko-KR" sz="16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  <a:ea typeface="12롯데마트드림Bold" panose="02020603020101020101"/>
                      </a:rPr>
                      <m:t>Λ</m:t>
                    </m:r>
                  </m:oMath>
                </a14:m>
                <a:r>
                  <a:rPr lang="en-US" altLang="ko-KR" sz="16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: </a:t>
                </a:r>
                <a:r>
                  <a:rPr lang="ko-KR" altLang="en-US" sz="16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고유값을</a:t>
                </a:r>
                <a:r>
                  <a:rPr lang="ko-KR" altLang="en-US" sz="16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대각원소로 하는 대각행렬</a:t>
                </a:r>
                <a:endParaRPr lang="en-US" altLang="ko-KR" sz="16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8474F5C-45F1-489D-8450-762CEB9FB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286" y="3523485"/>
                <a:ext cx="4042164" cy="782394"/>
              </a:xfrm>
              <a:prstGeom prst="rect">
                <a:avLst/>
              </a:prstGeom>
              <a:blipFill>
                <a:blip r:embed="rId6"/>
                <a:stretch>
                  <a:fillRect b="-8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433D5D6-C939-4AE3-B67B-18352DB2956F}"/>
                  </a:ext>
                </a:extLst>
              </p:cNvPr>
              <p:cNvSpPr/>
              <p:nvPr/>
            </p:nvSpPr>
            <p:spPr>
              <a:xfrm>
                <a:off x="6106653" y="5300041"/>
                <a:ext cx="720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433D5D6-C939-4AE3-B67B-18352DB29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53" y="5300041"/>
                <a:ext cx="72043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773FFF-3B9A-4158-87F9-450A8FCA73EB}"/>
              </a:ext>
            </a:extLst>
          </p:cNvPr>
          <p:cNvSpPr/>
          <p:nvPr/>
        </p:nvSpPr>
        <p:spPr>
          <a:xfrm>
            <a:off x="5996842" y="4471804"/>
            <a:ext cx="819594" cy="719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DA6873-BC36-421F-9566-CB10CDEAB1CD}"/>
                  </a:ext>
                </a:extLst>
              </p:cNvPr>
              <p:cNvSpPr/>
              <p:nvPr/>
            </p:nvSpPr>
            <p:spPr>
              <a:xfrm>
                <a:off x="6967226" y="5300041"/>
                <a:ext cx="720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1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EDA6873-BC36-421F-9566-CB10CDEAB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226" y="5300041"/>
                <a:ext cx="7204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C10DD6-F03D-41D2-9BFD-F64F45BA1894}"/>
              </a:ext>
            </a:extLst>
          </p:cNvPr>
          <p:cNvSpPr/>
          <p:nvPr/>
        </p:nvSpPr>
        <p:spPr>
          <a:xfrm>
            <a:off x="6917647" y="4471804"/>
            <a:ext cx="819594" cy="719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658438C-C9E3-405E-BCE2-2FFDB50594A0}"/>
                  </a:ext>
                </a:extLst>
              </p:cNvPr>
              <p:cNvSpPr/>
              <p:nvPr/>
            </p:nvSpPr>
            <p:spPr>
              <a:xfrm>
                <a:off x="7895782" y="4288186"/>
                <a:ext cx="720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sSubPr>
                        <m:e>
                          <m:r>
                            <a:rPr lang="en-US" altLang="ko-KR" sz="1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1</m:t>
                          </m:r>
                        </m:sub>
                      </m:sSub>
                      <m:r>
                        <a:rPr lang="en-US" altLang="ko-KR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658438C-C9E3-405E-BCE2-2FFDB5059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782" y="4288186"/>
                <a:ext cx="72043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12D8C67-D0A8-4D80-A70E-5A79946A2CD5}"/>
                  </a:ext>
                </a:extLst>
              </p:cNvPr>
              <p:cNvSpPr/>
              <p:nvPr/>
            </p:nvSpPr>
            <p:spPr>
              <a:xfrm>
                <a:off x="8803676" y="5063245"/>
                <a:ext cx="72043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</m:ctrlPr>
                        </m:sSubPr>
                        <m:e>
                          <m:r>
                            <a:rPr lang="en-US" altLang="ko-KR" sz="1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𝜆</m:t>
                          </m:r>
                        </m:e>
                        <m:sub>
                          <m:r>
                            <a:rPr lang="en-US" altLang="ko-KR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12롯데마트드림Bold" panose="02020603020101020101"/>
                            </a:rPr>
                            <m:t>2</m:t>
                          </m:r>
                        </m:sub>
                      </m:sSub>
                      <m:r>
                        <a:rPr lang="en-US" altLang="ko-KR" sz="1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12롯데마트드림Bold" panose="02020603020101020101"/>
                        </a:rPr>
                        <m:t> 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12D8C67-D0A8-4D80-A70E-5A79946A2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676" y="5063245"/>
                <a:ext cx="72043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53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55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Dimension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7640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공간 내의 있는 점 등의 위치를 나타내기 위해 필요한 축의 개수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50974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/>
              <p:nvPr/>
            </p:nvSpPr>
            <p:spPr>
              <a:xfrm>
                <a:off x="6394873" y="2191453"/>
                <a:ext cx="5791394" cy="4186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고유벡터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데이터가 분산된 방향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전체 분산에 대한 주성분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i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설명 비율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ea typeface="12롯데마트드림Bold" panose="02020603020101020101"/>
                  </a:rPr>
                  <a:t>전체 분산 </a:t>
                </a:r>
                <a:r>
                  <a:rPr lang="en-US" altLang="ko-KR" sz="2000" dirty="0">
                    <a:ea typeface="12롯데마트드림Bold" panose="02020603020101020101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𝑡𝑟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𝑡𝑟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Λ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i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분산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000" b="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12롯데마트드림Bold" panose="02020603020101020101" pitchFamily="18" charset="-127"/>
                  <a:buChar char="→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분산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큰 주성분 부터 사용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12롯데마트드림Bold" panose="02020603020101020101" pitchFamily="18" charset="-127"/>
                  <a:buChar char="→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k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개 주성분의 설명 비율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=(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𝑘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)/(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) 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873" y="2191453"/>
                <a:ext cx="5791394" cy="4186531"/>
              </a:xfrm>
              <a:prstGeom prst="rect">
                <a:avLst/>
              </a:prstGeom>
              <a:blipFill>
                <a:blip r:embed="rId4"/>
                <a:stretch>
                  <a:fillRect l="-1053" r="-316" b="-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/>
              <p:nvPr/>
            </p:nvSpPr>
            <p:spPr>
              <a:xfrm>
                <a:off x="631887" y="2191453"/>
                <a:ext cx="5901872" cy="142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=1.342,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.867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−0.499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0.073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499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5901872" cy="14288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27D6F53A-64D5-49EF-B4EF-65270984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8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68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/>
              <p:nvPr/>
            </p:nvSpPr>
            <p:spPr>
              <a:xfrm>
                <a:off x="6643382" y="2038756"/>
                <a:ext cx="4916731" cy="4409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=0.867 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−0.499 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=0.499 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+0.867 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 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2000" dirty="0">
                    <a:ea typeface="12롯데마트드림Bold" panose="02020603020101020101"/>
                  </a:rPr>
                  <a:t>전체 분산 </a:t>
                </a:r>
                <a:r>
                  <a:rPr lang="en-US" altLang="ko-KR" sz="2000" dirty="0">
                    <a:ea typeface="12롯데마트드림Bold" panose="02020603020101020101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1.342+0.073=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1.415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분산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1.342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1.415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=0.945</m:t>
                    </m:r>
                  </m:oMath>
                </a14:m>
                <a:endParaRPr lang="en-US" altLang="ko-KR" sz="2000" b="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분산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0.073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1.415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052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첫번째 주성분이 전체 분산의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95%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설명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?</a:t>
                </a:r>
              </a:p>
              <a:p>
                <a:pPr marL="800100" lvl="1" indent="-342900">
                  <a:lnSpc>
                    <a:spcPct val="150000"/>
                  </a:lnSpc>
                  <a:buFont typeface="12롯데마트드림Bold" panose="02020603020101020101" pitchFamily="18" charset="-127"/>
                  <a:buChar char="→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실데</m:t>
                    </m:r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이터에선 측정단위의 영향을 받음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: </a:t>
                </a:r>
                <a:r>
                  <a:rPr lang="ko-KR" altLang="en-US" sz="2000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표준화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사용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!</a:t>
                </a: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A201DC-D982-4EC8-97FA-4604247A0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382" y="2038756"/>
                <a:ext cx="4916731" cy="4409925"/>
              </a:xfrm>
              <a:prstGeom prst="rect">
                <a:avLst/>
              </a:prstGeom>
              <a:blipFill>
                <a:blip r:embed="rId4"/>
                <a:stretch>
                  <a:fillRect l="-1365" r="-372" b="-1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/>
              <p:nvPr/>
            </p:nvSpPr>
            <p:spPr>
              <a:xfrm>
                <a:off x="631887" y="2191453"/>
                <a:ext cx="5901872" cy="1428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.026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0.548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0.389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=1.342,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.867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−0.499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0.073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12롯데마트드림Bold" panose="02020603020101020101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499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12롯데마트드림Bold" panose="02020603020101020101"/>
                                </a:rPr>
                                <m:t>0.867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5901872" cy="14288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>
            <a:extLst>
              <a:ext uri="{FF2B5EF4-FFF2-40B4-BE49-F238E27FC236}">
                <a16:creationId xmlns:a16="http://schemas.microsoft.com/office/drawing/2014/main" id="{27D6F53A-64D5-49EF-B4EF-65270984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8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56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2262C2-622F-446A-AB73-F9D9F0D13BBB}"/>
              </a:ext>
            </a:extLst>
          </p:cNvPr>
          <p:cNvSpPr/>
          <p:nvPr/>
        </p:nvSpPr>
        <p:spPr>
          <a:xfrm>
            <a:off x="631887" y="2191453"/>
            <a:ext cx="8557471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12롯데마트드림Bold" panose="02020603020101020101"/>
              </a:rPr>
              <a:t>변환된 축이 최대 분산 방향과 정렬되도록 </a:t>
            </a:r>
            <a:r>
              <a:rPr lang="ko-KR" altLang="en-US" sz="2000" dirty="0">
                <a:solidFill>
                  <a:srgbClr val="FF0000"/>
                </a:solidFill>
                <a:ea typeface="12롯데마트드림Bold" panose="02020603020101020101"/>
              </a:rPr>
              <a:t>좌표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회전</a:t>
            </a:r>
            <a:endParaRPr lang="en-US" altLang="ko-KR" sz="20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en-US" altLang="ko-KR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xy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평면의 기저를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정규화된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공분산 행렬의 고유벡터 행렬로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기저변환</a:t>
            </a:r>
            <a:endParaRPr lang="en-US" altLang="ko-KR" sz="20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전체분산 대부분을 설명하는 주성분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로 차원축소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-&gt; PC1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축으로 데이터 투영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7D6F53A-64D5-49EF-B4EF-65270984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8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E9D1729-0FAA-40A9-8513-F5F52A76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56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983B8A-E1C9-4619-BB2C-9949F06B4181}"/>
              </a:ext>
            </a:extLst>
          </p:cNvPr>
          <p:cNvSpPr/>
          <p:nvPr/>
        </p:nvSpPr>
        <p:spPr>
          <a:xfrm>
            <a:off x="8395636" y="5800895"/>
            <a:ext cx="589156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E587A-D58F-41C7-937B-8DA0A060BD9A}"/>
              </a:ext>
            </a:extLst>
          </p:cNvPr>
          <p:cNvSpPr/>
          <p:nvPr/>
        </p:nvSpPr>
        <p:spPr>
          <a:xfrm>
            <a:off x="5380954" y="5800895"/>
            <a:ext cx="434734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x1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A10857-3268-4325-96F8-8DA27EFB8C9C}"/>
              </a:ext>
            </a:extLst>
          </p:cNvPr>
          <p:cNvSpPr/>
          <p:nvPr/>
        </p:nvSpPr>
        <p:spPr>
          <a:xfrm>
            <a:off x="3471944" y="3868708"/>
            <a:ext cx="434734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x2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C224E-20DC-43AD-9141-89F78CB521E9}"/>
              </a:ext>
            </a:extLst>
          </p:cNvPr>
          <p:cNvSpPr/>
          <p:nvPr/>
        </p:nvSpPr>
        <p:spPr>
          <a:xfrm>
            <a:off x="6545692" y="3868708"/>
            <a:ext cx="560961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PC2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F64B0854-EFD1-4936-9414-831966E3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04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1A43A2-183D-4752-8246-AC8833383866}"/>
              </a:ext>
            </a:extLst>
          </p:cNvPr>
          <p:cNvSpPr/>
          <p:nvPr/>
        </p:nvSpPr>
        <p:spPr>
          <a:xfrm>
            <a:off x="11424584" y="5800895"/>
            <a:ext cx="589156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2304535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63A823C-F70E-466D-BC4A-F3AEE183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60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2262C2-622F-446A-AB73-F9D9F0D13BBB}"/>
              </a:ext>
            </a:extLst>
          </p:cNvPr>
          <p:cNvSpPr/>
          <p:nvPr/>
        </p:nvSpPr>
        <p:spPr>
          <a:xfrm>
            <a:off x="631887" y="2191453"/>
            <a:ext cx="8662949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ea typeface="12롯데마트드림Bold" panose="02020603020101020101"/>
              </a:rPr>
              <a:t>공분산 행렬의 모든 고유벡터는 </a:t>
            </a:r>
            <a:r>
              <a:rPr lang="ko-KR" altLang="en-US" sz="2000" dirty="0">
                <a:solidFill>
                  <a:srgbClr val="FF0000"/>
                </a:solidFill>
                <a:ea typeface="12롯데마트드림Bold" panose="02020603020101020101"/>
              </a:rPr>
              <a:t>직교</a:t>
            </a:r>
            <a:r>
              <a:rPr lang="ko-KR" altLang="en-US" sz="2000" dirty="0">
                <a:ea typeface="12롯데마트드림Bold" panose="02020603020101020101"/>
              </a:rPr>
              <a:t>한다</a:t>
            </a:r>
            <a:r>
              <a:rPr lang="en-US" altLang="ko-KR" sz="2000" dirty="0">
                <a:ea typeface="12롯데마트드림Bold" panose="02020603020101020101"/>
              </a:rPr>
              <a:t>. </a:t>
            </a:r>
            <a:r>
              <a:rPr lang="ko-KR" altLang="en-US" sz="2000" dirty="0">
                <a:ea typeface="12롯데마트드림Bold" panose="02020603020101020101"/>
              </a:rPr>
              <a:t>즉</a:t>
            </a:r>
            <a:r>
              <a:rPr lang="en-US" altLang="ko-KR" sz="2000" dirty="0">
                <a:ea typeface="12롯데마트드림Bold" panose="02020603020101020101"/>
              </a:rPr>
              <a:t>,</a:t>
            </a:r>
            <a:r>
              <a:rPr lang="ko-KR" altLang="en-US" sz="2000" dirty="0">
                <a:ea typeface="12롯데마트드림Bold" panose="02020603020101020101"/>
              </a:rPr>
              <a:t> 모든 주성분들은 서로 </a:t>
            </a:r>
            <a:r>
              <a:rPr lang="ko-KR" altLang="en-US" sz="2000" dirty="0">
                <a:solidFill>
                  <a:srgbClr val="FF0000"/>
                </a:solidFill>
                <a:ea typeface="12롯데마트드림Bold" panose="02020603020101020101"/>
              </a:rPr>
              <a:t>독립</a:t>
            </a:r>
            <a:r>
              <a:rPr lang="ko-KR" altLang="en-US" sz="2000" dirty="0">
                <a:ea typeface="12롯데마트드림Bold" panose="02020603020101020101"/>
              </a:rPr>
              <a:t>이다</a:t>
            </a:r>
            <a:r>
              <a:rPr lang="en-US" altLang="ko-KR" sz="2000" dirty="0">
                <a:ea typeface="12롯데마트드림Bold" panose="02020603020101020101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/>
                <a:ea typeface="12롯데마트드림Bold" panose="02020603020101020101"/>
              </a:rPr>
              <a:t>데이터 분산이 가장 큰 첫번째 축을 찾고</a:t>
            </a:r>
            <a:endParaRPr lang="en-US" altLang="ko-KR" sz="2000" dirty="0">
              <a:latin typeface="12롯데마트드림Bold" panose="02020603020101020101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12롯데마트드림Bold" panose="02020603020101020101"/>
                <a:ea typeface="12롯데마트드림Bold" panose="02020603020101020101"/>
              </a:rPr>
              <a:t>그 축과 직교하면서 분산이 다음으로 큰 두번째 축을 찾고</a:t>
            </a:r>
            <a:r>
              <a:rPr lang="en-US" altLang="ko-KR" sz="2000" dirty="0">
                <a:latin typeface="12롯데마트드림Bold" panose="02020603020101020101"/>
                <a:ea typeface="12롯데마트드림Bold" panose="02020603020101020101"/>
              </a:rPr>
              <a:t> … </a:t>
            </a:r>
            <a:r>
              <a:rPr lang="ko-KR" altLang="en-US" sz="2000" dirty="0">
                <a:latin typeface="12롯데마트드림Bold" panose="02020603020101020101"/>
                <a:ea typeface="12롯데마트드림Bold" panose="02020603020101020101"/>
              </a:rPr>
              <a:t>반복</a:t>
            </a:r>
            <a:endParaRPr lang="en-US" altLang="ko-KR" sz="2000" dirty="0">
              <a:latin typeface="12롯데마트드림Bold" panose="02020603020101020101"/>
              <a:ea typeface="12롯데마트드림Bold" panose="02020603020101020101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27D6F53A-64D5-49EF-B4EF-65270984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08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5E9D1729-0FAA-40A9-8513-F5F52A766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156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983B8A-E1C9-4619-BB2C-9949F06B4181}"/>
              </a:ext>
            </a:extLst>
          </p:cNvPr>
          <p:cNvSpPr/>
          <p:nvPr/>
        </p:nvSpPr>
        <p:spPr>
          <a:xfrm>
            <a:off x="8395636" y="5800895"/>
            <a:ext cx="589156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PC1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3E587A-D58F-41C7-937B-8DA0A060BD9A}"/>
              </a:ext>
            </a:extLst>
          </p:cNvPr>
          <p:cNvSpPr/>
          <p:nvPr/>
        </p:nvSpPr>
        <p:spPr>
          <a:xfrm>
            <a:off x="5380954" y="5800895"/>
            <a:ext cx="434734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x1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A10857-3268-4325-96F8-8DA27EFB8C9C}"/>
              </a:ext>
            </a:extLst>
          </p:cNvPr>
          <p:cNvSpPr/>
          <p:nvPr/>
        </p:nvSpPr>
        <p:spPr>
          <a:xfrm>
            <a:off x="3471944" y="3868708"/>
            <a:ext cx="434734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x2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C224E-20DC-43AD-9141-89F78CB521E9}"/>
              </a:ext>
            </a:extLst>
          </p:cNvPr>
          <p:cNvSpPr/>
          <p:nvPr/>
        </p:nvSpPr>
        <p:spPr>
          <a:xfrm>
            <a:off x="6545692" y="3868708"/>
            <a:ext cx="560961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C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PC2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F64B0854-EFD1-4936-9414-831966E3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04" y="3795124"/>
            <a:ext cx="2748636" cy="26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1A43A2-183D-4752-8246-AC8833383866}"/>
              </a:ext>
            </a:extLst>
          </p:cNvPr>
          <p:cNvSpPr/>
          <p:nvPr/>
        </p:nvSpPr>
        <p:spPr>
          <a:xfrm>
            <a:off x="11424584" y="5800895"/>
            <a:ext cx="589156" cy="443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660737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061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Principal Component Analysis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297EDE-577A-4DFB-A64D-14BC7137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4" y="2522371"/>
            <a:ext cx="3525307" cy="37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A92E8BA-74BF-45F3-BABA-8F2978B87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514" y="3181094"/>
            <a:ext cx="3619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85F9E90-506F-4A00-999F-AD3C373C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497" y="3181095"/>
            <a:ext cx="37433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333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935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개수의 결정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3316" name="Picture 4" descr="scree plotì ëí ì´ë¯¸ì§ ê²ìê²°ê³¼">
            <a:extLst>
              <a:ext uri="{FF2B5EF4-FFF2-40B4-BE49-F238E27FC236}">
                <a16:creationId xmlns:a16="http://schemas.microsoft.com/office/drawing/2014/main" id="{23CF6E41-4896-4B82-B564-C354FAD1B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21" y="2508449"/>
            <a:ext cx="46767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9D50DDF-F151-4767-86D4-2061FE714EAD}"/>
              </a:ext>
            </a:extLst>
          </p:cNvPr>
          <p:cNvSpPr/>
          <p:nvPr/>
        </p:nvSpPr>
        <p:spPr>
          <a:xfrm>
            <a:off x="6537506" y="2378846"/>
            <a:ext cx="5202065" cy="3568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Elbow point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곡선의 기울기가 급격히 감소하는 지점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Kaiser’s Rule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고유값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1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이상의 주성분들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누적설명률이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70%~80%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이상인 지점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698205-3878-47C0-ADB6-32445F95051D}"/>
              </a:ext>
            </a:extLst>
          </p:cNvPr>
          <p:cNvSpPr/>
          <p:nvPr/>
        </p:nvSpPr>
        <p:spPr>
          <a:xfrm>
            <a:off x="2711116" y="2041997"/>
            <a:ext cx="1582549" cy="443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&lt; Scree plot &gt;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D8B6B5-9800-46FB-B76C-64D8B218C74F}"/>
              </a:ext>
            </a:extLst>
          </p:cNvPr>
          <p:cNvCxnSpPr>
            <a:cxnSpLocks/>
          </p:cNvCxnSpPr>
          <p:nvPr/>
        </p:nvCxnSpPr>
        <p:spPr>
          <a:xfrm flipH="1">
            <a:off x="2598822" y="4507831"/>
            <a:ext cx="689810" cy="7218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AD61FB-4B98-412F-A559-27184FCE88D7}"/>
              </a:ext>
            </a:extLst>
          </p:cNvPr>
          <p:cNvSpPr/>
          <p:nvPr/>
        </p:nvSpPr>
        <p:spPr>
          <a:xfrm>
            <a:off x="3316108" y="4286199"/>
            <a:ext cx="1383327" cy="443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Elbow point</a:t>
            </a:r>
          </a:p>
        </p:txBody>
      </p:sp>
    </p:spTree>
    <p:extLst>
      <p:ext uri="{BB962C8B-B14F-4D97-AF65-F5344CB8AC3E}">
        <p14:creationId xmlns:p14="http://schemas.microsoft.com/office/powerpoint/2010/main" val="1116903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56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응용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- PCA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Regression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 회귀분석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/>
              <p:nvPr/>
            </p:nvSpPr>
            <p:spPr>
              <a:xfrm>
                <a:off x="760224" y="2023359"/>
                <a:ext cx="10546349" cy="3109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Cambria Math" panose="02040503050406030204" pitchFamily="18" charset="0"/>
                    <a:ea typeface="12롯데마트드림Bold" panose="02020603020101020101"/>
                  </a:rPr>
                  <a:t>주성분을 설명변수로 사용하여 종속변수를 설명</a:t>
                </a:r>
                <a:endParaRPr lang="en-US" altLang="ko-KR" sz="2000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 …+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>
                  <a:latin typeface="12롯데마트드림Bold" panose="02020603020101020101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 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>
                  <a:latin typeface="12롯데마트드림Bold" panose="02020603020101020101"/>
                  <a:ea typeface="12롯데마트드림Bold" panose="02020603020101020101"/>
                </a:endParaRPr>
              </a:p>
              <a:p>
                <a:pPr>
                  <a:lnSpc>
                    <a:spcPct val="2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𝑦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𝑃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b="0" i="1" dirty="0">
                  <a:latin typeface="Cambria Math" panose="02040503050406030204" pitchFamily="18" charset="0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 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22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 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)</m:t>
                    </m:r>
                  </m:oMath>
                </a14:m>
                <a:endParaRPr lang="en-US" altLang="ko-KR" sz="2000" dirty="0">
                  <a:latin typeface="12롯데마트드림Bold" panose="02020603020101020101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ea typeface="12롯데마트드림Bold" panose="02020603020101020101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)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)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+…+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n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n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)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n</m:t>
                        </m:r>
                      </m:sub>
                    </m:sSub>
                  </m:oMath>
                </a14:m>
                <a:endParaRPr lang="en-US" altLang="ko-KR" sz="2000" dirty="0">
                  <a:latin typeface="12롯데마트드림Bold" panose="02020603020101020101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2262C2-622F-446A-AB73-F9D9F0D13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4" y="2023359"/>
                <a:ext cx="10546349" cy="3109313"/>
              </a:xfrm>
              <a:prstGeom prst="rect">
                <a:avLst/>
              </a:prstGeom>
              <a:blipFill>
                <a:blip r:embed="rId3"/>
                <a:stretch>
                  <a:fillRect l="-520" b="-1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4C9D4F-D581-4459-BF3D-2CF680B4F781}"/>
              </a:ext>
            </a:extLst>
          </p:cNvPr>
          <p:cNvSpPr/>
          <p:nvPr/>
        </p:nvSpPr>
        <p:spPr>
          <a:xfrm>
            <a:off x="561477" y="5132672"/>
            <a:ext cx="6509090" cy="1274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주의사항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Test dataset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을 정규화 할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 Train dataset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mean &amp; std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사용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범주형 자료에는 사용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X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712262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7370929" cy="4314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의 가정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Linearity 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데이터가 선형성을 띈다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Orthogonality :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찾은 주축들은 서로 직교한다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큰 분산을 갖는 방향이 중요한 정보를 담고 있다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의 장점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 간 상관관계 및 연관성을 이용해 변수 생성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차원 축소로 인한 차원의 저주 해결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속도 상승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&amp;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과적합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방지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다중공선성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문제 해결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00749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862776" cy="42602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의 단점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데이터가 선형성을 띄지 않으면 적용 불가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endParaRPr lang="en-US" altLang="ko-KR" sz="17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200000"/>
              </a:lnSpc>
            </a:pP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/>
              </a:rPr>
              <a:t>	-&gt; 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/>
              </a:rPr>
              <a:t>해결 </a:t>
            </a:r>
            <a:r>
              <a:rPr lang="en-US" altLang="ko-KR" sz="1700" dirty="0">
                <a:latin typeface="12롯데마트드림Bold" panose="02020603020101020101" pitchFamily="18" charset="-127"/>
                <a:ea typeface="12롯데마트드림Bold" panose="02020603020101020101"/>
              </a:rPr>
              <a:t>: Kernel PCA</a:t>
            </a:r>
            <a:r>
              <a:rPr lang="ko-KR" altLang="en-US" sz="1700" dirty="0">
                <a:latin typeface="12롯데마트드림Bold" panose="02020603020101020101" pitchFamily="18" charset="-127"/>
                <a:ea typeface="12롯데마트드림Bold" panose="02020603020101020101"/>
              </a:rPr>
              <a:t>를 통해 비선형 데이터에 적용 가능</a:t>
            </a:r>
            <a:endParaRPr lang="en-US" altLang="ko-KR" sz="17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특징 벡터의 클래스를 고려하지 않기 때문에 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	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최대 분산 방향이 특징 구분을 좋게 한다는 보장이 없다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새로 형성된 주성분의 해석을 위한 도메인 지식이 필요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	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주성분은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모든변수의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선형결합으로 이루어짐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FCC831-8FFE-44F1-ACBB-F92334E57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498" y="3913368"/>
            <a:ext cx="2661469" cy="220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8C83B3-4CD9-4432-A19B-FD77B355D011}"/>
                  </a:ext>
                </a:extLst>
              </p:cNvPr>
              <p:cNvSpPr/>
              <p:nvPr/>
            </p:nvSpPr>
            <p:spPr>
              <a:xfrm>
                <a:off x="1273667" y="5920935"/>
                <a:ext cx="511325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PC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  <a:ea typeface="12롯데마트드림Bold" panose="02020603020101020101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12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2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+ …+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1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∗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12롯데마트드림Bold" panose="02020603020101020101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22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E8C83B3-4CD9-4432-A19B-FD77B355D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67" y="5920935"/>
                <a:ext cx="5113259" cy="430887"/>
              </a:xfrm>
              <a:prstGeom prst="rect">
                <a:avLst/>
              </a:prstGeom>
              <a:blipFill>
                <a:blip r:embed="rId4"/>
                <a:stretch>
                  <a:fillRect l="-119" b="-28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>
            <a:extLst>
              <a:ext uri="{FF2B5EF4-FFF2-40B4-BE49-F238E27FC236}">
                <a16:creationId xmlns:a16="http://schemas.microsoft.com/office/drawing/2014/main" id="{BF609A2E-4BF6-4B60-BDAE-C22C2B815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840" y="1511997"/>
            <a:ext cx="2445034" cy="223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26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433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Linear Discriminant Analysis 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선형 판별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E6F86-E223-4572-9096-AEAFE3DCBDC1}"/>
              </a:ext>
            </a:extLst>
          </p:cNvPr>
          <p:cNvSpPr/>
          <p:nvPr/>
        </p:nvSpPr>
        <p:spPr>
          <a:xfrm>
            <a:off x="631887" y="2191453"/>
            <a:ext cx="9764211" cy="14056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데이터의 분포를 학습하여 분리를 최적화하는 결정경계를 만들어 데이터를 분류하는 모델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가 최적 표현을 위해 최대분산을 찾아 차원을 축소한다면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	LDA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는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최적 분류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를 위해 분별정보를 최대한 유지시키면서 차원을 축소한다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18BDF-5DD8-4448-9308-73CDBABD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124" y="3816361"/>
            <a:ext cx="7126843" cy="27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965250-8A5D-452F-A8AA-DE8DFFF33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0" y="3811755"/>
            <a:ext cx="3516507" cy="266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47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5531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Dimension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6873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공간 내의 있는 점 등의 위치를 나타내기 위해 필요한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축의 개수</a:t>
            </a:r>
            <a:endParaRPr lang="en-US" altLang="ko-KR" sz="2000" dirty="0">
              <a:solidFill>
                <a:srgbClr val="FF0000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F72517-FE73-4F2A-9285-E70CE9F69126}"/>
              </a:ext>
            </a:extLst>
          </p:cNvPr>
          <p:cNvSpPr/>
          <p:nvPr/>
        </p:nvSpPr>
        <p:spPr>
          <a:xfrm>
            <a:off x="631887" y="3228945"/>
            <a:ext cx="9518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한 데이터가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n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개의 설명변수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x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를 가진다면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n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좌표 상에 표현 할 수 있다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977E44-3BA4-4AF6-9F69-49CFD341E238}"/>
              </a:ext>
            </a:extLst>
          </p:cNvPr>
          <p:cNvSpPr/>
          <p:nvPr/>
        </p:nvSpPr>
        <p:spPr>
          <a:xfrm>
            <a:off x="829725" y="4285778"/>
            <a:ext cx="72747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사람을 키와 몸무게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머리길이로 표현한 데이터를 가지고 있다면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	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좌표 상에 표현 할 수 있다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76748FE-E43C-4015-83BF-7A10641B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448" y="3788138"/>
            <a:ext cx="3058827" cy="24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07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129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Fisher’s LDA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618BDF-5DD8-4448-9308-73CDBABD64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2"/>
          <a:stretch/>
        </p:blipFill>
        <p:spPr bwMode="auto">
          <a:xfrm>
            <a:off x="7221420" y="3283217"/>
            <a:ext cx="3449299" cy="26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0994D27-228C-4E7E-93F2-41957395A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42"/>
          <a:stretch/>
        </p:blipFill>
        <p:spPr bwMode="auto">
          <a:xfrm>
            <a:off x="1521281" y="3283217"/>
            <a:ext cx="3449299" cy="269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403A28-3FF8-44E2-A5EF-36DBDD32A8F7}"/>
              </a:ext>
            </a:extLst>
          </p:cNvPr>
          <p:cNvSpPr/>
          <p:nvPr/>
        </p:nvSpPr>
        <p:spPr>
          <a:xfrm>
            <a:off x="631887" y="2191453"/>
            <a:ext cx="6327373" cy="94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두 클래스의 중심점을 멀게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-&gt;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간의 분산은 크게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내의 분산은 작게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08B0DE-C57F-4E70-8B40-0F878B2469CA}"/>
              </a:ext>
            </a:extLst>
          </p:cNvPr>
          <p:cNvSpPr/>
          <p:nvPr/>
        </p:nvSpPr>
        <p:spPr>
          <a:xfrm>
            <a:off x="2140499" y="6129039"/>
            <a:ext cx="2210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중심점 간의 거리가 크다</a:t>
            </a:r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BD40FE-D43D-419B-859F-4820D4C18998}"/>
              </a:ext>
            </a:extLst>
          </p:cNvPr>
          <p:cNvSpPr/>
          <p:nvPr/>
        </p:nvSpPr>
        <p:spPr>
          <a:xfrm>
            <a:off x="7221420" y="6129039"/>
            <a:ext cx="3684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내의 분산이 작아서 더 좋은 분류기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D2A722-8A8E-403E-89AC-41531D76E7A1}"/>
              </a:ext>
            </a:extLst>
          </p:cNvPr>
          <p:cNvSpPr/>
          <p:nvPr/>
        </p:nvSpPr>
        <p:spPr>
          <a:xfrm>
            <a:off x="5824996" y="4259380"/>
            <a:ext cx="54200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600" dirty="0">
                <a:latin typeface="12롯데마트드림Bold" panose="02020603020101020101" pitchFamily="18" charset="-127"/>
                <a:ea typeface="12롯데마트드림Bold" panose="02020603020101020101"/>
              </a:rPr>
              <a:t>VS</a:t>
            </a:r>
            <a:endParaRPr lang="ko-KR" altLang="en-US" sz="2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E0BA0F-6AC8-4170-BAAB-F181C254183E}"/>
              </a:ext>
            </a:extLst>
          </p:cNvPr>
          <p:cNvSpPr/>
          <p:nvPr/>
        </p:nvSpPr>
        <p:spPr>
          <a:xfrm>
            <a:off x="7872887" y="2371053"/>
            <a:ext cx="31197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내의 분산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간의 분산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ctr"/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동시에 고려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09531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664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수식적 접근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35C4B-499D-49C1-B7FE-0A32342284C3}"/>
              </a:ext>
            </a:extLst>
          </p:cNvPr>
          <p:cNvSpPr/>
          <p:nvPr/>
        </p:nvSpPr>
        <p:spPr>
          <a:xfrm>
            <a:off x="631887" y="2191453"/>
            <a:ext cx="10899138" cy="94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P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입력벡터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x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를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w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라는 벡터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(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축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)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으로 투영 한 후 생성되는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ko-KR" altLang="en-US" sz="20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좌표값을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y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로 정의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각각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N1, N2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개의 관측치를 갖는 두 범주에 대해 입력공간에서 각 범주의 중심 벡터를 </a:t>
            </a:r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M1, M2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로 정의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/>
              <p:nvPr/>
            </p:nvSpPr>
            <p:spPr>
              <a:xfrm>
                <a:off x="458470" y="3381253"/>
                <a:ext cx="3147015" cy="24005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endParaRPr lang="en-US" altLang="ko-KR" sz="2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0" y="3381253"/>
                <a:ext cx="3147015" cy="2400529"/>
              </a:xfrm>
              <a:prstGeom prst="rect">
                <a:avLst/>
              </a:prstGeom>
              <a:blipFill>
                <a:blip r:embed="rId3"/>
                <a:stretch>
                  <a:fillRect t="-4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9755A1-F12F-423C-A3AF-7A2E9C8505DE}"/>
                  </a:ext>
                </a:extLst>
              </p:cNvPr>
              <p:cNvSpPr txBox="1"/>
              <p:nvPr/>
            </p:nvSpPr>
            <p:spPr>
              <a:xfrm>
                <a:off x="3616315" y="3429000"/>
                <a:ext cx="5447474" cy="28712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투영 후 두 중심과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W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관계</a:t>
                </a:r>
                <a:r>
                  <a:rPr lang="en-US" altLang="ko-KR" sz="2000" b="0" dirty="0"/>
                  <a:t>   </a:t>
                </a: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투영 후 분산 </a:t>
                </a: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 ∈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endParaRPr lang="en-US" altLang="ko-KR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9755A1-F12F-423C-A3AF-7A2E9C850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315" y="3429000"/>
                <a:ext cx="5447474" cy="2871299"/>
              </a:xfrm>
              <a:prstGeom prst="rect">
                <a:avLst/>
              </a:prstGeom>
              <a:blipFill>
                <a:blip r:embed="rId4"/>
                <a:stretch>
                  <a:fillRect l="-2796" t="-3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414CCE-5D67-4636-9280-DAF357B8F0FB}"/>
              </a:ext>
            </a:extLst>
          </p:cNvPr>
          <p:cNvSpPr/>
          <p:nvPr/>
        </p:nvSpPr>
        <p:spPr>
          <a:xfrm>
            <a:off x="10767411" y="5720880"/>
            <a:ext cx="1388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M, w, x :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벡터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ctr"/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ctr"/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m, s, y : 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상수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endParaRPr lang="ko-KR" altLang="en-US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98653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664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의 목적함수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35C4B-499D-49C1-B7FE-0A32342284C3}"/>
              </a:ext>
            </a:extLst>
          </p:cNvPr>
          <p:cNvSpPr/>
          <p:nvPr/>
        </p:nvSpPr>
        <p:spPr>
          <a:xfrm>
            <a:off x="631887" y="2191453"/>
            <a:ext cx="3147015" cy="943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간의 분산은 크게 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클래스 내의 분산은 작게 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/>
              <p:nvPr/>
            </p:nvSpPr>
            <p:spPr>
              <a:xfrm>
                <a:off x="4473060" y="2257689"/>
                <a:ext cx="3147015" cy="832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060" y="2257689"/>
                <a:ext cx="3147015" cy="832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4A62CBCE-7877-4B97-AEE4-3A426B14B25E}"/>
              </a:ext>
            </a:extLst>
          </p:cNvPr>
          <p:cNvSpPr/>
          <p:nvPr/>
        </p:nvSpPr>
        <p:spPr>
          <a:xfrm>
            <a:off x="8314233" y="2088412"/>
            <a:ext cx="2800767" cy="482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accent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두 클래스 평균 차의 제곱</a:t>
            </a:r>
            <a:endParaRPr lang="en-US" altLang="ko-KR" sz="2000" dirty="0">
              <a:solidFill>
                <a:schemeClr val="accent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3FBA9-1422-4B7E-95DB-6F74A777AB07}"/>
              </a:ext>
            </a:extLst>
          </p:cNvPr>
          <p:cNvSpPr/>
          <p:nvPr/>
        </p:nvSpPr>
        <p:spPr>
          <a:xfrm>
            <a:off x="8314233" y="2735319"/>
            <a:ext cx="2569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두</a:t>
            </a:r>
            <a:r>
              <a:rPr lang="en-US" altLang="ko-KR" sz="20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클래스의 분산의 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F71C5-BA4D-428B-A310-A6C8A298DF26}"/>
              </a:ext>
            </a:extLst>
          </p:cNvPr>
          <p:cNvSpPr/>
          <p:nvPr/>
        </p:nvSpPr>
        <p:spPr>
          <a:xfrm>
            <a:off x="7620075" y="2257689"/>
            <a:ext cx="391454" cy="6772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latin typeface="12롯데마트드림Bold" panose="02020603020101020101" pitchFamily="18" charset="-127"/>
                <a:ea typeface="12롯데마트드림Bold" panose="02020603020101020101"/>
              </a:rPr>
              <a:t>=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414796-8715-47DF-8F3C-EF827212E0AB}"/>
              </a:ext>
            </a:extLst>
          </p:cNvPr>
          <p:cNvCxnSpPr/>
          <p:nvPr/>
        </p:nvCxnSpPr>
        <p:spPr>
          <a:xfrm>
            <a:off x="8314233" y="2596307"/>
            <a:ext cx="30315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DB0B497-C877-43FC-880D-495B7A058348}"/>
                  </a:ext>
                </a:extLst>
              </p:cNvPr>
              <p:cNvSpPr/>
              <p:nvPr/>
            </p:nvSpPr>
            <p:spPr>
              <a:xfrm>
                <a:off x="631886" y="3429000"/>
                <a:ext cx="7379643" cy="2801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분자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DB0B497-C877-43FC-880D-495B7A058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6" y="3429000"/>
                <a:ext cx="7379643" cy="2801536"/>
              </a:xfrm>
              <a:prstGeom prst="rect">
                <a:avLst/>
              </a:prstGeom>
              <a:blipFill>
                <a:blip r:embed="rId4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538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763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 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의 목적함수 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/>
              <p:nvPr/>
            </p:nvSpPr>
            <p:spPr>
              <a:xfrm>
                <a:off x="2757201" y="1371900"/>
                <a:ext cx="3147015" cy="832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0727FF-4D8B-494C-B186-13E7530E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01" y="1371900"/>
                <a:ext cx="3147015" cy="832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F40CD57-8C65-4133-B5B7-74A783043E07}"/>
                  </a:ext>
                </a:extLst>
              </p:cNvPr>
              <p:cNvSpPr/>
              <p:nvPr/>
            </p:nvSpPr>
            <p:spPr>
              <a:xfrm>
                <a:off x="575606" y="2018808"/>
                <a:ext cx="11330921" cy="5415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분모 </a:t>
                </a: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</a:rPr>
                  <a:t>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nary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	    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00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	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F40CD57-8C65-4133-B5B7-74A783043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06" y="2018808"/>
                <a:ext cx="11330921" cy="5415778"/>
              </a:xfrm>
              <a:prstGeom prst="rect">
                <a:avLst/>
              </a:prstGeom>
              <a:blipFill>
                <a:blip r:embed="rId4"/>
                <a:stretch>
                  <a:fillRect l="-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04BFADC-918A-484C-AC4D-B41F0F55ACCC}"/>
                  </a:ext>
                </a:extLst>
              </p:cNvPr>
              <p:cNvSpPr/>
              <p:nvPr/>
            </p:nvSpPr>
            <p:spPr>
              <a:xfrm>
                <a:off x="7923317" y="3025300"/>
                <a:ext cx="1281441" cy="403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도 동일</a:t>
                </a: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04BFADC-918A-484C-AC4D-B41F0F55A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317" y="3025300"/>
                <a:ext cx="1281441" cy="403700"/>
              </a:xfrm>
              <a:prstGeom prst="rect">
                <a:avLst/>
              </a:prstGeom>
              <a:blipFill>
                <a:blip r:embed="rId5"/>
                <a:stretch>
                  <a:fillRect t="-8955" r="-4286" b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505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664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의 목적함수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/>
              <p:nvPr/>
            </p:nvSpPr>
            <p:spPr>
              <a:xfrm>
                <a:off x="631886" y="2191453"/>
                <a:ext cx="11239271" cy="3475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W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로 정리한 목적함수</a:t>
                </a:r>
                <a:endParaRPr lang="en-US" altLang="ko-KR" sz="24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 	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60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0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목적함수의 최대화를 위해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w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로 미분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분수의 미분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6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6" y="2191453"/>
                <a:ext cx="11239271" cy="3475118"/>
              </a:xfrm>
              <a:prstGeom prst="rect">
                <a:avLst/>
              </a:prstGeom>
              <a:blipFill>
                <a:blip r:embed="rId3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6A55D4E-9E61-4D15-B880-695F9319DF8D}"/>
                  </a:ext>
                </a:extLst>
              </p:cNvPr>
              <p:cNvSpPr/>
              <p:nvPr/>
            </p:nvSpPr>
            <p:spPr>
              <a:xfrm>
                <a:off x="6488882" y="2928164"/>
                <a:ext cx="335470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between – class scatter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: within – class scatter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6A55D4E-9E61-4D15-B880-695F9319D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882" y="2928164"/>
                <a:ext cx="3354701" cy="707886"/>
              </a:xfrm>
              <a:prstGeom prst="rect">
                <a:avLst/>
              </a:prstGeom>
              <a:blipFill>
                <a:blip r:embed="rId4"/>
                <a:stretch>
                  <a:fillRect t="-4310" r="-1089" b="-14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47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B3C3AEE-D0E7-4F85-B325-B402B6205411}"/>
              </a:ext>
            </a:extLst>
          </p:cNvPr>
          <p:cNvGrpSpPr/>
          <p:nvPr/>
        </p:nvGrpSpPr>
        <p:grpSpPr>
          <a:xfrm>
            <a:off x="6388327" y="2895285"/>
            <a:ext cx="2284333" cy="619280"/>
            <a:chOff x="6388327" y="2895285"/>
            <a:chExt cx="2284333" cy="61928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8B1DA42-6488-4B39-982B-3E6AA1DB36B8}"/>
                </a:ext>
              </a:extLst>
            </p:cNvPr>
            <p:cNvSpPr/>
            <p:nvPr/>
          </p:nvSpPr>
          <p:spPr>
            <a:xfrm>
              <a:off x="6388327" y="3238659"/>
              <a:ext cx="813752" cy="275906"/>
            </a:xfrm>
            <a:prstGeom prst="rect">
              <a:avLst/>
            </a:prstGeom>
            <a:solidFill>
              <a:srgbClr val="FFFF00">
                <a:alpha val="5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B89990-F556-46F3-A56B-A9BF289FBCF7}"/>
                </a:ext>
              </a:extLst>
            </p:cNvPr>
            <p:cNvSpPr/>
            <p:nvPr/>
          </p:nvSpPr>
          <p:spPr>
            <a:xfrm>
              <a:off x="7639078" y="3238659"/>
              <a:ext cx="1033582" cy="275906"/>
            </a:xfrm>
            <a:prstGeom prst="rect">
              <a:avLst/>
            </a:prstGeom>
            <a:solidFill>
              <a:srgbClr val="FFFF00">
                <a:alpha val="5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A16E22-8960-47F1-BE74-2AC107865D27}"/>
                </a:ext>
              </a:extLst>
            </p:cNvPr>
            <p:cNvSpPr/>
            <p:nvPr/>
          </p:nvSpPr>
          <p:spPr>
            <a:xfrm>
              <a:off x="7469395" y="2895285"/>
              <a:ext cx="863900" cy="275906"/>
            </a:xfrm>
            <a:prstGeom prst="rect">
              <a:avLst/>
            </a:prstGeom>
            <a:solidFill>
              <a:srgbClr val="FFFF00">
                <a:alpha val="5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BB946D1-89EC-46A0-A126-0FB5947821AB}"/>
                </a:ext>
              </a:extLst>
            </p:cNvPr>
            <p:cNvSpPr/>
            <p:nvPr/>
          </p:nvSpPr>
          <p:spPr>
            <a:xfrm>
              <a:off x="6489007" y="2895285"/>
              <a:ext cx="138036" cy="275906"/>
            </a:xfrm>
            <a:prstGeom prst="rect">
              <a:avLst/>
            </a:prstGeom>
            <a:solidFill>
              <a:srgbClr val="FFFF00">
                <a:alpha val="52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/>
              <p:nvPr/>
            </p:nvSpPr>
            <p:spPr>
              <a:xfrm>
                <a:off x="631887" y="2191453"/>
                <a:ext cx="10196534" cy="4280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목적함수의 최대화를 위해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w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로 미분 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:r>
                  <a:rPr lang="ko-KR" altLang="en-US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분수의 미분</a:t>
                </a:r>
                <a:r>
                  <a:rPr lang="en-US" altLang="ko-KR" sz="20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acc>
                          <m:accPr>
                            <m:chr m:val="⃗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여기서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p>
                          <m:sSup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scalar </a:t>
                </a:r>
                <a:r>
                  <a:rPr lang="ko-KR" altLang="en-US" sz="2200" dirty="0" err="1">
                    <a:latin typeface="12롯데마트드림Bold" panose="02020603020101020101" pitchFamily="18" charset="-127"/>
                    <a:ea typeface="12롯데마트드림Bold" panose="02020603020101020101"/>
                  </a:rPr>
                  <a:t>상수값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-&gt;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하나의 값으로 표현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2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표현될 수 있다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	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는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역행렬을 가짐</a:t>
                </a:r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	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최종식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10196534" cy="4280467"/>
              </a:xfrm>
              <a:prstGeom prst="rect">
                <a:avLst/>
              </a:prstGeom>
              <a:blipFill>
                <a:blip r:embed="rId3"/>
                <a:stretch>
                  <a:fillRect l="-538" b="-1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664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의 목적함수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AED44-055B-4EB3-AC46-9DC07B3B5799}"/>
              </a:ext>
            </a:extLst>
          </p:cNvPr>
          <p:cNvSpPr/>
          <p:nvPr/>
        </p:nvSpPr>
        <p:spPr>
          <a:xfrm>
            <a:off x="5510613" y="4960235"/>
            <a:ext cx="507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에서 모든 변수들은 통계적으로 독립이라고 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111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9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의 분류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/>
              <p:nvPr/>
            </p:nvSpPr>
            <p:spPr>
              <a:xfrm>
                <a:off x="631887" y="2191453"/>
                <a:ext cx="10196534" cy="36054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최종식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ko-KR" sz="2200" b="0" i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이 방적식을 만족시키는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들은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ko-KR" sz="220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dirty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행렬의 고유벡터가 됨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고유치의 크기 순서대로 고유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벡터들을 정렬 후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q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개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(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축소 후의 차원 수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선택하여 이를 열로 하는 변환행렬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W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를 구성하여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Train set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을 변환한다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20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200" dirty="0">
                  <a:latin typeface="12롯데마트드림Bold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변환된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Train set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class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평균을 이용하여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test set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의 </a:t>
                </a:r>
                <a:r>
                  <a:rPr lang="en-US" altLang="ko-KR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class </a:t>
                </a:r>
                <a:r>
                  <a:rPr lang="ko-KR" altLang="en-US" sz="2200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결정 </a:t>
                </a:r>
                <a:endParaRPr lang="en-US" altLang="ko-KR" sz="2200" dirty="0">
                  <a:latin typeface="12롯데마트드림Bold" panose="02020603020101020101" pitchFamily="18" charset="-127"/>
                  <a:ea typeface="12롯데마트드림Bold" panose="02020603020101020101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D35C4B-499D-49C1-B7FE-0A3234228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87" y="2191453"/>
                <a:ext cx="10196534" cy="3605474"/>
              </a:xfrm>
              <a:prstGeom prst="rect">
                <a:avLst/>
              </a:prstGeom>
              <a:blipFill>
                <a:blip r:embed="rId3"/>
                <a:stretch>
                  <a:fillRect l="-658" b="-25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E718111-0CDD-4C3D-8561-BC947DD2924B}"/>
                  </a:ext>
                </a:extLst>
              </p:cNvPr>
              <p:cNvSpPr/>
              <p:nvPr/>
            </p:nvSpPr>
            <p:spPr>
              <a:xfrm>
                <a:off x="4886766" y="2283626"/>
                <a:ext cx="43130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어디서 많이 본 식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: </a:t>
                </a:r>
                <a:r>
                  <a:rPr lang="ko-KR" altLang="en-US" dirty="0" err="1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고유값</a:t>
                </a:r>
                <a:r>
                  <a:rPr lang="ko-KR" altLang="en-US" dirty="0">
                    <a:solidFill>
                      <a:srgbClr val="FF0000"/>
                    </a:solidFill>
                    <a:latin typeface="12롯데마트드림Bold" panose="02020603020101020101" pitchFamily="18" charset="-127"/>
                    <a:ea typeface="12롯데마트드림Bold" panose="02020603020101020101"/>
                  </a:rPr>
                  <a:t> 분해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 smtClean="0">
                        <a:latin typeface="Cambria Math" panose="02040503050406030204" pitchFamily="18" charset="0"/>
                        <a:ea typeface="12롯데마트드림Bold" panose="02020603020101020101"/>
                      </a:rPr>
                      <m:t>A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12롯데마트드림Bold" panose="02020603020101020101"/>
                      </a:rPr>
                      <m:t>𝑣</m:t>
                    </m:r>
                  </m:oMath>
                </a14:m>
                <a:r>
                  <a:rPr lang="ko-KR" altLang="en-US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 </a:t>
                </a:r>
                <a:r>
                  <a:rPr lang="en-US" altLang="ko-KR" dirty="0">
                    <a:latin typeface="12롯데마트드림Bold" panose="02020603020101020101" pitchFamily="18" charset="-127"/>
                    <a:ea typeface="12롯데마트드림Bold" panose="02020603020101020101"/>
                  </a:rPr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E718111-0CDD-4C3D-8561-BC947DD29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66" y="2283626"/>
                <a:ext cx="4313040" cy="369332"/>
              </a:xfrm>
              <a:prstGeom prst="rect">
                <a:avLst/>
              </a:prstGeom>
              <a:blipFill>
                <a:blip r:embed="rId4"/>
                <a:stretch>
                  <a:fillRect l="-1273" t="-13333" r="-283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064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209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 의 분류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35C4B-499D-49C1-B7FE-0A32342284C3}"/>
              </a:ext>
            </a:extLst>
          </p:cNvPr>
          <p:cNvSpPr/>
          <p:nvPr/>
        </p:nvSpPr>
        <p:spPr>
          <a:xfrm>
            <a:off x="631887" y="2018808"/>
            <a:ext cx="10196534" cy="521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	ex)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고유벡터 하나만 이용해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2d -&gt; 1d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변환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18A199-0E4B-44D6-B1EC-413A2B20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72" y="2540105"/>
            <a:ext cx="7770472" cy="3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6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90796B-2476-4B24-90E6-6EECE595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406" y="3171568"/>
            <a:ext cx="36099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144F51-EA47-4F42-9522-41634A0F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81" y="3181093"/>
            <a:ext cx="38290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PCA : Principal Component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6495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Linear Discriminant Analysis 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선형 판별 분석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0297EDE-577A-4DFB-A64D-14BC71370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4" y="2522371"/>
            <a:ext cx="3525307" cy="37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820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LDA : Linear Discriminant Analysis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성능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35C4B-499D-49C1-B7FE-0A32342284C3}"/>
              </a:ext>
            </a:extLst>
          </p:cNvPr>
          <p:cNvSpPr/>
          <p:nvPr/>
        </p:nvSpPr>
        <p:spPr>
          <a:xfrm>
            <a:off x="631887" y="2191453"/>
            <a:ext cx="11095602" cy="2776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보통 데이터의 패턴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,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내재적 속성을 밝혀내는 것이 중요할 때는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의 성능이 더 좋음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LDA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가 더 좋은 성능을 낼 때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데이터가 정규분포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(</a:t>
            </a:r>
            <a:r>
              <a:rPr lang="ko-KR" altLang="en-US" sz="24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다변량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정규분포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)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를 따름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각각의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class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들이 </a:t>
            </a:r>
            <a:r>
              <a:rPr lang="ko-KR" altLang="en-US" sz="24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동일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한 공분산 행렬을 가짐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545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151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차원축소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Dimensionality Reduction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5865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위치를 표현하기 위해 필요한 </a:t>
            </a:r>
            <a:r>
              <a:rPr lang="ko-KR" altLang="en-US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축의 개수를 줄이는 것</a:t>
            </a:r>
            <a:r>
              <a:rPr lang="en-US" altLang="ko-KR" sz="2000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pic>
        <p:nvPicPr>
          <p:cNvPr id="1028" name="Picture 4" descr="2ì°¨ìì ëí ì´ë¯¸ì§ ê²ìê²°ê³¼">
            <a:extLst>
              <a:ext uri="{FF2B5EF4-FFF2-40B4-BE49-F238E27FC236}">
                <a16:creationId xmlns:a16="http://schemas.microsoft.com/office/drawing/2014/main" id="{1F8E19B6-A91C-471E-B8C9-69FC621B9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7"/>
          <a:stretch/>
        </p:blipFill>
        <p:spPr bwMode="auto">
          <a:xfrm>
            <a:off x="7726048" y="3123418"/>
            <a:ext cx="2828585" cy="342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2ì°¨ìì ëí ì´ë¯¸ì§ ê²ìê²°ê³¼">
            <a:extLst>
              <a:ext uri="{FF2B5EF4-FFF2-40B4-BE49-F238E27FC236}">
                <a16:creationId xmlns:a16="http://schemas.microsoft.com/office/drawing/2014/main" id="{50B7D78B-BB8E-4363-815D-5E001B2D5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91" r="-1"/>
          <a:stretch/>
        </p:blipFill>
        <p:spPr bwMode="auto">
          <a:xfrm>
            <a:off x="1782360" y="3123418"/>
            <a:ext cx="2683594" cy="32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205C136-A6FB-481D-A0B2-6B21917D0D40}"/>
              </a:ext>
            </a:extLst>
          </p:cNvPr>
          <p:cNvSpPr/>
          <p:nvPr/>
        </p:nvSpPr>
        <p:spPr>
          <a:xfrm>
            <a:off x="4948419" y="2853262"/>
            <a:ext cx="337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 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 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088DDA6-6EB3-4BB8-823E-717FDABF4B7F}"/>
              </a:ext>
            </a:extLst>
          </p:cNvPr>
          <p:cNvSpPr/>
          <p:nvPr/>
        </p:nvSpPr>
        <p:spPr>
          <a:xfrm>
            <a:off x="5526884" y="4440012"/>
            <a:ext cx="1138234" cy="8863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77488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7C8A3-97B1-4892-A8BC-0F5A4B0ADC56}"/>
              </a:ext>
            </a:extLst>
          </p:cNvPr>
          <p:cNvSpPr/>
          <p:nvPr/>
        </p:nvSpPr>
        <p:spPr>
          <a:xfrm>
            <a:off x="907620" y="2172112"/>
            <a:ext cx="11059792" cy="10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고 차원의 데이터를 저 차원의 데이터로 거리 관계를 유지하며 </a:t>
            </a:r>
            <a:r>
              <a:rPr lang="ko-KR" altLang="en-US" sz="2200" dirty="0" err="1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시키는 기법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직관적으로 데이터의 구조를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시각화하여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확인할 수 있다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B7F16-3A8F-499E-B32F-039DFA44730C}"/>
              </a:ext>
            </a:extLst>
          </p:cNvPr>
          <p:cNvSpPr/>
          <p:nvPr/>
        </p:nvSpPr>
        <p:spPr>
          <a:xfrm>
            <a:off x="7303306" y="2821865"/>
            <a:ext cx="4238661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Ex) 50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데이터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-&gt; 2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차원 평면 시각화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955368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A7C8A3-97B1-4892-A8BC-0F5A4B0ADC56}"/>
              </a:ext>
            </a:extLst>
          </p:cNvPr>
          <p:cNvSpPr/>
          <p:nvPr/>
        </p:nvSpPr>
        <p:spPr>
          <a:xfrm>
            <a:off x="907620" y="2172112"/>
            <a:ext cx="11059792" cy="10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고 차원의 데이터를 저 차원의 데이터로 거리 관계를 유지하며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시키는 기법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직관적으로 데이터의 구조를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시각화하여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확인할 수 있다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7B7F16-3A8F-499E-B32F-039DFA44730C}"/>
              </a:ext>
            </a:extLst>
          </p:cNvPr>
          <p:cNvSpPr/>
          <p:nvPr/>
        </p:nvSpPr>
        <p:spPr>
          <a:xfrm>
            <a:off x="7303306" y="2821865"/>
            <a:ext cx="4238661" cy="4042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Ex) 50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데이터 </a:t>
            </a:r>
            <a:r>
              <a:rPr lang="en-US" altLang="ko-KR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-&gt; 2</a:t>
            </a:r>
            <a:r>
              <a:rPr lang="ko-KR" altLang="en-US" sz="1600" dirty="0">
                <a:latin typeface="12롯데마트드림Bold" panose="02020603020101020101" pitchFamily="18" charset="-127"/>
                <a:ea typeface="12롯데마트드림Bold" panose="02020603020101020101"/>
              </a:rPr>
              <a:t>차원 평면 시각화</a:t>
            </a:r>
            <a:endParaRPr lang="en-US" altLang="ko-KR" sz="16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BB973A-50FF-4BE7-93B7-3F0B98FE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92" y="3429000"/>
            <a:ext cx="3348116" cy="3030926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DC1C28FC-8485-4500-B67A-434639ABE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06448"/>
            <a:ext cx="4840084" cy="2960440"/>
          </a:xfrm>
          <a:prstGeom prst="rect">
            <a:avLst/>
          </a:prstGeom>
        </p:spPr>
      </p:pic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B826410-8137-408D-8CD5-18594B19C372}"/>
              </a:ext>
            </a:extLst>
          </p:cNvPr>
          <p:cNvSpPr/>
          <p:nvPr/>
        </p:nvSpPr>
        <p:spPr>
          <a:xfrm>
            <a:off x="5526883" y="4654258"/>
            <a:ext cx="569117" cy="44315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96253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886ECB-AC0F-4520-8FA1-C2E566A3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3" y="2300449"/>
            <a:ext cx="4469855" cy="39642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571DFC-7D32-4748-8F25-C707BE4DCC82}"/>
              </a:ext>
            </a:extLst>
          </p:cNvPr>
          <p:cNvSpPr/>
          <p:nvPr/>
        </p:nvSpPr>
        <p:spPr>
          <a:xfrm>
            <a:off x="6388273" y="2660520"/>
            <a:ext cx="4162679" cy="10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&lt;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과정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랜덤 순서로 나열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89672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54DE4E-455C-4ACC-80A8-B0C7C8A3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41" y="2993314"/>
            <a:ext cx="5671673" cy="266500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9DBE9-06B6-49D6-ACD8-035E0C5350D3}"/>
              </a:ext>
            </a:extLst>
          </p:cNvPr>
          <p:cNvSpPr/>
          <p:nvPr/>
        </p:nvSpPr>
        <p:spPr>
          <a:xfrm>
            <a:off x="6388273" y="2660520"/>
            <a:ext cx="4162679" cy="2044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&lt;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과정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랜덤 순서로 나열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동일 군집은 당기는 힘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   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다른 군집은 미는 힘 작용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120992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5C07A-57EE-4737-BB1D-9930A6A0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4" y="3634008"/>
            <a:ext cx="5558261" cy="13546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843956-9BE4-4CA1-B754-EE5CC5B31811}"/>
              </a:ext>
            </a:extLst>
          </p:cNvPr>
          <p:cNvSpPr/>
          <p:nvPr/>
        </p:nvSpPr>
        <p:spPr>
          <a:xfrm>
            <a:off x="6388273" y="2660520"/>
            <a:ext cx="4162679" cy="2552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&lt;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과정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랜덤 순서로 나열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동일 군집은 당기는 힘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   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다른 군집은 미는 힘 작용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힘의 균형에 맞는 위치로 이동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151636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E38C71-874A-470D-A4F7-578F9201B3FE}"/>
              </a:ext>
            </a:extLst>
          </p:cNvPr>
          <p:cNvSpPr/>
          <p:nvPr/>
        </p:nvSpPr>
        <p:spPr>
          <a:xfrm>
            <a:off x="6388273" y="2660520"/>
            <a:ext cx="4162679" cy="3060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&lt;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과정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&gt;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랜덤 순서로 나열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동일 군집은 당기는 힘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   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다른 군집은 미는 힘 작용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힘의 균형에 맞는 위치로 이동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457200" indent="-457200" algn="just">
              <a:lnSpc>
                <a:spcPct val="150000"/>
              </a:lnSpc>
              <a:buAutoNum type="arabicPeriod" startAt="3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모든 점들이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2~3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과정 반복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FB67E-CDC0-4F90-A284-30309EFF3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82" y="3571744"/>
            <a:ext cx="5134455" cy="123800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7D49E0-C4B1-4839-9182-99AFB22A4FAA}"/>
              </a:ext>
            </a:extLst>
          </p:cNvPr>
          <p:cNvSpPr/>
          <p:nvPr/>
        </p:nvSpPr>
        <p:spPr>
          <a:xfrm>
            <a:off x="1227770" y="4960849"/>
            <a:ext cx="4162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4"/>
              </a:rPr>
              <a:t>https://youtu.be/NEaUSP4YerM?t=226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8982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45BCC3-4056-4792-A958-90EF8750EEE6}"/>
              </a:ext>
            </a:extLst>
          </p:cNvPr>
          <p:cNvSpPr/>
          <p:nvPr/>
        </p:nvSpPr>
        <p:spPr>
          <a:xfrm>
            <a:off x="907620" y="2172112"/>
            <a:ext cx="11059792" cy="3060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고차원 공간의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유클리디안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 거리를 이용하여 저차원의 거리를 학습한다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기존의 방법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: SNE –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정규 분포 사용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문제점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고차원의 거리가 멀어지면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gradient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값이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0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이 </a:t>
            </a:r>
            <a:r>
              <a:rPr lang="ko-KR" altLang="en-US" sz="22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되서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2">
              <a:lnSpc>
                <a:spcPct val="150000"/>
              </a:lnSpc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저차원의 거리가 멀어지게 학습을 못 시킴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2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=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적당히 먼 거리와 매우 먼 거리를 구별 못함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!!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B10A75-0C44-4571-ADEA-394D5507C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21" y="4644405"/>
            <a:ext cx="3911991" cy="16704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087CF42-82AF-4895-ACC8-4D414C1464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33"/>
          <a:stretch/>
        </p:blipFill>
        <p:spPr>
          <a:xfrm>
            <a:off x="9293219" y="2078035"/>
            <a:ext cx="2674193" cy="225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45BCC3-4056-4792-A958-90EF8750EEE6}"/>
              </a:ext>
            </a:extLst>
          </p:cNvPr>
          <p:cNvSpPr/>
          <p:nvPr/>
        </p:nvSpPr>
        <p:spPr>
          <a:xfrm>
            <a:off x="907620" y="2172112"/>
            <a:ext cx="11059792" cy="15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T-SNE :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자유도가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인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T-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분포 사용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정규분포보다 꼬리가 두꺼워 예측 범위 상승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가까운 거리를 더 가깝게 먼 거리를 더 멀게 배치할 수 있게 됨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050" name="Picture 2" descr="t-sne ê±°ë¦¬ ì ê·ë¶í¬ì ëí ì´ë¯¸ì§ ê²ìê²°ê³¼">
            <a:extLst>
              <a:ext uri="{FF2B5EF4-FFF2-40B4-BE49-F238E27FC236}">
                <a16:creationId xmlns:a16="http://schemas.microsoft.com/office/drawing/2014/main" id="{04DF2E11-6366-4C87-8A52-874B2E19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428" y="3797423"/>
            <a:ext cx="6139614" cy="27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28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8418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T – Stochastic Neighbor Embedding T-</a:t>
            </a:r>
            <a:r>
              <a: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분포 확률적 </a:t>
            </a:r>
            <a:r>
              <a:rPr lang="ko-KR" altLang="en-US" sz="2400" spc="5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/>
              </a:rPr>
              <a:t>임베딩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45BCC3-4056-4792-A958-90EF8750EEE6}"/>
              </a:ext>
            </a:extLst>
          </p:cNvPr>
          <p:cNvSpPr/>
          <p:nvPr/>
        </p:nvSpPr>
        <p:spPr>
          <a:xfrm>
            <a:off x="907620" y="2172112"/>
            <a:ext cx="11059792" cy="4076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장점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PCA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와 달리 군집이 중복되지 않는다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군집성이 유지되기 때문에 시각화를 통한 분석 유용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단점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거리를 학습하며 계속 업데이트 하기 때문에 값이 매번 바뀜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2">
              <a:lnSpc>
                <a:spcPct val="150000"/>
              </a:lnSpc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결과를 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feature</a:t>
            </a: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로 사용할 수 없다</a:t>
            </a: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 수가 많아지면 시간이 오래 걸림</a:t>
            </a:r>
            <a:endParaRPr lang="en-US" altLang="ko-KR" sz="22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695072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3270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PCA vs LDA vs T-SNE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A04ED8-6AD4-482F-9E5B-2B04ED707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4" y="2967429"/>
            <a:ext cx="3892348" cy="25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CD039F-7D32-4DC9-A2D7-F22FA702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12" y="2962308"/>
            <a:ext cx="3882105" cy="258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2D1DCE-9F39-4018-A233-88DC63AD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17" y="2967429"/>
            <a:ext cx="3861619" cy="257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DF6DE7-4F05-485C-9B01-08215DCFB66E}"/>
              </a:ext>
            </a:extLst>
          </p:cNvPr>
          <p:cNvSpPr/>
          <p:nvPr/>
        </p:nvSpPr>
        <p:spPr>
          <a:xfrm>
            <a:off x="907620" y="2023929"/>
            <a:ext cx="11059792" cy="521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IRIS</a:t>
            </a:r>
          </a:p>
        </p:txBody>
      </p:sp>
    </p:spTree>
    <p:extLst>
      <p:ext uri="{BB962C8B-B14F-4D97-AF65-F5344CB8AC3E}">
        <p14:creationId xmlns:p14="http://schemas.microsoft.com/office/powerpoint/2010/main" val="4671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292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저주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Curse of Dimensionality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5399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변수가 늘어나고 차원이 커지면서 발생하는 문제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8930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05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T-SNE : T – Stochastic Neighbor Embedding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3270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PCA vs LDA vs T-SNE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259322-45D3-4448-8784-F4C7D6BC1D26}"/>
              </a:ext>
            </a:extLst>
          </p:cNvPr>
          <p:cNvSpPr/>
          <p:nvPr/>
        </p:nvSpPr>
        <p:spPr>
          <a:xfrm>
            <a:off x="907620" y="2018808"/>
            <a:ext cx="11059792" cy="521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12롯데마트드림Bold" panose="02020603020101020101" pitchFamily="18" charset="-127"/>
                <a:ea typeface="12롯데마트드림Bold" panose="02020603020101020101"/>
              </a:rPr>
              <a:t>MNIST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1BB674-DE19-4F89-A3C6-AB2BD28A1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2" y="2640897"/>
            <a:ext cx="3688399" cy="356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BBFCF2C-923B-4D9D-AD4E-8DA7F2500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801" y="2573987"/>
            <a:ext cx="3688399" cy="370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EA46354-E339-46A4-BF01-98721CA6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200" y="2591921"/>
            <a:ext cx="3688399" cy="366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545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Assignment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490008"/>
            <a:ext cx="10112577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과제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- </a:t>
            </a:r>
            <a:r>
              <a:rPr lang="en-US" altLang="ko-KR" sz="2400" dirty="0" err="1">
                <a:latin typeface="12롯데마트드림Bold" panose="02020603020101020101" pitchFamily="18" charset="-127"/>
                <a:ea typeface="12롯데마트드림Bold" panose="02020603020101020101"/>
              </a:rPr>
              <a:t>Mnist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데이터를 사용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(8:2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비율로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train set, test set split)</a:t>
            </a: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원본 데이터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&amp; PCA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축소 데이터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&amp; LDA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축소 데이터 비교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-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지금까지 배웠던 다항 분류기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2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개 이상 사용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(KNN, random forest</a:t>
            </a:r>
            <a:r>
              <a:rPr lang="en-US" altLang="ko-KR" sz="2400">
                <a:latin typeface="12롯데마트드림Bold" panose="02020603020101020101" pitchFamily="18" charset="-127"/>
                <a:ea typeface="12롯데마트드림Bold" panose="02020603020101020101"/>
              </a:rPr>
              <a:t>, NB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등등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)</a:t>
            </a: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- time stamp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찍어서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training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 시간과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test accuracy </a:t>
            </a: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비교하기</a:t>
            </a:r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3657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5396" y="1582615"/>
            <a:ext cx="12063278" cy="4914900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참고자료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10</a:t>
            </a:r>
            <a:r>
              <a:rPr lang="ko-KR" altLang="en-US" sz="2000" dirty="0"/>
              <a:t>기 이민주님 강의 </a:t>
            </a:r>
            <a:r>
              <a:rPr lang="en-US" altLang="ko-KR" sz="2000" dirty="0"/>
              <a:t>-&gt; </a:t>
            </a:r>
            <a:r>
              <a:rPr lang="ko-KR" altLang="en-US" sz="2000" dirty="0"/>
              <a:t>강의자료 및 실습코드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http://www.datamarket.kr/xe/index.php?mid=board_jPWY12&amp;page=2&amp;document_srl=52335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eigen vector &amp; eigen value </a:t>
            </a:r>
            <a:r>
              <a:rPr lang="ko-KR" altLang="en-US" sz="2000" dirty="0"/>
              <a:t>관련 </a:t>
            </a:r>
            <a:r>
              <a:rPr lang="en-US" altLang="ko-KR" sz="2000" dirty="0" err="1"/>
              <a:t>youtube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4"/>
              </a:rPr>
              <a:t>https://www.youtube.com/watch?v=PFDu9oVAE-g&amp;t=185s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공돌이의</a:t>
            </a:r>
            <a:r>
              <a:rPr lang="ko-KR" altLang="en-US" sz="2000" dirty="0"/>
              <a:t> 수학정리노트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PCA : </a:t>
            </a:r>
            <a:r>
              <a:rPr lang="en-US" altLang="ko-KR" sz="2000" dirty="0">
                <a:hlinkClick r:id="rId5"/>
              </a:rPr>
              <a:t>https://wikidocs.net/7646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LDA : </a:t>
            </a:r>
            <a:r>
              <a:rPr lang="en-US" altLang="ko-KR" sz="2000" dirty="0">
                <a:hlinkClick r:id="rId6"/>
              </a:rPr>
              <a:t>https://wikidocs.net/5957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en-US" altLang="ko-KR" sz="2000" dirty="0" err="1"/>
              <a:t>ratsgo’s</a:t>
            </a:r>
            <a:r>
              <a:rPr lang="ko-KR" altLang="en-US" sz="2000" dirty="0"/>
              <a:t> </a:t>
            </a:r>
            <a:r>
              <a:rPr lang="en-US" altLang="ko-KR" sz="2000" dirty="0"/>
              <a:t>blog</a:t>
            </a:r>
          </a:p>
          <a:p>
            <a:pPr marL="0" indent="0">
              <a:buNone/>
            </a:pPr>
            <a:r>
              <a:rPr lang="en-US" altLang="ko-KR" sz="2000" dirty="0"/>
              <a:t>   PCA : </a:t>
            </a:r>
            <a:r>
              <a:rPr lang="en-US" altLang="ko-KR" sz="2000" dirty="0">
                <a:hlinkClick r:id="rId7"/>
              </a:rPr>
              <a:t>https://ratsgo.github.io/machine%20learning/2017/04/24/PCA/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LDA : </a:t>
            </a:r>
            <a:r>
              <a:rPr lang="en-US" altLang="ko-KR" sz="2000" dirty="0">
                <a:hlinkClick r:id="rId8"/>
              </a:rPr>
              <a:t>https://ratsgo.github.io/machine%20learning/2017/03/21/LDA/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T-SNE </a:t>
            </a:r>
            <a:r>
              <a:rPr lang="ko-KR" altLang="en-US" sz="2000" dirty="0"/>
              <a:t>관련 </a:t>
            </a:r>
            <a:r>
              <a:rPr lang="en-US" altLang="ko-KR" sz="2000" dirty="0" err="1"/>
              <a:t>youtube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hlinkClick r:id="rId9"/>
              </a:rPr>
              <a:t>https://www.youtube.com/watch?v=NEaUSP4YerM</a:t>
            </a:r>
            <a:r>
              <a:rPr lang="en-US" altLang="ko-KR" sz="2000" dirty="0"/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D3D2E1-AE80-472B-A4EC-968DEE9AA3D5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Appendix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algn="l"/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93208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292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저주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Curse of Dimensionality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5399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변수가 늘어나고 차원이 커지면서 발생하는 문제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643E83-5525-489C-B835-FE3CEF71D929}"/>
              </a:ext>
            </a:extLst>
          </p:cNvPr>
          <p:cNvSpPr/>
          <p:nvPr/>
        </p:nvSpPr>
        <p:spPr>
          <a:xfrm>
            <a:off x="1148919" y="2754086"/>
            <a:ext cx="3874779" cy="72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필요한 데이터 수의 지수함수적 증식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연산량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급증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F989465-AD74-4E62-BB3A-9F6C43BD3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603" y="5162815"/>
            <a:ext cx="1443714" cy="53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520B379-B4B9-44DE-BB11-E60C7C880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724" y="4253808"/>
            <a:ext cx="1443715" cy="144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9462385-9C3F-4660-A252-AFB650189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846" y="3810000"/>
            <a:ext cx="1892871" cy="18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861874-8418-4DAB-9154-D53ACEB41EA0}"/>
              </a:ext>
            </a:extLst>
          </p:cNvPr>
          <p:cNvSpPr/>
          <p:nvPr/>
        </p:nvSpPr>
        <p:spPr>
          <a:xfrm>
            <a:off x="1522840" y="5951713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1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34717B-86C5-457F-90F2-D7F821D7EF04}"/>
              </a:ext>
            </a:extLst>
          </p:cNvPr>
          <p:cNvSpPr/>
          <p:nvPr/>
        </p:nvSpPr>
        <p:spPr>
          <a:xfrm>
            <a:off x="3899961" y="5951713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2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9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8BF721-1B3F-4C9B-A8BD-83F0B633443A}"/>
              </a:ext>
            </a:extLst>
          </p:cNvPr>
          <p:cNvSpPr/>
          <p:nvPr/>
        </p:nvSpPr>
        <p:spPr>
          <a:xfrm>
            <a:off x="6438342" y="595171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3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27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6ABD4-E580-42E4-B9EF-454F01014F5A}"/>
              </a:ext>
            </a:extLst>
          </p:cNvPr>
          <p:cNvSpPr/>
          <p:nvPr/>
        </p:nvSpPr>
        <p:spPr>
          <a:xfrm>
            <a:off x="3862114" y="3365251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ex)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각 변수가 가질 수 있는 값이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일 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255EF-F6C8-449F-A631-7350473B980D}"/>
              </a:ext>
            </a:extLst>
          </p:cNvPr>
          <p:cNvSpPr txBox="1"/>
          <p:nvPr/>
        </p:nvSpPr>
        <p:spPr>
          <a:xfrm>
            <a:off x="9373000" y="3917064"/>
            <a:ext cx="16138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b="1" dirty="0">
                <a:latin typeface="12롯데마트드림Bold" panose="02020603020101020101" pitchFamily="18" charset="-127"/>
                <a:ea typeface="12롯데마트드림Bold" panose="02020603020101020101"/>
              </a:rPr>
              <a:t>. . 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B3D85B-64E2-453C-A4DE-32EDA9B72E3E}"/>
              </a:ext>
            </a:extLst>
          </p:cNvPr>
          <p:cNvSpPr/>
          <p:nvPr/>
        </p:nvSpPr>
        <p:spPr>
          <a:xfrm>
            <a:off x="9103361" y="5951713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차원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3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의 </a:t>
            </a:r>
            <a:r>
              <a:rPr lang="en-US" altLang="ko-KR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n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승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75051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292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저주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Curse of Dimensionality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5399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변수가 늘어나고 차원이 커지면서 발생하는 문제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643E83-5525-489C-B835-FE3CEF71D929}"/>
              </a:ext>
            </a:extLst>
          </p:cNvPr>
          <p:cNvSpPr/>
          <p:nvPr/>
        </p:nvSpPr>
        <p:spPr>
          <a:xfrm>
            <a:off x="1148919" y="2754086"/>
            <a:ext cx="3874779" cy="113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필요한 데이터 수의 지수함수적 증식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연산량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급증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정보의 밀도 감소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10C9BF7-3B89-46EA-A45D-0FFAEA6A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477" y="2344134"/>
            <a:ext cx="4657490" cy="41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20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8997362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  </a:t>
            </a:r>
            <a:r>
              <a:rPr lang="en-US" altLang="ko-KR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intro : Dimensionality Reduction</a:t>
            </a:r>
            <a:endParaRPr lang="ko-KR" altLang="en-US" sz="2400" spc="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472" y="1557143"/>
            <a:ext cx="52924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차원의 저주 </a:t>
            </a:r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/>
              </a:rPr>
              <a:t>Curse of Dimensionality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07619" y="2172112"/>
            <a:ext cx="5399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: </a:t>
            </a:r>
            <a:r>
              <a:rPr lang="ko-KR" altLang="en-US" sz="2000" dirty="0">
                <a:latin typeface="12롯데마트드림Bold" panose="02020603020101020101" pitchFamily="18" charset="-127"/>
                <a:ea typeface="12롯데마트드림Bold" panose="02020603020101020101"/>
              </a:rPr>
              <a:t>변수가 늘어나고 차원이 커지면서 발생하는 문제</a:t>
            </a:r>
            <a:endParaRPr lang="en-US" altLang="ko-KR" sz="2000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643E83-5525-489C-B835-FE3CEF71D929}"/>
              </a:ext>
            </a:extLst>
          </p:cNvPr>
          <p:cNvSpPr/>
          <p:nvPr/>
        </p:nvSpPr>
        <p:spPr>
          <a:xfrm>
            <a:off x="1148919" y="2754086"/>
            <a:ext cx="3874779" cy="1966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필요한 데이터 수의 지수함수적 증식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/>
              </a:rPr>
              <a:t>연산량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 급증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정보의 밀도 감소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공간을 설명하기 위한 데이터의 부족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-&gt;</a:t>
            </a:r>
            <a:r>
              <a:rPr lang="ko-KR" altLang="en-US" dirty="0">
                <a:solidFill>
                  <a:srgbClr val="FF0000"/>
                </a:solidFill>
                <a:latin typeface="12롯데마트드림Bold" panose="02020603020101020101" pitchFamily="18" charset="-127"/>
                <a:ea typeface="12롯데마트드림Bold" panose="02020603020101020101"/>
              </a:rPr>
              <a:t>과적합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의 문제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/>
              </a:rPr>
              <a:t>&amp;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/>
              </a:rPr>
              <a:t>성능 감소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/>
            </a:endParaRP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BBFC21CC-67B5-49EE-BD97-1B181B04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93" y="2810957"/>
            <a:ext cx="5053405" cy="323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3046</Words>
  <Application>Microsoft Office PowerPoint</Application>
  <PresentationFormat>와이드스크린</PresentationFormat>
  <Paragraphs>595</Paragraphs>
  <Slides>63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12롯데마트드림Bold</vt:lpstr>
      <vt:lpstr>12롯데마트드림Light</vt:lpstr>
      <vt:lpstr>12롯데마트드림Medium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Im Chaebin</cp:lastModifiedBy>
  <cp:revision>215</cp:revision>
  <dcterms:created xsi:type="dcterms:W3CDTF">2017-07-26T09:20:04Z</dcterms:created>
  <dcterms:modified xsi:type="dcterms:W3CDTF">2019-08-14T09:03:13Z</dcterms:modified>
</cp:coreProperties>
</file>