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256" r:id="rId2"/>
    <p:sldId id="259" r:id="rId3"/>
    <p:sldId id="260" r:id="rId4"/>
    <p:sldId id="274" r:id="rId5"/>
    <p:sldId id="273" r:id="rId6"/>
    <p:sldId id="272" r:id="rId7"/>
    <p:sldId id="275" r:id="rId8"/>
    <p:sldId id="276" r:id="rId9"/>
    <p:sldId id="278" r:id="rId10"/>
    <p:sldId id="277" r:id="rId11"/>
    <p:sldId id="279" r:id="rId12"/>
    <p:sldId id="280" r:id="rId13"/>
    <p:sldId id="281" r:id="rId14"/>
    <p:sldId id="284" r:id="rId15"/>
    <p:sldId id="285" r:id="rId16"/>
    <p:sldId id="286" r:id="rId17"/>
    <p:sldId id="288" r:id="rId18"/>
    <p:sldId id="289" r:id="rId19"/>
    <p:sldId id="290" r:id="rId20"/>
    <p:sldId id="282" r:id="rId21"/>
    <p:sldId id="295" r:id="rId22"/>
    <p:sldId id="296" r:id="rId23"/>
    <p:sldId id="297" r:id="rId24"/>
    <p:sldId id="298" r:id="rId25"/>
    <p:sldId id="300" r:id="rId26"/>
    <p:sldId id="301" r:id="rId27"/>
    <p:sldId id="302" r:id="rId28"/>
    <p:sldId id="328" r:id="rId29"/>
    <p:sldId id="267" r:id="rId30"/>
    <p:sldId id="372" r:id="rId31"/>
    <p:sldId id="379" r:id="rId32"/>
    <p:sldId id="303" r:id="rId33"/>
    <p:sldId id="306" r:id="rId34"/>
    <p:sldId id="305" r:id="rId35"/>
    <p:sldId id="378" r:id="rId36"/>
    <p:sldId id="373" r:id="rId37"/>
    <p:sldId id="382" r:id="rId38"/>
    <p:sldId id="384" r:id="rId39"/>
    <p:sldId id="385" r:id="rId40"/>
    <p:sldId id="386" r:id="rId41"/>
    <p:sldId id="387" r:id="rId42"/>
    <p:sldId id="388" r:id="rId43"/>
    <p:sldId id="383" r:id="rId44"/>
    <p:sldId id="309" r:id="rId45"/>
    <p:sldId id="313" r:id="rId46"/>
    <p:sldId id="381" r:id="rId47"/>
    <p:sldId id="375" r:id="rId48"/>
    <p:sldId id="389" r:id="rId49"/>
    <p:sldId id="390" r:id="rId50"/>
    <p:sldId id="317" r:id="rId51"/>
    <p:sldId id="392" r:id="rId52"/>
    <p:sldId id="393" r:id="rId53"/>
    <p:sldId id="394" r:id="rId54"/>
    <p:sldId id="380" r:id="rId55"/>
    <p:sldId id="374" r:id="rId56"/>
    <p:sldId id="376" r:id="rId57"/>
    <p:sldId id="395" r:id="rId58"/>
    <p:sldId id="320" r:id="rId59"/>
    <p:sldId id="323" r:id="rId60"/>
    <p:sldId id="325" r:id="rId61"/>
    <p:sldId id="322" r:id="rId62"/>
    <p:sldId id="326" r:id="rId63"/>
    <p:sldId id="327" r:id="rId64"/>
    <p:sldId id="268" r:id="rId65"/>
    <p:sldId id="331" r:id="rId66"/>
    <p:sldId id="332" r:id="rId67"/>
    <p:sldId id="334" r:id="rId68"/>
    <p:sldId id="335" r:id="rId69"/>
    <p:sldId id="336" r:id="rId70"/>
    <p:sldId id="337" r:id="rId71"/>
    <p:sldId id="338" r:id="rId72"/>
    <p:sldId id="340" r:id="rId73"/>
    <p:sldId id="399" r:id="rId74"/>
    <p:sldId id="341" r:id="rId75"/>
    <p:sldId id="396" r:id="rId76"/>
    <p:sldId id="397" r:id="rId77"/>
    <p:sldId id="344" r:id="rId78"/>
    <p:sldId id="345" r:id="rId79"/>
    <p:sldId id="346" r:id="rId80"/>
    <p:sldId id="347" r:id="rId81"/>
    <p:sldId id="351" r:id="rId82"/>
    <p:sldId id="348" r:id="rId83"/>
    <p:sldId id="354" r:id="rId84"/>
    <p:sldId id="355" r:id="rId85"/>
    <p:sldId id="352" r:id="rId86"/>
    <p:sldId id="357" r:id="rId87"/>
    <p:sldId id="356" r:id="rId88"/>
    <p:sldId id="358" r:id="rId89"/>
    <p:sldId id="359" r:id="rId90"/>
    <p:sldId id="353" r:id="rId91"/>
    <p:sldId id="360" r:id="rId92"/>
    <p:sldId id="362" r:id="rId93"/>
    <p:sldId id="361" r:id="rId94"/>
    <p:sldId id="398" r:id="rId95"/>
    <p:sldId id="330" r:id="rId96"/>
    <p:sldId id="371" r:id="rId97"/>
    <p:sldId id="370" r:id="rId98"/>
    <p:sldId id="406" r:id="rId99"/>
    <p:sldId id="269" r:id="rId100"/>
    <p:sldId id="401" r:id="rId101"/>
    <p:sldId id="404" r:id="rId102"/>
    <p:sldId id="403" r:id="rId103"/>
    <p:sldId id="402" r:id="rId104"/>
    <p:sldId id="405" r:id="rId105"/>
    <p:sldId id="407" r:id="rId106"/>
    <p:sldId id="262" r:id="rId10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E9C"/>
    <a:srgbClr val="9BC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81444" autoAdjust="0"/>
  </p:normalViewPr>
  <p:slideViewPr>
    <p:cSldViewPr snapToGrid="0">
      <p:cViewPr varScale="1">
        <p:scale>
          <a:sx n="98" d="100"/>
          <a:sy n="98" d="100"/>
        </p:scale>
        <p:origin x="1500" y="84"/>
      </p:cViewPr>
      <p:guideLst>
        <p:guide orient="horz" pos="2432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DBEDFF4-FA26-4206-825A-9C2017C552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1A6839-21DF-4FD1-905F-D1F8EB7A1E5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9355E-D20C-41A4-B875-26E2D9579AC7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E316EC1-A9CB-446D-B961-E6F5E687FA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B58906B-8FF1-4195-BE16-71ACA4875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2CFC8F-160E-413B-8207-ED9CD00C4F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EE9B0A-2305-4DC1-941F-C5B78F8788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7218E-F5D3-418A-98BE-E7392D0D7B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218E-F5D3-418A-98BE-E7392D0D7B1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051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388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119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714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35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723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457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665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25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218E-F5D3-418A-98BE-E7392D0D7B1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32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265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492AB925-ABF7-40CD-97AD-0B8876696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실습 파일 만들기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655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218E-F5D3-418A-98BE-E7392D0D7B16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29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218E-F5D3-418A-98BE-E7392D0D7B16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410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218E-F5D3-418A-98BE-E7392D0D7B16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893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218E-F5D3-418A-98BE-E7392D0D7B16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48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218E-F5D3-418A-98BE-E7392D0D7B16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87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218E-F5D3-418A-98BE-E7392D0D7B16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9598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218E-F5D3-418A-98BE-E7392D0D7B16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0294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218E-F5D3-418A-98BE-E7392D0D7B16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89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218E-F5D3-418A-98BE-E7392D0D7B1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06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218E-F5D3-418A-98BE-E7392D0D7B16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626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218E-F5D3-418A-98BE-E7392D0D7B16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678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218E-F5D3-418A-98BE-E7392D0D7B16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5073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218E-F5D3-418A-98BE-E7392D0D7B16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9098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218E-F5D3-418A-98BE-E7392D0D7B16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486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218E-F5D3-418A-98BE-E7392D0D7B16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309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218E-F5D3-418A-98BE-E7392D0D7B16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9600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218E-F5D3-418A-98BE-E7392D0D7B16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9090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218E-F5D3-418A-98BE-E7392D0D7B16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7435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218E-F5D3-418A-98BE-E7392D0D7B16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780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218E-F5D3-418A-98BE-E7392D0D7B1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437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218E-F5D3-418A-98BE-E7392D0D7B16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477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218E-F5D3-418A-98BE-E7392D0D7B16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383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218E-F5D3-418A-98BE-E7392D0D7B16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037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218E-F5D3-418A-98BE-E7392D0D7B16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369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218E-F5D3-418A-98BE-E7392D0D7B1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973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218E-F5D3-418A-98BE-E7392D0D7B1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737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218E-F5D3-418A-98BE-E7392D0D7B1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287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218E-F5D3-418A-98BE-E7392D0D7B1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07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 직접 다시 그릴 것</a:t>
            </a:r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Forward </a:t>
            </a:r>
            <a:r>
              <a:rPr lang="ko-KR" altLang="en-US" dirty="0"/>
              <a:t>코드 구현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8181E-976E-4898-A877-9A175717101D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2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D20EE-250A-475C-B2FC-1F915040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0CC9B-37A9-4A55-A615-9F7373EB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D79FD-F7DD-4625-98EB-E75CFE74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2DEBF-4B4E-4F5C-B048-C898E6ED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D0774-C67E-44A0-876D-25EBCBE2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B8357-203C-4756-BEEE-6FD7A348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9C690-CB55-45CD-AEFF-4BCA02CF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CF278-DA8D-4E62-AF10-BE70BA1C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1CB70-CBA7-4B8B-B683-F95065F9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5D6B1-91CE-4DA6-8635-50F700D9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9F1C-2DE5-48C6-8267-CC556DEF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>
            <a:lvl1pPr>
              <a:defRPr sz="24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2pPr>
            <a:lvl3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3pPr>
            <a:lvl4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4pPr>
            <a:lvl5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882ADE-3947-4F40-B3ED-171C0E7BF55F}"/>
              </a:ext>
            </a:extLst>
          </p:cNvPr>
          <p:cNvSpPr/>
          <p:nvPr userDrawn="1"/>
        </p:nvSpPr>
        <p:spPr>
          <a:xfrm>
            <a:off x="-260245" y="1375406"/>
            <a:ext cx="12622230" cy="5233869"/>
          </a:xfrm>
          <a:prstGeom prst="rect">
            <a:avLst/>
          </a:prstGeom>
          <a:noFill/>
          <a:ln w="28575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F2CCE13-A91A-4025-B7B6-8ADF60BBFCA9}"/>
              </a:ext>
            </a:extLst>
          </p:cNvPr>
          <p:cNvSpPr/>
          <p:nvPr userDrawn="1"/>
        </p:nvSpPr>
        <p:spPr>
          <a:xfrm>
            <a:off x="2204720" y="0"/>
            <a:ext cx="9987280" cy="1128610"/>
          </a:xfrm>
          <a:custGeom>
            <a:avLst/>
            <a:gdLst>
              <a:gd name="connsiteX0" fmla="*/ 5751 w 8165776"/>
              <a:gd name="connsiteY0" fmla="*/ 0 h 951570"/>
              <a:gd name="connsiteX1" fmla="*/ 8165776 w 8165776"/>
              <a:gd name="connsiteY1" fmla="*/ 0 h 951570"/>
              <a:gd name="connsiteX2" fmla="*/ 8165776 w 8165776"/>
              <a:gd name="connsiteY2" fmla="*/ 951570 h 951570"/>
              <a:gd name="connsiteX3" fmla="*/ 437624 w 8165776"/>
              <a:gd name="connsiteY3" fmla="*/ 951570 h 951570"/>
              <a:gd name="connsiteX4" fmla="*/ 0 w 8165776"/>
              <a:gd name="connsiteY4" fmla="*/ 513946 h 951570"/>
              <a:gd name="connsiteX5" fmla="*/ 0 w 8165776"/>
              <a:gd name="connsiteY5" fmla="*/ 57046 h 95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5776" h="951570">
                <a:moveTo>
                  <a:pt x="5751" y="0"/>
                </a:moveTo>
                <a:lnTo>
                  <a:pt x="8165776" y="0"/>
                </a:lnTo>
                <a:lnTo>
                  <a:pt x="8165776" y="951570"/>
                </a:lnTo>
                <a:lnTo>
                  <a:pt x="437624" y="951570"/>
                </a:lnTo>
                <a:cubicBezTo>
                  <a:pt x="195931" y="951570"/>
                  <a:pt x="0" y="755639"/>
                  <a:pt x="0" y="513946"/>
                </a:cubicBezTo>
                <a:lnTo>
                  <a:pt x="0" y="57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D50450E6-F391-46E8-877D-478B4068F252}"/>
              </a:ext>
            </a:extLst>
          </p:cNvPr>
          <p:cNvSpPr txBox="1">
            <a:spLocks/>
          </p:cNvSpPr>
          <p:nvPr/>
        </p:nvSpPr>
        <p:spPr>
          <a:xfrm>
            <a:off x="10076845" y="78183"/>
            <a:ext cx="2025622" cy="373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12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정규세션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NLP 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심화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9B845F-573A-4944-9D1A-1F46230FB356}"/>
              </a:ext>
            </a:extLst>
          </p:cNvPr>
          <p:cNvCxnSpPr>
            <a:cxnSpLocks/>
          </p:cNvCxnSpPr>
          <p:nvPr/>
        </p:nvCxnSpPr>
        <p:spPr>
          <a:xfrm>
            <a:off x="10099100" y="-13335"/>
            <a:ext cx="0" cy="593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3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87990-0AC1-44FD-8C35-657CAB66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F916E-9849-4B3D-94CE-0F46704B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81B15-B531-4414-BAC7-7755F909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6B15D-BD90-4095-8784-D479D55B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7BAB4-11C0-4EBF-A415-6FCBB191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1794B-27B3-4AE5-B34F-BD5D96AA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EFDBD-1B84-459D-AC07-672F11686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DD2C6-007B-458B-AEE9-BC2F54DF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D0A87-08A1-4D8E-9068-9035F042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E59C0-7A11-4437-B374-B603C938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721DD-615B-4D96-BC20-2D828247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4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6AC7E-A4F8-4711-9F5D-046C875D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4FC16-719F-4F7C-9438-A169FCF1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B8220-2E64-46F9-BDC9-8F4AD276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2F62E0-BB3F-4B39-8B02-D2B897AC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24475-DB40-44B9-9494-7777F45B4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595D72-A194-4D06-939C-D3672FB6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6A896-C68B-41DB-B959-8BC55BCB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A36511-8048-4DB7-A027-C9F9210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6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D33A5-F419-4AAE-BBDC-57F3B67C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FEEEA0-4B8E-4A78-A38B-D7152C0D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F912C5-9EB2-421E-A0DB-7D78ED5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F3C08-B896-4F07-9A89-BD8F47B7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1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3970F2-3D45-429C-903D-DB5D7E55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F8E46-F42C-4DD7-BAFD-9665CC68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D9F75-5804-4C8A-9D12-1920AED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4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95DF-E4D3-4858-9B7C-4CA6CCB9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7952-7881-445F-8B97-82A9B49D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301F5-1737-49A1-BBC7-45ACACA1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25178-88FF-4302-916C-503126FD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8A578-3D56-4D98-A37A-84D68E5F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5F323-BBBC-4CDD-8E9F-D334BFB1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3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43462-B9D8-4B05-AAFB-3FBDEE8D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F31871-C015-42E5-B579-DC6AE2C09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15F9F-2A9F-4430-BD38-EB44C89A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17204-F6C2-4839-800C-6B48F4C9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160D8-82CE-4202-AD60-04779806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4BCC7-67B8-4A79-9A68-7E23831A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A44A76-8A39-4634-88B8-87B2DD9E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3268A-0AE4-44DD-AD54-3CA26982A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15A97-CC34-4E90-958D-52DB25969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483C-29A8-4525-9DDD-19098B90EBD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D1451-32A1-4A79-919E-BB284D31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19B9-5719-4B96-AA53-B04748B2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3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.stanford.edu/class/cs224n/slides/cs224n-2019-lecture07-fancy-rnn.pdf" TargetMode="External"/><Relationship Id="rId4" Type="http://schemas.openxmlformats.org/officeDocument/2006/relationships/image" Target="../media/image28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stanford.edu/class/cs224n/slides/cs224n-2019-lecture07-fancy-rnn.pdf" TargetMode="Externa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24n/slides/cs224n-2019-lecture07-fancy-rnn.pdf" TargetMode="External"/><Relationship Id="rId2" Type="http://schemas.openxmlformats.org/officeDocument/2006/relationships/image" Target="../media/image285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24n/slides/cs224n-2019-lecture07-fancy-rnn.pdf" TargetMode="External"/><Relationship Id="rId2" Type="http://schemas.openxmlformats.org/officeDocument/2006/relationships/image" Target="../media/image28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24n/slides/cs224n-2019-lecture08-nmt.pdf" TargetMode="External"/><Relationship Id="rId2" Type="http://schemas.openxmlformats.org/officeDocument/2006/relationships/image" Target="../media/image28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stanford.edu/class/cs224n/slides/cs224n-2019-lecture06-rnnlm.pdf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0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4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4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460.png"/><Relationship Id="rId5" Type="http://schemas.openxmlformats.org/officeDocument/2006/relationships/image" Target="../media/image400.png"/><Relationship Id="rId10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Relationship Id="rId14" Type="http://schemas.openxmlformats.org/officeDocument/2006/relationships/image" Target="../media/image490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26" Type="http://schemas.openxmlformats.org/officeDocument/2006/relationships/image" Target="../media/image73.png"/><Relationship Id="rId3" Type="http://schemas.openxmlformats.org/officeDocument/2006/relationships/image" Target="../media/image500.png"/><Relationship Id="rId21" Type="http://schemas.openxmlformats.org/officeDocument/2006/relationships/image" Target="../media/image68.png"/><Relationship Id="rId7" Type="http://schemas.openxmlformats.org/officeDocument/2006/relationships/image" Target="../media/image540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5" Type="http://schemas.openxmlformats.org/officeDocument/2006/relationships/image" Target="../media/image520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19" Type="http://schemas.openxmlformats.org/officeDocument/2006/relationships/image" Target="../media/image66.png"/><Relationship Id="rId10" Type="http://schemas.openxmlformats.org/officeDocument/2006/relationships/image" Target="../media/image57.png"/><Relationship Id="rId9" Type="http://schemas.openxmlformats.org/officeDocument/2006/relationships/image" Target="../media/image560.png"/><Relationship Id="rId22" Type="http://schemas.openxmlformats.org/officeDocument/2006/relationships/image" Target="../media/image69.png"/><Relationship Id="rId1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26" Type="http://schemas.openxmlformats.org/officeDocument/2006/relationships/image" Target="../media/image73.png"/><Relationship Id="rId3" Type="http://schemas.openxmlformats.org/officeDocument/2006/relationships/image" Target="../media/image500.png"/><Relationship Id="rId21" Type="http://schemas.openxmlformats.org/officeDocument/2006/relationships/image" Target="../media/image68.png"/><Relationship Id="rId7" Type="http://schemas.openxmlformats.org/officeDocument/2006/relationships/image" Target="../media/image540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5" Type="http://schemas.openxmlformats.org/officeDocument/2006/relationships/image" Target="../media/image520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19" Type="http://schemas.openxmlformats.org/officeDocument/2006/relationships/image" Target="../media/image66.png"/><Relationship Id="rId10" Type="http://schemas.openxmlformats.org/officeDocument/2006/relationships/image" Target="../media/image57.png"/><Relationship Id="rId9" Type="http://schemas.openxmlformats.org/officeDocument/2006/relationships/image" Target="../media/image560.png"/><Relationship Id="rId22" Type="http://schemas.openxmlformats.org/officeDocument/2006/relationships/image" Target="../media/image69.png"/><Relationship Id="rId1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slides/2017/cs231n_2017_lecture10.pdf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slides/2017/cs231n_2017_lecture10.pdf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slides/2017/cs231n_2017_lecture10.pdf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naver.com/main/read.nhn?mode=LPOD&amp;mid=sec&amp;oid=001&amp;aid=0011080794&amp;isYeonhapFlash=Y&amp;rc=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slides/2017/cs231n_2017_lecture10.pdf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slides/2017/cs231n_2017_lecture10.pdf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slides/2017/cs231n_2017_lecture10.pdf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810.png"/><Relationship Id="rId7" Type="http://schemas.openxmlformats.org/officeDocument/2006/relationships/image" Target="../media/image1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59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146.png"/><Relationship Id="rId7" Type="http://schemas.openxmlformats.org/officeDocument/2006/relationships/image" Target="../media/image74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1" Type="http://schemas.openxmlformats.org/officeDocument/2006/relationships/image" Target="../media/image78.png"/><Relationship Id="rId5" Type="http://schemas.openxmlformats.org/officeDocument/2006/relationships/image" Target="../media/image21.png"/><Relationship Id="rId10" Type="http://schemas.openxmlformats.org/officeDocument/2006/relationships/image" Target="../media/image77.png"/><Relationship Id="rId4" Type="http://schemas.openxmlformats.org/officeDocument/2006/relationships/image" Target="../media/image59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146.png"/><Relationship Id="rId7" Type="http://schemas.openxmlformats.org/officeDocument/2006/relationships/image" Target="../media/image74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1" Type="http://schemas.openxmlformats.org/officeDocument/2006/relationships/image" Target="../media/image78.png"/><Relationship Id="rId5" Type="http://schemas.openxmlformats.org/officeDocument/2006/relationships/image" Target="../media/image23.png"/><Relationship Id="rId10" Type="http://schemas.openxmlformats.org/officeDocument/2006/relationships/image" Target="../media/image77.png"/><Relationship Id="rId4" Type="http://schemas.openxmlformats.org/officeDocument/2006/relationships/image" Target="../media/image59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ranslate.kakao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10.png"/><Relationship Id="rId4" Type="http://schemas.openxmlformats.org/officeDocument/2006/relationships/image" Target="../media/image181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0.png"/><Relationship Id="rId3" Type="http://schemas.openxmlformats.org/officeDocument/2006/relationships/image" Target="../media/image1710.png"/><Relationship Id="rId7" Type="http://schemas.openxmlformats.org/officeDocument/2006/relationships/image" Target="../media/image2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0.png"/><Relationship Id="rId5" Type="http://schemas.openxmlformats.org/officeDocument/2006/relationships/image" Target="../media/image2110.png"/><Relationship Id="rId4" Type="http://schemas.openxmlformats.org/officeDocument/2006/relationships/image" Target="../media/image2010.png"/><Relationship Id="rId9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acebook.com/photo.php?fbid=2060611770685004&amp;set=pcb.2060624074017107&amp;type=3&amp;theater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740.png"/><Relationship Id="rId18" Type="http://schemas.openxmlformats.org/officeDocument/2006/relationships/image" Target="../media/image790.png"/><Relationship Id="rId3" Type="http://schemas.openxmlformats.org/officeDocument/2006/relationships/image" Target="../media/image280.png"/><Relationship Id="rId7" Type="http://schemas.openxmlformats.org/officeDocument/2006/relationships/image" Target="../media/image420.png"/><Relationship Id="rId12" Type="http://schemas.openxmlformats.org/officeDocument/2006/relationships/image" Target="../media/image630.png"/><Relationship Id="rId17" Type="http://schemas.openxmlformats.org/officeDocument/2006/relationships/image" Target="../media/image780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770.png"/><Relationship Id="rId20" Type="http://schemas.openxmlformats.org/officeDocument/2006/relationships/image" Target="../media/image81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0.png"/><Relationship Id="rId5" Type="http://schemas.openxmlformats.org/officeDocument/2006/relationships/image" Target="../media/image390.png"/><Relationship Id="rId15" Type="http://schemas.openxmlformats.org/officeDocument/2006/relationships/image" Target="../media/image760.png"/><Relationship Id="rId10" Type="http://schemas.openxmlformats.org/officeDocument/2006/relationships/image" Target="../media/image550.png"/><Relationship Id="rId19" Type="http://schemas.openxmlformats.org/officeDocument/2006/relationships/image" Target="../media/image800.png"/><Relationship Id="rId4" Type="http://schemas.openxmlformats.org/officeDocument/2006/relationships/image" Target="../media/image290.png"/><Relationship Id="rId9" Type="http://schemas.openxmlformats.org/officeDocument/2006/relationships/image" Target="../media/image510.png"/><Relationship Id="rId14" Type="http://schemas.openxmlformats.org/officeDocument/2006/relationships/image" Target="../media/image75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0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820.png"/><Relationship Id="rId7" Type="http://schemas.openxmlformats.org/officeDocument/2006/relationships/image" Target="../media/image860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0.png"/><Relationship Id="rId11" Type="http://schemas.openxmlformats.org/officeDocument/2006/relationships/image" Target="../media/image900.png"/><Relationship Id="rId5" Type="http://schemas.openxmlformats.org/officeDocument/2006/relationships/image" Target="../media/image840.png"/><Relationship Id="rId15" Type="http://schemas.openxmlformats.org/officeDocument/2006/relationships/image" Target="../media/image94.png"/><Relationship Id="rId10" Type="http://schemas.openxmlformats.org/officeDocument/2006/relationships/image" Target="../media/image890.png"/><Relationship Id="rId19" Type="http://schemas.openxmlformats.org/officeDocument/2006/relationships/image" Target="../media/image98.png"/><Relationship Id="rId4" Type="http://schemas.openxmlformats.org/officeDocument/2006/relationships/image" Target="../media/image830.png"/><Relationship Id="rId9" Type="http://schemas.openxmlformats.org/officeDocument/2006/relationships/image" Target="../media/image880.png"/><Relationship Id="rId14" Type="http://schemas.openxmlformats.org/officeDocument/2006/relationships/image" Target="../media/image9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3" Type="http://schemas.openxmlformats.org/officeDocument/2006/relationships/image" Target="../media/image99.png"/><Relationship Id="rId21" Type="http://schemas.openxmlformats.org/officeDocument/2006/relationships/image" Target="../media/image117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" Type="http://schemas.openxmlformats.org/officeDocument/2006/relationships/image" Target="../media/image50.png"/><Relationship Id="rId16" Type="http://schemas.openxmlformats.org/officeDocument/2006/relationships/image" Target="../media/image112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24" Type="http://schemas.openxmlformats.org/officeDocument/2006/relationships/image" Target="../media/image120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23" Type="http://schemas.openxmlformats.org/officeDocument/2006/relationships/image" Target="../media/image119.png"/><Relationship Id="rId10" Type="http://schemas.openxmlformats.org/officeDocument/2006/relationships/image" Target="../media/image106.png"/><Relationship Id="rId19" Type="http://schemas.openxmlformats.org/officeDocument/2006/relationships/image" Target="../media/image115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image" Target="../media/image118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5.png"/><Relationship Id="rId18" Type="http://schemas.openxmlformats.org/officeDocument/2006/relationships/image" Target="../media/image124.png"/><Relationship Id="rId3" Type="http://schemas.openxmlformats.org/officeDocument/2006/relationships/image" Target="../media/image99.png"/><Relationship Id="rId7" Type="http://schemas.openxmlformats.org/officeDocument/2006/relationships/image" Target="../media/image106.png"/><Relationship Id="rId12" Type="http://schemas.openxmlformats.org/officeDocument/2006/relationships/image" Target="../media/image114.png"/><Relationship Id="rId17" Type="http://schemas.openxmlformats.org/officeDocument/2006/relationships/image" Target="../media/image123.png"/><Relationship Id="rId2" Type="http://schemas.openxmlformats.org/officeDocument/2006/relationships/image" Target="../media/image51.png"/><Relationship Id="rId16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3.png"/><Relationship Id="rId5" Type="http://schemas.openxmlformats.org/officeDocument/2006/relationships/image" Target="../media/image104.png"/><Relationship Id="rId15" Type="http://schemas.openxmlformats.org/officeDocument/2006/relationships/image" Target="../media/image120.png"/><Relationship Id="rId10" Type="http://schemas.openxmlformats.org/officeDocument/2006/relationships/image" Target="../media/image112.png"/><Relationship Id="rId19" Type="http://schemas.openxmlformats.org/officeDocument/2006/relationships/image" Target="../media/image125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86.png"/><Relationship Id="rId18" Type="http://schemas.openxmlformats.org/officeDocument/2006/relationships/image" Target="../media/image121.png"/><Relationship Id="rId3" Type="http://schemas.openxmlformats.org/officeDocument/2006/relationships/image" Target="../media/image63.png"/><Relationship Id="rId21" Type="http://schemas.openxmlformats.org/officeDocument/2006/relationships/image" Target="../media/image129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89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4.png"/><Relationship Id="rId24" Type="http://schemas.openxmlformats.org/officeDocument/2006/relationships/hyperlink" Target="http://cs231n.stanford.edu/slides/2017/cs231n_2017_lecture10.pdf" TargetMode="External"/><Relationship Id="rId5" Type="http://schemas.openxmlformats.org/officeDocument/2006/relationships/image" Target="../media/image82.png"/><Relationship Id="rId15" Type="http://schemas.openxmlformats.org/officeDocument/2006/relationships/image" Target="../media/image88.png"/><Relationship Id="rId23" Type="http://schemas.openxmlformats.org/officeDocument/2006/relationships/image" Target="../media/image132.png"/><Relationship Id="rId10" Type="http://schemas.openxmlformats.org/officeDocument/2006/relationships/image" Target="../media/image192.png"/><Relationship Id="rId19" Type="http://schemas.openxmlformats.org/officeDocument/2006/relationships/image" Target="../media/image126.png"/><Relationship Id="rId4" Type="http://schemas.openxmlformats.org/officeDocument/2006/relationships/image" Target="../media/image79.png"/><Relationship Id="rId9" Type="http://schemas.openxmlformats.org/officeDocument/2006/relationships/image" Target="../media/image191.png"/><Relationship Id="rId14" Type="http://schemas.openxmlformats.org/officeDocument/2006/relationships/image" Target="../media/image87.png"/><Relationship Id="rId22" Type="http://schemas.openxmlformats.org/officeDocument/2006/relationships/image" Target="../media/image131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3.png"/><Relationship Id="rId18" Type="http://schemas.openxmlformats.org/officeDocument/2006/relationships/image" Target="../media/image154.png"/><Relationship Id="rId3" Type="http://schemas.openxmlformats.org/officeDocument/2006/relationships/image" Target="../media/image1710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17" Type="http://schemas.openxmlformats.org/officeDocument/2006/relationships/image" Target="../media/image153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.png"/><Relationship Id="rId15" Type="http://schemas.openxmlformats.org/officeDocument/2006/relationships/image" Target="../media/image145.png"/><Relationship Id="rId10" Type="http://schemas.openxmlformats.org/officeDocument/2006/relationships/image" Target="../media/image140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3.png"/><Relationship Id="rId18" Type="http://schemas.openxmlformats.org/officeDocument/2006/relationships/image" Target="../media/image154.png"/><Relationship Id="rId3" Type="http://schemas.openxmlformats.org/officeDocument/2006/relationships/image" Target="../media/image1710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17" Type="http://schemas.openxmlformats.org/officeDocument/2006/relationships/image" Target="../media/image153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.png"/><Relationship Id="rId15" Type="http://schemas.openxmlformats.org/officeDocument/2006/relationships/image" Target="../media/image145.png"/><Relationship Id="rId10" Type="http://schemas.openxmlformats.org/officeDocument/2006/relationships/image" Target="../media/image140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70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5" Type="http://schemas.openxmlformats.org/officeDocument/2006/relationships/image" Target="../media/image149.png"/><Relationship Id="rId10" Type="http://schemas.openxmlformats.org/officeDocument/2006/relationships/image" Target="../media/image1540.png"/><Relationship Id="rId4" Type="http://schemas.openxmlformats.org/officeDocument/2006/relationships/image" Target="../media/image148.png"/><Relationship Id="rId9" Type="http://schemas.openxmlformats.org/officeDocument/2006/relationships/image" Target="../media/image1530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7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69.png"/><Relationship Id="rId10" Type="http://schemas.openxmlformats.org/officeDocument/2006/relationships/image" Target="../media/image164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68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7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69.png"/><Relationship Id="rId10" Type="http://schemas.openxmlformats.org/officeDocument/2006/relationships/image" Target="../media/image164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6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7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69.png"/><Relationship Id="rId10" Type="http://schemas.openxmlformats.org/officeDocument/2006/relationships/image" Target="../media/image164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68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182.png"/><Relationship Id="rId10" Type="http://schemas.openxmlformats.org/officeDocument/2006/relationships/image" Target="../media/image177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3" Type="http://schemas.openxmlformats.org/officeDocument/2006/relationships/image" Target="../media/image184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182.png"/><Relationship Id="rId10" Type="http://schemas.openxmlformats.org/officeDocument/2006/relationships/image" Target="../media/image177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95.png"/><Relationship Id="rId3" Type="http://schemas.openxmlformats.org/officeDocument/2006/relationships/image" Target="../media/image185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5" Type="http://schemas.openxmlformats.org/officeDocument/2006/relationships/image" Target="../media/image187.png"/><Relationship Id="rId15" Type="http://schemas.openxmlformats.org/officeDocument/2006/relationships/image" Target="../media/image197.png"/><Relationship Id="rId10" Type="http://schemas.openxmlformats.org/officeDocument/2006/relationships/image" Target="../media/image192.png"/><Relationship Id="rId4" Type="http://schemas.openxmlformats.org/officeDocument/2006/relationships/image" Target="../media/image186.png"/><Relationship Id="rId9" Type="http://schemas.openxmlformats.org/officeDocument/2006/relationships/image" Target="../media/image191.png"/><Relationship Id="rId14" Type="http://schemas.openxmlformats.org/officeDocument/2006/relationships/image" Target="../media/image196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95.png"/><Relationship Id="rId18" Type="http://schemas.openxmlformats.org/officeDocument/2006/relationships/image" Target="../media/image201.png"/><Relationship Id="rId3" Type="http://schemas.openxmlformats.org/officeDocument/2006/relationships/image" Target="../media/image199.png"/><Relationship Id="rId21" Type="http://schemas.openxmlformats.org/officeDocument/2006/relationships/image" Target="../media/image204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17" Type="http://schemas.openxmlformats.org/officeDocument/2006/relationships/image" Target="../media/image200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98.png"/><Relationship Id="rId20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24" Type="http://schemas.openxmlformats.org/officeDocument/2006/relationships/image" Target="../media/image207.png"/><Relationship Id="rId5" Type="http://schemas.openxmlformats.org/officeDocument/2006/relationships/image" Target="../media/image187.png"/><Relationship Id="rId15" Type="http://schemas.openxmlformats.org/officeDocument/2006/relationships/image" Target="../media/image197.png"/><Relationship Id="rId23" Type="http://schemas.openxmlformats.org/officeDocument/2006/relationships/image" Target="../media/image206.png"/><Relationship Id="rId10" Type="http://schemas.openxmlformats.org/officeDocument/2006/relationships/image" Target="../media/image192.png"/><Relationship Id="rId19" Type="http://schemas.openxmlformats.org/officeDocument/2006/relationships/image" Target="../media/image202.png"/><Relationship Id="rId4" Type="http://schemas.openxmlformats.org/officeDocument/2006/relationships/image" Target="../media/image186.png"/><Relationship Id="rId9" Type="http://schemas.openxmlformats.org/officeDocument/2006/relationships/image" Target="../media/image191.png"/><Relationship Id="rId14" Type="http://schemas.openxmlformats.org/officeDocument/2006/relationships/image" Target="../media/image196.png"/><Relationship Id="rId22" Type="http://schemas.openxmlformats.org/officeDocument/2006/relationships/image" Target="../media/image205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3" Type="http://schemas.openxmlformats.org/officeDocument/2006/relationships/image" Target="../media/image208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182.png"/><Relationship Id="rId10" Type="http://schemas.openxmlformats.org/officeDocument/2006/relationships/image" Target="../media/image177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95.png"/><Relationship Id="rId3" Type="http://schemas.openxmlformats.org/officeDocument/2006/relationships/image" Target="../media/image209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5" Type="http://schemas.openxmlformats.org/officeDocument/2006/relationships/image" Target="../media/image187.png"/><Relationship Id="rId15" Type="http://schemas.openxmlformats.org/officeDocument/2006/relationships/image" Target="../media/image197.png"/><Relationship Id="rId10" Type="http://schemas.openxmlformats.org/officeDocument/2006/relationships/image" Target="../media/image192.png"/><Relationship Id="rId4" Type="http://schemas.openxmlformats.org/officeDocument/2006/relationships/image" Target="../media/image186.png"/><Relationship Id="rId9" Type="http://schemas.openxmlformats.org/officeDocument/2006/relationships/image" Target="../media/image191.png"/><Relationship Id="rId14" Type="http://schemas.openxmlformats.org/officeDocument/2006/relationships/image" Target="../media/image196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95.png"/><Relationship Id="rId3" Type="http://schemas.openxmlformats.org/officeDocument/2006/relationships/image" Target="../media/image210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5" Type="http://schemas.openxmlformats.org/officeDocument/2006/relationships/image" Target="../media/image187.png"/><Relationship Id="rId15" Type="http://schemas.openxmlformats.org/officeDocument/2006/relationships/image" Target="../media/image197.png"/><Relationship Id="rId10" Type="http://schemas.openxmlformats.org/officeDocument/2006/relationships/image" Target="../media/image192.png"/><Relationship Id="rId4" Type="http://schemas.openxmlformats.org/officeDocument/2006/relationships/image" Target="../media/image186.png"/><Relationship Id="rId9" Type="http://schemas.openxmlformats.org/officeDocument/2006/relationships/image" Target="../media/image191.png"/><Relationship Id="rId14" Type="http://schemas.openxmlformats.org/officeDocument/2006/relationships/image" Target="../media/image196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95.png"/><Relationship Id="rId18" Type="http://schemas.openxmlformats.org/officeDocument/2006/relationships/image" Target="../media/image201.png"/><Relationship Id="rId3" Type="http://schemas.openxmlformats.org/officeDocument/2006/relationships/image" Target="../media/image211.png"/><Relationship Id="rId21" Type="http://schemas.openxmlformats.org/officeDocument/2006/relationships/image" Target="../media/image204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17" Type="http://schemas.openxmlformats.org/officeDocument/2006/relationships/image" Target="../media/image200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198.png"/><Relationship Id="rId20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24" Type="http://schemas.openxmlformats.org/officeDocument/2006/relationships/image" Target="../media/image216.png"/><Relationship Id="rId5" Type="http://schemas.openxmlformats.org/officeDocument/2006/relationships/image" Target="../media/image187.png"/><Relationship Id="rId15" Type="http://schemas.openxmlformats.org/officeDocument/2006/relationships/image" Target="../media/image197.png"/><Relationship Id="rId23" Type="http://schemas.openxmlformats.org/officeDocument/2006/relationships/image" Target="../media/image215.png"/><Relationship Id="rId10" Type="http://schemas.openxmlformats.org/officeDocument/2006/relationships/image" Target="../media/image192.png"/><Relationship Id="rId19" Type="http://schemas.openxmlformats.org/officeDocument/2006/relationships/image" Target="../media/image212.png"/><Relationship Id="rId4" Type="http://schemas.openxmlformats.org/officeDocument/2006/relationships/image" Target="../media/image186.png"/><Relationship Id="rId9" Type="http://schemas.openxmlformats.org/officeDocument/2006/relationships/image" Target="../media/image191.png"/><Relationship Id="rId14" Type="http://schemas.openxmlformats.org/officeDocument/2006/relationships/image" Target="../media/image196.png"/><Relationship Id="rId22" Type="http://schemas.openxmlformats.org/officeDocument/2006/relationships/image" Target="../media/image214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95.png"/><Relationship Id="rId3" Type="http://schemas.openxmlformats.org/officeDocument/2006/relationships/image" Target="../media/image217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17" Type="http://schemas.openxmlformats.org/officeDocument/2006/relationships/image" Target="../media/image218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5" Type="http://schemas.openxmlformats.org/officeDocument/2006/relationships/image" Target="../media/image187.png"/><Relationship Id="rId15" Type="http://schemas.openxmlformats.org/officeDocument/2006/relationships/image" Target="../media/image197.png"/><Relationship Id="rId10" Type="http://schemas.openxmlformats.org/officeDocument/2006/relationships/image" Target="../media/image192.png"/><Relationship Id="rId4" Type="http://schemas.openxmlformats.org/officeDocument/2006/relationships/image" Target="../media/image186.png"/><Relationship Id="rId9" Type="http://schemas.openxmlformats.org/officeDocument/2006/relationships/image" Target="../media/image191.png"/><Relationship Id="rId14" Type="http://schemas.openxmlformats.org/officeDocument/2006/relationships/image" Target="../media/image19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3" Type="http://schemas.openxmlformats.org/officeDocument/2006/relationships/image" Target="../media/image219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182.png"/><Relationship Id="rId10" Type="http://schemas.openxmlformats.org/officeDocument/2006/relationships/image" Target="../media/image177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95.png"/><Relationship Id="rId3" Type="http://schemas.openxmlformats.org/officeDocument/2006/relationships/image" Target="../media/image220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5" Type="http://schemas.openxmlformats.org/officeDocument/2006/relationships/image" Target="../media/image187.png"/><Relationship Id="rId15" Type="http://schemas.openxmlformats.org/officeDocument/2006/relationships/image" Target="../media/image197.png"/><Relationship Id="rId10" Type="http://schemas.openxmlformats.org/officeDocument/2006/relationships/image" Target="../media/image192.png"/><Relationship Id="rId4" Type="http://schemas.openxmlformats.org/officeDocument/2006/relationships/image" Target="../media/image186.png"/><Relationship Id="rId9" Type="http://schemas.openxmlformats.org/officeDocument/2006/relationships/image" Target="../media/image191.png"/><Relationship Id="rId14" Type="http://schemas.openxmlformats.org/officeDocument/2006/relationships/image" Target="../media/image196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95.png"/><Relationship Id="rId3" Type="http://schemas.openxmlformats.org/officeDocument/2006/relationships/image" Target="../media/image221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5" Type="http://schemas.openxmlformats.org/officeDocument/2006/relationships/image" Target="../media/image187.png"/><Relationship Id="rId15" Type="http://schemas.openxmlformats.org/officeDocument/2006/relationships/image" Target="../media/image197.png"/><Relationship Id="rId10" Type="http://schemas.openxmlformats.org/officeDocument/2006/relationships/image" Target="../media/image192.png"/><Relationship Id="rId4" Type="http://schemas.openxmlformats.org/officeDocument/2006/relationships/image" Target="../media/image186.png"/><Relationship Id="rId9" Type="http://schemas.openxmlformats.org/officeDocument/2006/relationships/image" Target="../media/image191.png"/><Relationship Id="rId14" Type="http://schemas.openxmlformats.org/officeDocument/2006/relationships/image" Target="../media/image196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95.png"/><Relationship Id="rId18" Type="http://schemas.openxmlformats.org/officeDocument/2006/relationships/image" Target="../media/image201.png"/><Relationship Id="rId3" Type="http://schemas.openxmlformats.org/officeDocument/2006/relationships/image" Target="../media/image222.png"/><Relationship Id="rId21" Type="http://schemas.openxmlformats.org/officeDocument/2006/relationships/image" Target="../media/image204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17" Type="http://schemas.openxmlformats.org/officeDocument/2006/relationships/image" Target="../media/image200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98.png"/><Relationship Id="rId20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24" Type="http://schemas.openxmlformats.org/officeDocument/2006/relationships/image" Target="../media/image227.png"/><Relationship Id="rId5" Type="http://schemas.openxmlformats.org/officeDocument/2006/relationships/image" Target="../media/image187.png"/><Relationship Id="rId15" Type="http://schemas.openxmlformats.org/officeDocument/2006/relationships/image" Target="../media/image197.png"/><Relationship Id="rId23" Type="http://schemas.openxmlformats.org/officeDocument/2006/relationships/image" Target="../media/image226.png"/><Relationship Id="rId10" Type="http://schemas.openxmlformats.org/officeDocument/2006/relationships/image" Target="../media/image192.png"/><Relationship Id="rId19" Type="http://schemas.openxmlformats.org/officeDocument/2006/relationships/image" Target="../media/image223.png"/><Relationship Id="rId4" Type="http://schemas.openxmlformats.org/officeDocument/2006/relationships/image" Target="../media/image186.png"/><Relationship Id="rId9" Type="http://schemas.openxmlformats.org/officeDocument/2006/relationships/image" Target="../media/image191.png"/><Relationship Id="rId14" Type="http://schemas.openxmlformats.org/officeDocument/2006/relationships/image" Target="../media/image196.png"/><Relationship Id="rId22" Type="http://schemas.openxmlformats.org/officeDocument/2006/relationships/image" Target="../media/image225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95.png"/><Relationship Id="rId18" Type="http://schemas.openxmlformats.org/officeDocument/2006/relationships/image" Target="../media/image201.png"/><Relationship Id="rId3" Type="http://schemas.openxmlformats.org/officeDocument/2006/relationships/image" Target="../media/image222.png"/><Relationship Id="rId21" Type="http://schemas.openxmlformats.org/officeDocument/2006/relationships/image" Target="../media/image204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17" Type="http://schemas.openxmlformats.org/officeDocument/2006/relationships/image" Target="../media/image200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98.png"/><Relationship Id="rId20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24" Type="http://schemas.openxmlformats.org/officeDocument/2006/relationships/image" Target="../media/image227.png"/><Relationship Id="rId5" Type="http://schemas.openxmlformats.org/officeDocument/2006/relationships/image" Target="../media/image187.png"/><Relationship Id="rId15" Type="http://schemas.openxmlformats.org/officeDocument/2006/relationships/image" Target="../media/image197.png"/><Relationship Id="rId23" Type="http://schemas.openxmlformats.org/officeDocument/2006/relationships/image" Target="../media/image226.png"/><Relationship Id="rId10" Type="http://schemas.openxmlformats.org/officeDocument/2006/relationships/image" Target="../media/image192.png"/><Relationship Id="rId19" Type="http://schemas.openxmlformats.org/officeDocument/2006/relationships/image" Target="../media/image223.png"/><Relationship Id="rId4" Type="http://schemas.openxmlformats.org/officeDocument/2006/relationships/image" Target="../media/image186.png"/><Relationship Id="rId9" Type="http://schemas.openxmlformats.org/officeDocument/2006/relationships/image" Target="../media/image191.png"/><Relationship Id="rId14" Type="http://schemas.openxmlformats.org/officeDocument/2006/relationships/image" Target="../media/image196.png"/><Relationship Id="rId22" Type="http://schemas.openxmlformats.org/officeDocument/2006/relationships/image" Target="../media/image225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9.png"/><Relationship Id="rId18" Type="http://schemas.openxmlformats.org/officeDocument/2006/relationships/image" Target="../media/image244.png"/><Relationship Id="rId26" Type="http://schemas.openxmlformats.org/officeDocument/2006/relationships/image" Target="../media/image252.png"/><Relationship Id="rId3" Type="http://schemas.openxmlformats.org/officeDocument/2006/relationships/image" Target="../media/image229.png"/><Relationship Id="rId21" Type="http://schemas.openxmlformats.org/officeDocument/2006/relationships/image" Target="../media/image247.png"/><Relationship Id="rId34" Type="http://schemas.openxmlformats.org/officeDocument/2006/relationships/image" Target="../media/image260.png"/><Relationship Id="rId7" Type="http://schemas.openxmlformats.org/officeDocument/2006/relationships/image" Target="../media/image233.png"/><Relationship Id="rId12" Type="http://schemas.openxmlformats.org/officeDocument/2006/relationships/image" Target="../media/image238.png"/><Relationship Id="rId17" Type="http://schemas.openxmlformats.org/officeDocument/2006/relationships/image" Target="../media/image243.png"/><Relationship Id="rId25" Type="http://schemas.openxmlformats.org/officeDocument/2006/relationships/image" Target="../media/image251.png"/><Relationship Id="rId33" Type="http://schemas.openxmlformats.org/officeDocument/2006/relationships/image" Target="../media/image259.png"/><Relationship Id="rId2" Type="http://schemas.openxmlformats.org/officeDocument/2006/relationships/image" Target="../media/image228.png"/><Relationship Id="rId16" Type="http://schemas.openxmlformats.org/officeDocument/2006/relationships/image" Target="../media/image242.png"/><Relationship Id="rId20" Type="http://schemas.openxmlformats.org/officeDocument/2006/relationships/image" Target="../media/image246.png"/><Relationship Id="rId29" Type="http://schemas.openxmlformats.org/officeDocument/2006/relationships/image" Target="../media/image2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7.png"/><Relationship Id="rId24" Type="http://schemas.openxmlformats.org/officeDocument/2006/relationships/image" Target="../media/image250.png"/><Relationship Id="rId32" Type="http://schemas.openxmlformats.org/officeDocument/2006/relationships/image" Target="../media/image258.png"/><Relationship Id="rId5" Type="http://schemas.openxmlformats.org/officeDocument/2006/relationships/image" Target="../media/image231.png"/><Relationship Id="rId15" Type="http://schemas.openxmlformats.org/officeDocument/2006/relationships/image" Target="../media/image241.png"/><Relationship Id="rId23" Type="http://schemas.openxmlformats.org/officeDocument/2006/relationships/image" Target="../media/image249.png"/><Relationship Id="rId28" Type="http://schemas.openxmlformats.org/officeDocument/2006/relationships/image" Target="../media/image254.png"/><Relationship Id="rId10" Type="http://schemas.openxmlformats.org/officeDocument/2006/relationships/image" Target="../media/image236.png"/><Relationship Id="rId19" Type="http://schemas.openxmlformats.org/officeDocument/2006/relationships/image" Target="../media/image245.png"/><Relationship Id="rId31" Type="http://schemas.openxmlformats.org/officeDocument/2006/relationships/image" Target="../media/image257.png"/><Relationship Id="rId4" Type="http://schemas.openxmlformats.org/officeDocument/2006/relationships/image" Target="../media/image230.png"/><Relationship Id="rId9" Type="http://schemas.openxmlformats.org/officeDocument/2006/relationships/image" Target="../media/image235.png"/><Relationship Id="rId14" Type="http://schemas.openxmlformats.org/officeDocument/2006/relationships/image" Target="../media/image240.png"/><Relationship Id="rId22" Type="http://schemas.openxmlformats.org/officeDocument/2006/relationships/image" Target="../media/image248.png"/><Relationship Id="rId27" Type="http://schemas.openxmlformats.org/officeDocument/2006/relationships/image" Target="../media/image253.png"/><Relationship Id="rId30" Type="http://schemas.openxmlformats.org/officeDocument/2006/relationships/image" Target="../media/image256.png"/><Relationship Id="rId8" Type="http://schemas.openxmlformats.org/officeDocument/2006/relationships/image" Target="../media/image234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png"/><Relationship Id="rId13" Type="http://schemas.openxmlformats.org/officeDocument/2006/relationships/image" Target="../media/image272.png"/><Relationship Id="rId18" Type="http://schemas.openxmlformats.org/officeDocument/2006/relationships/image" Target="../media/image277.png"/><Relationship Id="rId3" Type="http://schemas.openxmlformats.org/officeDocument/2006/relationships/image" Target="../media/image262.png"/><Relationship Id="rId21" Type="http://schemas.openxmlformats.org/officeDocument/2006/relationships/image" Target="../media/image281.png"/><Relationship Id="rId7" Type="http://schemas.openxmlformats.org/officeDocument/2006/relationships/image" Target="../media/image266.png"/><Relationship Id="rId12" Type="http://schemas.openxmlformats.org/officeDocument/2006/relationships/image" Target="../media/image271.png"/><Relationship Id="rId17" Type="http://schemas.openxmlformats.org/officeDocument/2006/relationships/image" Target="../media/image276.png"/><Relationship Id="rId2" Type="http://schemas.openxmlformats.org/officeDocument/2006/relationships/image" Target="../media/image261.png"/><Relationship Id="rId16" Type="http://schemas.openxmlformats.org/officeDocument/2006/relationships/image" Target="../media/image275.png"/><Relationship Id="rId20" Type="http://schemas.openxmlformats.org/officeDocument/2006/relationships/image" Target="../media/image2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5.png"/><Relationship Id="rId11" Type="http://schemas.openxmlformats.org/officeDocument/2006/relationships/image" Target="../media/image270.png"/><Relationship Id="rId5" Type="http://schemas.openxmlformats.org/officeDocument/2006/relationships/image" Target="../media/image264.png"/><Relationship Id="rId15" Type="http://schemas.openxmlformats.org/officeDocument/2006/relationships/image" Target="../media/image274.png"/><Relationship Id="rId10" Type="http://schemas.openxmlformats.org/officeDocument/2006/relationships/image" Target="../media/image269.png"/><Relationship Id="rId19" Type="http://schemas.openxmlformats.org/officeDocument/2006/relationships/image" Target="../media/image278.png"/><Relationship Id="rId4" Type="http://schemas.openxmlformats.org/officeDocument/2006/relationships/image" Target="../media/image263.png"/><Relationship Id="rId9" Type="http://schemas.openxmlformats.org/officeDocument/2006/relationships/image" Target="../media/image268.png"/><Relationship Id="rId14" Type="http://schemas.openxmlformats.org/officeDocument/2006/relationships/image" Target="../media/image273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9">
            <a:extLst>
              <a:ext uri="{FF2B5EF4-FFF2-40B4-BE49-F238E27FC236}">
                <a16:creationId xmlns:a16="http://schemas.microsoft.com/office/drawing/2014/main" id="{DD2D04DD-B48F-47FF-B359-2041B59CE40A}"/>
              </a:ext>
            </a:extLst>
          </p:cNvPr>
          <p:cNvSpPr/>
          <p:nvPr/>
        </p:nvSpPr>
        <p:spPr>
          <a:xfrm rot="5400000">
            <a:off x="5083150" y="-157580"/>
            <a:ext cx="2025701" cy="2340866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87938F4-6A1D-48F7-B5CC-734976D02EB5}"/>
              </a:ext>
            </a:extLst>
          </p:cNvPr>
          <p:cNvGrpSpPr/>
          <p:nvPr/>
        </p:nvGrpSpPr>
        <p:grpSpPr>
          <a:xfrm>
            <a:off x="3809231" y="3838558"/>
            <a:ext cx="4573538" cy="476809"/>
            <a:chOff x="3809231" y="4402762"/>
            <a:chExt cx="4573538" cy="476809"/>
          </a:xfrm>
        </p:grpSpPr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C824ECE7-875B-42C2-B4E7-F48813808A37}"/>
                </a:ext>
              </a:extLst>
            </p:cNvPr>
            <p:cNvSpPr/>
            <p:nvPr userDrawn="1"/>
          </p:nvSpPr>
          <p:spPr>
            <a:xfrm>
              <a:off x="3809231" y="4402762"/>
              <a:ext cx="4573538" cy="476809"/>
            </a:xfrm>
            <a:prstGeom prst="parallelogram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DD0ACA52-4F5E-4568-8EE6-98B7B5740D2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865817" y="4421513"/>
              <a:ext cx="4408364" cy="45805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RNN </a:t>
              </a:r>
              <a:r>
                <a:rPr lang="en-US" altLang="ko-KR" sz="1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Architecture </a:t>
              </a:r>
              <a:r>
                <a:rPr lang="ko-KR" altLang="en-US" sz="1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중심으로</a:t>
              </a:r>
              <a:endParaRPr lang="ko-KR" altLang="en-US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03945" y="3024871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NLP </a:t>
            </a:r>
            <a:r>
              <a:rPr lang="ko-KR" altLang="en-US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심화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1232C0-EC63-4E2E-BEBC-45D07FE4FBF1}"/>
              </a:ext>
            </a:extLst>
          </p:cNvPr>
          <p:cNvSpPr/>
          <p:nvPr userDrawn="1"/>
        </p:nvSpPr>
        <p:spPr>
          <a:xfrm>
            <a:off x="5107350" y="718517"/>
            <a:ext cx="197730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ToBig’s</a:t>
            </a: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11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김대웅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8ACD93-A865-487D-81D9-7DE7E22E46EB}"/>
              </a:ext>
            </a:extLst>
          </p:cNvPr>
          <p:cNvCxnSpPr>
            <a:cxnSpLocks/>
          </p:cNvCxnSpPr>
          <p:nvPr userDrawn="1"/>
        </p:nvCxnSpPr>
        <p:spPr>
          <a:xfrm>
            <a:off x="5008718" y="691670"/>
            <a:ext cx="217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350F34-097E-4727-B61F-E8609F792A6C}"/>
              </a:ext>
            </a:extLst>
          </p:cNvPr>
          <p:cNvSpPr/>
          <p:nvPr userDrawn="1"/>
        </p:nvSpPr>
        <p:spPr>
          <a:xfrm>
            <a:off x="5107350" y="345726"/>
            <a:ext cx="197730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12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정규세션</a:t>
            </a:r>
            <a:endParaRPr lang="en-US" altLang="ko-KR" sz="16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0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자연어처리 개요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863AA-3AB2-402A-8973-B10A82ED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3200" dirty="0"/>
              <a:t>Language Modeling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어떤 단어가 다음에 올 지 예측하는 과제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B692DF8-78DE-4C69-8B60-874421762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303" y="3734660"/>
            <a:ext cx="7672541" cy="21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Advanced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 smtClean="0"/>
              <a:t>NLP Task with RNN</a:t>
            </a:r>
            <a:r>
              <a:rPr lang="ko-KR" altLang="en-US" dirty="0" smtClean="0"/>
              <a:t> </a:t>
            </a:r>
            <a:r>
              <a:rPr lang="en-US" altLang="ko-KR" dirty="0" smtClean="0"/>
              <a:t>: Sentence Classification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31" y="2147536"/>
            <a:ext cx="5745237" cy="38836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459" y="2021076"/>
            <a:ext cx="6200541" cy="41336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335950" y="660295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hlinkClick r:id="rId5"/>
              </a:rPr>
              <a:t>https://web.stanford.edu/class/cs224n/slides/cs224n-2019-lecture07-fancy-rnn.pdf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371105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Advanced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NLP Task with RNN</a:t>
            </a:r>
            <a:r>
              <a:rPr lang="ko-KR" altLang="en-US" dirty="0" smtClean="0"/>
              <a:t> </a:t>
            </a:r>
            <a:r>
              <a:rPr lang="en-US" altLang="ko-KR" dirty="0" smtClean="0"/>
              <a:t>: QA, Machine Translation, …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388" y="2158614"/>
            <a:ext cx="6640444" cy="403506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35950" y="660295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hlinkClick r:id="rId4"/>
              </a:rPr>
              <a:t>https://web.stanford.edu/class/cs224n/slides/cs224n-2019-lecture07-fancy-rnn.pdf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6768302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Advanced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 smtClean="0"/>
              <a:t>Bi-Directional RNN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82" y="1660137"/>
            <a:ext cx="6237051" cy="47598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22579" y="6215974"/>
            <a:ext cx="749030" cy="281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35950" y="660295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hlinkClick r:id="rId3"/>
              </a:rPr>
              <a:t>https://web.stanford.edu/class/cs224n/slides/cs224n-2019-lecture07-fancy-rnn.pdf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7069776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Advanced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 smtClean="0"/>
              <a:t>Multi-layer RNN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018" y="2031855"/>
            <a:ext cx="6120724" cy="424380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44605" y="6105045"/>
            <a:ext cx="749030" cy="281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35950" y="660295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hlinkClick r:id="rId3"/>
              </a:rPr>
              <a:t>https://web.stanford.edu/class/cs224n/slides/cs224n-2019-lecture07-fancy-rnn.pdf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7527953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Advanced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 smtClean="0"/>
              <a:t>Seq2seq (Encoder-Decoder Model)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44605" y="6105045"/>
            <a:ext cx="749030" cy="281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6987"/>
          <a:stretch/>
        </p:blipFill>
        <p:spPr>
          <a:xfrm>
            <a:off x="2285999" y="2011124"/>
            <a:ext cx="7234339" cy="44039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903168" y="6589063"/>
            <a:ext cx="7052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https://web.stanford.edu/class/cs224n/slides/cs224n-2019-lecture08-nmt.pdf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890639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References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Cs224n, Stanford University</a:t>
            </a:r>
          </a:p>
          <a:p>
            <a:r>
              <a:rPr lang="en-US" altLang="ko-KR" dirty="0" smtClean="0"/>
              <a:t>Cs231n</a:t>
            </a:r>
            <a:r>
              <a:rPr lang="en-US" altLang="ko-KR" dirty="0"/>
              <a:t>, Stanford </a:t>
            </a:r>
            <a:r>
              <a:rPr lang="en-US" altLang="ko-KR" dirty="0" smtClean="0"/>
              <a:t>University</a:t>
            </a:r>
          </a:p>
          <a:p>
            <a:r>
              <a:rPr lang="ko-KR" altLang="en-US" dirty="0" smtClean="0"/>
              <a:t>밑바닥부터 시작하는 </a:t>
            </a:r>
            <a:r>
              <a:rPr lang="ko-KR" altLang="en-US" dirty="0" err="1" smtClean="0"/>
              <a:t>딥러닝</a:t>
            </a:r>
            <a:r>
              <a:rPr lang="en-US" altLang="ko-KR" dirty="0" smtClean="0"/>
              <a:t>2, </a:t>
            </a:r>
            <a:r>
              <a:rPr lang="ko-KR" altLang="en-US" dirty="0" smtClean="0"/>
              <a:t>사이토 </a:t>
            </a:r>
            <a:r>
              <a:rPr lang="ko-KR" altLang="en-US" dirty="0" err="1" smtClean="0"/>
              <a:t>고키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44605" y="6105045"/>
            <a:ext cx="749030" cy="281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37792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C1F866-E0C2-484F-A982-84D6B509B379}"/>
              </a:ext>
            </a:extLst>
          </p:cNvPr>
          <p:cNvGrpSpPr/>
          <p:nvPr/>
        </p:nvGrpSpPr>
        <p:grpSpPr>
          <a:xfrm>
            <a:off x="5224428" y="621225"/>
            <a:ext cx="5768470" cy="4536217"/>
            <a:chOff x="3551175" y="366636"/>
            <a:chExt cx="4440516" cy="362073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050BF8F-79F7-462E-AD12-EA849BBEEE36}"/>
                </a:ext>
              </a:extLst>
            </p:cNvPr>
            <p:cNvSpPr/>
            <p:nvPr/>
          </p:nvSpPr>
          <p:spPr>
            <a:xfrm>
              <a:off x="3551175" y="441813"/>
              <a:ext cx="4259168" cy="3545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46BB0B2-87C8-4124-A6A0-BF8487384537}"/>
                </a:ext>
              </a:extLst>
            </p:cNvPr>
            <p:cNvGrpSpPr/>
            <p:nvPr/>
          </p:nvGrpSpPr>
          <p:grpSpPr>
            <a:xfrm>
              <a:off x="5299700" y="483518"/>
              <a:ext cx="2448272" cy="3475680"/>
              <a:chOff x="2275364" y="915566"/>
              <a:chExt cx="2448272" cy="347568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307D54D-FD08-4597-9AAC-3DF999081C01}"/>
                  </a:ext>
                </a:extLst>
              </p:cNvPr>
              <p:cNvSpPr/>
              <p:nvPr/>
            </p:nvSpPr>
            <p:spPr>
              <a:xfrm>
                <a:off x="2275364" y="915566"/>
                <a:ext cx="2448272" cy="223224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23" name="사다리꼴 22">
                <a:extLst>
                  <a:ext uri="{FF2B5EF4-FFF2-40B4-BE49-F238E27FC236}">
                    <a16:creationId xmlns:a16="http://schemas.microsoft.com/office/drawing/2014/main" id="{FA5539A5-C038-48F3-9AC2-5820D108A092}"/>
                  </a:ext>
                </a:extLst>
              </p:cNvPr>
              <p:cNvSpPr/>
              <p:nvPr/>
            </p:nvSpPr>
            <p:spPr>
              <a:xfrm rot="11700000">
                <a:off x="3841153" y="3023094"/>
                <a:ext cx="720080" cy="1368152"/>
              </a:xfrm>
              <a:prstGeom prst="trapezoid">
                <a:avLst>
                  <a:gd name="adj" fmla="val 3604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</p:grp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D8231365-F64C-46C1-8F75-820775EFA1EB}"/>
                </a:ext>
              </a:extLst>
            </p:cNvPr>
            <p:cNvSpPr txBox="1">
              <a:spLocks/>
            </p:cNvSpPr>
            <p:nvPr/>
          </p:nvSpPr>
          <p:spPr>
            <a:xfrm>
              <a:off x="5388635" y="366636"/>
              <a:ext cx="2603056" cy="11025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0" spc="-300" dirty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Q &amp; A</a:t>
              </a:r>
              <a:endParaRPr lang="ko-KR" altLang="en-US" sz="8000" spc="-3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996C020A-B6A4-4E0B-8F33-D6710800837B}"/>
                </a:ext>
              </a:extLst>
            </p:cNvPr>
            <p:cNvSpPr txBox="1">
              <a:spLocks/>
            </p:cNvSpPr>
            <p:nvPr/>
          </p:nvSpPr>
          <p:spPr>
            <a:xfrm>
              <a:off x="3551175" y="3591404"/>
              <a:ext cx="3238128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들어주셔서 감사합니다</a:t>
              </a:r>
              <a:r>
                <a:rPr lang="en-US" altLang="ko-KR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</a:t>
              </a:r>
              <a:endParaRPr lang="ko-KR" altLang="en-US" sz="28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15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자연어처리 개요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863AA-3AB2-402A-8973-B10A82ED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3200" dirty="0"/>
              <a:t>Language Modeling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sz="2000" dirty="0" smtClean="0"/>
              <a:t>   수식으로 </a:t>
            </a:r>
            <a:r>
              <a:rPr lang="ko-KR" altLang="en-US" sz="2000" dirty="0"/>
              <a:t>표현하면</a:t>
            </a:r>
            <a:endParaRPr lang="en-US" altLang="ko-KR" sz="2000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642315" y="4040065"/>
                <a:ext cx="4907369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, …, </m:t>
                      </m:r>
                      <m:sSup>
                        <m:sSup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315" y="4040065"/>
                <a:ext cx="4907369" cy="6572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자연어처리 개요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863AA-3AB2-402A-8973-B10A82ED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3200" dirty="0"/>
              <a:t>Language Modeling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25FEE5-BC29-45F7-8720-DB33F69B3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924" y="1821817"/>
            <a:ext cx="5870809" cy="473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자연어처리 개요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863AA-3AB2-402A-8973-B10A82ED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3200" dirty="0"/>
              <a:t>Language Modeling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조건부 확률에 기반한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앞의 </a:t>
            </a:r>
            <a:r>
              <a:rPr lang="en-US" altLang="ko-KR" dirty="0"/>
              <a:t>t</a:t>
            </a:r>
            <a:r>
              <a:rPr lang="ko-KR" altLang="en-US" dirty="0"/>
              <a:t>개의 단어를 기반으로 다음 단어를 </a:t>
            </a:r>
            <a:r>
              <a:rPr lang="ko-KR" altLang="en-US" dirty="0" smtClean="0"/>
              <a:t>예측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보통 </a:t>
            </a:r>
            <a:r>
              <a:rPr lang="en-US" altLang="ko-KR" dirty="0"/>
              <a:t>t</a:t>
            </a:r>
            <a:r>
              <a:rPr lang="ko-KR" altLang="en-US" dirty="0"/>
              <a:t>를 </a:t>
            </a:r>
            <a:r>
              <a:rPr lang="en-US" altLang="ko-KR" dirty="0"/>
              <a:t>n</a:t>
            </a:r>
            <a:r>
              <a:rPr lang="ko-KR" altLang="en-US" dirty="0"/>
              <a:t>개로 고정하여</a:t>
            </a:r>
            <a:r>
              <a:rPr lang="en-US" altLang="ko-KR" dirty="0"/>
              <a:t>(window size = n)</a:t>
            </a:r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/>
              <a:t>직전 </a:t>
            </a:r>
            <a:r>
              <a:rPr lang="en-US" altLang="ko-KR" dirty="0"/>
              <a:t>n</a:t>
            </a:r>
            <a:r>
              <a:rPr lang="ko-KR" altLang="en-US" dirty="0"/>
              <a:t>개 단어를 가지고 다음 단어를 예측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42315" y="5273780"/>
                <a:ext cx="4907369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, …, </m:t>
                      </m:r>
                      <m:sSup>
                        <m:sSup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315" y="5273780"/>
                <a:ext cx="4907369" cy="6572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20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자연어처리 개요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863AA-3AB2-402A-8973-B10A82ED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3200" dirty="0"/>
              <a:t>3-gram Language Model : Example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    그는 </a:t>
            </a:r>
            <a:r>
              <a:rPr lang="ko-KR" altLang="en-US" dirty="0"/>
              <a:t>울산 앞바다에서 어부로 일하고 있었다</a:t>
            </a:r>
            <a:r>
              <a:rPr lang="en-US" altLang="ko-KR" dirty="0"/>
              <a:t>. </a:t>
            </a:r>
            <a:r>
              <a:rPr lang="ko-KR" altLang="en-US" dirty="0"/>
              <a:t>그는 오늘도 배를 </a:t>
            </a:r>
            <a:r>
              <a:rPr lang="en-US" altLang="ko-KR" dirty="0"/>
              <a:t>______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전체 </a:t>
            </a:r>
            <a:r>
              <a:rPr lang="en-US" altLang="ko-KR" dirty="0"/>
              <a:t>corpus</a:t>
            </a:r>
            <a:r>
              <a:rPr lang="ko-KR" altLang="en-US" dirty="0"/>
              <a:t>가 다음과 같다고 가정해보자</a:t>
            </a:r>
            <a:r>
              <a:rPr lang="en-US" altLang="ko-KR" dirty="0"/>
              <a:t>.</a:t>
            </a:r>
          </a:p>
          <a:p>
            <a:pPr lvl="2">
              <a:buFontTx/>
              <a:buChar char="-"/>
            </a:pPr>
            <a:r>
              <a:rPr lang="en-US" altLang="ko-KR" dirty="0"/>
              <a:t>“</a:t>
            </a:r>
            <a:r>
              <a:rPr lang="ko-KR" altLang="en-US" dirty="0"/>
              <a:t>그는 오늘도 배를 </a:t>
            </a:r>
            <a:r>
              <a:rPr lang="en-US" altLang="ko-KR" dirty="0"/>
              <a:t>“</a:t>
            </a:r>
            <a:r>
              <a:rPr lang="ko-KR" altLang="en-US" dirty="0"/>
              <a:t>이 </a:t>
            </a:r>
            <a:r>
              <a:rPr lang="en-US" altLang="ko-KR" dirty="0"/>
              <a:t>1000</a:t>
            </a:r>
            <a:r>
              <a:rPr lang="ko-KR" altLang="en-US" dirty="0"/>
              <a:t>번 등장했다</a:t>
            </a:r>
            <a:r>
              <a:rPr lang="en-US" altLang="ko-KR" dirty="0"/>
              <a:t>.</a:t>
            </a:r>
          </a:p>
          <a:p>
            <a:pPr lvl="2">
              <a:buFontTx/>
              <a:buChar char="-"/>
            </a:pPr>
            <a:r>
              <a:rPr lang="en-US" altLang="ko-KR" dirty="0"/>
              <a:t>“</a:t>
            </a:r>
            <a:r>
              <a:rPr lang="ko-KR" altLang="en-US" dirty="0"/>
              <a:t>그는 오늘도 배를 먹었다</a:t>
            </a:r>
            <a:r>
              <a:rPr lang="en-US" altLang="ko-KR" dirty="0"/>
              <a:t>”</a:t>
            </a:r>
            <a:r>
              <a:rPr lang="ko-KR" altLang="en-US" dirty="0"/>
              <a:t>가 </a:t>
            </a:r>
            <a:r>
              <a:rPr lang="en-US" altLang="ko-KR" dirty="0"/>
              <a:t>300</a:t>
            </a:r>
            <a:r>
              <a:rPr lang="ko-KR" altLang="en-US" dirty="0"/>
              <a:t>번 등장했다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 P(</a:t>
            </a:r>
            <a:r>
              <a:rPr lang="ko-KR" altLang="en-US" dirty="0">
                <a:sym typeface="Wingdings" panose="05000000000000000000" pitchFamily="2" charset="2"/>
              </a:rPr>
              <a:t>먹었다 </a:t>
            </a:r>
            <a:r>
              <a:rPr lang="en-US" altLang="ko-KR" dirty="0">
                <a:sym typeface="Wingdings" panose="05000000000000000000" pitchFamily="2" charset="2"/>
              </a:rPr>
              <a:t>| </a:t>
            </a:r>
            <a:r>
              <a:rPr lang="ko-KR" altLang="en-US" dirty="0">
                <a:sym typeface="Wingdings" panose="05000000000000000000" pitchFamily="2" charset="2"/>
              </a:rPr>
              <a:t>그는 오늘도 배를</a:t>
            </a:r>
            <a:r>
              <a:rPr lang="en-US" altLang="ko-KR" dirty="0">
                <a:sym typeface="Wingdings" panose="05000000000000000000" pitchFamily="2" charset="2"/>
              </a:rPr>
              <a:t>) = 0.3</a:t>
            </a:r>
          </a:p>
          <a:p>
            <a:pPr lvl="2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dirty="0">
                <a:sym typeface="Wingdings" panose="05000000000000000000" pitchFamily="2" charset="2"/>
              </a:rPr>
              <a:t>그는 배를 탔다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100</a:t>
            </a:r>
            <a:r>
              <a:rPr lang="ko-KR" altLang="en-US" dirty="0">
                <a:sym typeface="Wingdings" panose="05000000000000000000" pitchFamily="2" charset="2"/>
              </a:rPr>
              <a:t>번 등장했다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914400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 P(</a:t>
            </a:r>
            <a:r>
              <a:rPr lang="ko-KR" altLang="en-US" dirty="0">
                <a:sym typeface="Wingdings" panose="05000000000000000000" pitchFamily="2" charset="2"/>
              </a:rPr>
              <a:t>탔다 </a:t>
            </a:r>
            <a:r>
              <a:rPr lang="en-US" altLang="ko-KR" dirty="0">
                <a:sym typeface="Wingdings" panose="05000000000000000000" pitchFamily="2" charset="2"/>
              </a:rPr>
              <a:t>| </a:t>
            </a:r>
            <a:r>
              <a:rPr lang="ko-KR" altLang="en-US" dirty="0">
                <a:sym typeface="Wingdings" panose="05000000000000000000" pitchFamily="2" charset="2"/>
              </a:rPr>
              <a:t>그는 오늘도 배를</a:t>
            </a:r>
            <a:r>
              <a:rPr lang="en-US" altLang="ko-KR" dirty="0">
                <a:sym typeface="Wingdings" panose="05000000000000000000" pitchFamily="2" charset="2"/>
              </a:rPr>
              <a:t>) = 0.1</a:t>
            </a: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63D988-BE8C-40AC-9E8E-98BE19C088B8}"/>
              </a:ext>
            </a:extLst>
          </p:cNvPr>
          <p:cNvSpPr/>
          <p:nvPr/>
        </p:nvSpPr>
        <p:spPr>
          <a:xfrm>
            <a:off x="6821714" y="2383970"/>
            <a:ext cx="2235200" cy="5388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451F23-59E7-49B8-9640-9A7D2D98F566}"/>
              </a:ext>
            </a:extLst>
          </p:cNvPr>
          <p:cNvSpPr/>
          <p:nvPr/>
        </p:nvSpPr>
        <p:spPr>
          <a:xfrm>
            <a:off x="1103085" y="2383970"/>
            <a:ext cx="5718629" cy="53884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08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자연어처리 개요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863AA-3AB2-402A-8973-B10A82ED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3200" dirty="0"/>
              <a:t>3-gram Language Model : Example</a:t>
            </a: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문제점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1371600" lvl="2" indent="-457200"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Sparsity Problems</a:t>
            </a:r>
          </a:p>
          <a:p>
            <a:pPr marL="1371600" lvl="2" indent="-4572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371600" lvl="2" indent="-4572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371600" lvl="2" indent="-457200"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Storage Problems</a:t>
            </a:r>
          </a:p>
        </p:txBody>
      </p:sp>
    </p:spTree>
    <p:extLst>
      <p:ext uri="{BB962C8B-B14F-4D97-AF65-F5344CB8AC3E}">
        <p14:creationId xmlns:p14="http://schemas.microsoft.com/office/powerpoint/2010/main" val="387189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자연어처리 개요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863AA-3AB2-402A-8973-B10A82ED0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pPr marL="914400" lvl="1" indent="-457200">
              <a:buAutoNum type="arabicPeriod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Sparsity Problems</a:t>
            </a:r>
          </a:p>
          <a:p>
            <a:pPr marL="1371600" lvl="2" indent="-457200">
              <a:buAutoNum type="arabicPeriod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  <a:sym typeface="Wingdings" panose="05000000000000000000" pitchFamily="2" charset="2"/>
            </a:endParaRPr>
          </a:p>
          <a:p>
            <a:pPr marL="1371600" lvl="2" indent="-457200">
              <a:buAutoNum type="arabicPeriod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  <a:sym typeface="Wingdings" panose="05000000000000000000" pitchFamily="2" charset="2"/>
            </a:endParaRPr>
          </a:p>
          <a:p>
            <a:pPr marL="1371600" lvl="2" indent="-457200">
              <a:buAutoNum type="arabicPeriod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  <a:sym typeface="Wingdings" panose="05000000000000000000" pitchFamily="2" charset="2"/>
            </a:endParaRPr>
          </a:p>
          <a:p>
            <a:pPr marL="1371600" lvl="2" indent="-457200">
              <a:buAutoNum type="arabicPeriod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9B71FE-91D9-434F-92D0-AC2023F77AA8}"/>
              </a:ext>
            </a:extLst>
          </p:cNvPr>
          <p:cNvSpPr/>
          <p:nvPr/>
        </p:nvSpPr>
        <p:spPr>
          <a:xfrm>
            <a:off x="6988630" y="3439566"/>
            <a:ext cx="3135086" cy="47352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4BF20E-9164-41F7-987E-B3D10781D7CF}"/>
              </a:ext>
            </a:extLst>
          </p:cNvPr>
          <p:cNvSpPr/>
          <p:nvPr/>
        </p:nvSpPr>
        <p:spPr>
          <a:xfrm>
            <a:off x="6988630" y="3903674"/>
            <a:ext cx="3135086" cy="473529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39397-4B98-4AFE-9D4E-8CD4247AE458}"/>
              </a:ext>
            </a:extLst>
          </p:cNvPr>
          <p:cNvSpPr/>
          <p:nvPr/>
        </p:nvSpPr>
        <p:spPr>
          <a:xfrm>
            <a:off x="2182169" y="2102197"/>
            <a:ext cx="3135086" cy="47352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Sparsity Problem 1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E66FAA-FADA-45CB-8528-1E0039D0FEBF}"/>
              </a:ext>
            </a:extLst>
          </p:cNvPr>
          <p:cNvSpPr/>
          <p:nvPr/>
        </p:nvSpPr>
        <p:spPr>
          <a:xfrm>
            <a:off x="2182169" y="4284782"/>
            <a:ext cx="3135086" cy="473529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Sparsity Problem 2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DFC34B-F926-426A-9848-62FF5D4ABA7C}"/>
              </a:ext>
            </a:extLst>
          </p:cNvPr>
          <p:cNvSpPr/>
          <p:nvPr/>
        </p:nvSpPr>
        <p:spPr>
          <a:xfrm>
            <a:off x="6396959" y="1482623"/>
            <a:ext cx="3135086" cy="47352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Sparsity Problem 1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568F5B-7EE5-4C84-BF93-6F36892E744D}"/>
              </a:ext>
            </a:extLst>
          </p:cNvPr>
          <p:cNvSpPr/>
          <p:nvPr/>
        </p:nvSpPr>
        <p:spPr>
          <a:xfrm>
            <a:off x="6988630" y="4702572"/>
            <a:ext cx="3135086" cy="473529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Sparsity Problem 2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17EAB-B664-4571-8E93-94F3D518FC2E}"/>
              </a:ext>
            </a:extLst>
          </p:cNvPr>
          <p:cNvSpPr txBox="1"/>
          <p:nvPr/>
        </p:nvSpPr>
        <p:spPr>
          <a:xfrm>
            <a:off x="2182169" y="2575726"/>
            <a:ext cx="3338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“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그는 오늘도 배를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w”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data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에서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한 번도 등장하지 않는다면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는 확률이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된다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43D69-F253-4EF3-BAEC-D494F81E47F3}"/>
              </a:ext>
            </a:extLst>
          </p:cNvPr>
          <p:cNvSpPr txBox="1"/>
          <p:nvPr/>
        </p:nvSpPr>
        <p:spPr>
          <a:xfrm>
            <a:off x="2168364" y="4887063"/>
            <a:ext cx="3083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“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그는 오늘도 배를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”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data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에서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한 번도 등장하지 않는다면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어떤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 대해서도 확률을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계산할 수 없다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3CDC9A-EF7F-4481-89A0-8EF602C8A4CD}"/>
                  </a:ext>
                </a:extLst>
              </p:cNvPr>
              <p:cNvSpPr txBox="1"/>
              <p:nvPr/>
            </p:nvSpPr>
            <p:spPr>
              <a:xfrm>
                <a:off x="6396959" y="2106342"/>
                <a:ext cx="4611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Corpus</a:t>
                </a:r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내 모든 단어의 빈도수에 아주 작은 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를</a:t>
                </a:r>
                <a:endPara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더한다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. </a:t>
                </a:r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이를 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smoothing</a:t>
                </a:r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이라 한다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.</a:t>
                </a:r>
                <a:endPara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3CDC9A-EF7F-4481-89A0-8EF602C8A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959" y="2106342"/>
                <a:ext cx="4611070" cy="646331"/>
              </a:xfrm>
              <a:prstGeom prst="rect">
                <a:avLst/>
              </a:prstGeom>
              <a:blipFill>
                <a:blip r:embed="rId2"/>
                <a:stretch>
                  <a:fillRect l="-1057" t="-7547" r="-264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74CC2EF-1663-483A-86F3-58DB58FD6E59}"/>
              </a:ext>
            </a:extLst>
          </p:cNvPr>
          <p:cNvSpPr txBox="1"/>
          <p:nvPr/>
        </p:nvSpPr>
        <p:spPr>
          <a:xfrm>
            <a:off x="6931883" y="5368048"/>
            <a:ext cx="4488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“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그는 오늘도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”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조건부 확률을 대신 사용한다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이를 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backoff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라 한다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3ACAAF-1076-43C1-9B8A-D20ABA7B10D4}"/>
                  </a:ext>
                </a:extLst>
              </p:cNvPr>
              <p:cNvSpPr txBox="1"/>
              <p:nvPr/>
            </p:nvSpPr>
            <p:spPr>
              <a:xfrm>
                <a:off x="3928173" y="3528345"/>
                <a:ext cx="6399316" cy="993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</m:e>
                      </m:d>
                      <m:r>
                        <a:rPr lang="ko-KR" altLang="en-US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그는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오늘도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배를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)= </m:t>
                      </m:r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𝑐𝑜𝑢𝑛𝑡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그는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오늘도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배를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 </m:t>
                          </m:r>
                        </m:num>
                        <m:den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𝑐𝑜𝑢𝑛𝑡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그는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오늘도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배를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den>
                      </m:f>
                      <m:r>
                        <a:rPr lang="ko-KR" altLang="en-US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</m:oMath>
                  </m:oMathPara>
                </a14:m>
                <a:endPara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  <a:sym typeface="Wingdings" panose="05000000000000000000" pitchFamily="2" charset="2"/>
                </a:endParaRPr>
              </a:p>
              <a:p>
                <a:endPara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3ACAAF-1076-43C1-9B8A-D20ABA7B1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3" y="3528345"/>
                <a:ext cx="6399316" cy="993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46089F-77A0-47A2-8629-D451DDD9B3F7}"/>
              </a:ext>
            </a:extLst>
          </p:cNvPr>
          <p:cNvCxnSpPr/>
          <p:nvPr/>
        </p:nvCxnSpPr>
        <p:spPr>
          <a:xfrm>
            <a:off x="2775857" y="-25635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B0A523-1187-4F4F-8057-146079DE19E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317255" y="2338962"/>
            <a:ext cx="1671375" cy="118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6D11B41-403F-4433-82B4-92F61923DA3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5317255" y="1719388"/>
            <a:ext cx="1079704" cy="61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BA3EDF8-F551-44AA-AE1F-7AC6D722441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317255" y="4147919"/>
            <a:ext cx="1671375" cy="37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1B5C9C3-9212-48B5-917D-B2EBCCCABE0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317255" y="4521547"/>
            <a:ext cx="1671375" cy="41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자연어처리 개요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863AA-3AB2-402A-8973-B10A82ED0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pPr marL="914400" lvl="1" indent="-457200"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Sparsity Problems</a:t>
            </a:r>
          </a:p>
          <a:p>
            <a:pPr marL="1371600" lvl="2" indent="-4572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371600" lvl="2" indent="-4572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371600" lvl="2" indent="-4572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1371600" lvl="2" indent="-4572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9B71FE-91D9-434F-92D0-AC2023F77AA8}"/>
              </a:ext>
            </a:extLst>
          </p:cNvPr>
          <p:cNvSpPr/>
          <p:nvPr/>
        </p:nvSpPr>
        <p:spPr>
          <a:xfrm>
            <a:off x="6988630" y="3439566"/>
            <a:ext cx="3135086" cy="47352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4BF20E-9164-41F7-987E-B3D10781D7CF}"/>
              </a:ext>
            </a:extLst>
          </p:cNvPr>
          <p:cNvSpPr/>
          <p:nvPr/>
        </p:nvSpPr>
        <p:spPr>
          <a:xfrm>
            <a:off x="6988630" y="3903674"/>
            <a:ext cx="3135086" cy="473529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39397-4B98-4AFE-9D4E-8CD4247AE458}"/>
              </a:ext>
            </a:extLst>
          </p:cNvPr>
          <p:cNvSpPr/>
          <p:nvPr/>
        </p:nvSpPr>
        <p:spPr>
          <a:xfrm>
            <a:off x="2182169" y="2102197"/>
            <a:ext cx="3135086" cy="47352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Sparsity Problem 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E66FAA-FADA-45CB-8528-1E0039D0FEBF}"/>
              </a:ext>
            </a:extLst>
          </p:cNvPr>
          <p:cNvSpPr/>
          <p:nvPr/>
        </p:nvSpPr>
        <p:spPr>
          <a:xfrm>
            <a:off x="2182169" y="4284782"/>
            <a:ext cx="3135086" cy="473529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Sparsity Problem 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DFC34B-F926-426A-9848-62FF5D4ABA7C}"/>
              </a:ext>
            </a:extLst>
          </p:cNvPr>
          <p:cNvSpPr/>
          <p:nvPr/>
        </p:nvSpPr>
        <p:spPr>
          <a:xfrm>
            <a:off x="6396959" y="1482623"/>
            <a:ext cx="3135086" cy="47352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Sparsity Problem 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568F5B-7EE5-4C84-BF93-6F36892E744D}"/>
              </a:ext>
            </a:extLst>
          </p:cNvPr>
          <p:cNvSpPr/>
          <p:nvPr/>
        </p:nvSpPr>
        <p:spPr>
          <a:xfrm>
            <a:off x="6988630" y="4702572"/>
            <a:ext cx="3135086" cy="473529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Sparsity Problem 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17EAB-B664-4571-8E93-94F3D518FC2E}"/>
              </a:ext>
            </a:extLst>
          </p:cNvPr>
          <p:cNvSpPr txBox="1"/>
          <p:nvPr/>
        </p:nvSpPr>
        <p:spPr>
          <a:xfrm>
            <a:off x="2182169" y="2575726"/>
            <a:ext cx="3626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그는 오늘도 배를</a:t>
            </a:r>
            <a:r>
              <a:rPr lang="en-US" altLang="ko-KR" dirty="0"/>
              <a:t> w”</a:t>
            </a:r>
            <a:r>
              <a:rPr lang="ko-KR" altLang="en-US" dirty="0"/>
              <a:t>가</a:t>
            </a:r>
            <a:r>
              <a:rPr lang="en-US" altLang="ko-KR" dirty="0"/>
              <a:t> data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한 번도 등장하지 않는다면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W</a:t>
            </a:r>
            <a:r>
              <a:rPr lang="ko-KR" altLang="en-US" dirty="0"/>
              <a:t>는 확률이 </a:t>
            </a:r>
            <a:r>
              <a:rPr lang="en-US" altLang="ko-KR" dirty="0"/>
              <a:t>0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43D69-F253-4EF3-BAEC-D494F81E47F3}"/>
              </a:ext>
            </a:extLst>
          </p:cNvPr>
          <p:cNvSpPr txBox="1"/>
          <p:nvPr/>
        </p:nvSpPr>
        <p:spPr>
          <a:xfrm>
            <a:off x="2168364" y="4887063"/>
            <a:ext cx="3374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그는 오늘도 배를</a:t>
            </a:r>
            <a:r>
              <a:rPr lang="en-US" altLang="ko-KR" dirty="0"/>
              <a:t>”</a:t>
            </a:r>
            <a:r>
              <a:rPr lang="ko-KR" altLang="en-US" dirty="0"/>
              <a:t>이</a:t>
            </a:r>
            <a:r>
              <a:rPr lang="en-US" altLang="ko-KR" dirty="0"/>
              <a:t> data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한 번도 등장하지 않는다면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어떤 </a:t>
            </a:r>
            <a:r>
              <a:rPr lang="en-US" altLang="ko-KR" dirty="0"/>
              <a:t>w</a:t>
            </a:r>
            <a:r>
              <a:rPr lang="ko-KR" altLang="en-US" dirty="0"/>
              <a:t>에 대해서도 확률을</a:t>
            </a:r>
            <a:endParaRPr lang="en-US" altLang="ko-KR" dirty="0"/>
          </a:p>
          <a:p>
            <a:r>
              <a:rPr lang="ko-KR" altLang="en-US" dirty="0"/>
              <a:t>계산할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3CDC9A-EF7F-4481-89A0-8EF602C8A4CD}"/>
                  </a:ext>
                </a:extLst>
              </p:cNvPr>
              <p:cNvSpPr txBox="1"/>
              <p:nvPr/>
            </p:nvSpPr>
            <p:spPr>
              <a:xfrm>
                <a:off x="6396959" y="2106342"/>
                <a:ext cx="50876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Corpus</a:t>
                </a:r>
                <a:r>
                  <a:rPr lang="ko-KR" altLang="en-US" dirty="0"/>
                  <a:t>내 모든 단어의 빈도수에 아주 작은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dirty="0"/>
                  <a:t>를</a:t>
                </a:r>
                <a:endParaRPr lang="en-US" altLang="ko-KR" dirty="0"/>
              </a:p>
              <a:p>
                <a:r>
                  <a:rPr lang="ko-KR" altLang="en-US" dirty="0"/>
                  <a:t>더한다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이를 </a:t>
                </a:r>
                <a:r>
                  <a:rPr lang="en-US" altLang="ko-KR" dirty="0"/>
                  <a:t>smoothing</a:t>
                </a:r>
                <a:r>
                  <a:rPr lang="ko-KR" altLang="en-US" dirty="0"/>
                  <a:t>이라 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3CDC9A-EF7F-4481-89A0-8EF602C8A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959" y="2106342"/>
                <a:ext cx="5087675" cy="646331"/>
              </a:xfrm>
              <a:prstGeom prst="rect">
                <a:avLst/>
              </a:prstGeom>
              <a:blipFill>
                <a:blip r:embed="rId2"/>
                <a:stretch>
                  <a:fillRect l="-958" t="-5660" r="-12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74CC2EF-1663-483A-86F3-58DB58FD6E59}"/>
              </a:ext>
            </a:extLst>
          </p:cNvPr>
          <p:cNvSpPr txBox="1"/>
          <p:nvPr/>
        </p:nvSpPr>
        <p:spPr>
          <a:xfrm>
            <a:off x="6931883" y="5368048"/>
            <a:ext cx="497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그는 오늘도</a:t>
            </a:r>
            <a:r>
              <a:rPr lang="en-US" altLang="ko-KR" dirty="0"/>
              <a:t>”</a:t>
            </a:r>
            <a:r>
              <a:rPr lang="ko-KR" altLang="en-US" dirty="0"/>
              <a:t>의 조건부 확률을 대신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</a:t>
            </a:r>
            <a:r>
              <a:rPr lang="en-US" altLang="ko-KR" dirty="0" err="1"/>
              <a:t>backoff</a:t>
            </a:r>
            <a:r>
              <a:rPr lang="ko-KR" altLang="en-US" dirty="0"/>
              <a:t>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3ACAAF-1076-43C1-9B8A-D20ABA7B10D4}"/>
                  </a:ext>
                </a:extLst>
              </p:cNvPr>
              <p:cNvSpPr txBox="1"/>
              <p:nvPr/>
            </p:nvSpPr>
            <p:spPr>
              <a:xfrm>
                <a:off x="3928173" y="3528345"/>
                <a:ext cx="6399316" cy="993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</m:e>
                      </m:d>
                      <m:r>
                        <a:rPr lang="ko-KR" altLang="en-US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그는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오늘도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배를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)= </m:t>
                      </m:r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𝑐𝑜𝑢𝑛𝑡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그는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오늘도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배를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 </m:t>
                          </m:r>
                        </m:num>
                        <m:den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𝑐𝑜𝑢𝑛𝑡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그는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오늘도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배를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den>
                      </m:f>
                      <m:r>
                        <a:rPr lang="ko-KR" altLang="en-US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</m:oMath>
                  </m:oMathPara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3ACAAF-1076-43C1-9B8A-D20ABA7B1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3" y="3528345"/>
                <a:ext cx="6399316" cy="993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46089F-77A0-47A2-8629-D451DDD9B3F7}"/>
              </a:ext>
            </a:extLst>
          </p:cNvPr>
          <p:cNvCxnSpPr/>
          <p:nvPr/>
        </p:nvCxnSpPr>
        <p:spPr>
          <a:xfrm>
            <a:off x="2775857" y="-25635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B0A523-1187-4F4F-8057-146079DE19E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317255" y="2338962"/>
            <a:ext cx="1671375" cy="118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6D11B41-403F-4433-82B4-92F61923DA3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5317255" y="1719388"/>
            <a:ext cx="1079704" cy="61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BA3EDF8-F551-44AA-AE1F-7AC6D722441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317255" y="4147919"/>
            <a:ext cx="1671375" cy="37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1B5C9C3-9212-48B5-917D-B2EBCCCABE0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317255" y="4521547"/>
            <a:ext cx="1671375" cy="41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2D34F-731D-481D-9DAD-E2D0492560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</a:t>
            </a:r>
            <a:r>
              <a:rPr lang="ko-KR" altLang="en-US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커질수록 </a:t>
            </a:r>
            <a:r>
              <a:rPr lang="en-US" altLang="ko-KR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sparsity problem</a:t>
            </a:r>
            <a:r>
              <a:rPr lang="ko-KR" altLang="en-US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더 심해진다</a:t>
            </a:r>
            <a:r>
              <a:rPr lang="en-US" altLang="ko-KR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algn="ctr"/>
            <a:r>
              <a:rPr lang="ko-KR" altLang="en-US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보통 </a:t>
            </a:r>
            <a:r>
              <a:rPr lang="en-US" altLang="ko-KR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</a:t>
            </a:r>
            <a:r>
              <a:rPr lang="ko-KR" altLang="en-US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최대 </a:t>
            </a:r>
            <a:r>
              <a:rPr lang="en-US" altLang="ko-KR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</a:t>
            </a:r>
            <a:r>
              <a:rPr lang="ko-KR" altLang="en-US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까지 설정함</a:t>
            </a:r>
            <a:r>
              <a:rPr lang="en-US" altLang="ko-KR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sz="40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418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자연어처리 개요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863AA-3AB2-402A-8973-B10A82ED0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2.  Storage Problems</a:t>
            </a:r>
          </a:p>
          <a:p>
            <a:pPr marL="1371600" lvl="2" indent="-4572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371600" lvl="2" indent="-4572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371600" lvl="2" indent="-4572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1371600" lvl="2" indent="-4572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9B71FE-91D9-434F-92D0-AC2023F77AA8}"/>
              </a:ext>
            </a:extLst>
          </p:cNvPr>
          <p:cNvSpPr/>
          <p:nvPr/>
        </p:nvSpPr>
        <p:spPr>
          <a:xfrm>
            <a:off x="6988630" y="3439566"/>
            <a:ext cx="3135086" cy="47352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39397-4B98-4AFE-9D4E-8CD4247AE458}"/>
              </a:ext>
            </a:extLst>
          </p:cNvPr>
          <p:cNvSpPr/>
          <p:nvPr/>
        </p:nvSpPr>
        <p:spPr>
          <a:xfrm>
            <a:off x="2182169" y="2102197"/>
            <a:ext cx="3135086" cy="106135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17EAB-B664-4571-8E93-94F3D518FC2E}"/>
              </a:ext>
            </a:extLst>
          </p:cNvPr>
          <p:cNvSpPr txBox="1"/>
          <p:nvPr/>
        </p:nvSpPr>
        <p:spPr>
          <a:xfrm>
            <a:off x="2182169" y="2129576"/>
            <a:ext cx="2799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Storage : corpus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내에 모든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N-gram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 대해서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빈도수를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저장해야 한다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3ACAAF-1076-43C1-9B8A-D20ABA7B10D4}"/>
                  </a:ext>
                </a:extLst>
              </p:cNvPr>
              <p:cNvSpPr txBox="1"/>
              <p:nvPr/>
            </p:nvSpPr>
            <p:spPr>
              <a:xfrm>
                <a:off x="3928173" y="3528345"/>
                <a:ext cx="6399316" cy="993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</m:e>
                      </m:d>
                      <m:r>
                        <a:rPr lang="ko-KR" altLang="en-US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그는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오늘도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배를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)= </m:t>
                      </m:r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𝑐𝑜𝑢𝑛𝑡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그는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오늘도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배를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 </m:t>
                          </m:r>
                        </m:num>
                        <m:den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𝑐𝑜𝑢𝑛𝑡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그는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오늘도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배를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den>
                      </m:f>
                      <m:r>
                        <a:rPr lang="ko-KR" altLang="en-US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</m:oMath>
                  </m:oMathPara>
                </a14:m>
                <a:endPara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  <a:sym typeface="Wingdings" panose="05000000000000000000" pitchFamily="2" charset="2"/>
                </a:endParaRPr>
              </a:p>
              <a:p>
                <a:endPara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3ACAAF-1076-43C1-9B8A-D20ABA7B1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3" y="3528345"/>
                <a:ext cx="6399316" cy="9939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46089F-77A0-47A2-8629-D451DDD9B3F7}"/>
              </a:ext>
            </a:extLst>
          </p:cNvPr>
          <p:cNvCxnSpPr/>
          <p:nvPr/>
        </p:nvCxnSpPr>
        <p:spPr>
          <a:xfrm>
            <a:off x="2775857" y="-25635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B0A523-1187-4F4F-8057-146079DE19E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317255" y="2632875"/>
            <a:ext cx="1671375" cy="89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97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자연어처리 개요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863AA-3AB2-402A-8973-B10A82ED0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2.  Storage Problems</a:t>
            </a:r>
          </a:p>
          <a:p>
            <a:pPr marL="1371600" lvl="2" indent="-4572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371600" lvl="2" indent="-4572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371600" lvl="2" indent="-4572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1371600" lvl="2" indent="-4572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9B71FE-91D9-434F-92D0-AC2023F77AA8}"/>
              </a:ext>
            </a:extLst>
          </p:cNvPr>
          <p:cNvSpPr/>
          <p:nvPr/>
        </p:nvSpPr>
        <p:spPr>
          <a:xfrm>
            <a:off x="6988630" y="3439566"/>
            <a:ext cx="3135086" cy="47352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39397-4B98-4AFE-9D4E-8CD4247AE458}"/>
              </a:ext>
            </a:extLst>
          </p:cNvPr>
          <p:cNvSpPr/>
          <p:nvPr/>
        </p:nvSpPr>
        <p:spPr>
          <a:xfrm>
            <a:off x="2182169" y="2102197"/>
            <a:ext cx="3135086" cy="106135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17EAB-B664-4571-8E93-94F3D518FC2E}"/>
              </a:ext>
            </a:extLst>
          </p:cNvPr>
          <p:cNvSpPr txBox="1"/>
          <p:nvPr/>
        </p:nvSpPr>
        <p:spPr>
          <a:xfrm>
            <a:off x="2182169" y="2129576"/>
            <a:ext cx="301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Storage : corpus </a:t>
            </a:r>
            <a:r>
              <a:rPr lang="ko-KR" altLang="en-US" dirty="0"/>
              <a:t>내에 모든</a:t>
            </a:r>
            <a:endParaRPr lang="en-US" altLang="ko-KR" dirty="0"/>
          </a:p>
          <a:p>
            <a:r>
              <a:rPr lang="en-US" altLang="ko-KR" dirty="0"/>
              <a:t>N-gram</a:t>
            </a:r>
            <a:r>
              <a:rPr lang="ko-KR" altLang="en-US" dirty="0"/>
              <a:t>에 대해서</a:t>
            </a:r>
            <a:r>
              <a:rPr lang="en-US" altLang="ko-KR" dirty="0"/>
              <a:t> </a:t>
            </a:r>
            <a:r>
              <a:rPr lang="ko-KR" altLang="en-US" dirty="0"/>
              <a:t>빈도수를</a:t>
            </a:r>
            <a:endParaRPr lang="en-US" altLang="ko-KR" dirty="0"/>
          </a:p>
          <a:p>
            <a:r>
              <a:rPr lang="ko-KR" altLang="en-US" dirty="0"/>
              <a:t>저장해야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3ACAAF-1076-43C1-9B8A-D20ABA7B10D4}"/>
                  </a:ext>
                </a:extLst>
              </p:cNvPr>
              <p:cNvSpPr txBox="1"/>
              <p:nvPr/>
            </p:nvSpPr>
            <p:spPr>
              <a:xfrm>
                <a:off x="3928173" y="3528345"/>
                <a:ext cx="6399316" cy="993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</m:e>
                      </m:d>
                      <m:r>
                        <a:rPr lang="ko-KR" altLang="en-US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그는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오늘도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배를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)= </m:t>
                      </m:r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𝑐𝑜𝑢𝑛𝑡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그는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오늘도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배를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 </m:t>
                          </m:r>
                        </m:num>
                        <m:den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𝑐𝑜𝑢𝑛𝑡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그는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오늘도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배를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den>
                      </m:f>
                      <m:r>
                        <a:rPr lang="ko-KR" altLang="en-US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</m:oMath>
                  </m:oMathPara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3ACAAF-1076-43C1-9B8A-D20ABA7B1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3" y="3528345"/>
                <a:ext cx="6399316" cy="993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46089F-77A0-47A2-8629-D451DDD9B3F7}"/>
              </a:ext>
            </a:extLst>
          </p:cNvPr>
          <p:cNvCxnSpPr/>
          <p:nvPr/>
        </p:nvCxnSpPr>
        <p:spPr>
          <a:xfrm>
            <a:off x="2775857" y="-25635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B0A523-1187-4F4F-8057-146079DE19E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317255" y="2632875"/>
            <a:ext cx="1671375" cy="89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16C752-2D7C-4047-AE8B-6CCCC41349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</a:t>
            </a:r>
            <a:r>
              <a:rPr lang="ko-KR" altLang="en-US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커지거나 </a:t>
            </a:r>
            <a:r>
              <a:rPr lang="en-US" altLang="ko-KR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corpus</a:t>
            </a:r>
            <a:r>
              <a:rPr lang="ko-KR" altLang="en-US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커지면</a:t>
            </a:r>
            <a:endParaRPr lang="en-US" altLang="ko-KR" sz="40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endParaRPr lang="en-US" altLang="ko-KR" sz="40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모델의 </a:t>
            </a:r>
            <a:r>
              <a:rPr lang="en-US" altLang="ko-KR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size</a:t>
            </a:r>
            <a:r>
              <a:rPr lang="ko-KR" altLang="en-US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커진다</a:t>
            </a:r>
            <a:endParaRPr lang="en-US" altLang="ko-KR" sz="40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7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4B8BCE-D08E-4808-B7A8-A3B3155E0C90}"/>
              </a:ext>
            </a:extLst>
          </p:cNvPr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8C6F52-6F77-4831-BC0D-EC58C3AB448D}"/>
              </a:ext>
            </a:extLst>
          </p:cNvPr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Contents</a:t>
            </a:r>
            <a:endParaRPr lang="ko-KR" altLang="en-US" sz="8000" spc="60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7A160E-DCA7-49A9-88A6-49DAC13F3B4C}"/>
              </a:ext>
            </a:extLst>
          </p:cNvPr>
          <p:cNvGrpSpPr/>
          <p:nvPr/>
        </p:nvGrpSpPr>
        <p:grpSpPr>
          <a:xfrm>
            <a:off x="3326160" y="1472615"/>
            <a:ext cx="8865840" cy="4420770"/>
            <a:chOff x="2929920" y="1588790"/>
            <a:chExt cx="9262080" cy="442077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281D24A-4D8F-44B9-ACFB-4495BCABF5AE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1588790"/>
              <a:ext cx="9262080" cy="0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02BC670-7D5C-46E1-BB3B-7122ACEA5ECA}"/>
                </a:ext>
              </a:extLst>
            </p:cNvPr>
            <p:cNvGrpSpPr/>
            <p:nvPr/>
          </p:nvGrpSpPr>
          <p:grpSpPr>
            <a:xfrm>
              <a:off x="2929920" y="1784494"/>
              <a:ext cx="9262080" cy="704706"/>
              <a:chOff x="2411760" y="1347614"/>
              <a:chExt cx="9780240" cy="704706"/>
            </a:xfrm>
          </p:grpSpPr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44A2FBF2-6092-4CB2-8171-187381948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01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자연어 처리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개요</a:t>
                </a: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BACCA40-37BF-4D6D-8755-E6FA739B6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6D52862-8BED-4B68-8FDF-6A99084D37F9}"/>
                </a:ext>
              </a:extLst>
            </p:cNvPr>
            <p:cNvGrpSpPr/>
            <p:nvPr/>
          </p:nvGrpSpPr>
          <p:grpSpPr>
            <a:xfrm>
              <a:off x="2929920" y="2664584"/>
              <a:ext cx="9262080" cy="704706"/>
              <a:chOff x="2411760" y="1347614"/>
              <a:chExt cx="9780240" cy="704706"/>
            </a:xfrm>
          </p:grpSpPr>
          <p:sp>
            <p:nvSpPr>
              <p:cNvPr id="47" name="제목 1">
                <a:extLst>
                  <a:ext uri="{FF2B5EF4-FFF2-40B4-BE49-F238E27FC236}">
                    <a16:creationId xmlns:a16="http://schemas.microsoft.com/office/drawing/2014/main" id="{7A5C544E-43CC-4D28-A824-52BD8E4645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02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Recurrent Neural Network(RNN)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0F14E9BF-2023-4CC2-8B3B-4D3412F8D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90BA534-3615-433E-9FEE-51361DD55D2A}"/>
                </a:ext>
              </a:extLst>
            </p:cNvPr>
            <p:cNvGrpSpPr/>
            <p:nvPr/>
          </p:nvGrpSpPr>
          <p:grpSpPr>
            <a:xfrm>
              <a:off x="2929920" y="3544674"/>
              <a:ext cx="9262080" cy="704706"/>
              <a:chOff x="2411760" y="1347614"/>
              <a:chExt cx="9780240" cy="704706"/>
            </a:xfrm>
          </p:grpSpPr>
          <p:sp>
            <p:nvSpPr>
              <p:cNvPr id="50" name="제목 1">
                <a:extLst>
                  <a:ext uri="{FF2B5EF4-FFF2-40B4-BE49-F238E27FC236}">
                    <a16:creationId xmlns:a16="http://schemas.microsoft.com/office/drawing/2014/main" id="{1A7530AE-9758-4C4A-A159-87D760396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03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Long Shot Term Memory(LSTM)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94FE288-FAAD-43D9-8AC1-7D319C65D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C6B1281-EA45-4694-88A8-FDC1F6E1CE2D}"/>
                </a:ext>
              </a:extLst>
            </p:cNvPr>
            <p:cNvGrpSpPr/>
            <p:nvPr/>
          </p:nvGrpSpPr>
          <p:grpSpPr>
            <a:xfrm>
              <a:off x="2929920" y="4424764"/>
              <a:ext cx="9262080" cy="704706"/>
              <a:chOff x="2411760" y="1347614"/>
              <a:chExt cx="9780240" cy="704706"/>
            </a:xfrm>
          </p:grpSpPr>
          <p:sp>
            <p:nvSpPr>
              <p:cNvPr id="53" name="제목 1">
                <a:extLst>
                  <a:ext uri="{FF2B5EF4-FFF2-40B4-BE49-F238E27FC236}">
                    <a16:creationId xmlns:a16="http://schemas.microsoft.com/office/drawing/2014/main" id="{FADE99C0-471E-4EA4-9B0F-AD95B8DEB9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04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Advanced RNN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EEF71443-2C50-4C95-8F67-D1353A25E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제목 1">
              <a:extLst>
                <a:ext uri="{FF2B5EF4-FFF2-40B4-BE49-F238E27FC236}">
                  <a16:creationId xmlns:a16="http://schemas.microsoft.com/office/drawing/2014/main" id="{E7EABD95-D438-45CC-8A1D-26A5C9669174}"/>
                </a:ext>
              </a:extLst>
            </p:cNvPr>
            <p:cNvSpPr txBox="1">
              <a:spLocks/>
            </p:cNvSpPr>
            <p:nvPr/>
          </p:nvSpPr>
          <p:spPr>
            <a:xfrm>
              <a:off x="2929920" y="5304854"/>
              <a:ext cx="9011915" cy="7047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531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자연어처리 개요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863AA-3AB2-402A-8973-B10A82ED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3200" dirty="0"/>
              <a:t>Generating</a:t>
            </a:r>
            <a:r>
              <a:rPr lang="ko-KR" altLang="en-US" sz="3200" dirty="0"/>
              <a:t> </a:t>
            </a:r>
            <a:r>
              <a:rPr lang="en-US" altLang="ko-KR" sz="3200" dirty="0"/>
              <a:t>text</a:t>
            </a:r>
            <a:r>
              <a:rPr lang="ko-KR" altLang="en-US" sz="3200" dirty="0"/>
              <a:t> </a:t>
            </a:r>
            <a:r>
              <a:rPr lang="en-US" altLang="ko-KR" sz="3200" dirty="0"/>
              <a:t>with</a:t>
            </a:r>
            <a:r>
              <a:rPr lang="ko-KR" altLang="en-US" sz="3200" dirty="0"/>
              <a:t> </a:t>
            </a:r>
            <a:r>
              <a:rPr lang="en-US" altLang="ko-KR" sz="3200" dirty="0"/>
              <a:t>a</a:t>
            </a:r>
            <a:r>
              <a:rPr lang="ko-KR" altLang="en-US" sz="3200" dirty="0"/>
              <a:t> </a:t>
            </a:r>
            <a:r>
              <a:rPr lang="en-US" altLang="ko-KR" sz="3200" dirty="0"/>
              <a:t>n-gram</a:t>
            </a:r>
            <a:r>
              <a:rPr lang="ko-KR" altLang="en-US" sz="3200" dirty="0"/>
              <a:t> </a:t>
            </a:r>
            <a:r>
              <a:rPr lang="en-US" altLang="ko-KR" sz="3200" dirty="0"/>
              <a:t>Language Model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E0652-6F4C-4D86-A09E-C4373CC5736D}"/>
              </a:ext>
            </a:extLst>
          </p:cNvPr>
          <p:cNvSpPr txBox="1"/>
          <p:nvPr/>
        </p:nvSpPr>
        <p:spPr>
          <a:xfrm>
            <a:off x="1143000" y="2609334"/>
            <a:ext cx="4759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머리부터 발끝까지 </a:t>
            </a:r>
            <a:r>
              <a:rPr lang="en-US" altLang="ko-KR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_____</a:t>
            </a:r>
            <a:endParaRPr lang="ko-KR" altLang="en-US" sz="3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E1F5A7-7E05-4AED-93CB-9D5376E04565}"/>
              </a:ext>
            </a:extLst>
          </p:cNvPr>
          <p:cNvSpPr/>
          <p:nvPr/>
        </p:nvSpPr>
        <p:spPr>
          <a:xfrm>
            <a:off x="4673600" y="4013200"/>
            <a:ext cx="3771729" cy="2484315"/>
          </a:xfrm>
          <a:prstGeom prst="rect">
            <a:avLst/>
          </a:prstGeom>
          <a:ln w="508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하나부터    </a:t>
            </a:r>
            <a:r>
              <a:rPr lang="en-US" altLang="ko-KR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0.130</a:t>
            </a:r>
          </a:p>
          <a:p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사랑스러워 </a:t>
            </a:r>
            <a:r>
              <a:rPr lang="en-US" altLang="ko-KR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0.110</a:t>
            </a:r>
          </a:p>
          <a:p>
            <a:r>
              <a:rPr lang="ko-KR" altLang="en-US" sz="32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오로나민씨</a:t>
            </a:r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0.77      </a:t>
            </a:r>
          </a:p>
          <a:p>
            <a:r>
              <a:rPr lang="ko-KR" altLang="en-US" sz="32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핫이슈</a:t>
            </a:r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</a:t>
            </a:r>
            <a:r>
              <a:rPr lang="en-US" altLang="ko-KR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 0.33</a:t>
            </a:r>
          </a:p>
          <a:p>
            <a:pPr algn="ctr"/>
            <a:r>
              <a:rPr lang="en-US" altLang="ko-KR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CEC09-C5F9-4AAD-88D2-843E0BC1C0D2}"/>
              </a:ext>
            </a:extLst>
          </p:cNvPr>
          <p:cNvSpPr txBox="1"/>
          <p:nvPr/>
        </p:nvSpPr>
        <p:spPr>
          <a:xfrm>
            <a:off x="1394165" y="3429000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단어가 앞에 등장했을 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40671-1E83-4555-A3AD-F1A8E5BD18ED}"/>
              </a:ext>
            </a:extLst>
          </p:cNvPr>
          <p:cNvSpPr txBox="1"/>
          <p:nvPr/>
        </p:nvSpPr>
        <p:spPr>
          <a:xfrm>
            <a:off x="6096000" y="3330088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다음 단어들의 확률 분포를 구함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4F3A256-78FA-4F6C-A6C8-7E635CED1317}"/>
              </a:ext>
            </a:extLst>
          </p:cNvPr>
          <p:cNvCxnSpPr/>
          <p:nvPr/>
        </p:nvCxnSpPr>
        <p:spPr>
          <a:xfrm>
            <a:off x="5394494" y="3330088"/>
            <a:ext cx="0" cy="468244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0C3660-13DF-4B96-99E1-BFF340470F15}"/>
              </a:ext>
            </a:extLst>
          </p:cNvPr>
          <p:cNvSpPr/>
          <p:nvPr/>
        </p:nvSpPr>
        <p:spPr>
          <a:xfrm>
            <a:off x="4673600" y="4013200"/>
            <a:ext cx="3771715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70AB9-DA77-4927-9D54-15D67021C634}"/>
              </a:ext>
            </a:extLst>
          </p:cNvPr>
          <p:cNvSpPr txBox="1"/>
          <p:nvPr/>
        </p:nvSpPr>
        <p:spPr>
          <a:xfrm>
            <a:off x="8679500" y="414917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sample</a:t>
            </a:r>
            <a:endParaRPr lang="ko-KR" altLang="en-US" b="1" dirty="0">
              <a:solidFill>
                <a:srgbClr val="C0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7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자연어처리 개요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863AA-3AB2-402A-8973-B10A82ED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3200" dirty="0"/>
              <a:t>Generating</a:t>
            </a:r>
            <a:r>
              <a:rPr lang="ko-KR" altLang="en-US" sz="3200" dirty="0"/>
              <a:t> </a:t>
            </a:r>
            <a:r>
              <a:rPr lang="en-US" altLang="ko-KR" sz="3200" dirty="0"/>
              <a:t>text</a:t>
            </a:r>
            <a:r>
              <a:rPr lang="ko-KR" altLang="en-US" sz="3200" dirty="0"/>
              <a:t> </a:t>
            </a:r>
            <a:r>
              <a:rPr lang="en-US" altLang="ko-KR" sz="3200" dirty="0"/>
              <a:t>with</a:t>
            </a:r>
            <a:r>
              <a:rPr lang="ko-KR" altLang="en-US" sz="3200" dirty="0"/>
              <a:t> </a:t>
            </a:r>
            <a:r>
              <a:rPr lang="en-US" altLang="ko-KR" sz="3200" dirty="0"/>
              <a:t>a</a:t>
            </a:r>
            <a:r>
              <a:rPr lang="ko-KR" altLang="en-US" sz="3200" dirty="0"/>
              <a:t> </a:t>
            </a:r>
            <a:r>
              <a:rPr lang="en-US" altLang="ko-KR" sz="3200" dirty="0"/>
              <a:t>n-gram</a:t>
            </a:r>
            <a:r>
              <a:rPr lang="ko-KR" altLang="en-US" sz="3200" dirty="0"/>
              <a:t> </a:t>
            </a:r>
            <a:r>
              <a:rPr lang="en-US" altLang="ko-KR" sz="3200" dirty="0"/>
              <a:t>Language Model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E0652-6F4C-4D86-A09E-C4373CC5736D}"/>
              </a:ext>
            </a:extLst>
          </p:cNvPr>
          <p:cNvSpPr txBox="1"/>
          <p:nvPr/>
        </p:nvSpPr>
        <p:spPr>
          <a:xfrm>
            <a:off x="1143000" y="2609334"/>
            <a:ext cx="6415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머리부터 발끝까지 하나부터 </a:t>
            </a:r>
            <a:r>
              <a:rPr lang="en-US" altLang="ko-KR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_____</a:t>
            </a:r>
            <a:endParaRPr lang="ko-KR" altLang="en-US" sz="3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E1F5A7-7E05-4AED-93CB-9D5376E04565}"/>
              </a:ext>
            </a:extLst>
          </p:cNvPr>
          <p:cNvSpPr/>
          <p:nvPr/>
        </p:nvSpPr>
        <p:spPr>
          <a:xfrm>
            <a:off x="6299200" y="4013200"/>
            <a:ext cx="3771729" cy="2484315"/>
          </a:xfrm>
          <a:prstGeom prst="rect">
            <a:avLst/>
          </a:prstGeom>
          <a:ln w="508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열까지       </a:t>
            </a:r>
            <a:r>
              <a:rPr lang="en-US" altLang="ko-KR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0.330</a:t>
            </a:r>
          </a:p>
          <a:p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시작하자    </a:t>
            </a:r>
            <a:r>
              <a:rPr lang="en-US" altLang="ko-KR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0.110</a:t>
            </a:r>
          </a:p>
          <a:p>
            <a:r>
              <a:rPr lang="ko-KR" altLang="en-US" sz="32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밥먹자</a:t>
            </a:r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    </a:t>
            </a:r>
            <a:r>
              <a:rPr lang="en-US" altLang="ko-KR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0.07      </a:t>
            </a:r>
          </a:p>
          <a:p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세어보자    </a:t>
            </a:r>
            <a:r>
              <a:rPr lang="en-US" altLang="ko-KR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0.03</a:t>
            </a:r>
          </a:p>
          <a:p>
            <a:pPr algn="ctr"/>
            <a:r>
              <a:rPr lang="en-US" altLang="ko-KR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CEC09-C5F9-4AAD-88D2-843E0BC1C0D2}"/>
              </a:ext>
            </a:extLst>
          </p:cNvPr>
          <p:cNvSpPr txBox="1"/>
          <p:nvPr/>
        </p:nvSpPr>
        <p:spPr>
          <a:xfrm>
            <a:off x="3146765" y="3418988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단어가 앞에 등장했을 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40671-1E83-4555-A3AD-F1A8E5BD18ED}"/>
              </a:ext>
            </a:extLst>
          </p:cNvPr>
          <p:cNvSpPr txBox="1"/>
          <p:nvPr/>
        </p:nvSpPr>
        <p:spPr>
          <a:xfrm>
            <a:off x="7721600" y="3330088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다음 단어들의 확률 분포를 구함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4F3A256-78FA-4F6C-A6C8-7E635CED1317}"/>
              </a:ext>
            </a:extLst>
          </p:cNvPr>
          <p:cNvCxnSpPr/>
          <p:nvPr/>
        </p:nvCxnSpPr>
        <p:spPr>
          <a:xfrm>
            <a:off x="7020094" y="3330088"/>
            <a:ext cx="0" cy="468244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0C3660-13DF-4B96-99E1-BFF340470F15}"/>
              </a:ext>
            </a:extLst>
          </p:cNvPr>
          <p:cNvSpPr/>
          <p:nvPr/>
        </p:nvSpPr>
        <p:spPr>
          <a:xfrm>
            <a:off x="6299200" y="4013200"/>
            <a:ext cx="3771715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70AB9-DA77-4927-9D54-15D67021C634}"/>
              </a:ext>
            </a:extLst>
          </p:cNvPr>
          <p:cNvSpPr txBox="1"/>
          <p:nvPr/>
        </p:nvSpPr>
        <p:spPr>
          <a:xfrm>
            <a:off x="10305100" y="414917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sample</a:t>
            </a:r>
            <a:endParaRPr lang="ko-KR" altLang="en-US" b="1" dirty="0">
              <a:solidFill>
                <a:srgbClr val="C0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17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자연어처리 개요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863AA-3AB2-402A-8973-B10A82ED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3200" dirty="0"/>
              <a:t>Generating</a:t>
            </a:r>
            <a:r>
              <a:rPr lang="ko-KR" altLang="en-US" sz="3200" dirty="0"/>
              <a:t> </a:t>
            </a:r>
            <a:r>
              <a:rPr lang="en-US" altLang="ko-KR" sz="3200" dirty="0"/>
              <a:t>text</a:t>
            </a:r>
            <a:r>
              <a:rPr lang="ko-KR" altLang="en-US" sz="3200" dirty="0"/>
              <a:t> </a:t>
            </a:r>
            <a:r>
              <a:rPr lang="en-US" altLang="ko-KR" sz="3200" dirty="0"/>
              <a:t>with</a:t>
            </a:r>
            <a:r>
              <a:rPr lang="ko-KR" altLang="en-US" sz="3200" dirty="0"/>
              <a:t> </a:t>
            </a:r>
            <a:r>
              <a:rPr lang="en-US" altLang="ko-KR" sz="3200" dirty="0"/>
              <a:t>a</a:t>
            </a:r>
            <a:r>
              <a:rPr lang="ko-KR" altLang="en-US" sz="3200" dirty="0"/>
              <a:t> </a:t>
            </a:r>
            <a:r>
              <a:rPr lang="en-US" altLang="ko-KR" sz="3200" dirty="0"/>
              <a:t>n-gram</a:t>
            </a:r>
            <a:r>
              <a:rPr lang="ko-KR" altLang="en-US" sz="3200" dirty="0"/>
              <a:t> </a:t>
            </a:r>
            <a:r>
              <a:rPr lang="en-US" altLang="ko-KR" sz="3200" dirty="0"/>
              <a:t>Language Model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E0652-6F4C-4D86-A09E-C4373CC5736D}"/>
              </a:ext>
            </a:extLst>
          </p:cNvPr>
          <p:cNvSpPr txBox="1"/>
          <p:nvPr/>
        </p:nvSpPr>
        <p:spPr>
          <a:xfrm>
            <a:off x="1143000" y="2609334"/>
            <a:ext cx="7790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머리부터 발끝까지 하나부터 열까지 </a:t>
            </a:r>
            <a:r>
              <a:rPr lang="en-US" altLang="ko-KR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_____</a:t>
            </a:r>
            <a:endParaRPr lang="ko-KR" altLang="en-US" sz="3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5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자연어처리 개요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863AA-3AB2-402A-8973-B10A82ED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3200" dirty="0"/>
              <a:t>Generating</a:t>
            </a:r>
            <a:r>
              <a:rPr lang="ko-KR" altLang="en-US" sz="3200" dirty="0"/>
              <a:t> </a:t>
            </a:r>
            <a:r>
              <a:rPr lang="en-US" altLang="ko-KR" sz="3200" dirty="0"/>
              <a:t>text</a:t>
            </a:r>
            <a:r>
              <a:rPr lang="ko-KR" altLang="en-US" sz="3200" dirty="0"/>
              <a:t> </a:t>
            </a:r>
            <a:r>
              <a:rPr lang="en-US" altLang="ko-KR" sz="3200" dirty="0"/>
              <a:t>with</a:t>
            </a:r>
            <a:r>
              <a:rPr lang="ko-KR" altLang="en-US" sz="3200" dirty="0"/>
              <a:t> </a:t>
            </a:r>
            <a:r>
              <a:rPr lang="en-US" altLang="ko-KR" sz="3200" dirty="0"/>
              <a:t>a</a:t>
            </a:r>
            <a:r>
              <a:rPr lang="ko-KR" altLang="en-US" sz="3200" dirty="0"/>
              <a:t> </a:t>
            </a:r>
            <a:r>
              <a:rPr lang="en-US" altLang="ko-KR" sz="3200" dirty="0"/>
              <a:t>n-gram</a:t>
            </a:r>
            <a:r>
              <a:rPr lang="ko-KR" altLang="en-US" sz="3200" dirty="0"/>
              <a:t> </a:t>
            </a:r>
            <a:r>
              <a:rPr lang="en-US" altLang="ko-KR" sz="3200" dirty="0"/>
              <a:t>Language Model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E0652-6F4C-4D86-A09E-C4373CC5736D}"/>
              </a:ext>
            </a:extLst>
          </p:cNvPr>
          <p:cNvSpPr txBox="1"/>
          <p:nvPr/>
        </p:nvSpPr>
        <p:spPr>
          <a:xfrm>
            <a:off x="1143000" y="2609334"/>
            <a:ext cx="78069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머리부터 발끝까지 하나부터 열까지 다</a:t>
            </a:r>
            <a:r>
              <a:rPr lang="en-US" altLang="ko-KR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말해줘</a:t>
            </a:r>
            <a:endParaRPr lang="en-US" altLang="ko-KR" sz="3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사실을 말해줘 정말 사랑했지만 </a:t>
            </a:r>
            <a:r>
              <a:rPr lang="ko-KR" altLang="en-US" sz="32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그대여</a:t>
            </a:r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오늘은</a:t>
            </a:r>
            <a:endParaRPr lang="en-US" altLang="ko-KR" sz="3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우리 같이 걸었던 그 길</a:t>
            </a:r>
            <a:endParaRPr lang="en-US" altLang="ko-KR" sz="3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5F101-D881-4436-8584-1FCA54E39882}"/>
              </a:ext>
            </a:extLst>
          </p:cNvPr>
          <p:cNvSpPr txBox="1"/>
          <p:nvPr/>
        </p:nvSpPr>
        <p:spPr>
          <a:xfrm>
            <a:off x="3247550" y="4369182"/>
            <a:ext cx="61382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문법은 맞지만</a:t>
            </a:r>
            <a:r>
              <a:rPr lang="en-US" altLang="ko-KR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일관적이지 않다</a:t>
            </a:r>
            <a:r>
              <a:rPr lang="en-US" altLang="ko-KR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endParaRPr lang="en-US" altLang="ko-KR" b="1" dirty="0">
              <a:solidFill>
                <a:srgbClr val="C0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맥락 정보가 직전 </a:t>
            </a:r>
            <a:r>
              <a:rPr lang="en-US" altLang="ko-KR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r>
              <a:rPr lang="ko-KR" altLang="en-US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 단어만 고려되기 때문</a:t>
            </a:r>
            <a:r>
              <a:rPr lang="en-US" altLang="ko-KR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</a:t>
            </a:r>
          </a:p>
          <a:p>
            <a:endParaRPr lang="en-US" altLang="ko-KR" b="1" dirty="0">
              <a:solidFill>
                <a:srgbClr val="C0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맥락 정보 수를 늘리면 좀 더 자연스러운 문장을 생성할 수 있다</a:t>
            </a:r>
            <a:r>
              <a:rPr lang="en-US" altLang="ko-KR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endParaRPr lang="en-US" altLang="ko-KR" b="1" dirty="0">
              <a:solidFill>
                <a:srgbClr val="C0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하지만 </a:t>
            </a:r>
            <a:r>
              <a:rPr lang="en-US" altLang="ko-KR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model</a:t>
            </a:r>
            <a:r>
              <a:rPr lang="ko-KR" altLang="en-US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크기가 커지는 단점이 있다</a:t>
            </a:r>
            <a:r>
              <a:rPr lang="en-US" altLang="ko-KR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896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자연어처리 개요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863AA-3AB2-402A-8973-B10A82ED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Generating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text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with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n-gram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Language Model</a:t>
            </a:r>
          </a:p>
          <a:p>
            <a:pPr lvl="1"/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lvl="1"/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lvl="1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lvl="1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E0652-6F4C-4D86-A09E-C4373CC5736D}"/>
              </a:ext>
            </a:extLst>
          </p:cNvPr>
          <p:cNvSpPr txBox="1"/>
          <p:nvPr/>
        </p:nvSpPr>
        <p:spPr>
          <a:xfrm>
            <a:off x="1143000" y="2609334"/>
            <a:ext cx="78069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머리부터 발끝까지 하나부터 열까지 다</a:t>
            </a:r>
            <a:r>
              <a:rPr lang="en-US" altLang="ko-KR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말해줘</a:t>
            </a:r>
            <a:endParaRPr lang="en-US" altLang="ko-KR" sz="3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사실을 말해줘 정말 사랑했지만 </a:t>
            </a:r>
            <a:r>
              <a:rPr lang="ko-KR" altLang="en-US" sz="32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그대여</a:t>
            </a:r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오늘은</a:t>
            </a:r>
            <a:endParaRPr lang="en-US" altLang="ko-KR" sz="3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우리 같이 걸었던 그 길</a:t>
            </a:r>
            <a:endParaRPr lang="en-US" altLang="ko-KR" sz="3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5F101-D881-4436-8584-1FCA54E39882}"/>
              </a:ext>
            </a:extLst>
          </p:cNvPr>
          <p:cNvSpPr txBox="1"/>
          <p:nvPr/>
        </p:nvSpPr>
        <p:spPr>
          <a:xfrm>
            <a:off x="3247550" y="4369182"/>
            <a:ext cx="61382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문법은 맞지만</a:t>
            </a:r>
            <a:r>
              <a:rPr lang="en-US" altLang="ko-KR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일관적이지 않다</a:t>
            </a:r>
            <a:r>
              <a:rPr lang="en-US" altLang="ko-KR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endParaRPr lang="en-US" altLang="ko-KR" b="1" dirty="0">
              <a:solidFill>
                <a:srgbClr val="C0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맥락 정보가 직전 </a:t>
            </a:r>
            <a:r>
              <a:rPr lang="en-US" altLang="ko-KR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r>
              <a:rPr lang="ko-KR" altLang="en-US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 단어만 고려되기 때문</a:t>
            </a:r>
            <a:r>
              <a:rPr lang="en-US" altLang="ko-KR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</a:t>
            </a:r>
          </a:p>
          <a:p>
            <a:endParaRPr lang="en-US" altLang="ko-KR" b="1" dirty="0">
              <a:solidFill>
                <a:srgbClr val="C0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맥락 정보 수를 늘리면 좀 더 자연스러운 문장을 생성할 수 있다</a:t>
            </a:r>
            <a:r>
              <a:rPr lang="en-US" altLang="ko-KR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endParaRPr lang="en-US" altLang="ko-KR" b="1" dirty="0">
              <a:solidFill>
                <a:srgbClr val="C0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하지만 </a:t>
            </a:r>
            <a:r>
              <a:rPr lang="en-US" altLang="ko-KR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model</a:t>
            </a:r>
            <a:r>
              <a:rPr lang="ko-KR" altLang="en-US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크기가 커지는 단점이 있다</a:t>
            </a:r>
            <a:r>
              <a:rPr lang="en-US" altLang="ko-KR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164702-2E83-423D-968F-0055C0BDA5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방법은 모든 </a:t>
            </a:r>
            <a:r>
              <a:rPr lang="en-US" altLang="ko-KR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n-gram</a:t>
            </a:r>
            <a:r>
              <a:rPr lang="ko-KR" altLang="en-US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빈도수를 저장해야 함</a:t>
            </a:r>
            <a:endParaRPr lang="en-US" altLang="ko-KR" sz="40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endParaRPr lang="en-US" altLang="ko-KR" sz="40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문장 생성시 해당 </a:t>
            </a:r>
            <a:r>
              <a:rPr lang="en-US" altLang="ko-KR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n-gram</a:t>
            </a:r>
            <a:r>
              <a:rPr lang="ko-KR" altLang="en-US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없는 경우</a:t>
            </a:r>
            <a:endParaRPr lang="en-US" altLang="ko-KR" sz="40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endParaRPr lang="en-US" altLang="ko-KR" sz="40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또는 후보 단어의 확률이 모두 비슷한 경우</a:t>
            </a:r>
            <a:endParaRPr lang="en-US" altLang="ko-KR" sz="40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endParaRPr lang="en-US" altLang="ko-KR" sz="40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성능이 떨어짐</a:t>
            </a:r>
            <a:r>
              <a:rPr lang="en-US" altLang="ko-KR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(Sparsity Problem)</a:t>
            </a:r>
          </a:p>
        </p:txBody>
      </p:sp>
    </p:spTree>
    <p:extLst>
      <p:ext uri="{BB962C8B-B14F-4D97-AF65-F5344CB8AC3E}">
        <p14:creationId xmlns:p14="http://schemas.microsoft.com/office/powerpoint/2010/main" val="432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자연어처리 개요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863AA-3AB2-402A-8973-B10A82ED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Generating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n-gram</a:t>
            </a:r>
            <a:r>
              <a:rPr lang="ko-KR" altLang="en-US" dirty="0"/>
              <a:t> </a:t>
            </a:r>
            <a:r>
              <a:rPr lang="en-US" altLang="ko-KR" dirty="0"/>
              <a:t>Language Model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E0652-6F4C-4D86-A09E-C4373CC5736D}"/>
              </a:ext>
            </a:extLst>
          </p:cNvPr>
          <p:cNvSpPr txBox="1"/>
          <p:nvPr/>
        </p:nvSpPr>
        <p:spPr>
          <a:xfrm>
            <a:off x="1143000" y="2609334"/>
            <a:ext cx="78069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머리부터 발끝까지 하나부터 열까지 다</a:t>
            </a:r>
            <a:r>
              <a:rPr lang="en-US" altLang="ko-KR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말해줘</a:t>
            </a:r>
            <a:endParaRPr lang="en-US" altLang="ko-KR" sz="3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사실을 말해줘 정말 사랑했지만 </a:t>
            </a:r>
            <a:r>
              <a:rPr lang="ko-KR" altLang="en-US" sz="32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그대여</a:t>
            </a:r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오늘은</a:t>
            </a:r>
            <a:endParaRPr lang="en-US" altLang="ko-KR" sz="3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우리 같이 걸었던 그 길</a:t>
            </a:r>
            <a:endParaRPr lang="en-US" altLang="ko-KR" sz="3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5F101-D881-4436-8584-1FCA54E39882}"/>
              </a:ext>
            </a:extLst>
          </p:cNvPr>
          <p:cNvSpPr txBox="1"/>
          <p:nvPr/>
        </p:nvSpPr>
        <p:spPr>
          <a:xfrm>
            <a:off x="3247550" y="4369182"/>
            <a:ext cx="61382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문법은 맞지만</a:t>
            </a:r>
            <a:r>
              <a:rPr lang="en-US" altLang="ko-KR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일관적이지 않다</a:t>
            </a:r>
            <a:r>
              <a:rPr lang="en-US" altLang="ko-KR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endParaRPr lang="en-US" altLang="ko-KR" b="1" dirty="0">
              <a:solidFill>
                <a:srgbClr val="C0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맥락 정보가 직전 </a:t>
            </a:r>
            <a:r>
              <a:rPr lang="en-US" altLang="ko-KR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r>
              <a:rPr lang="ko-KR" altLang="en-US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 단어만 고려되기 때문</a:t>
            </a:r>
            <a:r>
              <a:rPr lang="en-US" altLang="ko-KR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</a:t>
            </a:r>
          </a:p>
          <a:p>
            <a:endParaRPr lang="en-US" altLang="ko-KR" b="1" dirty="0">
              <a:solidFill>
                <a:srgbClr val="C0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맥락 정보 수를 늘리면 좀 더 자연스러운 문장을 생성할 수 있다</a:t>
            </a:r>
            <a:r>
              <a:rPr lang="en-US" altLang="ko-KR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endParaRPr lang="en-US" altLang="ko-KR" b="1" dirty="0">
              <a:solidFill>
                <a:srgbClr val="C0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하지만 </a:t>
            </a:r>
            <a:r>
              <a:rPr lang="en-US" altLang="ko-KR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model</a:t>
            </a:r>
            <a:r>
              <a:rPr lang="ko-KR" altLang="en-US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크기가 커지는 단점이 있다</a:t>
            </a:r>
            <a:r>
              <a:rPr lang="en-US" altLang="ko-KR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164702-2E83-423D-968F-0055C0BDA5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N-gram</a:t>
            </a:r>
            <a:r>
              <a:rPr lang="ko-KR" altLang="en-US" sz="4000" b="1" dirty="0"/>
              <a:t>을 저장해서 사용하지 않는</a:t>
            </a:r>
            <a:endParaRPr lang="en-US" altLang="ko-KR" sz="4000" b="1" dirty="0"/>
          </a:p>
          <a:p>
            <a:pPr algn="ctr"/>
            <a:endParaRPr lang="en-US" altLang="ko-KR" sz="4000" b="1" dirty="0"/>
          </a:p>
          <a:p>
            <a:pPr algn="ctr"/>
            <a:r>
              <a:rPr lang="en-US" altLang="ko-KR" sz="4000" b="1" dirty="0"/>
              <a:t>Neural Net Model</a:t>
            </a:r>
            <a:r>
              <a:rPr lang="ko-KR" altLang="en-US" sz="4000" b="1" dirty="0"/>
              <a:t>을 사용하면 어떨까</a:t>
            </a:r>
            <a:r>
              <a:rPr lang="en-US" altLang="ko-KR" sz="4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464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자연어처리 개요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5EA863AA-3AB2-402A-8973-B10A82ED02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sz="3200" dirty="0"/>
                  <a:t>A</a:t>
                </a:r>
                <a:r>
                  <a:rPr lang="ko-KR" altLang="en-US" sz="3200" dirty="0"/>
                  <a:t> </a:t>
                </a:r>
                <a:r>
                  <a:rPr lang="en-US" altLang="ko-KR" sz="3200" dirty="0"/>
                  <a:t>fixed-window neural Language Model</a:t>
                </a:r>
              </a:p>
              <a:p>
                <a:pPr lvl="1"/>
                <a:endParaRPr lang="en-US" altLang="ko-KR" dirty="0"/>
              </a:p>
              <a:p>
                <a:pPr lvl="1">
                  <a:buFontTx/>
                  <a:buChar char="-"/>
                </a:pPr>
                <a:r>
                  <a:rPr lang="ko-KR" altLang="en-US" dirty="0"/>
                  <a:t>장점</a:t>
                </a:r>
                <a:endParaRPr lang="en-US" altLang="ko-KR" dirty="0"/>
              </a:p>
              <a:p>
                <a:pPr lvl="2">
                  <a:buFontTx/>
                  <a:buChar char="-"/>
                </a:pPr>
                <a:r>
                  <a:rPr lang="en-US" altLang="ko-KR" dirty="0"/>
                  <a:t>Sparsity Problem </a:t>
                </a:r>
                <a:r>
                  <a:rPr lang="ko-KR" altLang="en-US" dirty="0"/>
                  <a:t>해결</a:t>
                </a:r>
                <a:endParaRPr lang="en-US" altLang="ko-KR" dirty="0"/>
              </a:p>
              <a:p>
                <a:pPr lvl="2">
                  <a:buFontTx/>
                  <a:buChar char="-"/>
                </a:pPr>
                <a:r>
                  <a:rPr lang="en-US" altLang="ko-KR" dirty="0"/>
                  <a:t>n-gram</a:t>
                </a:r>
                <a:r>
                  <a:rPr lang="ko-KR" altLang="en-US" dirty="0"/>
                  <a:t>과 빈도수를 저장할 필요 없음</a:t>
                </a:r>
                <a:endParaRPr lang="en-US" altLang="ko-KR" dirty="0"/>
              </a:p>
              <a:p>
                <a:pPr lvl="2">
                  <a:buFontTx/>
                  <a:buChar char="-"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r>
                  <a:rPr lang="ko-KR" altLang="en-US" dirty="0"/>
                  <a:t>남아있는 문제점</a:t>
                </a:r>
                <a:endParaRPr lang="en-US" altLang="ko-KR" dirty="0"/>
              </a:p>
              <a:p>
                <a:pPr lvl="2">
                  <a:buFontTx/>
                  <a:buChar char="-"/>
                </a:pPr>
                <a:r>
                  <a:rPr lang="en-US" altLang="ko-KR" dirty="0"/>
                  <a:t>Window size</a:t>
                </a:r>
                <a:r>
                  <a:rPr lang="ko-KR" altLang="en-US" dirty="0"/>
                  <a:t>가 매우 작다</a:t>
                </a:r>
                <a:r>
                  <a:rPr lang="en-US" altLang="ko-KR" dirty="0"/>
                  <a:t>.</a:t>
                </a:r>
              </a:p>
              <a:p>
                <a:pPr lvl="2">
                  <a:buFontTx/>
                  <a:buChar char="-"/>
                </a:pPr>
                <a:r>
                  <a:rPr lang="en-US" altLang="ko-KR" dirty="0"/>
                  <a:t>Window size</a:t>
                </a:r>
                <a:r>
                  <a:rPr lang="ko-KR" altLang="en-US" dirty="0"/>
                  <a:t>를 늘이면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가 커지므로</a:t>
                </a:r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  </a:t>
                </a:r>
                <a:r>
                  <a:rPr lang="ko-KR" altLang="en-US" dirty="0"/>
                  <a:t>모델 용량이 커진다</a:t>
                </a:r>
                <a:r>
                  <a:rPr lang="en-US" altLang="ko-KR" dirty="0"/>
                  <a:t>.</a:t>
                </a:r>
              </a:p>
              <a:p>
                <a:pPr lvl="2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과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에서 완전히 다른 가중치에 곱해진다</a:t>
                </a:r>
                <a:r>
                  <a:rPr lang="en-US" altLang="ko-KR" dirty="0"/>
                  <a:t>.</a:t>
                </a:r>
              </a:p>
              <a:p>
                <a:pPr marL="914400" lvl="2" indent="0">
                  <a:buNone/>
                </a:pPr>
                <a:r>
                  <a:rPr lang="en-US" altLang="ko-KR" dirty="0"/>
                  <a:t>  </a:t>
                </a:r>
                <a:r>
                  <a:rPr lang="ko-KR" altLang="en-US" dirty="0"/>
                  <a:t>동일 단어에 대해 </a:t>
                </a:r>
                <a:r>
                  <a:rPr lang="en-US" altLang="ko-KR" dirty="0"/>
                  <a:t>input</a:t>
                </a:r>
                <a:r>
                  <a:rPr lang="ko-KR" altLang="en-US" dirty="0"/>
                  <a:t>이 처리되는 위치가</a:t>
                </a:r>
                <a:endParaRPr lang="en-US" altLang="ko-KR" dirty="0"/>
              </a:p>
              <a:p>
                <a:pPr marL="914400" lvl="2" indent="0">
                  <a:buNone/>
                </a:pPr>
                <a:r>
                  <a:rPr lang="ko-KR" altLang="en-US" dirty="0"/>
                  <a:t>  매번 달라지므로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학습이 </a:t>
                </a:r>
                <a:r>
                  <a:rPr lang="ko-KR" altLang="en-US" dirty="0" err="1"/>
                  <a:t>느려짐</a:t>
                </a: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5EA863AA-3AB2-402A-8973-B10A82ED02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4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6EF8DBC0-5CBE-4B28-B2A2-122BDD991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328" y="2212849"/>
            <a:ext cx="3721271" cy="436086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804229" y="6497515"/>
            <a:ext cx="8490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hlinkClick r:id="rId4"/>
              </a:rPr>
              <a:t>https://web.stanford.edu/class/cs224n/slides/cs224n-2019-lecture06-rnnlm.pdf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542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자연어처리 개요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5EA863AA-3AB2-402A-8973-B10A82ED02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A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fixed-window neural Language Model</a:t>
                </a:r>
              </a:p>
              <a:p>
                <a:pPr lvl="1"/>
                <a:endParaRPr lang="en-US" altLang="ko-KR" dirty="0"/>
              </a:p>
              <a:p>
                <a:pPr lvl="1">
                  <a:buFontTx/>
                  <a:buChar char="-"/>
                </a:pPr>
                <a:r>
                  <a:rPr lang="ko-KR" altLang="en-US" dirty="0"/>
                  <a:t>장점</a:t>
                </a:r>
                <a:endParaRPr lang="en-US" altLang="ko-KR" dirty="0"/>
              </a:p>
              <a:p>
                <a:pPr lvl="2">
                  <a:buFontTx/>
                  <a:buChar char="-"/>
                </a:pPr>
                <a:r>
                  <a:rPr lang="en-US" altLang="ko-KR" dirty="0"/>
                  <a:t>Sparsity Problem </a:t>
                </a:r>
                <a:r>
                  <a:rPr lang="ko-KR" altLang="en-US" dirty="0"/>
                  <a:t>해결</a:t>
                </a:r>
                <a:endParaRPr lang="en-US" altLang="ko-KR" dirty="0"/>
              </a:p>
              <a:p>
                <a:pPr lvl="2">
                  <a:buFontTx/>
                  <a:buChar char="-"/>
                </a:pPr>
                <a:r>
                  <a:rPr lang="en-US" altLang="ko-KR" dirty="0"/>
                  <a:t>n-gram</a:t>
                </a:r>
                <a:r>
                  <a:rPr lang="ko-KR" altLang="en-US" dirty="0"/>
                  <a:t>과 빈도수를 저장할 필요 없음</a:t>
                </a:r>
                <a:endParaRPr lang="en-US" altLang="ko-KR" dirty="0"/>
              </a:p>
              <a:p>
                <a:pPr lvl="2">
                  <a:buFontTx/>
                  <a:buChar char="-"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r>
                  <a:rPr lang="ko-KR" altLang="en-US" dirty="0"/>
                  <a:t>남아있는 문제점</a:t>
                </a:r>
                <a:endParaRPr lang="en-US" altLang="ko-KR" dirty="0"/>
              </a:p>
              <a:p>
                <a:pPr lvl="2">
                  <a:buFontTx/>
                  <a:buChar char="-"/>
                </a:pPr>
                <a:r>
                  <a:rPr lang="en-US" altLang="ko-KR" dirty="0"/>
                  <a:t>Window size</a:t>
                </a:r>
                <a:r>
                  <a:rPr lang="ko-KR" altLang="en-US" dirty="0"/>
                  <a:t>가 매우 작다</a:t>
                </a:r>
                <a:r>
                  <a:rPr lang="en-US" altLang="ko-KR" dirty="0"/>
                  <a:t>.</a:t>
                </a:r>
              </a:p>
              <a:p>
                <a:pPr lvl="2">
                  <a:buFontTx/>
                  <a:buChar char="-"/>
                </a:pPr>
                <a:r>
                  <a:rPr lang="en-US" altLang="ko-KR" dirty="0"/>
                  <a:t>Window size</a:t>
                </a:r>
                <a:r>
                  <a:rPr lang="ko-KR" altLang="en-US" dirty="0"/>
                  <a:t>를 늘이면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가 커지므로</a:t>
                </a:r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  </a:t>
                </a:r>
                <a:r>
                  <a:rPr lang="ko-KR" altLang="en-US" dirty="0"/>
                  <a:t>모델 용량이 커진다</a:t>
                </a:r>
                <a:r>
                  <a:rPr lang="en-US" altLang="ko-KR" dirty="0"/>
                  <a:t>.</a:t>
                </a:r>
              </a:p>
              <a:p>
                <a:pPr lvl="2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과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에서 완전히 다른 가중치에 곱해진다</a:t>
                </a:r>
                <a:r>
                  <a:rPr lang="en-US" altLang="ko-KR" dirty="0"/>
                  <a:t>.</a:t>
                </a:r>
              </a:p>
              <a:p>
                <a:pPr marL="914400" lvl="2" indent="0">
                  <a:buNone/>
                </a:pPr>
                <a:r>
                  <a:rPr lang="en-US" altLang="ko-KR" dirty="0"/>
                  <a:t>  </a:t>
                </a:r>
                <a:r>
                  <a:rPr lang="ko-KR" altLang="en-US" dirty="0"/>
                  <a:t>동일 단어에 대해 </a:t>
                </a:r>
                <a:r>
                  <a:rPr lang="en-US" altLang="ko-KR" dirty="0"/>
                  <a:t>input</a:t>
                </a:r>
                <a:r>
                  <a:rPr lang="ko-KR" altLang="en-US" dirty="0"/>
                  <a:t>이 처리되는 위치가</a:t>
                </a:r>
                <a:endParaRPr lang="en-US" altLang="ko-KR" dirty="0"/>
              </a:p>
              <a:p>
                <a:pPr marL="914400" lvl="2" indent="0">
                  <a:buNone/>
                </a:pPr>
                <a:r>
                  <a:rPr lang="ko-KR" altLang="en-US" dirty="0"/>
                  <a:t>  매번 달라지므로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학습이 </a:t>
                </a:r>
                <a:r>
                  <a:rPr lang="ko-KR" altLang="en-US" dirty="0" err="1"/>
                  <a:t>느려짐</a:t>
                </a: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5EA863AA-3AB2-402A-8973-B10A82ED02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6EF8DBC0-5CBE-4B28-B2A2-122BDD991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196" y="1459179"/>
            <a:ext cx="4364404" cy="51145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204D42-A3D4-457A-B63B-0653D58987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입력 길이에 구애 받지 않고</a:t>
            </a:r>
            <a:endParaRPr lang="en-US" altLang="ko-KR" sz="40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endParaRPr lang="en-US" altLang="ko-KR" sz="40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장기간의 맥락정보를 저장할 수 있는</a:t>
            </a:r>
            <a:endParaRPr lang="en-US" altLang="ko-KR" sz="40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endParaRPr lang="en-US" altLang="ko-KR" sz="40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모델이 필요함</a:t>
            </a:r>
            <a:endParaRPr lang="en-US" altLang="ko-KR" sz="40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2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C456D40A-DC04-467A-9EB1-C9D49C6AAA9E}"/>
              </a:ext>
            </a:extLst>
          </p:cNvPr>
          <p:cNvSpPr txBox="1">
            <a:spLocks/>
          </p:cNvSpPr>
          <p:nvPr/>
        </p:nvSpPr>
        <p:spPr>
          <a:xfrm>
            <a:off x="403945" y="3024871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RNN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73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Recurrent Neural Networks (RNN)</a:t>
            </a:r>
          </a:p>
          <a:p>
            <a:pPr lvl="1"/>
            <a:r>
              <a:rPr lang="ko-KR" altLang="en-US" dirty="0" smtClean="0"/>
              <a:t>기존의 신경망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10DB39D-E80F-4A26-9984-AC9B3AE11257}"/>
              </a:ext>
            </a:extLst>
          </p:cNvPr>
          <p:cNvGrpSpPr/>
          <p:nvPr/>
        </p:nvGrpSpPr>
        <p:grpSpPr>
          <a:xfrm>
            <a:off x="6025216" y="3321414"/>
            <a:ext cx="400596" cy="1160418"/>
            <a:chOff x="3657599" y="3507377"/>
            <a:chExt cx="400596" cy="1160418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C5E63EB7-43B0-44D4-91FE-D4C61FC3EE61}"/>
                </a:ext>
              </a:extLst>
            </p:cNvPr>
            <p:cNvSpPr/>
            <p:nvPr/>
          </p:nvSpPr>
          <p:spPr>
            <a:xfrm>
              <a:off x="3657599" y="3507377"/>
              <a:ext cx="400596" cy="116041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76F135B-A773-4A8D-9319-1AC7DD6D446B}"/>
                </a:ext>
              </a:extLst>
            </p:cNvPr>
            <p:cNvSpPr/>
            <p:nvPr/>
          </p:nvSpPr>
          <p:spPr>
            <a:xfrm>
              <a:off x="3792893" y="3628984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67F9433-55C2-4682-8ADF-317696610A87}"/>
                </a:ext>
              </a:extLst>
            </p:cNvPr>
            <p:cNvSpPr/>
            <p:nvPr/>
          </p:nvSpPr>
          <p:spPr>
            <a:xfrm>
              <a:off x="3792893" y="3882067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B3D94C9-6314-4F51-825B-966F840310F5}"/>
                </a:ext>
              </a:extLst>
            </p:cNvPr>
            <p:cNvSpPr/>
            <p:nvPr/>
          </p:nvSpPr>
          <p:spPr>
            <a:xfrm>
              <a:off x="3792893" y="4126616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9CC3366-4D6E-4A76-B9CF-6A9D9B74F4EB}"/>
                </a:ext>
              </a:extLst>
            </p:cNvPr>
            <p:cNvSpPr/>
            <p:nvPr/>
          </p:nvSpPr>
          <p:spPr>
            <a:xfrm>
              <a:off x="3792893" y="4379699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3CDBCDF-99F2-40E8-9FCF-C4AE70B2A79B}"/>
              </a:ext>
            </a:extLst>
          </p:cNvPr>
          <p:cNvCxnSpPr>
            <a:cxnSpLocks/>
            <a:endCxn id="37" idx="1"/>
          </p:cNvCxnSpPr>
          <p:nvPr/>
        </p:nvCxnSpPr>
        <p:spPr>
          <a:xfrm rot="5400000" flipV="1">
            <a:off x="5514940" y="3391347"/>
            <a:ext cx="0" cy="1020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90D2454-7E1F-467B-9634-A3F81745FC5B}"/>
                  </a:ext>
                </a:extLst>
              </p:cNvPr>
              <p:cNvSpPr txBox="1"/>
              <p:nvPr/>
            </p:nvSpPr>
            <p:spPr>
              <a:xfrm>
                <a:off x="4528457" y="3825639"/>
                <a:ext cx="440313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90D2454-7E1F-467B-9634-A3F81745F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57" y="3825639"/>
                <a:ext cx="440313" cy="295594"/>
              </a:xfrm>
              <a:prstGeom prst="rect">
                <a:avLst/>
              </a:prstGeom>
              <a:blipFill>
                <a:blip r:embed="rId3"/>
                <a:stretch>
                  <a:fillRect l="-41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6C0CBE4-D39B-4567-B8C2-E20DE7622C62}"/>
              </a:ext>
            </a:extLst>
          </p:cNvPr>
          <p:cNvCxnSpPr>
            <a:cxnSpLocks/>
            <a:stCxn id="37" idx="3"/>
          </p:cNvCxnSpPr>
          <p:nvPr/>
        </p:nvCxnSpPr>
        <p:spPr>
          <a:xfrm rot="5400000" flipV="1">
            <a:off x="6936086" y="3391349"/>
            <a:ext cx="0" cy="1020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0E678F-7706-458C-98B2-10F56B218E17}"/>
                  </a:ext>
                </a:extLst>
              </p:cNvPr>
              <p:cNvSpPr txBox="1"/>
              <p:nvPr/>
            </p:nvSpPr>
            <p:spPr>
              <a:xfrm>
                <a:off x="7417828" y="3848509"/>
                <a:ext cx="450508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0E678F-7706-458C-98B2-10F56B218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828" y="3848509"/>
                <a:ext cx="450508" cy="295594"/>
              </a:xfrm>
              <a:prstGeom prst="rect">
                <a:avLst/>
              </a:prstGeom>
              <a:blipFill>
                <a:blip r:embed="rId4"/>
                <a:stretch>
                  <a:fillRect l="-10811" b="-12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7518CA3C-0927-420E-AE3E-C00BE7D8FE26}"/>
                  </a:ext>
                </a:extLst>
              </p:cNvPr>
              <p:cNvSpPr/>
              <p:nvPr/>
            </p:nvSpPr>
            <p:spPr>
              <a:xfrm>
                <a:off x="5176495" y="3472602"/>
                <a:ext cx="640996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7518CA3C-0927-420E-AE3E-C00BE7D8F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495" y="3472602"/>
                <a:ext cx="640996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3FDB8E22-9E77-4FCD-A06C-42FC04F8B1E1}"/>
              </a:ext>
            </a:extLst>
          </p:cNvPr>
          <p:cNvGrpSpPr/>
          <p:nvPr/>
        </p:nvGrpSpPr>
        <p:grpSpPr>
          <a:xfrm>
            <a:off x="12575558" y="721621"/>
            <a:ext cx="4823551" cy="1411219"/>
            <a:chOff x="3566236" y="3380346"/>
            <a:chExt cx="4823551" cy="141121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E181215-B245-4CE8-963A-05790D3E629A}"/>
                </a:ext>
              </a:extLst>
            </p:cNvPr>
            <p:cNvSpPr/>
            <p:nvPr/>
          </p:nvSpPr>
          <p:spPr>
            <a:xfrm>
              <a:off x="5083535" y="3380346"/>
              <a:ext cx="1992573" cy="107817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tx1"/>
                  </a:solidFill>
                </a:rPr>
                <a:t>RNN</a:t>
              </a:r>
              <a:endParaRPr lang="ko-KR" altLang="en-US" sz="3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2C2DA51-3750-41E4-9E53-F33ED35E79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52719" y="3396870"/>
              <a:ext cx="0" cy="10205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E6B5DCA-A57A-406A-B3C4-A8DCE53E3421}"/>
                    </a:ext>
                  </a:extLst>
                </p:cNvPr>
                <p:cNvSpPr txBox="1"/>
                <p:nvPr/>
              </p:nvSpPr>
              <p:spPr>
                <a:xfrm>
                  <a:off x="3566236" y="3831162"/>
                  <a:ext cx="440313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E6B5DCA-A57A-406A-B3C4-A8DCE53E3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6236" y="3831162"/>
                  <a:ext cx="440313" cy="295594"/>
                </a:xfrm>
                <a:prstGeom prst="rect">
                  <a:avLst/>
                </a:prstGeom>
                <a:blipFill>
                  <a:blip r:embed="rId6"/>
                  <a:stretch>
                    <a:fillRect l="-4110" b="-20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9DDEC71-FEB0-4FFD-825A-EB5E0FB74976}"/>
                </a:ext>
              </a:extLst>
            </p:cNvPr>
            <p:cNvCxnSpPr>
              <a:cxnSpLocks/>
            </p:cNvCxnSpPr>
            <p:nvPr/>
          </p:nvCxnSpPr>
          <p:spPr>
            <a:xfrm>
              <a:off x="7083506" y="3888257"/>
              <a:ext cx="130628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A4A6AD2-5786-4CAB-9BBE-91EF08E3D46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95068" y="4349356"/>
              <a:ext cx="88441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FE0586A-6A1B-4CA2-A89C-FE7D73EED5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791565"/>
              <a:ext cx="154385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5F404A4-A1DF-4A1B-8261-D246180DCC7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940801" y="4623664"/>
              <a:ext cx="323100" cy="127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00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자연어처리 개요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863AA-3AB2-402A-8973-B10A82ED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NLP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Tasks…</a:t>
            </a:r>
          </a:p>
          <a:p>
            <a:endParaRPr lang="en-US" altLang="ko-KR" sz="3200" dirty="0"/>
          </a:p>
          <a:p>
            <a:pPr lvl="1"/>
            <a:r>
              <a:rPr lang="ko-KR" altLang="en-US" dirty="0" smtClean="0"/>
              <a:t>요약</a:t>
            </a:r>
            <a:r>
              <a:rPr lang="en-US" altLang="ko-KR" dirty="0" smtClean="0"/>
              <a:t>(Content Extraction)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분류</a:t>
            </a:r>
            <a:r>
              <a:rPr lang="en-US" altLang="ko-KR" dirty="0" smtClean="0"/>
              <a:t>(Classification)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번역</a:t>
            </a:r>
            <a:r>
              <a:rPr lang="en-US" altLang="ko-KR" dirty="0" smtClean="0"/>
              <a:t>(Machine Translation)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QA(Question Answering)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생성</a:t>
            </a:r>
            <a:r>
              <a:rPr lang="en-US" altLang="ko-KR" dirty="0" smtClean="0"/>
              <a:t>(Text Generation)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383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Recurrent Neural Networks (RNN)</a:t>
            </a:r>
          </a:p>
          <a:p>
            <a:pPr lvl="1"/>
            <a:r>
              <a:rPr lang="en-US" altLang="ko-KR" dirty="0" smtClean="0"/>
              <a:t>RNN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10DB39D-E80F-4A26-9984-AC9B3AE11257}"/>
              </a:ext>
            </a:extLst>
          </p:cNvPr>
          <p:cNvGrpSpPr/>
          <p:nvPr/>
        </p:nvGrpSpPr>
        <p:grpSpPr>
          <a:xfrm>
            <a:off x="6025216" y="3321414"/>
            <a:ext cx="400596" cy="1160418"/>
            <a:chOff x="3657599" y="3507377"/>
            <a:chExt cx="400596" cy="1160418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C5E63EB7-43B0-44D4-91FE-D4C61FC3EE61}"/>
                </a:ext>
              </a:extLst>
            </p:cNvPr>
            <p:cNvSpPr/>
            <p:nvPr/>
          </p:nvSpPr>
          <p:spPr>
            <a:xfrm>
              <a:off x="3657599" y="3507377"/>
              <a:ext cx="400596" cy="116041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76F135B-A773-4A8D-9319-1AC7DD6D446B}"/>
                </a:ext>
              </a:extLst>
            </p:cNvPr>
            <p:cNvSpPr/>
            <p:nvPr/>
          </p:nvSpPr>
          <p:spPr>
            <a:xfrm>
              <a:off x="3792893" y="3628984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67F9433-55C2-4682-8ADF-317696610A87}"/>
                </a:ext>
              </a:extLst>
            </p:cNvPr>
            <p:cNvSpPr/>
            <p:nvPr/>
          </p:nvSpPr>
          <p:spPr>
            <a:xfrm>
              <a:off x="3792893" y="3882067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B3D94C9-6314-4F51-825B-966F840310F5}"/>
                </a:ext>
              </a:extLst>
            </p:cNvPr>
            <p:cNvSpPr/>
            <p:nvPr/>
          </p:nvSpPr>
          <p:spPr>
            <a:xfrm>
              <a:off x="3792893" y="4126616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9CC3366-4D6E-4A76-B9CF-6A9D9B74F4EB}"/>
                </a:ext>
              </a:extLst>
            </p:cNvPr>
            <p:cNvSpPr/>
            <p:nvPr/>
          </p:nvSpPr>
          <p:spPr>
            <a:xfrm>
              <a:off x="3792893" y="4379699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3CDBCDF-99F2-40E8-9FCF-C4AE70B2A79B}"/>
              </a:ext>
            </a:extLst>
          </p:cNvPr>
          <p:cNvCxnSpPr>
            <a:cxnSpLocks/>
            <a:endCxn id="37" idx="1"/>
          </p:cNvCxnSpPr>
          <p:nvPr/>
        </p:nvCxnSpPr>
        <p:spPr>
          <a:xfrm rot="5400000" flipV="1">
            <a:off x="5514940" y="3391347"/>
            <a:ext cx="0" cy="1020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90D2454-7E1F-467B-9634-A3F81745FC5B}"/>
                  </a:ext>
                </a:extLst>
              </p:cNvPr>
              <p:cNvSpPr txBox="1"/>
              <p:nvPr/>
            </p:nvSpPr>
            <p:spPr>
              <a:xfrm>
                <a:off x="4528457" y="3825639"/>
                <a:ext cx="440313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90D2454-7E1F-467B-9634-A3F81745F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57" y="3825639"/>
                <a:ext cx="440313" cy="295594"/>
              </a:xfrm>
              <a:prstGeom prst="rect">
                <a:avLst/>
              </a:prstGeom>
              <a:blipFill>
                <a:blip r:embed="rId3"/>
                <a:stretch>
                  <a:fillRect l="-41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6C0CBE4-D39B-4567-B8C2-E20DE7622C62}"/>
              </a:ext>
            </a:extLst>
          </p:cNvPr>
          <p:cNvCxnSpPr>
            <a:cxnSpLocks/>
            <a:stCxn id="37" idx="3"/>
          </p:cNvCxnSpPr>
          <p:nvPr/>
        </p:nvCxnSpPr>
        <p:spPr>
          <a:xfrm rot="5400000" flipV="1">
            <a:off x="6936086" y="3391349"/>
            <a:ext cx="0" cy="1020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0E678F-7706-458C-98B2-10F56B218E17}"/>
                  </a:ext>
                </a:extLst>
              </p:cNvPr>
              <p:cNvSpPr txBox="1"/>
              <p:nvPr/>
            </p:nvSpPr>
            <p:spPr>
              <a:xfrm>
                <a:off x="7417828" y="3848509"/>
                <a:ext cx="450508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0E678F-7706-458C-98B2-10F56B218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828" y="3848509"/>
                <a:ext cx="450508" cy="295594"/>
              </a:xfrm>
              <a:prstGeom prst="rect">
                <a:avLst/>
              </a:prstGeom>
              <a:blipFill>
                <a:blip r:embed="rId4"/>
                <a:stretch>
                  <a:fillRect l="-10811" b="-12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04E2D43-EF98-4A5E-AC89-DF629D79679C}"/>
                  </a:ext>
                </a:extLst>
              </p:cNvPr>
              <p:cNvSpPr/>
              <p:nvPr/>
            </p:nvSpPr>
            <p:spPr>
              <a:xfrm>
                <a:off x="6357774" y="4414477"/>
                <a:ext cx="582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04E2D43-EF98-4A5E-AC89-DF629D796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774" y="4414477"/>
                <a:ext cx="582724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7518CA3C-0927-420E-AE3E-C00BE7D8FE26}"/>
                  </a:ext>
                </a:extLst>
              </p:cNvPr>
              <p:cNvSpPr/>
              <p:nvPr/>
            </p:nvSpPr>
            <p:spPr>
              <a:xfrm>
                <a:off x="5150947" y="3475440"/>
                <a:ext cx="640996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7518CA3C-0927-420E-AE3E-C00BE7D8F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947" y="3475440"/>
                <a:ext cx="640996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62D8A5D-2691-404A-A9FC-A9A512373FF3}"/>
              </a:ext>
            </a:extLst>
          </p:cNvPr>
          <p:cNvCxnSpPr>
            <a:cxnSpLocks/>
          </p:cNvCxnSpPr>
          <p:nvPr/>
        </p:nvCxnSpPr>
        <p:spPr>
          <a:xfrm rot="5400000">
            <a:off x="6537374" y="4362722"/>
            <a:ext cx="8844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B10204C-6D12-489A-ACE7-971D28B5E4BB}"/>
              </a:ext>
            </a:extLst>
          </p:cNvPr>
          <p:cNvCxnSpPr>
            <a:cxnSpLocks/>
          </p:cNvCxnSpPr>
          <p:nvPr/>
        </p:nvCxnSpPr>
        <p:spPr>
          <a:xfrm rot="5400000">
            <a:off x="6597485" y="4420259"/>
            <a:ext cx="0" cy="769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3D34162-9D52-43E8-95FE-8661CE14FBBC}"/>
              </a:ext>
            </a:extLst>
          </p:cNvPr>
          <p:cNvCxnSpPr>
            <a:cxnSpLocks/>
            <a:endCxn id="37" idx="2"/>
          </p:cNvCxnSpPr>
          <p:nvPr/>
        </p:nvCxnSpPr>
        <p:spPr>
          <a:xfrm rot="5400000" flipH="1" flipV="1">
            <a:off x="6057613" y="4637031"/>
            <a:ext cx="323100" cy="127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FDB8E22-9E77-4FCD-A06C-42FC04F8B1E1}"/>
              </a:ext>
            </a:extLst>
          </p:cNvPr>
          <p:cNvGrpSpPr/>
          <p:nvPr/>
        </p:nvGrpSpPr>
        <p:grpSpPr>
          <a:xfrm>
            <a:off x="12575558" y="721621"/>
            <a:ext cx="4823551" cy="1411219"/>
            <a:chOff x="3566236" y="3380346"/>
            <a:chExt cx="4823551" cy="141121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E181215-B245-4CE8-963A-05790D3E629A}"/>
                </a:ext>
              </a:extLst>
            </p:cNvPr>
            <p:cNvSpPr/>
            <p:nvPr/>
          </p:nvSpPr>
          <p:spPr>
            <a:xfrm>
              <a:off x="5083535" y="3380346"/>
              <a:ext cx="1992573" cy="107817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tx1"/>
                  </a:solidFill>
                </a:rPr>
                <a:t>RNN</a:t>
              </a:r>
              <a:endParaRPr lang="ko-KR" altLang="en-US" sz="3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2C2DA51-3750-41E4-9E53-F33ED35E79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52719" y="3396870"/>
              <a:ext cx="0" cy="10205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E6B5DCA-A57A-406A-B3C4-A8DCE53E3421}"/>
                    </a:ext>
                  </a:extLst>
                </p:cNvPr>
                <p:cNvSpPr txBox="1"/>
                <p:nvPr/>
              </p:nvSpPr>
              <p:spPr>
                <a:xfrm>
                  <a:off x="3566236" y="3831162"/>
                  <a:ext cx="440313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E6B5DCA-A57A-406A-B3C4-A8DCE53E3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6236" y="3831162"/>
                  <a:ext cx="440313" cy="295594"/>
                </a:xfrm>
                <a:prstGeom prst="rect">
                  <a:avLst/>
                </a:prstGeom>
                <a:blipFill>
                  <a:blip r:embed="rId7"/>
                  <a:stretch>
                    <a:fillRect l="-4110" b="-20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9DDEC71-FEB0-4FFD-825A-EB5E0FB74976}"/>
                </a:ext>
              </a:extLst>
            </p:cNvPr>
            <p:cNvCxnSpPr>
              <a:cxnSpLocks/>
            </p:cNvCxnSpPr>
            <p:nvPr/>
          </p:nvCxnSpPr>
          <p:spPr>
            <a:xfrm>
              <a:off x="7083506" y="3888257"/>
              <a:ext cx="130628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A4A6AD2-5786-4CAB-9BBE-91EF08E3D46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95068" y="4349356"/>
              <a:ext cx="88441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FE0586A-6A1B-4CA2-A89C-FE7D73EED5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791565"/>
              <a:ext cx="154385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5F404A4-A1DF-4A1B-8261-D246180DCC7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940801" y="4623664"/>
              <a:ext cx="323100" cy="127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6979583" y="4876404"/>
            <a:ext cx="454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출력값을</a:t>
            </a:r>
            <a:r>
              <a:rPr lang="ko-KR" altLang="en-US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다시 다음 단계의 </a:t>
            </a:r>
            <a:r>
              <a:rPr lang="ko-KR" altLang="en-US" dirty="0" err="1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입력값으로</a:t>
            </a:r>
            <a:r>
              <a:rPr lang="ko-KR" altLang="en-US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받는다</a:t>
            </a:r>
            <a:r>
              <a:rPr lang="en-US" altLang="ko-KR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r>
              <a:rPr lang="ko-KR" altLang="en-US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데이터가 내부에서 순환하는 구조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47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Recurrent Neural Networks (RNN)</a:t>
            </a:r>
          </a:p>
          <a:p>
            <a:pPr lvl="1"/>
            <a:r>
              <a:rPr lang="en-US" altLang="ko-KR" dirty="0" smtClean="0"/>
              <a:t>RNN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10DB39D-E80F-4A26-9984-AC9B3AE11257}"/>
              </a:ext>
            </a:extLst>
          </p:cNvPr>
          <p:cNvGrpSpPr/>
          <p:nvPr/>
        </p:nvGrpSpPr>
        <p:grpSpPr>
          <a:xfrm>
            <a:off x="6025216" y="3321414"/>
            <a:ext cx="400596" cy="1160418"/>
            <a:chOff x="3657599" y="3507377"/>
            <a:chExt cx="400596" cy="1160418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C5E63EB7-43B0-44D4-91FE-D4C61FC3EE61}"/>
                </a:ext>
              </a:extLst>
            </p:cNvPr>
            <p:cNvSpPr/>
            <p:nvPr/>
          </p:nvSpPr>
          <p:spPr>
            <a:xfrm>
              <a:off x="3657599" y="3507377"/>
              <a:ext cx="400596" cy="116041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76F135B-A773-4A8D-9319-1AC7DD6D446B}"/>
                </a:ext>
              </a:extLst>
            </p:cNvPr>
            <p:cNvSpPr/>
            <p:nvPr/>
          </p:nvSpPr>
          <p:spPr>
            <a:xfrm>
              <a:off x="3792893" y="3628984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67F9433-55C2-4682-8ADF-317696610A87}"/>
                </a:ext>
              </a:extLst>
            </p:cNvPr>
            <p:cNvSpPr/>
            <p:nvPr/>
          </p:nvSpPr>
          <p:spPr>
            <a:xfrm>
              <a:off x="3792893" y="3882067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B3D94C9-6314-4F51-825B-966F840310F5}"/>
                </a:ext>
              </a:extLst>
            </p:cNvPr>
            <p:cNvSpPr/>
            <p:nvPr/>
          </p:nvSpPr>
          <p:spPr>
            <a:xfrm>
              <a:off x="3792893" y="4126616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9CC3366-4D6E-4A76-B9CF-6A9D9B74F4EB}"/>
                </a:ext>
              </a:extLst>
            </p:cNvPr>
            <p:cNvSpPr/>
            <p:nvPr/>
          </p:nvSpPr>
          <p:spPr>
            <a:xfrm>
              <a:off x="3792893" y="4379699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3CDBCDF-99F2-40E8-9FCF-C4AE70B2A79B}"/>
              </a:ext>
            </a:extLst>
          </p:cNvPr>
          <p:cNvCxnSpPr>
            <a:cxnSpLocks/>
            <a:endCxn id="37" idx="1"/>
          </p:cNvCxnSpPr>
          <p:nvPr/>
        </p:nvCxnSpPr>
        <p:spPr>
          <a:xfrm rot="5400000" flipV="1">
            <a:off x="5514940" y="3391347"/>
            <a:ext cx="0" cy="1020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90D2454-7E1F-467B-9634-A3F81745FC5B}"/>
                  </a:ext>
                </a:extLst>
              </p:cNvPr>
              <p:cNvSpPr txBox="1"/>
              <p:nvPr/>
            </p:nvSpPr>
            <p:spPr>
              <a:xfrm>
                <a:off x="4528457" y="3825639"/>
                <a:ext cx="440313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90D2454-7E1F-467B-9634-A3F81745F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57" y="3825639"/>
                <a:ext cx="440313" cy="295594"/>
              </a:xfrm>
              <a:prstGeom prst="rect">
                <a:avLst/>
              </a:prstGeom>
              <a:blipFill>
                <a:blip r:embed="rId3"/>
                <a:stretch>
                  <a:fillRect l="-41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6C0CBE4-D39B-4567-B8C2-E20DE7622C62}"/>
              </a:ext>
            </a:extLst>
          </p:cNvPr>
          <p:cNvCxnSpPr>
            <a:cxnSpLocks/>
            <a:stCxn id="37" idx="3"/>
          </p:cNvCxnSpPr>
          <p:nvPr/>
        </p:nvCxnSpPr>
        <p:spPr>
          <a:xfrm rot="5400000" flipV="1">
            <a:off x="6936086" y="3391349"/>
            <a:ext cx="0" cy="1020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0E678F-7706-458C-98B2-10F56B218E17}"/>
                  </a:ext>
                </a:extLst>
              </p:cNvPr>
              <p:cNvSpPr txBox="1"/>
              <p:nvPr/>
            </p:nvSpPr>
            <p:spPr>
              <a:xfrm>
                <a:off x="7417828" y="3848509"/>
                <a:ext cx="450508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0E678F-7706-458C-98B2-10F56B218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828" y="3848509"/>
                <a:ext cx="450508" cy="295594"/>
              </a:xfrm>
              <a:prstGeom prst="rect">
                <a:avLst/>
              </a:prstGeom>
              <a:blipFill>
                <a:blip r:embed="rId4"/>
                <a:stretch>
                  <a:fillRect l="-10811" b="-12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04E2D43-EF98-4A5E-AC89-DF629D79679C}"/>
                  </a:ext>
                </a:extLst>
              </p:cNvPr>
              <p:cNvSpPr/>
              <p:nvPr/>
            </p:nvSpPr>
            <p:spPr>
              <a:xfrm>
                <a:off x="6357774" y="4414477"/>
                <a:ext cx="582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04E2D43-EF98-4A5E-AC89-DF629D796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774" y="4414477"/>
                <a:ext cx="582724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7518CA3C-0927-420E-AE3E-C00BE7D8FE26}"/>
                  </a:ext>
                </a:extLst>
              </p:cNvPr>
              <p:cNvSpPr/>
              <p:nvPr/>
            </p:nvSpPr>
            <p:spPr>
              <a:xfrm>
                <a:off x="5150947" y="3475440"/>
                <a:ext cx="640996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7518CA3C-0927-420E-AE3E-C00BE7D8F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947" y="3475440"/>
                <a:ext cx="640996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62D8A5D-2691-404A-A9FC-A9A512373FF3}"/>
              </a:ext>
            </a:extLst>
          </p:cNvPr>
          <p:cNvCxnSpPr>
            <a:cxnSpLocks/>
          </p:cNvCxnSpPr>
          <p:nvPr/>
        </p:nvCxnSpPr>
        <p:spPr>
          <a:xfrm rot="5400000">
            <a:off x="6537374" y="4362722"/>
            <a:ext cx="8844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B10204C-6D12-489A-ACE7-971D28B5E4BB}"/>
              </a:ext>
            </a:extLst>
          </p:cNvPr>
          <p:cNvCxnSpPr>
            <a:cxnSpLocks/>
          </p:cNvCxnSpPr>
          <p:nvPr/>
        </p:nvCxnSpPr>
        <p:spPr>
          <a:xfrm rot="5400000">
            <a:off x="6597485" y="4420259"/>
            <a:ext cx="0" cy="769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3D34162-9D52-43E8-95FE-8661CE14FBBC}"/>
              </a:ext>
            </a:extLst>
          </p:cNvPr>
          <p:cNvCxnSpPr>
            <a:cxnSpLocks/>
            <a:endCxn id="37" idx="2"/>
          </p:cNvCxnSpPr>
          <p:nvPr/>
        </p:nvCxnSpPr>
        <p:spPr>
          <a:xfrm rot="5400000" flipH="1" flipV="1">
            <a:off x="6057613" y="4637031"/>
            <a:ext cx="323100" cy="127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FDB8E22-9E77-4FCD-A06C-42FC04F8B1E1}"/>
              </a:ext>
            </a:extLst>
          </p:cNvPr>
          <p:cNvGrpSpPr/>
          <p:nvPr/>
        </p:nvGrpSpPr>
        <p:grpSpPr>
          <a:xfrm>
            <a:off x="12575558" y="721621"/>
            <a:ext cx="4823551" cy="1411219"/>
            <a:chOff x="3566236" y="3380346"/>
            <a:chExt cx="4823551" cy="141121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E181215-B245-4CE8-963A-05790D3E629A}"/>
                </a:ext>
              </a:extLst>
            </p:cNvPr>
            <p:cNvSpPr/>
            <p:nvPr/>
          </p:nvSpPr>
          <p:spPr>
            <a:xfrm>
              <a:off x="5083535" y="3380346"/>
              <a:ext cx="1992573" cy="107817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tx1"/>
                  </a:solidFill>
                </a:rPr>
                <a:t>RNN</a:t>
              </a:r>
              <a:endParaRPr lang="ko-KR" altLang="en-US" sz="3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2C2DA51-3750-41E4-9E53-F33ED35E79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52719" y="3396870"/>
              <a:ext cx="0" cy="10205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E6B5DCA-A57A-406A-B3C4-A8DCE53E3421}"/>
                    </a:ext>
                  </a:extLst>
                </p:cNvPr>
                <p:cNvSpPr txBox="1"/>
                <p:nvPr/>
              </p:nvSpPr>
              <p:spPr>
                <a:xfrm>
                  <a:off x="3566236" y="3831162"/>
                  <a:ext cx="440313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E6B5DCA-A57A-406A-B3C4-A8DCE53E3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6236" y="3831162"/>
                  <a:ext cx="440313" cy="295594"/>
                </a:xfrm>
                <a:prstGeom prst="rect">
                  <a:avLst/>
                </a:prstGeom>
                <a:blipFill>
                  <a:blip r:embed="rId7"/>
                  <a:stretch>
                    <a:fillRect l="-4110" b="-20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9DDEC71-FEB0-4FFD-825A-EB5E0FB74976}"/>
                </a:ext>
              </a:extLst>
            </p:cNvPr>
            <p:cNvCxnSpPr>
              <a:cxnSpLocks/>
            </p:cNvCxnSpPr>
            <p:nvPr/>
          </p:nvCxnSpPr>
          <p:spPr>
            <a:xfrm>
              <a:off x="7083506" y="3888257"/>
              <a:ext cx="130628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A4A6AD2-5786-4CAB-9BBE-91EF08E3D46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95068" y="4349356"/>
              <a:ext cx="88441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FE0586A-6A1B-4CA2-A89C-FE7D73EED5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791565"/>
              <a:ext cx="154385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5F404A4-A1DF-4A1B-8261-D246180DCC7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940801" y="4623664"/>
              <a:ext cx="323100" cy="127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89393" y="4356525"/>
            <a:ext cx="4849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또한 매 시각 </a:t>
            </a:r>
            <a:r>
              <a:rPr lang="en-US" altLang="ko-KR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</a:t>
            </a:r>
            <a:r>
              <a:rPr lang="ko-KR" altLang="en-US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에서의 새로운 입력을 받을 수 있다</a:t>
            </a:r>
            <a:r>
              <a:rPr lang="en-US" altLang="ko-KR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r>
              <a:rPr lang="en-US" altLang="ko-KR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시계열</a:t>
            </a:r>
            <a:r>
              <a:rPr lang="ko-KR" altLang="en-US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 데이터의 길이에 제한 </a:t>
            </a:r>
            <a:r>
              <a:rPr lang="en-US" altLang="ko-KR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X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5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Recurrent Neural Networks (RNN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598ECE9-B018-4A24-9B5A-59AC48C4A7F7}"/>
              </a:ext>
            </a:extLst>
          </p:cNvPr>
          <p:cNvGrpSpPr/>
          <p:nvPr/>
        </p:nvGrpSpPr>
        <p:grpSpPr>
          <a:xfrm>
            <a:off x="5551931" y="3612199"/>
            <a:ext cx="400596" cy="1160418"/>
            <a:chOff x="3657599" y="3507377"/>
            <a:chExt cx="400596" cy="11604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ACF2B5F-545C-4287-8B5E-CBDBB26AAD6E}"/>
                </a:ext>
              </a:extLst>
            </p:cNvPr>
            <p:cNvSpPr/>
            <p:nvPr/>
          </p:nvSpPr>
          <p:spPr>
            <a:xfrm>
              <a:off x="3657599" y="3507377"/>
              <a:ext cx="400596" cy="116041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A23D1FA-0E88-4D0F-985C-4A7CE913549B}"/>
                </a:ext>
              </a:extLst>
            </p:cNvPr>
            <p:cNvSpPr/>
            <p:nvPr/>
          </p:nvSpPr>
          <p:spPr>
            <a:xfrm>
              <a:off x="3792893" y="3628984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55BCB13-1382-448E-9E05-2102BC397814}"/>
                </a:ext>
              </a:extLst>
            </p:cNvPr>
            <p:cNvSpPr/>
            <p:nvPr/>
          </p:nvSpPr>
          <p:spPr>
            <a:xfrm>
              <a:off x="3792893" y="3882067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22329E8-D277-4388-90E7-537BA40EA8EA}"/>
                </a:ext>
              </a:extLst>
            </p:cNvPr>
            <p:cNvSpPr/>
            <p:nvPr/>
          </p:nvSpPr>
          <p:spPr>
            <a:xfrm>
              <a:off x="3792893" y="4126616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4E21A4F-D698-4713-95BC-1B8C056DC3AD}"/>
                </a:ext>
              </a:extLst>
            </p:cNvPr>
            <p:cNvSpPr/>
            <p:nvPr/>
          </p:nvSpPr>
          <p:spPr>
            <a:xfrm>
              <a:off x="3792893" y="4379699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D5A14E-F976-4EDF-9BD4-63A146825245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752229" y="4772617"/>
            <a:ext cx="0" cy="640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39D0C0-616F-4B4F-B94B-E9A982F74B5B}"/>
                  </a:ext>
                </a:extLst>
              </p:cNvPr>
              <p:cNvSpPr txBox="1"/>
              <p:nvPr/>
            </p:nvSpPr>
            <p:spPr>
              <a:xfrm>
                <a:off x="5603886" y="5521511"/>
                <a:ext cx="440313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39D0C0-616F-4B4F-B94B-E9A982F74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886" y="5521511"/>
                <a:ext cx="440313" cy="295594"/>
              </a:xfrm>
              <a:prstGeom prst="rect">
                <a:avLst/>
              </a:prstGeom>
              <a:blipFill>
                <a:blip r:embed="rId2"/>
                <a:stretch>
                  <a:fillRect l="-4110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5D66922-54EF-45D4-82BC-E448B7EB0AFC}"/>
              </a:ext>
            </a:extLst>
          </p:cNvPr>
          <p:cNvCxnSpPr>
            <a:cxnSpLocks/>
          </p:cNvCxnSpPr>
          <p:nvPr/>
        </p:nvCxnSpPr>
        <p:spPr>
          <a:xfrm flipV="1">
            <a:off x="5752229" y="2971560"/>
            <a:ext cx="0" cy="640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35E1C1-5022-4990-BBB2-0FD06DB786DA}"/>
                  </a:ext>
                </a:extLst>
              </p:cNvPr>
              <p:cNvSpPr txBox="1"/>
              <p:nvPr/>
            </p:nvSpPr>
            <p:spPr>
              <a:xfrm>
                <a:off x="5621658" y="2627043"/>
                <a:ext cx="450508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35E1C1-5022-4990-BBB2-0FD06DB78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58" y="2627043"/>
                <a:ext cx="450508" cy="295594"/>
              </a:xfrm>
              <a:prstGeom prst="rect">
                <a:avLst/>
              </a:prstGeom>
              <a:blipFill>
                <a:blip r:embed="rId4"/>
                <a:stretch>
                  <a:fillRect l="-9459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AEBF17E-8D85-4F04-A51D-8813DD46BC9C}"/>
                  </a:ext>
                </a:extLst>
              </p:cNvPr>
              <p:cNvSpPr/>
              <p:nvPr/>
            </p:nvSpPr>
            <p:spPr>
              <a:xfrm>
                <a:off x="5971187" y="3758873"/>
                <a:ext cx="582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AEBF17E-8D85-4F04-A51D-8813DD46B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187" y="3758873"/>
                <a:ext cx="582724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369FA86-D684-49BB-A42A-9243DB894CAF}"/>
                  </a:ext>
                </a:extLst>
              </p:cNvPr>
              <p:cNvSpPr/>
              <p:nvPr/>
            </p:nvSpPr>
            <p:spPr>
              <a:xfrm>
                <a:off x="5187376" y="4921431"/>
                <a:ext cx="640996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369FA86-D684-49BB-A42A-9243DB894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376" y="4921431"/>
                <a:ext cx="640996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141017B-B78A-4650-B0E6-52316304929A}"/>
              </a:ext>
            </a:extLst>
          </p:cNvPr>
          <p:cNvCxnSpPr>
            <a:cxnSpLocks/>
          </p:cNvCxnSpPr>
          <p:nvPr/>
        </p:nvCxnSpPr>
        <p:spPr>
          <a:xfrm>
            <a:off x="5771118" y="3438338"/>
            <a:ext cx="8844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90052EA-1572-480C-82EF-096C79B3DC02}"/>
              </a:ext>
            </a:extLst>
          </p:cNvPr>
          <p:cNvCxnSpPr>
            <a:cxnSpLocks/>
          </p:cNvCxnSpPr>
          <p:nvPr/>
        </p:nvCxnSpPr>
        <p:spPr>
          <a:xfrm>
            <a:off x="6655537" y="3435765"/>
            <a:ext cx="0" cy="769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2A7D47D-7D26-47D8-9CB0-14E4357B832F}"/>
              </a:ext>
            </a:extLst>
          </p:cNvPr>
          <p:cNvCxnSpPr>
            <a:cxnSpLocks/>
          </p:cNvCxnSpPr>
          <p:nvPr/>
        </p:nvCxnSpPr>
        <p:spPr>
          <a:xfrm flipH="1">
            <a:off x="5941238" y="4205109"/>
            <a:ext cx="714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662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629904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Recurrent Neural Networks (RNN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시간축</a:t>
            </a:r>
            <a:r>
              <a:rPr lang="ko-KR" altLang="en-US" dirty="0" smtClean="0"/>
              <a:t> 방향으로 펼친 구조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B09E97A-72F6-4B3D-A34F-0130A8A5E6F8}"/>
              </a:ext>
            </a:extLst>
          </p:cNvPr>
          <p:cNvGrpSpPr/>
          <p:nvPr/>
        </p:nvGrpSpPr>
        <p:grpSpPr>
          <a:xfrm>
            <a:off x="2874805" y="2449243"/>
            <a:ext cx="1930903" cy="3190062"/>
            <a:chOff x="6711652" y="2617705"/>
            <a:chExt cx="1930903" cy="319006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4BF3222-D82B-475E-B70E-F94DC4B53A35}"/>
                </a:ext>
              </a:extLst>
            </p:cNvPr>
            <p:cNvGrpSpPr/>
            <p:nvPr/>
          </p:nvGrpSpPr>
          <p:grpSpPr>
            <a:xfrm>
              <a:off x="7076207" y="3602861"/>
              <a:ext cx="400596" cy="1160418"/>
              <a:chOff x="3657599" y="3507377"/>
              <a:chExt cx="400596" cy="1160418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1D50C2A4-F200-448B-AC56-2C1FA265701B}"/>
                  </a:ext>
                </a:extLst>
              </p:cNvPr>
              <p:cNvSpPr/>
              <p:nvPr/>
            </p:nvSpPr>
            <p:spPr>
              <a:xfrm>
                <a:off x="3657599" y="3507377"/>
                <a:ext cx="400596" cy="1160418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5D94D1BF-1D0B-4DFF-8C25-180A22CC18CE}"/>
                  </a:ext>
                </a:extLst>
              </p:cNvPr>
              <p:cNvSpPr/>
              <p:nvPr/>
            </p:nvSpPr>
            <p:spPr>
              <a:xfrm>
                <a:off x="3792893" y="3628984"/>
                <a:ext cx="148668" cy="1486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D8A253DE-D1D3-4C8B-B6B7-15BE2439ACEC}"/>
                  </a:ext>
                </a:extLst>
              </p:cNvPr>
              <p:cNvSpPr/>
              <p:nvPr/>
            </p:nvSpPr>
            <p:spPr>
              <a:xfrm>
                <a:off x="3792893" y="3882067"/>
                <a:ext cx="148668" cy="1486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9B293AA2-FD35-4E84-B2C3-541DDB63EC8A}"/>
                  </a:ext>
                </a:extLst>
              </p:cNvPr>
              <p:cNvSpPr/>
              <p:nvPr/>
            </p:nvSpPr>
            <p:spPr>
              <a:xfrm>
                <a:off x="3792893" y="4126616"/>
                <a:ext cx="148668" cy="1486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83D821AC-B620-4586-9780-0102382C6B78}"/>
                  </a:ext>
                </a:extLst>
              </p:cNvPr>
              <p:cNvSpPr/>
              <p:nvPr/>
            </p:nvSpPr>
            <p:spPr>
              <a:xfrm>
                <a:off x="3792893" y="4379699"/>
                <a:ext cx="148668" cy="1486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8098B73-D937-4274-8E60-AC92E534DD51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7276505" y="4763279"/>
              <a:ext cx="0" cy="6406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953BBC7-0A10-4D1F-AFE7-B3CE96D91BC0}"/>
                    </a:ext>
                  </a:extLst>
                </p:cNvPr>
                <p:cNvSpPr txBox="1"/>
                <p:nvPr/>
              </p:nvSpPr>
              <p:spPr>
                <a:xfrm>
                  <a:off x="7128162" y="5512173"/>
                  <a:ext cx="459869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953BBC7-0A10-4D1F-AFE7-B3CE96D91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162" y="5512173"/>
                  <a:ext cx="459869" cy="295594"/>
                </a:xfrm>
                <a:prstGeom prst="rect">
                  <a:avLst/>
                </a:prstGeom>
                <a:blipFill>
                  <a:blip r:embed="rId3"/>
                  <a:stretch>
                    <a:fillRect l="-4000" b="-41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5E9065D-3D24-4AED-B551-A689AAE6F2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6505" y="2962222"/>
              <a:ext cx="0" cy="6406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4BCF141-8A6D-42FB-9C37-E151BFB47461}"/>
                    </a:ext>
                  </a:extLst>
                </p:cNvPr>
                <p:cNvSpPr txBox="1"/>
                <p:nvPr/>
              </p:nvSpPr>
              <p:spPr>
                <a:xfrm>
                  <a:off x="7145934" y="2617705"/>
                  <a:ext cx="470065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4BCF141-8A6D-42FB-9C37-E151BFB474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934" y="2617705"/>
                  <a:ext cx="470065" cy="295594"/>
                </a:xfrm>
                <a:prstGeom prst="rect">
                  <a:avLst/>
                </a:prstGeom>
                <a:blipFill>
                  <a:blip r:embed="rId4"/>
                  <a:stretch>
                    <a:fillRect l="-10390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433C4FB-426E-4562-A145-6431DBBC7D1E}"/>
                    </a:ext>
                  </a:extLst>
                </p:cNvPr>
                <p:cNvSpPr/>
                <p:nvPr/>
              </p:nvSpPr>
              <p:spPr>
                <a:xfrm>
                  <a:off x="7495463" y="3749535"/>
                  <a:ext cx="5827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433C4FB-426E-4562-A145-6431DBBC7D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463" y="3749535"/>
                  <a:ext cx="58272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F6B0056C-2258-4A73-BF5E-166853A2E9EC}"/>
                    </a:ext>
                  </a:extLst>
                </p:cNvPr>
                <p:cNvSpPr/>
                <p:nvPr/>
              </p:nvSpPr>
              <p:spPr>
                <a:xfrm>
                  <a:off x="6711652" y="4912093"/>
                  <a:ext cx="640996" cy="369332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F6B0056C-2258-4A73-BF5E-166853A2E9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1652" y="4912093"/>
                  <a:ext cx="64099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9D0AA0F-B6F2-4DB1-97A9-BF66914ACAB5}"/>
                </a:ext>
              </a:extLst>
            </p:cNvPr>
            <p:cNvCxnSpPr>
              <a:cxnSpLocks/>
            </p:cNvCxnSpPr>
            <p:nvPr/>
          </p:nvCxnSpPr>
          <p:spPr>
            <a:xfrm>
              <a:off x="7295394" y="3429000"/>
              <a:ext cx="88441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4BE4C69-8567-439E-B5DE-B8C9133861B2}"/>
                </a:ext>
              </a:extLst>
            </p:cNvPr>
            <p:cNvCxnSpPr>
              <a:cxnSpLocks/>
            </p:cNvCxnSpPr>
            <p:nvPr/>
          </p:nvCxnSpPr>
          <p:spPr>
            <a:xfrm>
              <a:off x="8179813" y="3426427"/>
              <a:ext cx="0" cy="7693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3AA73E3-0E17-43E1-BA55-D4A00CC30C29}"/>
                </a:ext>
              </a:extLst>
            </p:cNvPr>
            <p:cNvCxnSpPr>
              <a:cxnSpLocks/>
            </p:cNvCxnSpPr>
            <p:nvPr/>
          </p:nvCxnSpPr>
          <p:spPr>
            <a:xfrm>
              <a:off x="8179814" y="4195771"/>
              <a:ext cx="46274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F65BE61-CBA9-47DE-B57C-3E34C2DAC795}"/>
              </a:ext>
            </a:extLst>
          </p:cNvPr>
          <p:cNvGrpSpPr/>
          <p:nvPr/>
        </p:nvGrpSpPr>
        <p:grpSpPr>
          <a:xfrm>
            <a:off x="4440433" y="2449243"/>
            <a:ext cx="1930903" cy="3190062"/>
            <a:chOff x="6711652" y="2617705"/>
            <a:chExt cx="1930903" cy="319006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1895B75-AF30-4248-9A15-1A0DD9E3BA03}"/>
                </a:ext>
              </a:extLst>
            </p:cNvPr>
            <p:cNvGrpSpPr/>
            <p:nvPr/>
          </p:nvGrpSpPr>
          <p:grpSpPr>
            <a:xfrm>
              <a:off x="7076207" y="3602861"/>
              <a:ext cx="400596" cy="1160418"/>
              <a:chOff x="3657599" y="3507377"/>
              <a:chExt cx="400596" cy="1160418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573AC8C0-D629-4D7C-9E7C-4CA7828832B0}"/>
                  </a:ext>
                </a:extLst>
              </p:cNvPr>
              <p:cNvSpPr/>
              <p:nvPr/>
            </p:nvSpPr>
            <p:spPr>
              <a:xfrm>
                <a:off x="3657599" y="3507377"/>
                <a:ext cx="400596" cy="1160418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77C2F62B-61EA-43DF-914D-B570D592F383}"/>
                  </a:ext>
                </a:extLst>
              </p:cNvPr>
              <p:cNvSpPr/>
              <p:nvPr/>
            </p:nvSpPr>
            <p:spPr>
              <a:xfrm>
                <a:off x="3792893" y="3628984"/>
                <a:ext cx="148668" cy="1486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D1EE554F-BCF3-43DA-969B-3EFE36B51622}"/>
                  </a:ext>
                </a:extLst>
              </p:cNvPr>
              <p:cNvSpPr/>
              <p:nvPr/>
            </p:nvSpPr>
            <p:spPr>
              <a:xfrm>
                <a:off x="3792893" y="3882067"/>
                <a:ext cx="148668" cy="1486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1A6168A3-DFC9-40FA-B48C-AB15DCB31E1E}"/>
                  </a:ext>
                </a:extLst>
              </p:cNvPr>
              <p:cNvSpPr/>
              <p:nvPr/>
            </p:nvSpPr>
            <p:spPr>
              <a:xfrm>
                <a:off x="3792893" y="4126616"/>
                <a:ext cx="148668" cy="1486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3ACAADC-4E83-4B50-A70A-02F2BDF6CCF3}"/>
                  </a:ext>
                </a:extLst>
              </p:cNvPr>
              <p:cNvSpPr/>
              <p:nvPr/>
            </p:nvSpPr>
            <p:spPr>
              <a:xfrm>
                <a:off x="3792893" y="4379699"/>
                <a:ext cx="148668" cy="1486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F231E3C-DA42-4DA2-BF78-4F3377B99583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V="1">
              <a:off x="7276505" y="4763279"/>
              <a:ext cx="0" cy="6406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B69588B-C5B6-4B2C-B53C-2C43533B6A39}"/>
                    </a:ext>
                  </a:extLst>
                </p:cNvPr>
                <p:cNvSpPr txBox="1"/>
                <p:nvPr/>
              </p:nvSpPr>
              <p:spPr>
                <a:xfrm>
                  <a:off x="7128162" y="5512173"/>
                  <a:ext cx="459869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B69588B-C5B6-4B2C-B53C-2C43533B6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162" y="5512173"/>
                  <a:ext cx="459869" cy="295594"/>
                </a:xfrm>
                <a:prstGeom prst="rect">
                  <a:avLst/>
                </a:prstGeom>
                <a:blipFill>
                  <a:blip r:embed="rId7"/>
                  <a:stretch>
                    <a:fillRect l="-4000" b="-41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D658E31-0603-48EF-A5DC-E1C303F409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6505" y="2962222"/>
              <a:ext cx="0" cy="6406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25484F8-E7AE-4376-8053-822AFDE51F2C}"/>
                    </a:ext>
                  </a:extLst>
                </p:cNvPr>
                <p:cNvSpPr txBox="1"/>
                <p:nvPr/>
              </p:nvSpPr>
              <p:spPr>
                <a:xfrm>
                  <a:off x="7145934" y="2617705"/>
                  <a:ext cx="470065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25484F8-E7AE-4376-8053-822AFDE51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934" y="2617705"/>
                  <a:ext cx="470065" cy="295594"/>
                </a:xfrm>
                <a:prstGeom prst="rect">
                  <a:avLst/>
                </a:prstGeom>
                <a:blipFill>
                  <a:blip r:embed="rId8"/>
                  <a:stretch>
                    <a:fillRect l="-10390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983B701A-B38F-4A9F-8FF8-E76F50E139EB}"/>
                    </a:ext>
                  </a:extLst>
                </p:cNvPr>
                <p:cNvSpPr/>
                <p:nvPr/>
              </p:nvSpPr>
              <p:spPr>
                <a:xfrm>
                  <a:off x="7495463" y="3749535"/>
                  <a:ext cx="5827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983B701A-B38F-4A9F-8FF8-E76F50E139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463" y="3749535"/>
                  <a:ext cx="58272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A5B13A8-C2C4-4DD6-B032-9838371747FB}"/>
                    </a:ext>
                  </a:extLst>
                </p:cNvPr>
                <p:cNvSpPr/>
                <p:nvPr/>
              </p:nvSpPr>
              <p:spPr>
                <a:xfrm>
                  <a:off x="6711652" y="4912093"/>
                  <a:ext cx="640996" cy="369332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A5B13A8-C2C4-4DD6-B032-9838371747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1652" y="4912093"/>
                  <a:ext cx="64099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14281E9-968F-41AD-910D-4E068FF5D396}"/>
                </a:ext>
              </a:extLst>
            </p:cNvPr>
            <p:cNvCxnSpPr>
              <a:cxnSpLocks/>
            </p:cNvCxnSpPr>
            <p:nvPr/>
          </p:nvCxnSpPr>
          <p:spPr>
            <a:xfrm>
              <a:off x="7295394" y="3429000"/>
              <a:ext cx="88441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DEBAB30-9D74-4957-B079-49B019BB1128}"/>
                </a:ext>
              </a:extLst>
            </p:cNvPr>
            <p:cNvCxnSpPr>
              <a:cxnSpLocks/>
            </p:cNvCxnSpPr>
            <p:nvPr/>
          </p:nvCxnSpPr>
          <p:spPr>
            <a:xfrm>
              <a:off x="8179813" y="3426427"/>
              <a:ext cx="0" cy="7693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95DE956-194D-4B14-B3E8-825010845743}"/>
                </a:ext>
              </a:extLst>
            </p:cNvPr>
            <p:cNvCxnSpPr>
              <a:cxnSpLocks/>
            </p:cNvCxnSpPr>
            <p:nvPr/>
          </p:nvCxnSpPr>
          <p:spPr>
            <a:xfrm>
              <a:off x="8179814" y="4195771"/>
              <a:ext cx="46274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8B03858-0565-4E86-96DD-037D201BD0BA}"/>
              </a:ext>
            </a:extLst>
          </p:cNvPr>
          <p:cNvGrpSpPr/>
          <p:nvPr/>
        </p:nvGrpSpPr>
        <p:grpSpPr>
          <a:xfrm>
            <a:off x="6020341" y="2449243"/>
            <a:ext cx="1930903" cy="3190062"/>
            <a:chOff x="6711652" y="2617705"/>
            <a:chExt cx="1930903" cy="319006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C98F9BF6-E1EA-4326-8F23-A55B41630760}"/>
                </a:ext>
              </a:extLst>
            </p:cNvPr>
            <p:cNvGrpSpPr/>
            <p:nvPr/>
          </p:nvGrpSpPr>
          <p:grpSpPr>
            <a:xfrm>
              <a:off x="7076207" y="3602861"/>
              <a:ext cx="400596" cy="1160418"/>
              <a:chOff x="3657599" y="3507377"/>
              <a:chExt cx="400596" cy="1160418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F6DC1747-C7AA-42D3-B5FE-8F6BEA0374F6}"/>
                  </a:ext>
                </a:extLst>
              </p:cNvPr>
              <p:cNvSpPr/>
              <p:nvPr/>
            </p:nvSpPr>
            <p:spPr>
              <a:xfrm>
                <a:off x="3657599" y="3507377"/>
                <a:ext cx="400596" cy="1160418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63D5B68B-1DC5-48BF-B624-B3806B875EBF}"/>
                  </a:ext>
                </a:extLst>
              </p:cNvPr>
              <p:cNvSpPr/>
              <p:nvPr/>
            </p:nvSpPr>
            <p:spPr>
              <a:xfrm>
                <a:off x="3792893" y="3628984"/>
                <a:ext cx="148668" cy="1486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6B29CD0-A579-4710-A753-CA343BE8FF04}"/>
                  </a:ext>
                </a:extLst>
              </p:cNvPr>
              <p:cNvSpPr/>
              <p:nvPr/>
            </p:nvSpPr>
            <p:spPr>
              <a:xfrm>
                <a:off x="3792893" y="3882067"/>
                <a:ext cx="148668" cy="1486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AC03D945-A03D-4111-8BC0-FBE6798C3078}"/>
                  </a:ext>
                </a:extLst>
              </p:cNvPr>
              <p:cNvSpPr/>
              <p:nvPr/>
            </p:nvSpPr>
            <p:spPr>
              <a:xfrm>
                <a:off x="3792893" y="4126616"/>
                <a:ext cx="148668" cy="1486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599B94C7-3102-436E-B0E9-CB238713F064}"/>
                  </a:ext>
                </a:extLst>
              </p:cNvPr>
              <p:cNvSpPr/>
              <p:nvPr/>
            </p:nvSpPr>
            <p:spPr>
              <a:xfrm>
                <a:off x="3792893" y="4379699"/>
                <a:ext cx="148668" cy="1486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A5B672BD-53C7-49C9-98E9-5CA98A2EC6F2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7276505" y="4763279"/>
              <a:ext cx="0" cy="6406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9BB0C64-1C5C-4450-A77C-FD3106D15656}"/>
                    </a:ext>
                  </a:extLst>
                </p:cNvPr>
                <p:cNvSpPr txBox="1"/>
                <p:nvPr/>
              </p:nvSpPr>
              <p:spPr>
                <a:xfrm>
                  <a:off x="7128162" y="5512173"/>
                  <a:ext cx="459869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9BB0C64-1C5C-4450-A77C-FD3106D15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162" y="5512173"/>
                  <a:ext cx="459869" cy="295594"/>
                </a:xfrm>
                <a:prstGeom prst="rect">
                  <a:avLst/>
                </a:prstGeom>
                <a:blipFill>
                  <a:blip r:embed="rId11"/>
                  <a:stretch>
                    <a:fillRect l="-4000" b="-41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1CDFB22F-A3D3-429C-BAAA-78D1D18D4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6505" y="2962222"/>
              <a:ext cx="0" cy="6406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5FAE118-0926-4AB6-BB2D-843BD4A2FCCF}"/>
                    </a:ext>
                  </a:extLst>
                </p:cNvPr>
                <p:cNvSpPr txBox="1"/>
                <p:nvPr/>
              </p:nvSpPr>
              <p:spPr>
                <a:xfrm>
                  <a:off x="7145934" y="2617705"/>
                  <a:ext cx="470064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5FAE118-0926-4AB6-BB2D-843BD4A2F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934" y="2617705"/>
                  <a:ext cx="470064" cy="295594"/>
                </a:xfrm>
                <a:prstGeom prst="rect">
                  <a:avLst/>
                </a:prstGeom>
                <a:blipFill>
                  <a:blip r:embed="rId12"/>
                  <a:stretch>
                    <a:fillRect l="-10390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0282EB75-58E2-4B70-8A90-3602FC1F9218}"/>
                    </a:ext>
                  </a:extLst>
                </p:cNvPr>
                <p:cNvSpPr/>
                <p:nvPr/>
              </p:nvSpPr>
              <p:spPr>
                <a:xfrm>
                  <a:off x="7495463" y="3749535"/>
                  <a:ext cx="5827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0282EB75-58E2-4B70-8A90-3602FC1F92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463" y="3749535"/>
                  <a:ext cx="58272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8064F320-3BB2-48F2-9076-5A5069929A59}"/>
                    </a:ext>
                  </a:extLst>
                </p:cNvPr>
                <p:cNvSpPr/>
                <p:nvPr/>
              </p:nvSpPr>
              <p:spPr>
                <a:xfrm>
                  <a:off x="6711652" y="4912093"/>
                  <a:ext cx="640996" cy="369332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8064F320-3BB2-48F2-9076-5A5069929A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1652" y="4912093"/>
                  <a:ext cx="64099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50DCD830-D982-42A5-804B-B8A9EED2B291}"/>
                </a:ext>
              </a:extLst>
            </p:cNvPr>
            <p:cNvCxnSpPr>
              <a:cxnSpLocks/>
            </p:cNvCxnSpPr>
            <p:nvPr/>
          </p:nvCxnSpPr>
          <p:spPr>
            <a:xfrm>
              <a:off x="7295394" y="3429000"/>
              <a:ext cx="88441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BE317451-1F88-4919-946A-3DF1A313F611}"/>
                </a:ext>
              </a:extLst>
            </p:cNvPr>
            <p:cNvCxnSpPr>
              <a:cxnSpLocks/>
            </p:cNvCxnSpPr>
            <p:nvPr/>
          </p:nvCxnSpPr>
          <p:spPr>
            <a:xfrm>
              <a:off x="8179813" y="3426427"/>
              <a:ext cx="0" cy="7693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838603A8-4CE4-464B-BE12-C80051F31B18}"/>
                </a:ext>
              </a:extLst>
            </p:cNvPr>
            <p:cNvCxnSpPr>
              <a:cxnSpLocks/>
            </p:cNvCxnSpPr>
            <p:nvPr/>
          </p:nvCxnSpPr>
          <p:spPr>
            <a:xfrm>
              <a:off x="8179814" y="4195771"/>
              <a:ext cx="46274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C18D21F-EAF0-4762-AB6B-E22FBBAE9E7F}"/>
              </a:ext>
            </a:extLst>
          </p:cNvPr>
          <p:cNvGrpSpPr/>
          <p:nvPr/>
        </p:nvGrpSpPr>
        <p:grpSpPr>
          <a:xfrm>
            <a:off x="7585969" y="2449243"/>
            <a:ext cx="1930903" cy="3190062"/>
            <a:chOff x="6711652" y="2617705"/>
            <a:chExt cx="1930903" cy="3190062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C58FC3B2-EB8F-4A06-99B2-5BF7AC9F143C}"/>
                </a:ext>
              </a:extLst>
            </p:cNvPr>
            <p:cNvGrpSpPr/>
            <p:nvPr/>
          </p:nvGrpSpPr>
          <p:grpSpPr>
            <a:xfrm>
              <a:off x="7076207" y="3602861"/>
              <a:ext cx="400596" cy="1160418"/>
              <a:chOff x="3657599" y="3507377"/>
              <a:chExt cx="400596" cy="1160418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DC96AE1E-68E8-4683-99C7-C6F7A87AB1FD}"/>
                  </a:ext>
                </a:extLst>
              </p:cNvPr>
              <p:cNvSpPr/>
              <p:nvPr/>
            </p:nvSpPr>
            <p:spPr>
              <a:xfrm>
                <a:off x="3657599" y="3507377"/>
                <a:ext cx="400596" cy="1160418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7F03A4F2-67CC-4D0C-A2FA-1A8CFB418007}"/>
                  </a:ext>
                </a:extLst>
              </p:cNvPr>
              <p:cNvSpPr/>
              <p:nvPr/>
            </p:nvSpPr>
            <p:spPr>
              <a:xfrm>
                <a:off x="3792893" y="3628984"/>
                <a:ext cx="148668" cy="1486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D26CF901-B513-4AAD-87F2-04EB488959DE}"/>
                  </a:ext>
                </a:extLst>
              </p:cNvPr>
              <p:cNvSpPr/>
              <p:nvPr/>
            </p:nvSpPr>
            <p:spPr>
              <a:xfrm>
                <a:off x="3792893" y="3882067"/>
                <a:ext cx="148668" cy="1486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F3543B7D-BBE9-4D51-9F6B-33FAC4A28DB2}"/>
                  </a:ext>
                </a:extLst>
              </p:cNvPr>
              <p:cNvSpPr/>
              <p:nvPr/>
            </p:nvSpPr>
            <p:spPr>
              <a:xfrm>
                <a:off x="3792893" y="4126616"/>
                <a:ext cx="148668" cy="1486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3A10A991-8ECE-4415-BF46-AF3BB7FD5776}"/>
                  </a:ext>
                </a:extLst>
              </p:cNvPr>
              <p:cNvSpPr/>
              <p:nvPr/>
            </p:nvSpPr>
            <p:spPr>
              <a:xfrm>
                <a:off x="3792893" y="4379699"/>
                <a:ext cx="148668" cy="1486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F1EEFF51-C508-4A25-8F7C-E512B7BEB09D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7276505" y="4763279"/>
              <a:ext cx="0" cy="6406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140807C-377D-4DD3-AD68-42354C4D6545}"/>
                    </a:ext>
                  </a:extLst>
                </p:cNvPr>
                <p:cNvSpPr txBox="1"/>
                <p:nvPr/>
              </p:nvSpPr>
              <p:spPr>
                <a:xfrm>
                  <a:off x="7128162" y="5512173"/>
                  <a:ext cx="459869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140807C-377D-4DD3-AD68-42354C4D65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162" y="5512173"/>
                  <a:ext cx="459869" cy="295594"/>
                </a:xfrm>
                <a:prstGeom prst="rect">
                  <a:avLst/>
                </a:prstGeom>
                <a:blipFill>
                  <a:blip r:embed="rId13"/>
                  <a:stretch>
                    <a:fillRect l="-4000" b="-41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9DB922BD-30C0-40D8-8F0C-69B1CD8EB2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6505" y="2962222"/>
              <a:ext cx="0" cy="6406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87F4A82-E8F1-4BCC-AB54-B8983FB5596A}"/>
                    </a:ext>
                  </a:extLst>
                </p:cNvPr>
                <p:cNvSpPr txBox="1"/>
                <p:nvPr/>
              </p:nvSpPr>
              <p:spPr>
                <a:xfrm>
                  <a:off x="7145934" y="2617705"/>
                  <a:ext cx="470064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87F4A82-E8F1-4BCC-AB54-B8983FB559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934" y="2617705"/>
                  <a:ext cx="470064" cy="295594"/>
                </a:xfrm>
                <a:prstGeom prst="rect">
                  <a:avLst/>
                </a:prstGeom>
                <a:blipFill>
                  <a:blip r:embed="rId14"/>
                  <a:stretch>
                    <a:fillRect l="-10390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84644970-A016-4FEC-85AA-B580658C40A4}"/>
                    </a:ext>
                  </a:extLst>
                </p:cNvPr>
                <p:cNvSpPr/>
                <p:nvPr/>
              </p:nvSpPr>
              <p:spPr>
                <a:xfrm>
                  <a:off x="7495463" y="3749535"/>
                  <a:ext cx="5827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84644970-A016-4FEC-85AA-B580658C40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463" y="3749535"/>
                  <a:ext cx="58272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70DD9DB4-EC25-4FEB-B6AE-C7D874F662D4}"/>
                    </a:ext>
                  </a:extLst>
                </p:cNvPr>
                <p:cNvSpPr/>
                <p:nvPr/>
              </p:nvSpPr>
              <p:spPr>
                <a:xfrm>
                  <a:off x="6711652" y="4912093"/>
                  <a:ext cx="640996" cy="369332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70DD9DB4-EC25-4FEB-B6AE-C7D874F66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1652" y="4912093"/>
                  <a:ext cx="64099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D5C27B2D-62D2-4E85-8449-AEF74A05F417}"/>
                </a:ext>
              </a:extLst>
            </p:cNvPr>
            <p:cNvCxnSpPr>
              <a:cxnSpLocks/>
            </p:cNvCxnSpPr>
            <p:nvPr/>
          </p:nvCxnSpPr>
          <p:spPr>
            <a:xfrm>
              <a:off x="7295394" y="3429000"/>
              <a:ext cx="88441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3890C5B-7846-4936-BB31-C22DB2B72B5D}"/>
                </a:ext>
              </a:extLst>
            </p:cNvPr>
            <p:cNvCxnSpPr>
              <a:cxnSpLocks/>
            </p:cNvCxnSpPr>
            <p:nvPr/>
          </p:nvCxnSpPr>
          <p:spPr>
            <a:xfrm>
              <a:off x="8179813" y="3426427"/>
              <a:ext cx="0" cy="7693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05D99518-DDA6-4618-9CE2-779B1ED1FC7D}"/>
                </a:ext>
              </a:extLst>
            </p:cNvPr>
            <p:cNvCxnSpPr>
              <a:cxnSpLocks/>
            </p:cNvCxnSpPr>
            <p:nvPr/>
          </p:nvCxnSpPr>
          <p:spPr>
            <a:xfrm>
              <a:off x="8179814" y="4195771"/>
              <a:ext cx="46274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4B085-78B8-41B9-AB6A-E90F05AF97D3}"/>
              </a:ext>
            </a:extLst>
          </p:cNvPr>
          <p:cNvSpPr txBox="1"/>
          <p:nvPr/>
        </p:nvSpPr>
        <p:spPr>
          <a:xfrm>
            <a:off x="9629792" y="238465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F073D6-43CC-4F72-B9DA-A156C389D2D1}"/>
              </a:ext>
            </a:extLst>
          </p:cNvPr>
          <p:cNvSpPr txBox="1"/>
          <p:nvPr/>
        </p:nvSpPr>
        <p:spPr>
          <a:xfrm>
            <a:off x="9629792" y="374391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C71E883-7296-4EF4-8EBF-BF1AE9823E4E}"/>
              </a:ext>
            </a:extLst>
          </p:cNvPr>
          <p:cNvSpPr txBox="1"/>
          <p:nvPr/>
        </p:nvSpPr>
        <p:spPr>
          <a:xfrm>
            <a:off x="9629792" y="52753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155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Recurrent Neural Networks (RNN) (</a:t>
            </a:r>
            <a:r>
              <a:rPr lang="ko-KR" altLang="en-US" dirty="0"/>
              <a:t>일반적인 표현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1D646C-B89D-48FE-B54B-E35D4CF40DC1}"/>
                  </a:ext>
                </a:extLst>
              </p:cNvPr>
              <p:cNvSpPr txBox="1"/>
              <p:nvPr/>
            </p:nvSpPr>
            <p:spPr>
              <a:xfrm>
                <a:off x="3871169" y="2393635"/>
                <a:ext cx="463075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1D646C-B89D-48FE-B54B-E35D4CF40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169" y="2393635"/>
                <a:ext cx="463075" cy="295594"/>
              </a:xfrm>
              <a:prstGeom prst="rect">
                <a:avLst/>
              </a:prstGeom>
              <a:blipFill>
                <a:blip r:embed="rId19"/>
                <a:stretch>
                  <a:fillRect l="-9211" t="-14583" r="-19737" b="-29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2598ECE9-B018-4A24-9B5A-59AC48C4A7F7}"/>
              </a:ext>
            </a:extLst>
          </p:cNvPr>
          <p:cNvGrpSpPr/>
          <p:nvPr/>
        </p:nvGrpSpPr>
        <p:grpSpPr>
          <a:xfrm>
            <a:off x="3826266" y="3394630"/>
            <a:ext cx="400596" cy="1160418"/>
            <a:chOff x="3657599" y="3507377"/>
            <a:chExt cx="400596" cy="11604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ACF2B5F-545C-4287-8B5E-CBDBB26AAD6E}"/>
                </a:ext>
              </a:extLst>
            </p:cNvPr>
            <p:cNvSpPr/>
            <p:nvPr/>
          </p:nvSpPr>
          <p:spPr>
            <a:xfrm>
              <a:off x="3657599" y="3507377"/>
              <a:ext cx="400596" cy="116041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A23D1FA-0E88-4D0F-985C-4A7CE913549B}"/>
                </a:ext>
              </a:extLst>
            </p:cNvPr>
            <p:cNvSpPr/>
            <p:nvPr/>
          </p:nvSpPr>
          <p:spPr>
            <a:xfrm>
              <a:off x="3792893" y="3628984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55BCB13-1382-448E-9E05-2102BC397814}"/>
                </a:ext>
              </a:extLst>
            </p:cNvPr>
            <p:cNvSpPr/>
            <p:nvPr/>
          </p:nvSpPr>
          <p:spPr>
            <a:xfrm>
              <a:off x="3792893" y="3882067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22329E8-D277-4388-90E7-537BA40EA8EA}"/>
                </a:ext>
              </a:extLst>
            </p:cNvPr>
            <p:cNvSpPr/>
            <p:nvPr/>
          </p:nvSpPr>
          <p:spPr>
            <a:xfrm>
              <a:off x="3792893" y="4126616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4E21A4F-D698-4713-95BC-1B8C056DC3AD}"/>
                </a:ext>
              </a:extLst>
            </p:cNvPr>
            <p:cNvSpPr/>
            <p:nvPr/>
          </p:nvSpPr>
          <p:spPr>
            <a:xfrm>
              <a:off x="3792893" y="4379699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D5A14E-F976-4EDF-9BD4-63A146825245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026564" y="4555048"/>
            <a:ext cx="0" cy="640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39D0C0-616F-4B4F-B94B-E9A982F74B5B}"/>
                  </a:ext>
                </a:extLst>
              </p:cNvPr>
              <p:cNvSpPr txBox="1"/>
              <p:nvPr/>
            </p:nvSpPr>
            <p:spPr>
              <a:xfrm>
                <a:off x="3878221" y="5303942"/>
                <a:ext cx="459869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39D0C0-616F-4B4F-B94B-E9A982F74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221" y="5303942"/>
                <a:ext cx="459869" cy="295594"/>
              </a:xfrm>
              <a:prstGeom prst="rect">
                <a:avLst/>
              </a:prstGeom>
              <a:blipFill>
                <a:blip r:embed="rId3"/>
                <a:stretch>
                  <a:fillRect l="-3947"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5D66922-54EF-45D4-82BC-E448B7EB0AFC}"/>
              </a:ext>
            </a:extLst>
          </p:cNvPr>
          <p:cNvCxnSpPr>
            <a:cxnSpLocks/>
          </p:cNvCxnSpPr>
          <p:nvPr/>
        </p:nvCxnSpPr>
        <p:spPr>
          <a:xfrm flipV="1">
            <a:off x="4026564" y="2753991"/>
            <a:ext cx="0" cy="640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35E1C1-5022-4990-BBB2-0FD06DB786DA}"/>
                  </a:ext>
                </a:extLst>
              </p:cNvPr>
              <p:cNvSpPr txBox="1"/>
              <p:nvPr/>
            </p:nvSpPr>
            <p:spPr>
              <a:xfrm>
                <a:off x="3664863" y="3082610"/>
                <a:ext cx="375949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35E1C1-5022-4990-BBB2-0FD06DB78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863" y="3082610"/>
                <a:ext cx="375949" cy="295594"/>
              </a:xfrm>
              <a:prstGeom prst="rect">
                <a:avLst/>
              </a:prstGeom>
              <a:blipFill>
                <a:blip r:embed="rId20"/>
                <a:stretch>
                  <a:fillRect l="-22581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AEBF17E-8D85-4F04-A51D-8813DD46BC9C}"/>
                  </a:ext>
                </a:extLst>
              </p:cNvPr>
              <p:cNvSpPr/>
              <p:nvPr/>
            </p:nvSpPr>
            <p:spPr>
              <a:xfrm>
                <a:off x="4245522" y="3541304"/>
                <a:ext cx="582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AEBF17E-8D85-4F04-A51D-8813DD46B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522" y="3541304"/>
                <a:ext cx="582724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369FA86-D684-49BB-A42A-9243DB894CAF}"/>
                  </a:ext>
                </a:extLst>
              </p:cNvPr>
              <p:cNvSpPr/>
              <p:nvPr/>
            </p:nvSpPr>
            <p:spPr>
              <a:xfrm>
                <a:off x="3461711" y="4703862"/>
                <a:ext cx="640996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369FA86-D684-49BB-A42A-9243DB894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711" y="4703862"/>
                <a:ext cx="640996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2A7D47D-7D26-47D8-9CB0-14E4357B832F}"/>
              </a:ext>
            </a:extLst>
          </p:cNvPr>
          <p:cNvCxnSpPr>
            <a:cxnSpLocks/>
          </p:cNvCxnSpPr>
          <p:nvPr/>
        </p:nvCxnSpPr>
        <p:spPr>
          <a:xfrm>
            <a:off x="4245522" y="4013869"/>
            <a:ext cx="8991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3606F8B-F213-464F-8957-6ADB2D294B45}"/>
              </a:ext>
            </a:extLst>
          </p:cNvPr>
          <p:cNvGrpSpPr/>
          <p:nvPr/>
        </p:nvGrpSpPr>
        <p:grpSpPr>
          <a:xfrm>
            <a:off x="5112430" y="3394630"/>
            <a:ext cx="400596" cy="1160418"/>
            <a:chOff x="3657599" y="3507377"/>
            <a:chExt cx="400596" cy="1160418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776D2329-CB9E-415F-B0C5-D4E7A6821AFE}"/>
                </a:ext>
              </a:extLst>
            </p:cNvPr>
            <p:cNvSpPr/>
            <p:nvPr/>
          </p:nvSpPr>
          <p:spPr>
            <a:xfrm>
              <a:off x="3657599" y="3507377"/>
              <a:ext cx="400596" cy="116041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4E49032-6352-4923-A387-D1E9F4DD4141}"/>
                </a:ext>
              </a:extLst>
            </p:cNvPr>
            <p:cNvSpPr/>
            <p:nvPr/>
          </p:nvSpPr>
          <p:spPr>
            <a:xfrm>
              <a:off x="3792893" y="3628984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5D95E4A-1AEC-4CA5-AB34-DE3901741985}"/>
                </a:ext>
              </a:extLst>
            </p:cNvPr>
            <p:cNvSpPr/>
            <p:nvPr/>
          </p:nvSpPr>
          <p:spPr>
            <a:xfrm>
              <a:off x="3792893" y="3882067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87D7945-D1DA-4BC5-9240-BA7F38F20874}"/>
                </a:ext>
              </a:extLst>
            </p:cNvPr>
            <p:cNvSpPr/>
            <p:nvPr/>
          </p:nvSpPr>
          <p:spPr>
            <a:xfrm>
              <a:off x="3792893" y="4126616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EDE0366-553C-44D5-9DB2-0A536DB047DD}"/>
                </a:ext>
              </a:extLst>
            </p:cNvPr>
            <p:cNvSpPr/>
            <p:nvPr/>
          </p:nvSpPr>
          <p:spPr>
            <a:xfrm>
              <a:off x="3792893" y="4379699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2AC032B-6B37-4FAB-B48C-8C21045FDBA5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5312728" y="4555048"/>
            <a:ext cx="0" cy="640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A1C2B7-CE26-43C2-9761-7D6DBA5EDD4C}"/>
                  </a:ext>
                </a:extLst>
              </p:cNvPr>
              <p:cNvSpPr txBox="1"/>
              <p:nvPr/>
            </p:nvSpPr>
            <p:spPr>
              <a:xfrm>
                <a:off x="5164385" y="5303942"/>
                <a:ext cx="459869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A1C2B7-CE26-43C2-9761-7D6DBA5ED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385" y="5303942"/>
                <a:ext cx="459869" cy="295594"/>
              </a:xfrm>
              <a:prstGeom prst="rect">
                <a:avLst/>
              </a:prstGeom>
              <a:blipFill>
                <a:blip r:embed="rId7"/>
                <a:stretch>
                  <a:fillRect l="-3947"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B43FAD2-C943-40F2-8826-7D403387F18E}"/>
              </a:ext>
            </a:extLst>
          </p:cNvPr>
          <p:cNvCxnSpPr>
            <a:cxnSpLocks/>
          </p:cNvCxnSpPr>
          <p:nvPr/>
        </p:nvCxnSpPr>
        <p:spPr>
          <a:xfrm flipV="1">
            <a:off x="5312728" y="2753991"/>
            <a:ext cx="0" cy="640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A3764B7-989E-4B40-91C6-94E6B253DE14}"/>
                  </a:ext>
                </a:extLst>
              </p:cNvPr>
              <p:cNvSpPr txBox="1"/>
              <p:nvPr/>
            </p:nvSpPr>
            <p:spPr>
              <a:xfrm>
                <a:off x="4856911" y="3098019"/>
                <a:ext cx="470065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A3764B7-989E-4B40-91C6-94E6B253D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911" y="3098019"/>
                <a:ext cx="470065" cy="295594"/>
              </a:xfrm>
              <a:prstGeom prst="rect">
                <a:avLst/>
              </a:prstGeom>
              <a:blipFill>
                <a:blip r:embed="rId21"/>
                <a:stretch>
                  <a:fillRect l="-10390" b="-12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4163C65-A175-44B6-99D6-5D1BCA457B49}"/>
                  </a:ext>
                </a:extLst>
              </p:cNvPr>
              <p:cNvSpPr/>
              <p:nvPr/>
            </p:nvSpPr>
            <p:spPr>
              <a:xfrm>
                <a:off x="5531686" y="3541304"/>
                <a:ext cx="582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4163C65-A175-44B6-99D6-5D1BCA457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686" y="3541304"/>
                <a:ext cx="582724" cy="369332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8F6DC77B-3946-4DFC-9251-93DB5BF92123}"/>
                  </a:ext>
                </a:extLst>
              </p:cNvPr>
              <p:cNvSpPr/>
              <p:nvPr/>
            </p:nvSpPr>
            <p:spPr>
              <a:xfrm>
                <a:off x="4747875" y="4703862"/>
                <a:ext cx="640996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8F6DC77B-3946-4DFC-9251-93DB5BF92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875" y="4703862"/>
                <a:ext cx="640996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ABD9556-4999-4084-88CB-82827F01B22F}"/>
              </a:ext>
            </a:extLst>
          </p:cNvPr>
          <p:cNvCxnSpPr>
            <a:cxnSpLocks/>
          </p:cNvCxnSpPr>
          <p:nvPr/>
        </p:nvCxnSpPr>
        <p:spPr>
          <a:xfrm>
            <a:off x="5531686" y="4013869"/>
            <a:ext cx="8991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9C3FA68-0BE6-4549-8EC7-77D308EF44F2}"/>
              </a:ext>
            </a:extLst>
          </p:cNvPr>
          <p:cNvGrpSpPr/>
          <p:nvPr/>
        </p:nvGrpSpPr>
        <p:grpSpPr>
          <a:xfrm>
            <a:off x="6403210" y="3394630"/>
            <a:ext cx="400596" cy="1160418"/>
            <a:chOff x="3657599" y="3507377"/>
            <a:chExt cx="400596" cy="1160418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F558FF2-C336-4777-8686-BD2E28DBC1D5}"/>
                </a:ext>
              </a:extLst>
            </p:cNvPr>
            <p:cNvSpPr/>
            <p:nvPr/>
          </p:nvSpPr>
          <p:spPr>
            <a:xfrm>
              <a:off x="3657599" y="3507377"/>
              <a:ext cx="400596" cy="116041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3F7A5F2E-11BA-41AE-8108-CB9353D9CF30}"/>
                </a:ext>
              </a:extLst>
            </p:cNvPr>
            <p:cNvSpPr/>
            <p:nvPr/>
          </p:nvSpPr>
          <p:spPr>
            <a:xfrm>
              <a:off x="3792893" y="3628984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FD00261-32E3-4314-8409-284DCCFAC002}"/>
                </a:ext>
              </a:extLst>
            </p:cNvPr>
            <p:cNvSpPr/>
            <p:nvPr/>
          </p:nvSpPr>
          <p:spPr>
            <a:xfrm>
              <a:off x="3792893" y="3882067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47C58EB-AB76-4FFF-B4C3-5240414BB54B}"/>
                </a:ext>
              </a:extLst>
            </p:cNvPr>
            <p:cNvSpPr/>
            <p:nvPr/>
          </p:nvSpPr>
          <p:spPr>
            <a:xfrm>
              <a:off x="3792893" y="4126616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3ECE55C-7E8B-463F-A194-C2091C3D8800}"/>
                </a:ext>
              </a:extLst>
            </p:cNvPr>
            <p:cNvSpPr/>
            <p:nvPr/>
          </p:nvSpPr>
          <p:spPr>
            <a:xfrm>
              <a:off x="3792893" y="4379699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61091B2-785F-4CD8-BD49-AAE847A1B90C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6603508" y="4555048"/>
            <a:ext cx="0" cy="640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E68B8EC-6348-4E9F-A478-ED39EDB4F087}"/>
                  </a:ext>
                </a:extLst>
              </p:cNvPr>
              <p:cNvSpPr txBox="1"/>
              <p:nvPr/>
            </p:nvSpPr>
            <p:spPr>
              <a:xfrm>
                <a:off x="6455165" y="5303942"/>
                <a:ext cx="459869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E68B8EC-6348-4E9F-A478-ED39EDB4F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165" y="5303942"/>
                <a:ext cx="459869" cy="295594"/>
              </a:xfrm>
              <a:prstGeom prst="rect">
                <a:avLst/>
              </a:prstGeom>
              <a:blipFill>
                <a:blip r:embed="rId11"/>
                <a:stretch>
                  <a:fillRect l="-4000"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857615B-2079-4B27-B2F7-3617690ADF36}"/>
              </a:ext>
            </a:extLst>
          </p:cNvPr>
          <p:cNvCxnSpPr>
            <a:cxnSpLocks/>
          </p:cNvCxnSpPr>
          <p:nvPr/>
        </p:nvCxnSpPr>
        <p:spPr>
          <a:xfrm flipV="1">
            <a:off x="6603508" y="2753991"/>
            <a:ext cx="0" cy="640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7BEFE5B-CB6A-4792-89B2-73F2E16302DC}"/>
                  </a:ext>
                </a:extLst>
              </p:cNvPr>
              <p:cNvSpPr txBox="1"/>
              <p:nvPr/>
            </p:nvSpPr>
            <p:spPr>
              <a:xfrm>
                <a:off x="6147691" y="3098019"/>
                <a:ext cx="470065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7BEFE5B-CB6A-4792-89B2-73F2E163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691" y="3098019"/>
                <a:ext cx="470065" cy="295594"/>
              </a:xfrm>
              <a:prstGeom prst="rect">
                <a:avLst/>
              </a:prstGeom>
              <a:blipFill>
                <a:blip r:embed="rId22"/>
                <a:stretch>
                  <a:fillRect l="-8974" b="-12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086A0EC-E9C6-4DF7-A0EE-3478EE38ADC2}"/>
                  </a:ext>
                </a:extLst>
              </p:cNvPr>
              <p:cNvSpPr/>
              <p:nvPr/>
            </p:nvSpPr>
            <p:spPr>
              <a:xfrm>
                <a:off x="6822466" y="3541304"/>
                <a:ext cx="582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086A0EC-E9C6-4DF7-A0EE-3478EE38A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466" y="3541304"/>
                <a:ext cx="582724" cy="369332"/>
              </a:xfrm>
              <a:prstGeom prst="rect">
                <a:avLst/>
              </a:prstGeom>
              <a:blipFill>
                <a:blip r:embed="rId1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19938E76-66B0-4E78-9288-751761962E38}"/>
                  </a:ext>
                </a:extLst>
              </p:cNvPr>
              <p:cNvSpPr/>
              <p:nvPr/>
            </p:nvSpPr>
            <p:spPr>
              <a:xfrm>
                <a:off x="6038655" y="4703862"/>
                <a:ext cx="640996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19938E76-66B0-4E78-9288-751761962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655" y="4703862"/>
                <a:ext cx="640996" cy="369332"/>
              </a:xfrm>
              <a:prstGeom prst="rect">
                <a:avLst/>
              </a:prstGeom>
              <a:blipFill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C068657-012B-4D5B-94FC-B7F3D2EC2D47}"/>
              </a:ext>
            </a:extLst>
          </p:cNvPr>
          <p:cNvCxnSpPr>
            <a:cxnSpLocks/>
          </p:cNvCxnSpPr>
          <p:nvPr/>
        </p:nvCxnSpPr>
        <p:spPr>
          <a:xfrm>
            <a:off x="6822466" y="4013869"/>
            <a:ext cx="8991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87B2C46-747A-4CD9-9373-480A4008E75D}"/>
              </a:ext>
            </a:extLst>
          </p:cNvPr>
          <p:cNvGrpSpPr/>
          <p:nvPr/>
        </p:nvGrpSpPr>
        <p:grpSpPr>
          <a:xfrm>
            <a:off x="7689374" y="3394630"/>
            <a:ext cx="400596" cy="1160418"/>
            <a:chOff x="3657599" y="3507377"/>
            <a:chExt cx="400596" cy="1160418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9F0A7EDC-98E0-41AA-A917-7DA12A50868E}"/>
                </a:ext>
              </a:extLst>
            </p:cNvPr>
            <p:cNvSpPr/>
            <p:nvPr/>
          </p:nvSpPr>
          <p:spPr>
            <a:xfrm>
              <a:off x="3657599" y="3507377"/>
              <a:ext cx="400596" cy="116041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186DF68-6B9C-4446-8CF6-88F78BDD6C22}"/>
                </a:ext>
              </a:extLst>
            </p:cNvPr>
            <p:cNvSpPr/>
            <p:nvPr/>
          </p:nvSpPr>
          <p:spPr>
            <a:xfrm>
              <a:off x="3792893" y="3628984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8084678-D12D-4A0B-8B36-E24C96C15FF8}"/>
                </a:ext>
              </a:extLst>
            </p:cNvPr>
            <p:cNvSpPr/>
            <p:nvPr/>
          </p:nvSpPr>
          <p:spPr>
            <a:xfrm>
              <a:off x="3792893" y="3882067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358AA24-47AD-45F4-85DD-E22C84C9BD93}"/>
                </a:ext>
              </a:extLst>
            </p:cNvPr>
            <p:cNvSpPr/>
            <p:nvPr/>
          </p:nvSpPr>
          <p:spPr>
            <a:xfrm>
              <a:off x="3792893" y="4126616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5D18A3A-0E44-4EF8-B64E-3DA7239ED26F}"/>
                </a:ext>
              </a:extLst>
            </p:cNvPr>
            <p:cNvSpPr/>
            <p:nvPr/>
          </p:nvSpPr>
          <p:spPr>
            <a:xfrm>
              <a:off x="3792893" y="4379699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A357687-213D-479E-8809-614F9663FE18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7889672" y="4555048"/>
            <a:ext cx="0" cy="640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70DE4B8-BF2E-49BD-A616-35D1930EF42E}"/>
                  </a:ext>
                </a:extLst>
              </p:cNvPr>
              <p:cNvSpPr txBox="1"/>
              <p:nvPr/>
            </p:nvSpPr>
            <p:spPr>
              <a:xfrm>
                <a:off x="7741329" y="5303942"/>
                <a:ext cx="459869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70DE4B8-BF2E-49BD-A616-35D1930EF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329" y="5303942"/>
                <a:ext cx="459869" cy="295594"/>
              </a:xfrm>
              <a:prstGeom prst="rect">
                <a:avLst/>
              </a:prstGeom>
              <a:blipFill>
                <a:blip r:embed="rId15"/>
                <a:stretch>
                  <a:fillRect l="-4000"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A33A414-2573-467A-AB4C-0AF69A6BDA04}"/>
              </a:ext>
            </a:extLst>
          </p:cNvPr>
          <p:cNvCxnSpPr>
            <a:cxnSpLocks/>
          </p:cNvCxnSpPr>
          <p:nvPr/>
        </p:nvCxnSpPr>
        <p:spPr>
          <a:xfrm flipV="1">
            <a:off x="7889672" y="2753991"/>
            <a:ext cx="0" cy="640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43135D4-ECAC-4F67-869A-77C05156D4F3}"/>
                  </a:ext>
                </a:extLst>
              </p:cNvPr>
              <p:cNvSpPr txBox="1"/>
              <p:nvPr/>
            </p:nvSpPr>
            <p:spPr>
              <a:xfrm>
                <a:off x="7433855" y="3098019"/>
                <a:ext cx="470065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43135D4-ECAC-4F67-869A-77C05156D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855" y="3098019"/>
                <a:ext cx="470065" cy="295594"/>
              </a:xfrm>
              <a:prstGeom prst="rect">
                <a:avLst/>
              </a:prstGeom>
              <a:blipFill>
                <a:blip r:embed="rId23"/>
                <a:stretch>
                  <a:fillRect l="-8974" b="-12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30F4BB4-F7ED-411A-83BD-78CEA2026EAE}"/>
                  </a:ext>
                </a:extLst>
              </p:cNvPr>
              <p:cNvSpPr/>
              <p:nvPr/>
            </p:nvSpPr>
            <p:spPr>
              <a:xfrm>
                <a:off x="8108630" y="3541304"/>
                <a:ext cx="582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30F4BB4-F7ED-411A-83BD-78CEA2026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630" y="3541304"/>
                <a:ext cx="582724" cy="369332"/>
              </a:xfrm>
              <a:prstGeom prst="rect">
                <a:avLst/>
              </a:prstGeom>
              <a:blipFill>
                <a:blip r:embed="rId1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2C46026-8920-42EA-9E5D-D97682C3CF8B}"/>
                  </a:ext>
                </a:extLst>
              </p:cNvPr>
              <p:cNvSpPr/>
              <p:nvPr/>
            </p:nvSpPr>
            <p:spPr>
              <a:xfrm>
                <a:off x="7324819" y="4703862"/>
                <a:ext cx="640996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2C46026-8920-42EA-9E5D-D97682C3C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819" y="4703862"/>
                <a:ext cx="640996" cy="369332"/>
              </a:xfrm>
              <a:prstGeom prst="rect">
                <a:avLst/>
              </a:prstGeom>
              <a:blipFill>
                <a:blip r:embed="rId1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2E5626F-E0C6-4452-AABA-2A3895A914EA}"/>
              </a:ext>
            </a:extLst>
          </p:cNvPr>
          <p:cNvCxnSpPr>
            <a:cxnSpLocks/>
          </p:cNvCxnSpPr>
          <p:nvPr/>
        </p:nvCxnSpPr>
        <p:spPr>
          <a:xfrm>
            <a:off x="8108630" y="4013869"/>
            <a:ext cx="8991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2E01E285-D2E3-4627-A2C4-F34A491C5B60}"/>
              </a:ext>
            </a:extLst>
          </p:cNvPr>
          <p:cNvSpPr/>
          <p:nvPr/>
        </p:nvSpPr>
        <p:spPr>
          <a:xfrm>
            <a:off x="3071376" y="3394630"/>
            <a:ext cx="390335" cy="11867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2E3E3C3-358E-4CF9-95AE-C5E7AF178A57}"/>
                  </a:ext>
                </a:extLst>
              </p:cNvPr>
              <p:cNvSpPr txBox="1"/>
              <p:nvPr/>
            </p:nvSpPr>
            <p:spPr>
              <a:xfrm>
                <a:off x="5174847" y="2393635"/>
                <a:ext cx="463075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2E3E3C3-358E-4CF9-95AE-C5E7AF178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847" y="2393635"/>
                <a:ext cx="463075" cy="295594"/>
              </a:xfrm>
              <a:prstGeom prst="rect">
                <a:avLst/>
              </a:prstGeom>
              <a:blipFill>
                <a:blip r:embed="rId24"/>
                <a:stretch>
                  <a:fillRect l="-9211" t="-14583" r="-18421" b="-29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4076164-7E24-4DFF-9951-47F2E46C33C8}"/>
                  </a:ext>
                </a:extLst>
              </p:cNvPr>
              <p:cNvSpPr txBox="1"/>
              <p:nvPr/>
            </p:nvSpPr>
            <p:spPr>
              <a:xfrm>
                <a:off x="6478525" y="2393635"/>
                <a:ext cx="463075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4076164-7E24-4DFF-9951-47F2E46C3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525" y="2393635"/>
                <a:ext cx="463075" cy="295594"/>
              </a:xfrm>
              <a:prstGeom prst="rect">
                <a:avLst/>
              </a:prstGeom>
              <a:blipFill>
                <a:blip r:embed="rId25"/>
                <a:stretch>
                  <a:fillRect l="-9211" t="-14583" r="-18421" b="-29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441DAC-1B9A-480A-AE14-AA2F135B984D}"/>
                  </a:ext>
                </a:extLst>
              </p:cNvPr>
              <p:cNvSpPr txBox="1"/>
              <p:nvPr/>
            </p:nvSpPr>
            <p:spPr>
              <a:xfrm>
                <a:off x="7782203" y="2393635"/>
                <a:ext cx="463075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441DAC-1B9A-480A-AE14-AA2F135B9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203" y="2393635"/>
                <a:ext cx="463075" cy="295594"/>
              </a:xfrm>
              <a:prstGeom prst="rect">
                <a:avLst/>
              </a:prstGeom>
              <a:blipFill>
                <a:blip r:embed="rId26"/>
                <a:stretch>
                  <a:fillRect l="-9211" t="-14583" r="-18421" b="-29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8115190-21EB-46AA-A270-F4412FADCA08}"/>
              </a:ext>
            </a:extLst>
          </p:cNvPr>
          <p:cNvSpPr txBox="1"/>
          <p:nvPr/>
        </p:nvSpPr>
        <p:spPr>
          <a:xfrm>
            <a:off x="1281140" y="3843654"/>
            <a:ext cx="162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states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1F8592-FD26-4E4F-B638-5B393F3E2798}"/>
              </a:ext>
            </a:extLst>
          </p:cNvPr>
          <p:cNvSpPr txBox="1"/>
          <p:nvPr/>
        </p:nvSpPr>
        <p:spPr>
          <a:xfrm>
            <a:off x="1250462" y="2384659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Outputs</a:t>
            </a:r>
          </a:p>
          <a:p>
            <a:r>
              <a:rPr lang="en-US" altLang="ko-KR" dirty="0"/>
              <a:t>(optional)</a:t>
            </a:r>
            <a:endParaRPr lang="ko-KR" altLang="en-US" dirty="0"/>
          </a:p>
        </p:txBody>
      </p:sp>
      <p:sp>
        <p:nvSpPr>
          <p:cNvPr id="73" name="왼쪽 중괄호 72">
            <a:extLst>
              <a:ext uri="{FF2B5EF4-FFF2-40B4-BE49-F238E27FC236}">
                <a16:creationId xmlns:a16="http://schemas.microsoft.com/office/drawing/2014/main" id="{80A4C3FE-4E67-46C7-82D6-EFF440DB6C9A}"/>
              </a:ext>
            </a:extLst>
          </p:cNvPr>
          <p:cNvSpPr/>
          <p:nvPr/>
        </p:nvSpPr>
        <p:spPr>
          <a:xfrm>
            <a:off x="3185962" y="2336799"/>
            <a:ext cx="161164" cy="5388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E68D07-CF4B-476E-80BF-55C2144A73F7}"/>
              </a:ext>
            </a:extLst>
          </p:cNvPr>
          <p:cNvSpPr txBox="1"/>
          <p:nvPr/>
        </p:nvSpPr>
        <p:spPr>
          <a:xfrm>
            <a:off x="1250462" y="5212374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Inputs</a:t>
            </a:r>
          </a:p>
          <a:p>
            <a:r>
              <a:rPr lang="en-US" altLang="ko-KR" dirty="0"/>
              <a:t>(any length)</a:t>
            </a:r>
            <a:endParaRPr lang="ko-KR" altLang="en-US" dirty="0"/>
          </a:p>
        </p:txBody>
      </p:sp>
      <p:sp>
        <p:nvSpPr>
          <p:cNvPr id="75" name="왼쪽 중괄호 74">
            <a:extLst>
              <a:ext uri="{FF2B5EF4-FFF2-40B4-BE49-F238E27FC236}">
                <a16:creationId xmlns:a16="http://schemas.microsoft.com/office/drawing/2014/main" id="{4108213F-6AEC-4456-BB07-0EE635811F2B}"/>
              </a:ext>
            </a:extLst>
          </p:cNvPr>
          <p:cNvSpPr/>
          <p:nvPr/>
        </p:nvSpPr>
        <p:spPr>
          <a:xfrm>
            <a:off x="3185962" y="5164514"/>
            <a:ext cx="161164" cy="5388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0B084C-F028-46C0-B90E-ECF20BF87842}"/>
              </a:ext>
            </a:extLst>
          </p:cNvPr>
          <p:cNvSpPr txBox="1"/>
          <p:nvPr/>
        </p:nvSpPr>
        <p:spPr>
          <a:xfrm>
            <a:off x="9144601" y="238465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810264-47F3-40EB-9C84-0B35F50F8A2D}"/>
              </a:ext>
            </a:extLst>
          </p:cNvPr>
          <p:cNvSpPr txBox="1"/>
          <p:nvPr/>
        </p:nvSpPr>
        <p:spPr>
          <a:xfrm>
            <a:off x="9144601" y="374391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A3CA26-C613-4DC8-896D-997D90FB94B5}"/>
              </a:ext>
            </a:extLst>
          </p:cNvPr>
          <p:cNvSpPr txBox="1"/>
          <p:nvPr/>
        </p:nvSpPr>
        <p:spPr>
          <a:xfrm>
            <a:off x="9144601" y="52753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966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Recurrent Neural Networks (RNN) (</a:t>
            </a:r>
            <a:r>
              <a:rPr lang="ko-KR" altLang="en-US" dirty="0"/>
              <a:t>일반적인 표현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1D646C-B89D-48FE-B54B-E35D4CF40DC1}"/>
                  </a:ext>
                </a:extLst>
              </p:cNvPr>
              <p:cNvSpPr txBox="1"/>
              <p:nvPr/>
            </p:nvSpPr>
            <p:spPr>
              <a:xfrm>
                <a:off x="3871169" y="2393635"/>
                <a:ext cx="463075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1D646C-B89D-48FE-B54B-E35D4CF40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169" y="2393635"/>
                <a:ext cx="463075" cy="295594"/>
              </a:xfrm>
              <a:prstGeom prst="rect">
                <a:avLst/>
              </a:prstGeom>
              <a:blipFill>
                <a:blip r:embed="rId19"/>
                <a:stretch>
                  <a:fillRect l="-9211" t="-14583" r="-19737" b="-29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2598ECE9-B018-4A24-9B5A-59AC48C4A7F7}"/>
              </a:ext>
            </a:extLst>
          </p:cNvPr>
          <p:cNvGrpSpPr/>
          <p:nvPr/>
        </p:nvGrpSpPr>
        <p:grpSpPr>
          <a:xfrm>
            <a:off x="3826266" y="3394630"/>
            <a:ext cx="400596" cy="1160418"/>
            <a:chOff x="3657599" y="3507377"/>
            <a:chExt cx="400596" cy="11604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ACF2B5F-545C-4287-8B5E-CBDBB26AAD6E}"/>
                </a:ext>
              </a:extLst>
            </p:cNvPr>
            <p:cNvSpPr/>
            <p:nvPr/>
          </p:nvSpPr>
          <p:spPr>
            <a:xfrm>
              <a:off x="3657599" y="3507377"/>
              <a:ext cx="400596" cy="116041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A23D1FA-0E88-4D0F-985C-4A7CE913549B}"/>
                </a:ext>
              </a:extLst>
            </p:cNvPr>
            <p:cNvSpPr/>
            <p:nvPr/>
          </p:nvSpPr>
          <p:spPr>
            <a:xfrm>
              <a:off x="3792893" y="3628984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55BCB13-1382-448E-9E05-2102BC397814}"/>
                </a:ext>
              </a:extLst>
            </p:cNvPr>
            <p:cNvSpPr/>
            <p:nvPr/>
          </p:nvSpPr>
          <p:spPr>
            <a:xfrm>
              <a:off x="3792893" y="3882067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22329E8-D277-4388-90E7-537BA40EA8EA}"/>
                </a:ext>
              </a:extLst>
            </p:cNvPr>
            <p:cNvSpPr/>
            <p:nvPr/>
          </p:nvSpPr>
          <p:spPr>
            <a:xfrm>
              <a:off x="3792893" y="4126616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4E21A4F-D698-4713-95BC-1B8C056DC3AD}"/>
                </a:ext>
              </a:extLst>
            </p:cNvPr>
            <p:cNvSpPr/>
            <p:nvPr/>
          </p:nvSpPr>
          <p:spPr>
            <a:xfrm>
              <a:off x="3792893" y="4379699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D5A14E-F976-4EDF-9BD4-63A146825245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026564" y="4555048"/>
            <a:ext cx="0" cy="640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39D0C0-616F-4B4F-B94B-E9A982F74B5B}"/>
                  </a:ext>
                </a:extLst>
              </p:cNvPr>
              <p:cNvSpPr txBox="1"/>
              <p:nvPr/>
            </p:nvSpPr>
            <p:spPr>
              <a:xfrm>
                <a:off x="3878221" y="5303942"/>
                <a:ext cx="459869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39D0C0-616F-4B4F-B94B-E9A982F74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221" y="5303942"/>
                <a:ext cx="459869" cy="295594"/>
              </a:xfrm>
              <a:prstGeom prst="rect">
                <a:avLst/>
              </a:prstGeom>
              <a:blipFill>
                <a:blip r:embed="rId3"/>
                <a:stretch>
                  <a:fillRect l="-3947"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5D66922-54EF-45D4-82BC-E448B7EB0AFC}"/>
              </a:ext>
            </a:extLst>
          </p:cNvPr>
          <p:cNvCxnSpPr>
            <a:cxnSpLocks/>
          </p:cNvCxnSpPr>
          <p:nvPr/>
        </p:nvCxnSpPr>
        <p:spPr>
          <a:xfrm flipV="1">
            <a:off x="4026564" y="2753991"/>
            <a:ext cx="0" cy="640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35E1C1-5022-4990-BBB2-0FD06DB786DA}"/>
                  </a:ext>
                </a:extLst>
              </p:cNvPr>
              <p:cNvSpPr txBox="1"/>
              <p:nvPr/>
            </p:nvSpPr>
            <p:spPr>
              <a:xfrm>
                <a:off x="3664863" y="3082610"/>
                <a:ext cx="375949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35E1C1-5022-4990-BBB2-0FD06DB78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863" y="3082610"/>
                <a:ext cx="375949" cy="295594"/>
              </a:xfrm>
              <a:prstGeom prst="rect">
                <a:avLst/>
              </a:prstGeom>
              <a:blipFill>
                <a:blip r:embed="rId20"/>
                <a:stretch>
                  <a:fillRect l="-22581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AEBF17E-8D85-4F04-A51D-8813DD46BC9C}"/>
                  </a:ext>
                </a:extLst>
              </p:cNvPr>
              <p:cNvSpPr/>
              <p:nvPr/>
            </p:nvSpPr>
            <p:spPr>
              <a:xfrm>
                <a:off x="4245522" y="3541304"/>
                <a:ext cx="582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AEBF17E-8D85-4F04-A51D-8813DD46B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522" y="3541304"/>
                <a:ext cx="582724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369FA86-D684-49BB-A42A-9243DB894CAF}"/>
                  </a:ext>
                </a:extLst>
              </p:cNvPr>
              <p:cNvSpPr/>
              <p:nvPr/>
            </p:nvSpPr>
            <p:spPr>
              <a:xfrm>
                <a:off x="3461711" y="4703862"/>
                <a:ext cx="640996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369FA86-D684-49BB-A42A-9243DB894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711" y="4703862"/>
                <a:ext cx="640996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2A7D47D-7D26-47D8-9CB0-14E4357B832F}"/>
              </a:ext>
            </a:extLst>
          </p:cNvPr>
          <p:cNvCxnSpPr>
            <a:cxnSpLocks/>
          </p:cNvCxnSpPr>
          <p:nvPr/>
        </p:nvCxnSpPr>
        <p:spPr>
          <a:xfrm>
            <a:off x="4245522" y="4013869"/>
            <a:ext cx="8991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3606F8B-F213-464F-8957-6ADB2D294B45}"/>
              </a:ext>
            </a:extLst>
          </p:cNvPr>
          <p:cNvGrpSpPr/>
          <p:nvPr/>
        </p:nvGrpSpPr>
        <p:grpSpPr>
          <a:xfrm>
            <a:off x="5112430" y="3394630"/>
            <a:ext cx="400596" cy="1160418"/>
            <a:chOff x="3657599" y="3507377"/>
            <a:chExt cx="400596" cy="1160418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776D2329-CB9E-415F-B0C5-D4E7A6821AFE}"/>
                </a:ext>
              </a:extLst>
            </p:cNvPr>
            <p:cNvSpPr/>
            <p:nvPr/>
          </p:nvSpPr>
          <p:spPr>
            <a:xfrm>
              <a:off x="3657599" y="3507377"/>
              <a:ext cx="400596" cy="116041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4E49032-6352-4923-A387-D1E9F4DD4141}"/>
                </a:ext>
              </a:extLst>
            </p:cNvPr>
            <p:cNvSpPr/>
            <p:nvPr/>
          </p:nvSpPr>
          <p:spPr>
            <a:xfrm>
              <a:off x="3792893" y="3628984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5D95E4A-1AEC-4CA5-AB34-DE3901741985}"/>
                </a:ext>
              </a:extLst>
            </p:cNvPr>
            <p:cNvSpPr/>
            <p:nvPr/>
          </p:nvSpPr>
          <p:spPr>
            <a:xfrm>
              <a:off x="3792893" y="3882067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87D7945-D1DA-4BC5-9240-BA7F38F20874}"/>
                </a:ext>
              </a:extLst>
            </p:cNvPr>
            <p:cNvSpPr/>
            <p:nvPr/>
          </p:nvSpPr>
          <p:spPr>
            <a:xfrm>
              <a:off x="3792893" y="4126616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EDE0366-553C-44D5-9DB2-0A536DB047DD}"/>
                </a:ext>
              </a:extLst>
            </p:cNvPr>
            <p:cNvSpPr/>
            <p:nvPr/>
          </p:nvSpPr>
          <p:spPr>
            <a:xfrm>
              <a:off x="3792893" y="4379699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2AC032B-6B37-4FAB-B48C-8C21045FDBA5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5312728" y="4555048"/>
            <a:ext cx="0" cy="640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A1C2B7-CE26-43C2-9761-7D6DBA5EDD4C}"/>
                  </a:ext>
                </a:extLst>
              </p:cNvPr>
              <p:cNvSpPr txBox="1"/>
              <p:nvPr/>
            </p:nvSpPr>
            <p:spPr>
              <a:xfrm>
                <a:off x="5164385" y="5303942"/>
                <a:ext cx="459869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A1C2B7-CE26-43C2-9761-7D6DBA5ED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385" y="5303942"/>
                <a:ext cx="459869" cy="295594"/>
              </a:xfrm>
              <a:prstGeom prst="rect">
                <a:avLst/>
              </a:prstGeom>
              <a:blipFill>
                <a:blip r:embed="rId7"/>
                <a:stretch>
                  <a:fillRect l="-3947"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B43FAD2-C943-40F2-8826-7D403387F18E}"/>
              </a:ext>
            </a:extLst>
          </p:cNvPr>
          <p:cNvCxnSpPr>
            <a:cxnSpLocks/>
          </p:cNvCxnSpPr>
          <p:nvPr/>
        </p:nvCxnSpPr>
        <p:spPr>
          <a:xfrm flipV="1">
            <a:off x="5312728" y="2753991"/>
            <a:ext cx="0" cy="640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A3764B7-989E-4B40-91C6-94E6B253DE14}"/>
                  </a:ext>
                </a:extLst>
              </p:cNvPr>
              <p:cNvSpPr txBox="1"/>
              <p:nvPr/>
            </p:nvSpPr>
            <p:spPr>
              <a:xfrm>
                <a:off x="4856911" y="3098019"/>
                <a:ext cx="470065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A3764B7-989E-4B40-91C6-94E6B253D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911" y="3098019"/>
                <a:ext cx="470065" cy="295594"/>
              </a:xfrm>
              <a:prstGeom prst="rect">
                <a:avLst/>
              </a:prstGeom>
              <a:blipFill>
                <a:blip r:embed="rId21"/>
                <a:stretch>
                  <a:fillRect l="-10390" b="-12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4163C65-A175-44B6-99D6-5D1BCA457B49}"/>
                  </a:ext>
                </a:extLst>
              </p:cNvPr>
              <p:cNvSpPr/>
              <p:nvPr/>
            </p:nvSpPr>
            <p:spPr>
              <a:xfrm>
                <a:off x="5531686" y="3541304"/>
                <a:ext cx="582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4163C65-A175-44B6-99D6-5D1BCA457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686" y="3541304"/>
                <a:ext cx="582724" cy="369332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8F6DC77B-3946-4DFC-9251-93DB5BF92123}"/>
                  </a:ext>
                </a:extLst>
              </p:cNvPr>
              <p:cNvSpPr/>
              <p:nvPr/>
            </p:nvSpPr>
            <p:spPr>
              <a:xfrm>
                <a:off x="4747875" y="4703862"/>
                <a:ext cx="640996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8F6DC77B-3946-4DFC-9251-93DB5BF92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875" y="4703862"/>
                <a:ext cx="640996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ABD9556-4999-4084-88CB-82827F01B22F}"/>
              </a:ext>
            </a:extLst>
          </p:cNvPr>
          <p:cNvCxnSpPr>
            <a:cxnSpLocks/>
          </p:cNvCxnSpPr>
          <p:nvPr/>
        </p:nvCxnSpPr>
        <p:spPr>
          <a:xfrm>
            <a:off x="5531686" y="4013869"/>
            <a:ext cx="8991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9C3FA68-0BE6-4549-8EC7-77D308EF44F2}"/>
              </a:ext>
            </a:extLst>
          </p:cNvPr>
          <p:cNvGrpSpPr/>
          <p:nvPr/>
        </p:nvGrpSpPr>
        <p:grpSpPr>
          <a:xfrm>
            <a:off x="6403210" y="3394630"/>
            <a:ext cx="400596" cy="1160418"/>
            <a:chOff x="3657599" y="3507377"/>
            <a:chExt cx="400596" cy="1160418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F558FF2-C336-4777-8686-BD2E28DBC1D5}"/>
                </a:ext>
              </a:extLst>
            </p:cNvPr>
            <p:cNvSpPr/>
            <p:nvPr/>
          </p:nvSpPr>
          <p:spPr>
            <a:xfrm>
              <a:off x="3657599" y="3507377"/>
              <a:ext cx="400596" cy="116041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3F7A5F2E-11BA-41AE-8108-CB9353D9CF30}"/>
                </a:ext>
              </a:extLst>
            </p:cNvPr>
            <p:cNvSpPr/>
            <p:nvPr/>
          </p:nvSpPr>
          <p:spPr>
            <a:xfrm>
              <a:off x="3792893" y="3628984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FD00261-32E3-4314-8409-284DCCFAC002}"/>
                </a:ext>
              </a:extLst>
            </p:cNvPr>
            <p:cNvSpPr/>
            <p:nvPr/>
          </p:nvSpPr>
          <p:spPr>
            <a:xfrm>
              <a:off x="3792893" y="3882067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47C58EB-AB76-4FFF-B4C3-5240414BB54B}"/>
                </a:ext>
              </a:extLst>
            </p:cNvPr>
            <p:cNvSpPr/>
            <p:nvPr/>
          </p:nvSpPr>
          <p:spPr>
            <a:xfrm>
              <a:off x="3792893" y="4126616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3ECE55C-7E8B-463F-A194-C2091C3D8800}"/>
                </a:ext>
              </a:extLst>
            </p:cNvPr>
            <p:cNvSpPr/>
            <p:nvPr/>
          </p:nvSpPr>
          <p:spPr>
            <a:xfrm>
              <a:off x="3792893" y="4379699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61091B2-785F-4CD8-BD49-AAE847A1B90C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6603508" y="4555048"/>
            <a:ext cx="0" cy="640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E68B8EC-6348-4E9F-A478-ED39EDB4F087}"/>
                  </a:ext>
                </a:extLst>
              </p:cNvPr>
              <p:cNvSpPr txBox="1"/>
              <p:nvPr/>
            </p:nvSpPr>
            <p:spPr>
              <a:xfrm>
                <a:off x="6455165" y="5303942"/>
                <a:ext cx="459869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E68B8EC-6348-4E9F-A478-ED39EDB4F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165" y="5303942"/>
                <a:ext cx="459869" cy="295594"/>
              </a:xfrm>
              <a:prstGeom prst="rect">
                <a:avLst/>
              </a:prstGeom>
              <a:blipFill>
                <a:blip r:embed="rId11"/>
                <a:stretch>
                  <a:fillRect l="-4000"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857615B-2079-4B27-B2F7-3617690ADF36}"/>
              </a:ext>
            </a:extLst>
          </p:cNvPr>
          <p:cNvCxnSpPr>
            <a:cxnSpLocks/>
          </p:cNvCxnSpPr>
          <p:nvPr/>
        </p:nvCxnSpPr>
        <p:spPr>
          <a:xfrm flipV="1">
            <a:off x="6603508" y="2753991"/>
            <a:ext cx="0" cy="640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7BEFE5B-CB6A-4792-89B2-73F2E16302DC}"/>
                  </a:ext>
                </a:extLst>
              </p:cNvPr>
              <p:cNvSpPr txBox="1"/>
              <p:nvPr/>
            </p:nvSpPr>
            <p:spPr>
              <a:xfrm>
                <a:off x="6147691" y="3098019"/>
                <a:ext cx="470065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7BEFE5B-CB6A-4792-89B2-73F2E163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691" y="3098019"/>
                <a:ext cx="470065" cy="295594"/>
              </a:xfrm>
              <a:prstGeom prst="rect">
                <a:avLst/>
              </a:prstGeom>
              <a:blipFill>
                <a:blip r:embed="rId22"/>
                <a:stretch>
                  <a:fillRect l="-8974" b="-12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086A0EC-E9C6-4DF7-A0EE-3478EE38ADC2}"/>
                  </a:ext>
                </a:extLst>
              </p:cNvPr>
              <p:cNvSpPr/>
              <p:nvPr/>
            </p:nvSpPr>
            <p:spPr>
              <a:xfrm>
                <a:off x="6822466" y="3541304"/>
                <a:ext cx="582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086A0EC-E9C6-4DF7-A0EE-3478EE38A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466" y="3541304"/>
                <a:ext cx="582724" cy="369332"/>
              </a:xfrm>
              <a:prstGeom prst="rect">
                <a:avLst/>
              </a:prstGeom>
              <a:blipFill>
                <a:blip r:embed="rId1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19938E76-66B0-4E78-9288-751761962E38}"/>
                  </a:ext>
                </a:extLst>
              </p:cNvPr>
              <p:cNvSpPr/>
              <p:nvPr/>
            </p:nvSpPr>
            <p:spPr>
              <a:xfrm>
                <a:off x="6038655" y="4703862"/>
                <a:ext cx="640996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19938E76-66B0-4E78-9288-751761962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655" y="4703862"/>
                <a:ext cx="640996" cy="369332"/>
              </a:xfrm>
              <a:prstGeom prst="rect">
                <a:avLst/>
              </a:prstGeom>
              <a:blipFill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C068657-012B-4D5B-94FC-B7F3D2EC2D47}"/>
              </a:ext>
            </a:extLst>
          </p:cNvPr>
          <p:cNvCxnSpPr>
            <a:cxnSpLocks/>
          </p:cNvCxnSpPr>
          <p:nvPr/>
        </p:nvCxnSpPr>
        <p:spPr>
          <a:xfrm>
            <a:off x="6822466" y="4013869"/>
            <a:ext cx="8991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87B2C46-747A-4CD9-9373-480A4008E75D}"/>
              </a:ext>
            </a:extLst>
          </p:cNvPr>
          <p:cNvGrpSpPr/>
          <p:nvPr/>
        </p:nvGrpSpPr>
        <p:grpSpPr>
          <a:xfrm>
            <a:off x="7689374" y="3394630"/>
            <a:ext cx="400596" cy="1160418"/>
            <a:chOff x="3657599" y="3507377"/>
            <a:chExt cx="400596" cy="1160418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9F0A7EDC-98E0-41AA-A917-7DA12A50868E}"/>
                </a:ext>
              </a:extLst>
            </p:cNvPr>
            <p:cNvSpPr/>
            <p:nvPr/>
          </p:nvSpPr>
          <p:spPr>
            <a:xfrm>
              <a:off x="3657599" y="3507377"/>
              <a:ext cx="400596" cy="116041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186DF68-6B9C-4446-8CF6-88F78BDD6C22}"/>
                </a:ext>
              </a:extLst>
            </p:cNvPr>
            <p:cNvSpPr/>
            <p:nvPr/>
          </p:nvSpPr>
          <p:spPr>
            <a:xfrm>
              <a:off x="3792893" y="3628984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8084678-D12D-4A0B-8B36-E24C96C15FF8}"/>
                </a:ext>
              </a:extLst>
            </p:cNvPr>
            <p:cNvSpPr/>
            <p:nvPr/>
          </p:nvSpPr>
          <p:spPr>
            <a:xfrm>
              <a:off x="3792893" y="3882067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358AA24-47AD-45F4-85DD-E22C84C9BD93}"/>
                </a:ext>
              </a:extLst>
            </p:cNvPr>
            <p:cNvSpPr/>
            <p:nvPr/>
          </p:nvSpPr>
          <p:spPr>
            <a:xfrm>
              <a:off x="3792893" y="4126616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5D18A3A-0E44-4EF8-B64E-3DA7239ED26F}"/>
                </a:ext>
              </a:extLst>
            </p:cNvPr>
            <p:cNvSpPr/>
            <p:nvPr/>
          </p:nvSpPr>
          <p:spPr>
            <a:xfrm>
              <a:off x="3792893" y="4379699"/>
              <a:ext cx="148668" cy="14866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A357687-213D-479E-8809-614F9663FE18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7889672" y="4555048"/>
            <a:ext cx="0" cy="640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70DE4B8-BF2E-49BD-A616-35D1930EF42E}"/>
                  </a:ext>
                </a:extLst>
              </p:cNvPr>
              <p:cNvSpPr txBox="1"/>
              <p:nvPr/>
            </p:nvSpPr>
            <p:spPr>
              <a:xfrm>
                <a:off x="7741329" y="5303942"/>
                <a:ext cx="459869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70DE4B8-BF2E-49BD-A616-35D1930EF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329" y="5303942"/>
                <a:ext cx="459869" cy="295594"/>
              </a:xfrm>
              <a:prstGeom prst="rect">
                <a:avLst/>
              </a:prstGeom>
              <a:blipFill>
                <a:blip r:embed="rId15"/>
                <a:stretch>
                  <a:fillRect l="-4000"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A33A414-2573-467A-AB4C-0AF69A6BDA04}"/>
              </a:ext>
            </a:extLst>
          </p:cNvPr>
          <p:cNvCxnSpPr>
            <a:cxnSpLocks/>
          </p:cNvCxnSpPr>
          <p:nvPr/>
        </p:nvCxnSpPr>
        <p:spPr>
          <a:xfrm flipV="1">
            <a:off x="7889672" y="2753991"/>
            <a:ext cx="0" cy="640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43135D4-ECAC-4F67-869A-77C05156D4F3}"/>
                  </a:ext>
                </a:extLst>
              </p:cNvPr>
              <p:cNvSpPr txBox="1"/>
              <p:nvPr/>
            </p:nvSpPr>
            <p:spPr>
              <a:xfrm>
                <a:off x="7433855" y="3098019"/>
                <a:ext cx="470065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43135D4-ECAC-4F67-869A-77C05156D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855" y="3098019"/>
                <a:ext cx="470065" cy="295594"/>
              </a:xfrm>
              <a:prstGeom prst="rect">
                <a:avLst/>
              </a:prstGeom>
              <a:blipFill>
                <a:blip r:embed="rId23"/>
                <a:stretch>
                  <a:fillRect l="-8974" b="-12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30F4BB4-F7ED-411A-83BD-78CEA2026EAE}"/>
                  </a:ext>
                </a:extLst>
              </p:cNvPr>
              <p:cNvSpPr/>
              <p:nvPr/>
            </p:nvSpPr>
            <p:spPr>
              <a:xfrm>
                <a:off x="8108630" y="3541304"/>
                <a:ext cx="582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30F4BB4-F7ED-411A-83BD-78CEA2026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630" y="3541304"/>
                <a:ext cx="582724" cy="369332"/>
              </a:xfrm>
              <a:prstGeom prst="rect">
                <a:avLst/>
              </a:prstGeom>
              <a:blipFill>
                <a:blip r:embed="rId1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2C46026-8920-42EA-9E5D-D97682C3CF8B}"/>
                  </a:ext>
                </a:extLst>
              </p:cNvPr>
              <p:cNvSpPr/>
              <p:nvPr/>
            </p:nvSpPr>
            <p:spPr>
              <a:xfrm>
                <a:off x="7324819" y="4703862"/>
                <a:ext cx="640996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2C46026-8920-42EA-9E5D-D97682C3C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819" y="4703862"/>
                <a:ext cx="640996" cy="369332"/>
              </a:xfrm>
              <a:prstGeom prst="rect">
                <a:avLst/>
              </a:prstGeom>
              <a:blipFill>
                <a:blip r:embed="rId1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2E5626F-E0C6-4452-AABA-2A3895A914EA}"/>
              </a:ext>
            </a:extLst>
          </p:cNvPr>
          <p:cNvCxnSpPr>
            <a:cxnSpLocks/>
          </p:cNvCxnSpPr>
          <p:nvPr/>
        </p:nvCxnSpPr>
        <p:spPr>
          <a:xfrm>
            <a:off x="8108630" y="4013869"/>
            <a:ext cx="8991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2E01E285-D2E3-4627-A2C4-F34A491C5B60}"/>
              </a:ext>
            </a:extLst>
          </p:cNvPr>
          <p:cNvSpPr/>
          <p:nvPr/>
        </p:nvSpPr>
        <p:spPr>
          <a:xfrm>
            <a:off x="3071376" y="3394630"/>
            <a:ext cx="390335" cy="11867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2E3E3C3-358E-4CF9-95AE-C5E7AF178A57}"/>
                  </a:ext>
                </a:extLst>
              </p:cNvPr>
              <p:cNvSpPr txBox="1"/>
              <p:nvPr/>
            </p:nvSpPr>
            <p:spPr>
              <a:xfrm>
                <a:off x="5174847" y="2393635"/>
                <a:ext cx="463075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2E3E3C3-358E-4CF9-95AE-C5E7AF178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847" y="2393635"/>
                <a:ext cx="463075" cy="295594"/>
              </a:xfrm>
              <a:prstGeom prst="rect">
                <a:avLst/>
              </a:prstGeom>
              <a:blipFill>
                <a:blip r:embed="rId24"/>
                <a:stretch>
                  <a:fillRect l="-9211" t="-14583" r="-18421" b="-29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4076164-7E24-4DFF-9951-47F2E46C33C8}"/>
                  </a:ext>
                </a:extLst>
              </p:cNvPr>
              <p:cNvSpPr txBox="1"/>
              <p:nvPr/>
            </p:nvSpPr>
            <p:spPr>
              <a:xfrm>
                <a:off x="6478525" y="2393635"/>
                <a:ext cx="463075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4076164-7E24-4DFF-9951-47F2E46C3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525" y="2393635"/>
                <a:ext cx="463075" cy="295594"/>
              </a:xfrm>
              <a:prstGeom prst="rect">
                <a:avLst/>
              </a:prstGeom>
              <a:blipFill>
                <a:blip r:embed="rId25"/>
                <a:stretch>
                  <a:fillRect l="-9211" t="-14583" r="-18421" b="-29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441DAC-1B9A-480A-AE14-AA2F135B984D}"/>
                  </a:ext>
                </a:extLst>
              </p:cNvPr>
              <p:cNvSpPr txBox="1"/>
              <p:nvPr/>
            </p:nvSpPr>
            <p:spPr>
              <a:xfrm>
                <a:off x="7782203" y="2393635"/>
                <a:ext cx="463075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441DAC-1B9A-480A-AE14-AA2F135B9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203" y="2393635"/>
                <a:ext cx="463075" cy="295594"/>
              </a:xfrm>
              <a:prstGeom prst="rect">
                <a:avLst/>
              </a:prstGeom>
              <a:blipFill>
                <a:blip r:embed="rId26"/>
                <a:stretch>
                  <a:fillRect l="-9211" t="-14583" r="-18421" b="-29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8115190-21EB-46AA-A270-F4412FADCA08}"/>
              </a:ext>
            </a:extLst>
          </p:cNvPr>
          <p:cNvSpPr txBox="1"/>
          <p:nvPr/>
        </p:nvSpPr>
        <p:spPr>
          <a:xfrm>
            <a:off x="1281140" y="3843654"/>
            <a:ext cx="162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states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1F8592-FD26-4E4F-B638-5B393F3E2798}"/>
              </a:ext>
            </a:extLst>
          </p:cNvPr>
          <p:cNvSpPr txBox="1"/>
          <p:nvPr/>
        </p:nvSpPr>
        <p:spPr>
          <a:xfrm>
            <a:off x="1250462" y="2384659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Outputs</a:t>
            </a:r>
          </a:p>
          <a:p>
            <a:r>
              <a:rPr lang="en-US" altLang="ko-KR" dirty="0"/>
              <a:t>(optional)</a:t>
            </a:r>
            <a:endParaRPr lang="ko-KR" altLang="en-US" dirty="0"/>
          </a:p>
        </p:txBody>
      </p:sp>
      <p:sp>
        <p:nvSpPr>
          <p:cNvPr id="73" name="왼쪽 중괄호 72">
            <a:extLst>
              <a:ext uri="{FF2B5EF4-FFF2-40B4-BE49-F238E27FC236}">
                <a16:creationId xmlns:a16="http://schemas.microsoft.com/office/drawing/2014/main" id="{80A4C3FE-4E67-46C7-82D6-EFF440DB6C9A}"/>
              </a:ext>
            </a:extLst>
          </p:cNvPr>
          <p:cNvSpPr/>
          <p:nvPr/>
        </p:nvSpPr>
        <p:spPr>
          <a:xfrm>
            <a:off x="3185962" y="2336799"/>
            <a:ext cx="161164" cy="5388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E68D07-CF4B-476E-80BF-55C2144A73F7}"/>
              </a:ext>
            </a:extLst>
          </p:cNvPr>
          <p:cNvSpPr txBox="1"/>
          <p:nvPr/>
        </p:nvSpPr>
        <p:spPr>
          <a:xfrm>
            <a:off x="1250462" y="5212374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Inputs</a:t>
            </a:r>
          </a:p>
          <a:p>
            <a:r>
              <a:rPr lang="en-US" altLang="ko-KR" dirty="0"/>
              <a:t>(any length)</a:t>
            </a:r>
            <a:endParaRPr lang="ko-KR" altLang="en-US" dirty="0"/>
          </a:p>
        </p:txBody>
      </p:sp>
      <p:sp>
        <p:nvSpPr>
          <p:cNvPr id="75" name="왼쪽 중괄호 74">
            <a:extLst>
              <a:ext uri="{FF2B5EF4-FFF2-40B4-BE49-F238E27FC236}">
                <a16:creationId xmlns:a16="http://schemas.microsoft.com/office/drawing/2014/main" id="{4108213F-6AEC-4456-BB07-0EE635811F2B}"/>
              </a:ext>
            </a:extLst>
          </p:cNvPr>
          <p:cNvSpPr/>
          <p:nvPr/>
        </p:nvSpPr>
        <p:spPr>
          <a:xfrm>
            <a:off x="3185962" y="5164514"/>
            <a:ext cx="161164" cy="5388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0B084C-F028-46C0-B90E-ECF20BF87842}"/>
              </a:ext>
            </a:extLst>
          </p:cNvPr>
          <p:cNvSpPr txBox="1"/>
          <p:nvPr/>
        </p:nvSpPr>
        <p:spPr>
          <a:xfrm>
            <a:off x="9144601" y="238465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810264-47F3-40EB-9C84-0B35F50F8A2D}"/>
              </a:ext>
            </a:extLst>
          </p:cNvPr>
          <p:cNvSpPr txBox="1"/>
          <p:nvPr/>
        </p:nvSpPr>
        <p:spPr>
          <a:xfrm>
            <a:off x="9144601" y="374391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A3CA26-C613-4DC8-896D-997D90FB94B5}"/>
              </a:ext>
            </a:extLst>
          </p:cNvPr>
          <p:cNvSpPr txBox="1"/>
          <p:nvPr/>
        </p:nvSpPr>
        <p:spPr>
          <a:xfrm>
            <a:off x="9144601" y="52753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9204D42-A3D4-457A-B63B-0653D58987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Neural Net</a:t>
            </a:r>
            <a:r>
              <a:rPr lang="ko-KR" altLang="en-US" sz="40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에서 알아야할 것</a:t>
            </a:r>
            <a:endParaRPr lang="en-US" altLang="ko-KR" sz="4000" b="1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sz="40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 Architecture</a:t>
            </a:r>
          </a:p>
          <a:p>
            <a:pPr algn="ctr"/>
            <a:r>
              <a:rPr lang="en-US" altLang="ko-KR" sz="40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Forward &amp; Backward</a:t>
            </a:r>
          </a:p>
        </p:txBody>
      </p:sp>
    </p:spTree>
    <p:extLst>
      <p:ext uri="{BB962C8B-B14F-4D97-AF65-F5344CB8AC3E}">
        <p14:creationId xmlns:p14="http://schemas.microsoft.com/office/powerpoint/2010/main" val="922550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Recurrent Neural Networks (RNN</a:t>
            </a:r>
            <a:r>
              <a:rPr lang="en-US" altLang="ko-KR" dirty="0" smtClean="0"/>
              <a:t>) Architecture 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B0DD9D-CC69-47E7-8278-6AC49BAE145C}"/>
              </a:ext>
            </a:extLst>
          </p:cNvPr>
          <p:cNvGrpSpPr/>
          <p:nvPr/>
        </p:nvGrpSpPr>
        <p:grpSpPr>
          <a:xfrm>
            <a:off x="3188677" y="3094235"/>
            <a:ext cx="5872602" cy="2196746"/>
            <a:chOff x="2017321" y="3342795"/>
            <a:chExt cx="7043958" cy="263491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49740FE-5104-4EBD-87BB-3E2A5D237142}"/>
                </a:ext>
              </a:extLst>
            </p:cNvPr>
            <p:cNvGrpSpPr/>
            <p:nvPr/>
          </p:nvGrpSpPr>
          <p:grpSpPr>
            <a:xfrm>
              <a:off x="2017321" y="3342795"/>
              <a:ext cx="2138940" cy="2634911"/>
              <a:chOff x="4243127" y="3134384"/>
              <a:chExt cx="2768778" cy="3410793"/>
            </a:xfrm>
          </p:grpSpPr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3BC14E7C-2CC1-4FDA-ABC2-38615A94A250}"/>
                  </a:ext>
                </a:extLst>
              </p:cNvPr>
              <p:cNvSpPr/>
              <p:nvPr/>
            </p:nvSpPr>
            <p:spPr>
              <a:xfrm>
                <a:off x="4702237" y="4300693"/>
                <a:ext cx="1992573" cy="107817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>
                    <a:solidFill>
                      <a:schemeClr val="tx1"/>
                    </a:solidFill>
                  </a:rPr>
                  <a:t>RNN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7E259EF7-E3E5-427B-966D-1B1D9BEA2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3127" y="4827493"/>
                <a:ext cx="43857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CFBF0E52-AC8F-4B4C-A941-57584D66D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0280" y="4115067"/>
                <a:ext cx="130162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1E14F99-FA4F-48A6-ADC8-80A0C603B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602" y="4115067"/>
                <a:ext cx="0" cy="71242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3448957D-36C2-466C-A11B-12A7AC8AC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240" y="5378867"/>
                <a:ext cx="0" cy="11663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3448957D-36C2-466C-A11B-12A7AC8AC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240" y="3134384"/>
                <a:ext cx="0" cy="116630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8EAE2297-5B66-4320-A1AF-B100BF70C9F2}"/>
                </a:ext>
              </a:extLst>
            </p:cNvPr>
            <p:cNvGrpSpPr/>
            <p:nvPr/>
          </p:nvGrpSpPr>
          <p:grpSpPr>
            <a:xfrm>
              <a:off x="4131426" y="3342795"/>
              <a:ext cx="2138940" cy="2634911"/>
              <a:chOff x="4243127" y="3134384"/>
              <a:chExt cx="2768778" cy="3410793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F010C40B-6364-4CD0-AA34-40673CA37AA3}"/>
                  </a:ext>
                </a:extLst>
              </p:cNvPr>
              <p:cNvSpPr/>
              <p:nvPr/>
            </p:nvSpPr>
            <p:spPr>
              <a:xfrm>
                <a:off x="4702237" y="4300693"/>
                <a:ext cx="1992573" cy="107817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>
                    <a:solidFill>
                      <a:schemeClr val="tx1"/>
                    </a:solidFill>
                  </a:rPr>
                  <a:t>RNN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05CC3D80-7A55-4428-B2D5-62E11071E0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3127" y="4827493"/>
                <a:ext cx="43857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0F6798C-BFFD-4384-9029-E4F45749B7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0280" y="4115067"/>
                <a:ext cx="130162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6C92AB2D-31B2-4D69-B6A8-D769C8970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602" y="4115067"/>
                <a:ext cx="0" cy="71242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8ACEA79E-7896-4D27-A91D-FC8920BABB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240" y="5378867"/>
                <a:ext cx="0" cy="11663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8ACEA79E-7896-4D27-A91D-FC8920BABB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240" y="3134384"/>
                <a:ext cx="0" cy="116630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1199EC4B-FF63-4553-BC6B-135B64DD28E4}"/>
                </a:ext>
              </a:extLst>
            </p:cNvPr>
            <p:cNvGrpSpPr/>
            <p:nvPr/>
          </p:nvGrpSpPr>
          <p:grpSpPr>
            <a:xfrm>
              <a:off x="6606278" y="3342795"/>
              <a:ext cx="2455001" cy="2634911"/>
              <a:chOff x="4243127" y="3134384"/>
              <a:chExt cx="3177908" cy="3410793"/>
            </a:xfrm>
          </p:grpSpPr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DE6AFCA8-A871-4151-8A0D-894742737877}"/>
                  </a:ext>
                </a:extLst>
              </p:cNvPr>
              <p:cNvSpPr/>
              <p:nvPr/>
            </p:nvSpPr>
            <p:spPr>
              <a:xfrm>
                <a:off x="4702237" y="4300693"/>
                <a:ext cx="1992573" cy="107817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>
                    <a:solidFill>
                      <a:schemeClr val="tx1"/>
                    </a:solidFill>
                  </a:rPr>
                  <a:t>RNN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DE4568F0-7C8F-4CB2-A085-93D0ED631E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3127" y="4827493"/>
                <a:ext cx="43857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9B28770F-ECD2-4A9A-BDED-E946F0DD63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0280" y="4115067"/>
                <a:ext cx="130162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DEFDB2F0-3FC8-44A4-94AE-33339C3E80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602" y="4115067"/>
                <a:ext cx="0" cy="71242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A9E929C2-8C44-40DF-A7DC-19625284E4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240" y="5378867"/>
                <a:ext cx="0" cy="11663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>
                <a:extLst>
                  <a:ext uri="{FF2B5EF4-FFF2-40B4-BE49-F238E27FC236}">
                    <a16:creationId xmlns:a16="http://schemas.microsoft.com/office/drawing/2014/main" id="{02EA2C99-EB51-4EBB-8504-CF460F7FE0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2464" y="4827492"/>
                <a:ext cx="43857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A9E929C2-8C44-40DF-A7DC-19625284E4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239" y="3134384"/>
                <a:ext cx="0" cy="116630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03B9E09-CD4F-4BC8-BFE7-FCBF1A208E30}"/>
                    </a:ext>
                  </a:extLst>
                </p:cNvPr>
                <p:cNvSpPr txBox="1"/>
                <p:nvPr/>
              </p:nvSpPr>
              <p:spPr>
                <a:xfrm>
                  <a:off x="6263951" y="4394535"/>
                  <a:ext cx="3398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03B9E09-CD4F-4BC8-BFE7-FCBF1A208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3951" y="4394535"/>
                  <a:ext cx="33983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7942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Recurrent Neural Networks (RNN</a:t>
            </a:r>
            <a:r>
              <a:rPr lang="en-US" altLang="ko-KR" dirty="0" smtClean="0"/>
              <a:t>) Architecture</a:t>
            </a:r>
          </a:p>
          <a:p>
            <a:pPr lvl="1"/>
            <a:r>
              <a:rPr lang="en-US" altLang="ko-KR" dirty="0" smtClean="0"/>
              <a:t>Input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 개수에 따라 </a:t>
            </a:r>
            <a:r>
              <a:rPr lang="en-US" altLang="ko-KR" dirty="0" smtClean="0"/>
              <a:t>RNN Architecture</a:t>
            </a:r>
            <a:r>
              <a:rPr lang="ko-KR" altLang="en-US" dirty="0" smtClean="0"/>
              <a:t>를 구분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06" y="2390529"/>
            <a:ext cx="10150988" cy="329907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954939" y="6547529"/>
            <a:ext cx="74087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hlinkClick r:id="rId3"/>
              </a:rPr>
              <a:t>http://cs231n.stanford.edu/slides/2017/cs231n_2017_lecture10.pdf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39104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06" y="2390529"/>
            <a:ext cx="10150988" cy="3299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4605" y="6020048"/>
            <a:ext cx="277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기본적인 </a:t>
            </a:r>
            <a:r>
              <a:rPr lang="en-US" altLang="ko-KR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Neural Networks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7" name="직선 화살표 연결선 6"/>
          <p:cNvCxnSpPr>
            <a:stCxn id="5" idx="1"/>
          </p:cNvCxnSpPr>
          <p:nvPr/>
        </p:nvCxnSpPr>
        <p:spPr>
          <a:xfrm flipH="1" flipV="1">
            <a:off x="1669143" y="5558971"/>
            <a:ext cx="875462" cy="645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Recurrent Neural Networks (RNN</a:t>
            </a:r>
            <a:r>
              <a:rPr lang="en-US" altLang="ko-KR" dirty="0" smtClean="0"/>
              <a:t>) Architecture</a:t>
            </a:r>
          </a:p>
          <a:p>
            <a:pPr lvl="1"/>
            <a:r>
              <a:rPr lang="en-US" altLang="ko-KR" dirty="0" smtClean="0"/>
              <a:t>Input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 개수에 따라 </a:t>
            </a:r>
            <a:r>
              <a:rPr lang="en-US" altLang="ko-KR" dirty="0" smtClean="0"/>
              <a:t>RNN Architecture</a:t>
            </a:r>
            <a:r>
              <a:rPr lang="ko-KR" altLang="en-US" dirty="0" smtClean="0"/>
              <a:t>를 구분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54939" y="6547529"/>
            <a:ext cx="74087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hlinkClick r:id="rId3"/>
              </a:rPr>
              <a:t>http://cs231n.stanford.edu/slides/2017/cs231n_2017_lecture10.pdf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40493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06" y="2390529"/>
            <a:ext cx="10150988" cy="3299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4605" y="6020048"/>
            <a:ext cx="229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Eg</a:t>
            </a:r>
            <a:r>
              <a:rPr lang="en-US" altLang="ko-KR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Image Captioning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3265730" y="5689602"/>
            <a:ext cx="424253" cy="330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Recurrent Neural Networks (RNN</a:t>
            </a:r>
            <a:r>
              <a:rPr lang="en-US" altLang="ko-KR" dirty="0" smtClean="0"/>
              <a:t>) Architecture</a:t>
            </a:r>
          </a:p>
          <a:p>
            <a:pPr lvl="1"/>
            <a:r>
              <a:rPr lang="en-US" altLang="ko-KR" dirty="0" smtClean="0"/>
              <a:t>Input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 개수에 따라 </a:t>
            </a:r>
            <a:r>
              <a:rPr lang="en-US" altLang="ko-KR" dirty="0" smtClean="0"/>
              <a:t>RNN Architecture</a:t>
            </a:r>
            <a:r>
              <a:rPr lang="ko-KR" altLang="en-US" dirty="0" smtClean="0"/>
              <a:t>를 구분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954939" y="6547529"/>
            <a:ext cx="74087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hlinkClick r:id="rId3"/>
              </a:rPr>
              <a:t>http://cs231n.stanford.edu/slides/2017/cs231n_2017_lecture10.pdf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6775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자연어처리 개요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F3DE55-EE70-451F-B8E8-1DC0F690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838235"/>
            <a:ext cx="9808028" cy="430741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782B7A3-6B3D-4EF6-823F-7E9D9979AAF9}"/>
              </a:ext>
            </a:extLst>
          </p:cNvPr>
          <p:cNvSpPr/>
          <p:nvPr/>
        </p:nvSpPr>
        <p:spPr>
          <a:xfrm>
            <a:off x="2057400" y="5927939"/>
            <a:ext cx="10009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https://news.naver.com/main/read.nhn?mode=LPOD&amp;mid=sec&amp;oid=001&amp;aid=0011080794&amp;isYeonhapFlash=Y&amp;rc=N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8094" y="1576625"/>
            <a:ext cx="4571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요약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(Content Extraction)</a:t>
            </a:r>
          </a:p>
        </p:txBody>
      </p:sp>
    </p:spTree>
    <p:extLst>
      <p:ext uri="{BB962C8B-B14F-4D97-AF65-F5344CB8AC3E}">
        <p14:creationId xmlns:p14="http://schemas.microsoft.com/office/powerpoint/2010/main" val="363248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06" y="2390529"/>
            <a:ext cx="10150988" cy="3299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62090" y="5908892"/>
            <a:ext cx="23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Eg</a:t>
            </a:r>
            <a:r>
              <a:rPr lang="en-US" altLang="ko-KR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Text classification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5283215" y="5578446"/>
            <a:ext cx="424253" cy="330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Recurrent Neural Networks (RNN</a:t>
            </a:r>
            <a:r>
              <a:rPr lang="en-US" altLang="ko-KR" dirty="0" smtClean="0"/>
              <a:t>) Architecture</a:t>
            </a:r>
          </a:p>
          <a:p>
            <a:pPr lvl="1"/>
            <a:r>
              <a:rPr lang="en-US" altLang="ko-KR" dirty="0" smtClean="0"/>
              <a:t>Input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 개수에 따라 </a:t>
            </a:r>
            <a:r>
              <a:rPr lang="en-US" altLang="ko-KR" dirty="0" smtClean="0"/>
              <a:t>RNN Architecture</a:t>
            </a:r>
            <a:r>
              <a:rPr lang="ko-KR" altLang="en-US" dirty="0" smtClean="0"/>
              <a:t>를 구분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54939" y="6547529"/>
            <a:ext cx="74087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hlinkClick r:id="rId3"/>
              </a:rPr>
              <a:t>http://cs231n.stanford.edu/slides/2017/cs231n_2017_lecture10.pdf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5816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06" y="2390529"/>
            <a:ext cx="10150988" cy="3299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8548" y="5908892"/>
            <a:ext cx="254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Eg</a:t>
            </a:r>
            <a:r>
              <a:rPr lang="en-US" altLang="ko-KR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Machine Translation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7779673" y="5578446"/>
            <a:ext cx="424253" cy="330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Recurrent Neural Networks (RNN</a:t>
            </a:r>
            <a:r>
              <a:rPr lang="en-US" altLang="ko-KR" dirty="0" smtClean="0"/>
              <a:t>) Architecture</a:t>
            </a:r>
          </a:p>
          <a:p>
            <a:pPr lvl="1"/>
            <a:r>
              <a:rPr lang="en-US" altLang="ko-KR" dirty="0" smtClean="0"/>
              <a:t>Input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 개수에 따라 </a:t>
            </a:r>
            <a:r>
              <a:rPr lang="en-US" altLang="ko-KR" dirty="0" smtClean="0"/>
              <a:t>RNN Architecture</a:t>
            </a:r>
            <a:r>
              <a:rPr lang="ko-KR" altLang="en-US" dirty="0" smtClean="0"/>
              <a:t>를 구분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54939" y="6547529"/>
            <a:ext cx="74087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hlinkClick r:id="rId3"/>
              </a:rPr>
              <a:t>http://cs231n.stanford.edu/slides/2017/cs231n_2017_lecture10.pdf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2604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06" y="2390529"/>
            <a:ext cx="10150988" cy="3299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8548" y="5908892"/>
            <a:ext cx="402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Eg</a:t>
            </a:r>
            <a:r>
              <a:rPr lang="en-US" altLang="ko-KR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Video classification on frame level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V="1">
            <a:off x="9071568" y="5579202"/>
            <a:ext cx="1175518" cy="3296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954939" y="6547529"/>
            <a:ext cx="74087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hlinkClick r:id="rId3"/>
              </a:rPr>
              <a:t>http://cs231n.stanford.edu/slides/2017/cs231n_2017_lecture10.pdf</a:t>
            </a:r>
            <a:endParaRPr lang="ko-KR" altLang="en-US" sz="1600" dirty="0"/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Recurrent Neural Networks (RNN</a:t>
            </a:r>
            <a:r>
              <a:rPr lang="en-US" altLang="ko-KR" dirty="0" smtClean="0"/>
              <a:t>) Architecture</a:t>
            </a:r>
          </a:p>
          <a:p>
            <a:pPr lvl="1"/>
            <a:r>
              <a:rPr lang="en-US" altLang="ko-KR" dirty="0" smtClean="0"/>
              <a:t>Input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 개수에 따라 </a:t>
            </a:r>
            <a:r>
              <a:rPr lang="en-US" altLang="ko-KR" dirty="0" smtClean="0"/>
              <a:t>RNN Architecture</a:t>
            </a:r>
            <a:r>
              <a:rPr lang="ko-KR" altLang="en-US" dirty="0" smtClean="0"/>
              <a:t>를 구분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996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Recurrent Neural Networks (RNN</a:t>
            </a:r>
            <a:r>
              <a:rPr lang="en-US" altLang="ko-KR" dirty="0" smtClean="0"/>
              <a:t>) Forward 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B0DD9D-CC69-47E7-8278-6AC49BAE145C}"/>
              </a:ext>
            </a:extLst>
          </p:cNvPr>
          <p:cNvGrpSpPr/>
          <p:nvPr/>
        </p:nvGrpSpPr>
        <p:grpSpPr>
          <a:xfrm>
            <a:off x="3188677" y="3094235"/>
            <a:ext cx="5872602" cy="2196746"/>
            <a:chOff x="2017321" y="3342795"/>
            <a:chExt cx="7043958" cy="263491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49740FE-5104-4EBD-87BB-3E2A5D237142}"/>
                </a:ext>
              </a:extLst>
            </p:cNvPr>
            <p:cNvGrpSpPr/>
            <p:nvPr/>
          </p:nvGrpSpPr>
          <p:grpSpPr>
            <a:xfrm>
              <a:off x="2017321" y="3342795"/>
              <a:ext cx="2138940" cy="2634911"/>
              <a:chOff x="4243127" y="3134384"/>
              <a:chExt cx="2768778" cy="3410793"/>
            </a:xfrm>
          </p:grpSpPr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3BC14E7C-2CC1-4FDA-ABC2-38615A94A250}"/>
                  </a:ext>
                </a:extLst>
              </p:cNvPr>
              <p:cNvSpPr/>
              <p:nvPr/>
            </p:nvSpPr>
            <p:spPr>
              <a:xfrm>
                <a:off x="4702237" y="4300693"/>
                <a:ext cx="1992573" cy="107817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>
                    <a:solidFill>
                      <a:schemeClr val="tx1"/>
                    </a:solidFill>
                  </a:rPr>
                  <a:t>RNN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7E259EF7-E3E5-427B-966D-1B1D9BEA2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3127" y="4827493"/>
                <a:ext cx="43857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CFBF0E52-AC8F-4B4C-A941-57584D66D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0280" y="4115067"/>
                <a:ext cx="130162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1E14F99-FA4F-48A6-ADC8-80A0C603B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602" y="4115067"/>
                <a:ext cx="0" cy="71242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3448957D-36C2-466C-A11B-12A7AC8AC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240" y="5378867"/>
                <a:ext cx="0" cy="11663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3448957D-36C2-466C-A11B-12A7AC8AC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240" y="3134384"/>
                <a:ext cx="0" cy="116630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8EAE2297-5B66-4320-A1AF-B100BF70C9F2}"/>
                </a:ext>
              </a:extLst>
            </p:cNvPr>
            <p:cNvGrpSpPr/>
            <p:nvPr/>
          </p:nvGrpSpPr>
          <p:grpSpPr>
            <a:xfrm>
              <a:off x="4131426" y="3342795"/>
              <a:ext cx="2138940" cy="2634911"/>
              <a:chOff x="4243127" y="3134384"/>
              <a:chExt cx="2768778" cy="3410793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F010C40B-6364-4CD0-AA34-40673CA37AA3}"/>
                  </a:ext>
                </a:extLst>
              </p:cNvPr>
              <p:cNvSpPr/>
              <p:nvPr/>
            </p:nvSpPr>
            <p:spPr>
              <a:xfrm>
                <a:off x="4702237" y="4300693"/>
                <a:ext cx="1992573" cy="107817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>
                    <a:solidFill>
                      <a:schemeClr val="tx1"/>
                    </a:solidFill>
                  </a:rPr>
                  <a:t>RNN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05CC3D80-7A55-4428-B2D5-62E11071E0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3127" y="4827493"/>
                <a:ext cx="43857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0F6798C-BFFD-4384-9029-E4F45749B7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0280" y="4115067"/>
                <a:ext cx="130162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6C92AB2D-31B2-4D69-B6A8-D769C8970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602" y="4115067"/>
                <a:ext cx="0" cy="71242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8ACEA79E-7896-4D27-A91D-FC8920BABB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240" y="5378867"/>
                <a:ext cx="0" cy="11663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8ACEA79E-7896-4D27-A91D-FC8920BABB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240" y="3134384"/>
                <a:ext cx="0" cy="116630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1199EC4B-FF63-4553-BC6B-135B64DD28E4}"/>
                </a:ext>
              </a:extLst>
            </p:cNvPr>
            <p:cNvGrpSpPr/>
            <p:nvPr/>
          </p:nvGrpSpPr>
          <p:grpSpPr>
            <a:xfrm>
              <a:off x="6606278" y="3342795"/>
              <a:ext cx="2455001" cy="2634911"/>
              <a:chOff x="4243127" y="3134384"/>
              <a:chExt cx="3177908" cy="3410793"/>
            </a:xfrm>
          </p:grpSpPr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DE6AFCA8-A871-4151-8A0D-894742737877}"/>
                  </a:ext>
                </a:extLst>
              </p:cNvPr>
              <p:cNvSpPr/>
              <p:nvPr/>
            </p:nvSpPr>
            <p:spPr>
              <a:xfrm>
                <a:off x="4702237" y="4300693"/>
                <a:ext cx="1992573" cy="107817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>
                    <a:solidFill>
                      <a:schemeClr val="tx1"/>
                    </a:solidFill>
                  </a:rPr>
                  <a:t>RNN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DE4568F0-7C8F-4CB2-A085-93D0ED631E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3127" y="4827493"/>
                <a:ext cx="43857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9B28770F-ECD2-4A9A-BDED-E946F0DD63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0280" y="4115067"/>
                <a:ext cx="130162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DEFDB2F0-3FC8-44A4-94AE-33339C3E80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602" y="4115067"/>
                <a:ext cx="0" cy="71242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A9E929C2-8C44-40DF-A7DC-19625284E4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240" y="5378867"/>
                <a:ext cx="0" cy="11663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>
                <a:extLst>
                  <a:ext uri="{FF2B5EF4-FFF2-40B4-BE49-F238E27FC236}">
                    <a16:creationId xmlns:a16="http://schemas.microsoft.com/office/drawing/2014/main" id="{02EA2C99-EB51-4EBB-8504-CF460F7FE0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2464" y="4827492"/>
                <a:ext cx="43857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A9E929C2-8C44-40DF-A7DC-19625284E4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239" y="3134384"/>
                <a:ext cx="0" cy="116630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03B9E09-CD4F-4BC8-BFE7-FCBF1A208E30}"/>
                    </a:ext>
                  </a:extLst>
                </p:cNvPr>
                <p:cNvSpPr txBox="1"/>
                <p:nvPr/>
              </p:nvSpPr>
              <p:spPr>
                <a:xfrm>
                  <a:off x="6263951" y="4394535"/>
                  <a:ext cx="3398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03B9E09-CD4F-4BC8-BFE7-FCBF1A208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3951" y="4394535"/>
                  <a:ext cx="33983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351739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629904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Recurrent Neural Networks (RNN) Forward 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18FFF5F1-817D-4D06-A087-68D034C670C7}"/>
                  </a:ext>
                </a:extLst>
              </p:cNvPr>
              <p:cNvSpPr/>
              <p:nvPr/>
            </p:nvSpPr>
            <p:spPr>
              <a:xfrm>
                <a:off x="6233253" y="3747676"/>
                <a:ext cx="59587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1" i="0" smtClean="0">
                          <a:latin typeface="Cambria Math" panose="02040503050406030204" pitchFamily="18" charset="0"/>
                        </a:rPr>
                        <m:t>𝐭𝐚𝐧𝐡</m:t>
                      </m:r>
                      <m:r>
                        <a:rPr lang="en-US" altLang="ko-KR" sz="3200" b="1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32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altLang="ko-KR" sz="32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2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sz="3200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sub>
                      </m:sSub>
                      <m:r>
                        <a:rPr lang="en-US" altLang="ko-KR" sz="3200" b="1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32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sz="32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n-US" altLang="ko-KR" sz="32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sz="32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18FFF5F1-817D-4D06-A087-68D034C67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253" y="3747676"/>
                <a:ext cx="595874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347CA54F-B137-4239-A233-2D0BA06FF25B}"/>
              </a:ext>
            </a:extLst>
          </p:cNvPr>
          <p:cNvGrpSpPr/>
          <p:nvPr/>
        </p:nvGrpSpPr>
        <p:grpSpPr>
          <a:xfrm>
            <a:off x="807869" y="2379030"/>
            <a:ext cx="5190462" cy="3916394"/>
            <a:chOff x="1486759" y="2891278"/>
            <a:chExt cx="3832681" cy="289189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0F0A459-5778-4635-90C6-7FC7900F5B54}"/>
                </a:ext>
              </a:extLst>
            </p:cNvPr>
            <p:cNvGrpSpPr/>
            <p:nvPr/>
          </p:nvGrpSpPr>
          <p:grpSpPr>
            <a:xfrm>
              <a:off x="1486759" y="2891278"/>
              <a:ext cx="3442212" cy="2891898"/>
              <a:chOff x="2384285" y="2113365"/>
              <a:chExt cx="3442212" cy="2891898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2226CBAA-DE86-4F21-8FDC-BE2C8B35B96F}"/>
                  </a:ext>
                </a:extLst>
              </p:cNvPr>
              <p:cNvSpPr/>
              <p:nvPr/>
            </p:nvSpPr>
            <p:spPr>
              <a:xfrm>
                <a:off x="3364713" y="2822476"/>
                <a:ext cx="1863269" cy="1675767"/>
              </a:xfrm>
              <a:prstGeom prst="roundRect">
                <a:avLst/>
              </a:prstGeom>
              <a:solidFill>
                <a:schemeClr val="accent6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388C6E22-328B-4B90-9B3A-6F50AB6895E6}"/>
                  </a:ext>
                </a:extLst>
              </p:cNvPr>
              <p:cNvSpPr/>
              <p:nvPr/>
            </p:nvSpPr>
            <p:spPr>
              <a:xfrm>
                <a:off x="3915486" y="3365803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F455959-DB97-4F8F-89E6-3F11F37BF4E2}"/>
                  </a:ext>
                </a:extLst>
              </p:cNvPr>
              <p:cNvSpPr/>
              <p:nvPr/>
            </p:nvSpPr>
            <p:spPr>
              <a:xfrm>
                <a:off x="4791262" y="3606272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1CAC3F95-DA82-485B-BDDA-3F2C3785315B}"/>
                  </a:ext>
                </a:extLst>
              </p:cNvPr>
              <p:cNvGrpSpPr/>
              <p:nvPr/>
            </p:nvGrpSpPr>
            <p:grpSpPr>
              <a:xfrm>
                <a:off x="4736798" y="3101260"/>
                <a:ext cx="470000" cy="305999"/>
                <a:chOff x="4391016" y="2271384"/>
                <a:chExt cx="470000" cy="305999"/>
              </a:xfrm>
            </p:grpSpPr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A96180C1-2459-49E1-9D8D-497C98319FA4}"/>
                    </a:ext>
                  </a:extLst>
                </p:cNvPr>
                <p:cNvSpPr/>
                <p:nvPr/>
              </p:nvSpPr>
              <p:spPr>
                <a:xfrm>
                  <a:off x="4422476" y="2271384"/>
                  <a:ext cx="281796" cy="28179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5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E37E7A1-1A7A-4A90-AD1F-34AE9175182C}"/>
                    </a:ext>
                  </a:extLst>
                </p:cNvPr>
                <p:cNvSpPr txBox="1"/>
                <p:nvPr/>
              </p:nvSpPr>
              <p:spPr>
                <a:xfrm>
                  <a:off x="4391016" y="2315773"/>
                  <a:ext cx="4700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>
                      <a:solidFill>
                        <a:schemeClr val="bg1"/>
                      </a:solidFill>
                    </a:rPr>
                    <a:t>tanh</a:t>
                  </a:r>
                  <a:endParaRPr lang="ko-KR" alt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DB73291A-1E83-41A5-BEDA-CF51155244E9}"/>
                  </a:ext>
                </a:extLst>
              </p:cNvPr>
              <p:cNvCxnSpPr/>
              <p:nvPr/>
            </p:nvCxnSpPr>
            <p:spPr>
              <a:xfrm flipV="1">
                <a:off x="4872564" y="3383056"/>
                <a:ext cx="0" cy="2232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5FFA9B7D-7BCF-462A-BC15-A7F736FF7578}"/>
                  </a:ext>
                </a:extLst>
              </p:cNvPr>
              <p:cNvSpPr/>
              <p:nvPr/>
            </p:nvSpPr>
            <p:spPr>
              <a:xfrm>
                <a:off x="4324537" y="3606272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94ACA250-FDA1-4418-BF9E-D31B4236D406}"/>
                  </a:ext>
                </a:extLst>
              </p:cNvPr>
              <p:cNvCxnSpPr/>
              <p:nvPr/>
            </p:nvCxnSpPr>
            <p:spPr>
              <a:xfrm rot="5400000" flipV="1">
                <a:off x="4679721" y="3571054"/>
                <a:ext cx="0" cy="2232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A215102-86AB-4027-9469-6D6CBE560184}"/>
                  </a:ext>
                </a:extLst>
              </p:cNvPr>
              <p:cNvSpPr/>
              <p:nvPr/>
            </p:nvSpPr>
            <p:spPr>
              <a:xfrm>
                <a:off x="3915486" y="3894272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ED09BD3D-4885-4618-B258-78D687FDBD24}"/>
                  </a:ext>
                </a:extLst>
              </p:cNvPr>
              <p:cNvCxnSpPr/>
              <p:nvPr/>
            </p:nvCxnSpPr>
            <p:spPr>
              <a:xfrm rot="7200000" flipV="1">
                <a:off x="4272900" y="3472633"/>
                <a:ext cx="0" cy="2232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7CFB7409-75F4-4EAC-9D6F-321300336898}"/>
                  </a:ext>
                </a:extLst>
              </p:cNvPr>
              <p:cNvCxnSpPr/>
              <p:nvPr/>
            </p:nvCxnSpPr>
            <p:spPr>
              <a:xfrm rot="3600000" flipV="1">
                <a:off x="4236572" y="3726460"/>
                <a:ext cx="0" cy="2232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A81FA3C8-1137-495D-AB1A-1B3091A2755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49888" y="2689343"/>
                <a:ext cx="0" cy="15312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EE5BD59A-0ED1-4E93-B8EA-033CD5F8B6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41877" y="4130060"/>
                <a:ext cx="0" cy="6717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CF4E73C7-721B-431F-96C3-695397DF89DF}"/>
                  </a:ext>
                </a:extLst>
              </p:cNvPr>
              <p:cNvGrpSpPr/>
              <p:nvPr/>
            </p:nvGrpSpPr>
            <p:grpSpPr>
              <a:xfrm>
                <a:off x="3531128" y="3222531"/>
                <a:ext cx="460243" cy="143272"/>
                <a:chOff x="3185346" y="2392655"/>
                <a:chExt cx="460243" cy="143272"/>
              </a:xfrm>
            </p:grpSpPr>
            <p:cxnSp>
              <p:nvCxnSpPr>
                <p:cNvPr id="39" name="직선 화살표 연결선 38">
                  <a:extLst>
                    <a:ext uri="{FF2B5EF4-FFF2-40B4-BE49-F238E27FC236}">
                      <a16:creationId xmlns:a16="http://schemas.microsoft.com/office/drawing/2014/main" id="{23CB75D0-10FC-4D8F-AC5C-396775B421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2317" y="2392655"/>
                  <a:ext cx="143272" cy="14327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75F0B21B-D655-4A02-AF90-1301956D2981}"/>
                    </a:ext>
                  </a:extLst>
                </p:cNvPr>
                <p:cNvCxnSpPr/>
                <p:nvPr/>
              </p:nvCxnSpPr>
              <p:spPr>
                <a:xfrm flipH="1">
                  <a:off x="3185346" y="2392655"/>
                  <a:ext cx="31697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31531EA9-B10D-4E2D-BFB1-63B5CEA843BD}"/>
                  </a:ext>
                </a:extLst>
              </p:cNvPr>
              <p:cNvGrpSpPr/>
              <p:nvPr/>
            </p:nvGrpSpPr>
            <p:grpSpPr>
              <a:xfrm>
                <a:off x="3531128" y="4095529"/>
                <a:ext cx="418888" cy="256122"/>
                <a:chOff x="3185346" y="2297119"/>
                <a:chExt cx="418888" cy="95536"/>
              </a:xfrm>
            </p:grpSpPr>
            <p:cxnSp>
              <p:nvCxnSpPr>
                <p:cNvPr id="37" name="직선 화살표 연결선 36">
                  <a:extLst>
                    <a:ext uri="{FF2B5EF4-FFF2-40B4-BE49-F238E27FC236}">
                      <a16:creationId xmlns:a16="http://schemas.microsoft.com/office/drawing/2014/main" id="{DCA14B25-9A5A-4FFC-8D99-5C00B4CA1589}"/>
                    </a:ext>
                  </a:extLst>
                </p:cNvPr>
                <p:cNvCxnSpPr>
                  <a:cxnSpLocks/>
                  <a:endCxn id="17" idx="3"/>
                </p:cNvCxnSpPr>
                <p:nvPr/>
              </p:nvCxnSpPr>
              <p:spPr>
                <a:xfrm flipV="1">
                  <a:off x="3502317" y="2297119"/>
                  <a:ext cx="101917" cy="9553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43FB9B6E-957B-42D9-B837-FD68AB3F6D0F}"/>
                    </a:ext>
                  </a:extLst>
                </p:cNvPr>
                <p:cNvCxnSpPr/>
                <p:nvPr/>
              </p:nvCxnSpPr>
              <p:spPr>
                <a:xfrm flipH="1">
                  <a:off x="3185346" y="2392655"/>
                  <a:ext cx="31697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CEBB3B5D-D9DA-402F-AAF4-F8B19791A0D6}"/>
                  </a:ext>
                </a:extLst>
              </p:cNvPr>
              <p:cNvGrpSpPr/>
              <p:nvPr/>
            </p:nvGrpSpPr>
            <p:grpSpPr>
              <a:xfrm>
                <a:off x="4517848" y="3838067"/>
                <a:ext cx="361865" cy="513583"/>
                <a:chOff x="3185346" y="2297119"/>
                <a:chExt cx="418888" cy="95536"/>
              </a:xfrm>
            </p:grpSpPr>
            <p:cxnSp>
              <p:nvCxnSpPr>
                <p:cNvPr id="35" name="직선 화살표 연결선 34">
                  <a:extLst>
                    <a:ext uri="{FF2B5EF4-FFF2-40B4-BE49-F238E27FC236}">
                      <a16:creationId xmlns:a16="http://schemas.microsoft.com/office/drawing/2014/main" id="{9FEB635C-08B1-4C2D-A0B7-71D0C78A63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2317" y="2297119"/>
                  <a:ext cx="101917" cy="9553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94BC97F5-1A3C-41F4-9EBD-8D1E3BFFCB35}"/>
                    </a:ext>
                  </a:extLst>
                </p:cNvPr>
                <p:cNvCxnSpPr/>
                <p:nvPr/>
              </p:nvCxnSpPr>
              <p:spPr>
                <a:xfrm flipH="1">
                  <a:off x="3185346" y="2392655"/>
                  <a:ext cx="31697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CF9B506-4B81-4F46-9E15-6D374B0A874B}"/>
                      </a:ext>
                    </a:extLst>
                  </p:cNvPr>
                  <p:cNvSpPr txBox="1"/>
                  <p:nvPr/>
                </p:nvSpPr>
                <p:spPr>
                  <a:xfrm>
                    <a:off x="3506089" y="2932710"/>
                    <a:ext cx="39805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7E575CE7-7556-49DC-A1A9-9A8A471863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6089" y="2932710"/>
                    <a:ext cx="398058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769" r="-6154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9D2D0A9-9739-46E2-80C2-05550B17210B}"/>
                      </a:ext>
                    </a:extLst>
                  </p:cNvPr>
                  <p:cNvSpPr txBox="1"/>
                  <p:nvPr/>
                </p:nvSpPr>
                <p:spPr>
                  <a:xfrm>
                    <a:off x="3506089" y="4048220"/>
                    <a:ext cx="388953" cy="276999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9D2D0A9-9739-46E2-80C2-05550B1721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6089" y="4048220"/>
                    <a:ext cx="388953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161EB19-BC25-419E-9569-9D6B7A485105}"/>
                      </a:ext>
                    </a:extLst>
                  </p:cNvPr>
                  <p:cNvSpPr txBox="1"/>
                  <p:nvPr/>
                </p:nvSpPr>
                <p:spPr>
                  <a:xfrm>
                    <a:off x="3910435" y="4728264"/>
                    <a:ext cx="284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F21C249A-8B70-423B-AF0E-E36190C2F6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0435" y="4728264"/>
                    <a:ext cx="284565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383" r="-2128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170D297-6A88-486C-A66A-ED09773C7147}"/>
                      </a:ext>
                    </a:extLst>
                  </p:cNvPr>
                  <p:cNvSpPr txBox="1"/>
                  <p:nvPr/>
                </p:nvSpPr>
                <p:spPr>
                  <a:xfrm>
                    <a:off x="4492757" y="4075620"/>
                    <a:ext cx="2212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60" name="TextBox 259">
                    <a:extLst>
                      <a:ext uri="{FF2B5EF4-FFF2-40B4-BE49-F238E27FC236}">
                        <a16:creationId xmlns:a16="http://schemas.microsoft.com/office/drawing/2014/main" id="{DB50D445-3E10-4CFF-B462-00B8D22DDA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757" y="4075620"/>
                    <a:ext cx="22121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222" r="-2222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4EC70E7-37B5-4D2A-9895-D85A53C6943B}"/>
                      </a:ext>
                    </a:extLst>
                  </p:cNvPr>
                  <p:cNvSpPr txBox="1"/>
                  <p:nvPr/>
                </p:nvSpPr>
                <p:spPr>
                  <a:xfrm>
                    <a:off x="2419392" y="3141543"/>
                    <a:ext cx="5193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5A950468-54A9-4605-9C82-C0B89C663A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9392" y="3141543"/>
                    <a:ext cx="519309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412" r="-3529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A74B320F-9BA3-480D-ADC6-D58555B4E3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2564" y="2429519"/>
                <a:ext cx="0" cy="6717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C1559C74-8D78-483D-AD52-292EBAB29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2565" y="2652632"/>
                <a:ext cx="62240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5164C07F-DFEB-4138-BB93-96C42B36C9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92414" y="2652633"/>
                <a:ext cx="1" cy="80229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66F49EA7-8994-44E0-ADFE-F30A53C07C64}"/>
                      </a:ext>
                    </a:extLst>
                  </p:cNvPr>
                  <p:cNvSpPr txBox="1"/>
                  <p:nvPr/>
                </p:nvSpPr>
                <p:spPr>
                  <a:xfrm>
                    <a:off x="4768258" y="2113365"/>
                    <a:ext cx="2964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8258" y="2113365"/>
                    <a:ext cx="296491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327" r="-2041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CA492148-1D68-43D0-8775-B662FA065D2E}"/>
                      </a:ext>
                    </a:extLst>
                  </p:cNvPr>
                  <p:cNvSpPr txBox="1"/>
                  <p:nvPr/>
                </p:nvSpPr>
                <p:spPr>
                  <a:xfrm>
                    <a:off x="5530006" y="3141543"/>
                    <a:ext cx="2964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79EDC451-CE29-4284-902A-38E53E688C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0006" y="3141543"/>
                    <a:ext cx="296491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327" r="-204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E495048-22F1-4243-AE7E-FD13D43EF566}"/>
                </a:ext>
              </a:extLst>
            </p:cNvPr>
            <p:cNvCxnSpPr>
              <a:cxnSpLocks/>
            </p:cNvCxnSpPr>
            <p:nvPr/>
          </p:nvCxnSpPr>
          <p:spPr>
            <a:xfrm>
              <a:off x="4590229" y="4236106"/>
              <a:ext cx="72921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2934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629904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Recurrent Neural Networks (RNN</a:t>
            </a:r>
            <a:r>
              <a:rPr lang="en-US" altLang="ko-KR" dirty="0" smtClean="0"/>
              <a:t>) Backward</a:t>
            </a:r>
          </a:p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A7797EC-9A79-47F1-81C3-978BD4FDC3EE}"/>
              </a:ext>
            </a:extLst>
          </p:cNvPr>
          <p:cNvGrpSpPr/>
          <p:nvPr/>
        </p:nvGrpSpPr>
        <p:grpSpPr>
          <a:xfrm>
            <a:off x="807869" y="2379030"/>
            <a:ext cx="5190462" cy="3668717"/>
            <a:chOff x="1486759" y="2891278"/>
            <a:chExt cx="3832681" cy="270901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34278D5-4819-4E3E-A36D-249776758C25}"/>
                </a:ext>
              </a:extLst>
            </p:cNvPr>
            <p:cNvGrpSpPr/>
            <p:nvPr/>
          </p:nvGrpSpPr>
          <p:grpSpPr>
            <a:xfrm>
              <a:off x="1486759" y="2891278"/>
              <a:ext cx="3832681" cy="2709011"/>
              <a:chOff x="2384285" y="2113365"/>
              <a:chExt cx="3832681" cy="2709011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057E9872-ACC2-4CA5-9B4F-45EE3E92CCFB}"/>
                  </a:ext>
                </a:extLst>
              </p:cNvPr>
              <p:cNvSpPr/>
              <p:nvPr/>
            </p:nvSpPr>
            <p:spPr>
              <a:xfrm>
                <a:off x="3364713" y="2822476"/>
                <a:ext cx="1863269" cy="1675767"/>
              </a:xfrm>
              <a:prstGeom prst="roundRect">
                <a:avLst/>
              </a:prstGeom>
              <a:solidFill>
                <a:schemeClr val="accent6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C8A3BA2B-7AD9-4021-89AB-F85EB02B8C35}"/>
                  </a:ext>
                </a:extLst>
              </p:cNvPr>
              <p:cNvSpPr/>
              <p:nvPr/>
            </p:nvSpPr>
            <p:spPr>
              <a:xfrm>
                <a:off x="3915486" y="3365803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3700262-CCE1-44DD-B34F-66BC16044012}"/>
                  </a:ext>
                </a:extLst>
              </p:cNvPr>
              <p:cNvSpPr/>
              <p:nvPr/>
            </p:nvSpPr>
            <p:spPr>
              <a:xfrm>
                <a:off x="4791262" y="3606272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DE748A14-76F4-4883-A556-0764DFD1594A}"/>
                  </a:ext>
                </a:extLst>
              </p:cNvPr>
              <p:cNvGrpSpPr/>
              <p:nvPr/>
            </p:nvGrpSpPr>
            <p:grpSpPr>
              <a:xfrm>
                <a:off x="4736798" y="3101260"/>
                <a:ext cx="470000" cy="305999"/>
                <a:chOff x="4391016" y="2271384"/>
                <a:chExt cx="470000" cy="305999"/>
              </a:xfrm>
            </p:grpSpPr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DFDCCF35-4F18-4BFA-AFF5-66453BF9CF19}"/>
                    </a:ext>
                  </a:extLst>
                </p:cNvPr>
                <p:cNvSpPr/>
                <p:nvPr/>
              </p:nvSpPr>
              <p:spPr>
                <a:xfrm>
                  <a:off x="4422476" y="2271384"/>
                  <a:ext cx="281796" cy="28179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5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69EB3E2-8CF2-460E-83CB-2A27BB30AF7B}"/>
                    </a:ext>
                  </a:extLst>
                </p:cNvPr>
                <p:cNvSpPr txBox="1"/>
                <p:nvPr/>
              </p:nvSpPr>
              <p:spPr>
                <a:xfrm>
                  <a:off x="4391016" y="2315773"/>
                  <a:ext cx="4700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>
                      <a:solidFill>
                        <a:schemeClr val="bg1"/>
                      </a:solidFill>
                    </a:rPr>
                    <a:t>tanh</a:t>
                  </a:r>
                  <a:endParaRPr lang="ko-KR" alt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EDBA7733-26EB-4A8F-BE95-07BF8B45E5FF}"/>
                  </a:ext>
                </a:extLst>
              </p:cNvPr>
              <p:cNvCxnSpPr/>
              <p:nvPr/>
            </p:nvCxnSpPr>
            <p:spPr>
              <a:xfrm flipV="1">
                <a:off x="4872564" y="3383056"/>
                <a:ext cx="0" cy="2232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362780B-6E0C-4B17-B20C-527D4AE1A887}"/>
                  </a:ext>
                </a:extLst>
              </p:cNvPr>
              <p:cNvSpPr/>
              <p:nvPr/>
            </p:nvSpPr>
            <p:spPr>
              <a:xfrm>
                <a:off x="4324537" y="3606272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9D5E7748-1298-4D74-B3E6-9DFC7D6592DE}"/>
                  </a:ext>
                </a:extLst>
              </p:cNvPr>
              <p:cNvCxnSpPr/>
              <p:nvPr/>
            </p:nvCxnSpPr>
            <p:spPr>
              <a:xfrm rot="5400000" flipV="1">
                <a:off x="4679721" y="3571054"/>
                <a:ext cx="0" cy="2232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BA0FFD6-D049-4EEC-9F05-4F9BDB9FA288}"/>
                  </a:ext>
                </a:extLst>
              </p:cNvPr>
              <p:cNvSpPr/>
              <p:nvPr/>
            </p:nvSpPr>
            <p:spPr>
              <a:xfrm>
                <a:off x="3915486" y="3894272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5E68183E-94AC-47B8-8B00-F88374E0CE92}"/>
                  </a:ext>
                </a:extLst>
              </p:cNvPr>
              <p:cNvCxnSpPr/>
              <p:nvPr/>
            </p:nvCxnSpPr>
            <p:spPr>
              <a:xfrm rot="7200000" flipV="1">
                <a:off x="4272900" y="3472633"/>
                <a:ext cx="0" cy="2232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BBFDA3A1-4C55-4005-BDD3-25E62C9F0602}"/>
                  </a:ext>
                </a:extLst>
              </p:cNvPr>
              <p:cNvCxnSpPr/>
              <p:nvPr/>
            </p:nvCxnSpPr>
            <p:spPr>
              <a:xfrm rot="3600000" flipV="1">
                <a:off x="4236572" y="3726460"/>
                <a:ext cx="0" cy="2232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FE6FA5C3-249C-4BC8-BB14-663015A83F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49888" y="2689343"/>
                <a:ext cx="0" cy="15312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A921CC70-B264-43BD-81F6-12F585C590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41877" y="4130060"/>
                <a:ext cx="0" cy="6717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A52ECA1D-883E-4534-8E62-8F3FBF8B549E}"/>
                  </a:ext>
                </a:extLst>
              </p:cNvPr>
              <p:cNvGrpSpPr/>
              <p:nvPr/>
            </p:nvGrpSpPr>
            <p:grpSpPr>
              <a:xfrm>
                <a:off x="3536205" y="3222531"/>
                <a:ext cx="455166" cy="143272"/>
                <a:chOff x="3190423" y="2392655"/>
                <a:chExt cx="455166" cy="143272"/>
              </a:xfrm>
            </p:grpSpPr>
            <p:cxnSp>
              <p:nvCxnSpPr>
                <p:cNvPr id="38" name="직선 화살표 연결선 37">
                  <a:extLst>
                    <a:ext uri="{FF2B5EF4-FFF2-40B4-BE49-F238E27FC236}">
                      <a16:creationId xmlns:a16="http://schemas.microsoft.com/office/drawing/2014/main" id="{34F14794-F32B-4479-A96B-0B8537407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2317" y="2392655"/>
                  <a:ext cx="143272" cy="14327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50B0881F-ECE4-4995-AE7C-30E59675194B}"/>
                    </a:ext>
                  </a:extLst>
                </p:cNvPr>
                <p:cNvCxnSpPr/>
                <p:nvPr/>
              </p:nvCxnSpPr>
              <p:spPr>
                <a:xfrm flipH="1">
                  <a:off x="3190423" y="2392655"/>
                  <a:ext cx="31697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13ACCBFC-81FA-4E0A-B4A6-DEB1E3743927}"/>
                  </a:ext>
                </a:extLst>
              </p:cNvPr>
              <p:cNvGrpSpPr/>
              <p:nvPr/>
            </p:nvGrpSpPr>
            <p:grpSpPr>
              <a:xfrm>
                <a:off x="3536205" y="4095529"/>
                <a:ext cx="413811" cy="256122"/>
                <a:chOff x="3190423" y="2297119"/>
                <a:chExt cx="413811" cy="95536"/>
              </a:xfrm>
            </p:grpSpPr>
            <p:cxnSp>
              <p:nvCxnSpPr>
                <p:cNvPr id="36" name="직선 화살표 연결선 35">
                  <a:extLst>
                    <a:ext uri="{FF2B5EF4-FFF2-40B4-BE49-F238E27FC236}">
                      <a16:creationId xmlns:a16="http://schemas.microsoft.com/office/drawing/2014/main" id="{F33DBD96-F0F9-4898-A8F6-5AE3EC4F6E58}"/>
                    </a:ext>
                  </a:extLst>
                </p:cNvPr>
                <p:cNvCxnSpPr>
                  <a:cxnSpLocks/>
                  <a:endCxn id="16" idx="3"/>
                </p:cNvCxnSpPr>
                <p:nvPr/>
              </p:nvCxnSpPr>
              <p:spPr>
                <a:xfrm flipV="1">
                  <a:off x="3502317" y="2297119"/>
                  <a:ext cx="101917" cy="9553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A00BFB40-10EE-407D-BE4F-04CC3927535D}"/>
                    </a:ext>
                  </a:extLst>
                </p:cNvPr>
                <p:cNvCxnSpPr/>
                <p:nvPr/>
              </p:nvCxnSpPr>
              <p:spPr>
                <a:xfrm flipH="1">
                  <a:off x="3190423" y="2392655"/>
                  <a:ext cx="31697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7CF71CFA-7EAF-4DA4-BDF6-39BF6EBF4AEA}"/>
                  </a:ext>
                </a:extLst>
              </p:cNvPr>
              <p:cNvGrpSpPr/>
              <p:nvPr/>
            </p:nvGrpSpPr>
            <p:grpSpPr>
              <a:xfrm>
                <a:off x="2384286" y="3300454"/>
                <a:ext cx="2589814" cy="1163562"/>
                <a:chOff x="715575" y="2197111"/>
                <a:chExt cx="2997922" cy="216444"/>
              </a:xfrm>
            </p:grpSpPr>
            <p:cxnSp>
              <p:nvCxnSpPr>
                <p:cNvPr id="34" name="직선 화살표 연결선 33">
                  <a:extLst>
                    <a:ext uri="{FF2B5EF4-FFF2-40B4-BE49-F238E27FC236}">
                      <a16:creationId xmlns:a16="http://schemas.microsoft.com/office/drawing/2014/main" id="{8E25524B-413A-491B-B436-236E497A6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2317" y="2297119"/>
                  <a:ext cx="101917" cy="9553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F43D609A-2822-4D6A-9647-AC83E98565AD}"/>
                    </a:ext>
                  </a:extLst>
                </p:cNvPr>
                <p:cNvCxnSpPr/>
                <p:nvPr/>
              </p:nvCxnSpPr>
              <p:spPr>
                <a:xfrm flipH="1">
                  <a:off x="3185346" y="2392655"/>
                  <a:ext cx="31697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BE2BA6F7-09B5-447D-A126-6FD41E50EB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54524" y="2409888"/>
                  <a:ext cx="449712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C228564B-7E41-41B9-97BF-19EFA84AFB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4234" y="2300331"/>
                  <a:ext cx="109263" cy="10955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화살표 연결선 78">
                  <a:extLst>
                    <a:ext uri="{FF2B5EF4-FFF2-40B4-BE49-F238E27FC236}">
                      <a16:creationId xmlns:a16="http://schemas.microsoft.com/office/drawing/2014/main" id="{BE5D2369-B1B7-4874-9337-7157E8DE4E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43530" y="2286736"/>
                  <a:ext cx="231686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화살표 연결선 80">
                  <a:extLst>
                    <a:ext uri="{FF2B5EF4-FFF2-40B4-BE49-F238E27FC236}">
                      <a16:creationId xmlns:a16="http://schemas.microsoft.com/office/drawing/2014/main" id="{54369E1C-9B4B-4D6C-9DCA-721DE0CD93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61008" y="2300331"/>
                  <a:ext cx="210624" cy="2525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화살표 연결선 82">
                  <a:extLst>
                    <a:ext uri="{FF2B5EF4-FFF2-40B4-BE49-F238E27FC236}">
                      <a16:creationId xmlns:a16="http://schemas.microsoft.com/office/drawing/2014/main" id="{707D7B90-4027-42D2-91C5-18A6B75CA5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26362" y="2250538"/>
                  <a:ext cx="190735" cy="1956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화살표 연결선 84">
                  <a:extLst>
                    <a:ext uri="{FF2B5EF4-FFF2-40B4-BE49-F238E27FC236}">
                      <a16:creationId xmlns:a16="http://schemas.microsoft.com/office/drawing/2014/main" id="{DD3CF2A6-E0FA-457C-A36C-020CFF01BB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5575" y="2243404"/>
                  <a:ext cx="174271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화살표 연결선 92">
                  <a:extLst>
                    <a:ext uri="{FF2B5EF4-FFF2-40B4-BE49-F238E27FC236}">
                      <a16:creationId xmlns:a16="http://schemas.microsoft.com/office/drawing/2014/main" id="{38E801E0-DD43-45B2-84C5-4044136C53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33648" y="2197111"/>
                  <a:ext cx="617766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화살표 연결선 102">
                  <a:extLst>
                    <a:ext uri="{FF2B5EF4-FFF2-40B4-BE49-F238E27FC236}">
                      <a16:creationId xmlns:a16="http://schemas.microsoft.com/office/drawing/2014/main" id="{816FC699-0B08-4615-ADF2-E1ECC4DCA4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92804" y="2409888"/>
                  <a:ext cx="449712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>
                  <a:extLst>
                    <a:ext uri="{FF2B5EF4-FFF2-40B4-BE49-F238E27FC236}">
                      <a16:creationId xmlns:a16="http://schemas.microsoft.com/office/drawing/2014/main" id="{91EDB0B1-E536-4E61-AAF3-F31A1A7A3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42516" y="2353764"/>
                  <a:ext cx="136989" cy="5979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90ED698D-0F8C-47F8-A73F-9ADFC880CFB7}"/>
                      </a:ext>
                    </a:extLst>
                  </p:cNvPr>
                  <p:cNvSpPr txBox="1"/>
                  <p:nvPr/>
                </p:nvSpPr>
                <p:spPr>
                  <a:xfrm>
                    <a:off x="3506089" y="2932710"/>
                    <a:ext cx="39805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7E575CE7-7556-49DC-A1A9-9A8A471863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6089" y="2932710"/>
                    <a:ext cx="398058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769" r="-6154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983BC426-FED5-462B-BA9B-B0DC7EA4C881}"/>
                      </a:ext>
                    </a:extLst>
                  </p:cNvPr>
                  <p:cNvSpPr txBox="1"/>
                  <p:nvPr/>
                </p:nvSpPr>
                <p:spPr>
                  <a:xfrm>
                    <a:off x="3506089" y="4048220"/>
                    <a:ext cx="388953" cy="276999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983BC426-FED5-462B-BA9B-B0DC7EA4C8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6089" y="4048220"/>
                    <a:ext cx="388953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919B48A-8F11-4203-AAA4-F3E8A760FA00}"/>
                      </a:ext>
                    </a:extLst>
                  </p:cNvPr>
                  <p:cNvSpPr txBox="1"/>
                  <p:nvPr/>
                </p:nvSpPr>
                <p:spPr>
                  <a:xfrm>
                    <a:off x="3844152" y="4606770"/>
                    <a:ext cx="150327" cy="2045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919B48A-8F11-4203-AAA4-F3E8A760FA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152" y="4606770"/>
                    <a:ext cx="150327" cy="2045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091" r="-12121" b="-21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925AC291-5BF4-4316-91BE-F6D91C49060C}"/>
                      </a:ext>
                    </a:extLst>
                  </p:cNvPr>
                  <p:cNvSpPr txBox="1"/>
                  <p:nvPr/>
                </p:nvSpPr>
                <p:spPr>
                  <a:xfrm>
                    <a:off x="4492757" y="4075620"/>
                    <a:ext cx="2212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60" name="TextBox 259">
                    <a:extLst>
                      <a:ext uri="{FF2B5EF4-FFF2-40B4-BE49-F238E27FC236}">
                        <a16:creationId xmlns:a16="http://schemas.microsoft.com/office/drawing/2014/main" id="{DB50D445-3E10-4CFF-B462-00B8D22DDA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757" y="4075620"/>
                    <a:ext cx="22121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222" r="-2222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593E860-AC89-4EBD-90EC-7A85B3D2C45D}"/>
                      </a:ext>
                    </a:extLst>
                  </p:cNvPr>
                  <p:cNvSpPr txBox="1"/>
                  <p:nvPr/>
                </p:nvSpPr>
                <p:spPr>
                  <a:xfrm>
                    <a:off x="2419392" y="3141543"/>
                    <a:ext cx="458033" cy="22290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𝒑𝒓𝒆𝒗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593E860-AC89-4EBD-90EC-7A85B3D2C4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9392" y="3141543"/>
                    <a:ext cx="458033" cy="22290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863" r="-2941" b="-2244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2E71AC4F-A950-4E97-8485-63EEB8DE4B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2564" y="2429519"/>
                <a:ext cx="0" cy="6717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39336459-109A-4FD9-8F57-1A81AFE7D4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2565" y="2652632"/>
                <a:ext cx="62240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70A14A3A-D5E3-4F64-93DB-FEC34C88BE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92414" y="2652633"/>
                <a:ext cx="1" cy="80229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41C7379-A249-4A9A-B4FE-E37A290387C0}"/>
                      </a:ext>
                    </a:extLst>
                  </p:cNvPr>
                  <p:cNvSpPr txBox="1"/>
                  <p:nvPr/>
                </p:nvSpPr>
                <p:spPr>
                  <a:xfrm>
                    <a:off x="4768258" y="2113365"/>
                    <a:ext cx="428441" cy="2045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𝐧𝐞𝐱𝐭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41C7379-A249-4A9A-B4FE-E37A290387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8258" y="2113365"/>
                    <a:ext cx="428441" cy="20453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368" r="-1053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6CD2F1DA-ACC7-4D2E-8144-38CF94EFCB8A}"/>
                      </a:ext>
                    </a:extLst>
                  </p:cNvPr>
                  <p:cNvSpPr txBox="1"/>
                  <p:nvPr/>
                </p:nvSpPr>
                <p:spPr>
                  <a:xfrm>
                    <a:off x="5530006" y="3141543"/>
                    <a:ext cx="445012" cy="2045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𝒏𝒆𝒙𝒕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6CD2F1DA-ACC7-4D2E-8144-38CF94EFCB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0006" y="3141543"/>
                    <a:ext cx="445012" cy="20453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071" r="-101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D6D5549A-C579-4793-B90F-F84036AC9F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9788" y="2785376"/>
                <a:ext cx="441821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C39B3705-233F-4E50-8414-02B0100C02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9056" y="2785376"/>
                <a:ext cx="1" cy="80229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3E36C0EB-B6B8-449A-BB3F-A1C3F4D5EFF1}"/>
                      </a:ext>
                    </a:extLst>
                  </p:cNvPr>
                  <p:cNvSpPr txBox="1"/>
                  <p:nvPr/>
                </p:nvSpPr>
                <p:spPr>
                  <a:xfrm>
                    <a:off x="5466318" y="3577976"/>
                    <a:ext cx="549177" cy="2045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𝐝𝐡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𝒏𝒆𝒙𝒕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3E36C0EB-B6B8-449A-BB3F-A1C3F4D5EF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6318" y="3577976"/>
                    <a:ext cx="549177" cy="20453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738" r="-82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76DB2AC7-834B-4E13-BA95-9CF608650B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99056" y="3570389"/>
                <a:ext cx="81791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816EAF68-7764-45FB-9D46-861586026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4101" y="2787077"/>
                <a:ext cx="0" cy="30960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B0F206CD-5DE1-4470-9417-E6577D74E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4101" y="3398758"/>
                <a:ext cx="0" cy="21853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A1F1A5AB-0A68-4B7D-B10D-ED0127F9306F}"/>
                      </a:ext>
                    </a:extLst>
                  </p:cNvPr>
                  <p:cNvSpPr txBox="1"/>
                  <p:nvPr/>
                </p:nvSpPr>
                <p:spPr>
                  <a:xfrm>
                    <a:off x="4492757" y="4522756"/>
                    <a:ext cx="267510" cy="2045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𝐝𝐛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A1F1A5AB-0A68-4B7D-B10D-ED0127F930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757" y="4522756"/>
                    <a:ext cx="267510" cy="20453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559" r="-13559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BDEFA8C3-76C2-40C2-B670-4696DA3EA2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97437" y="3290448"/>
                <a:ext cx="106710" cy="9260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453754F0-5171-42D0-AA8D-52979A5105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344" y="4134699"/>
                <a:ext cx="0" cy="66710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F95231CB-17EB-4904-9553-E4077E432CC7}"/>
                      </a:ext>
                    </a:extLst>
                  </p:cNvPr>
                  <p:cNvSpPr txBox="1"/>
                  <p:nvPr/>
                </p:nvSpPr>
                <p:spPr>
                  <a:xfrm>
                    <a:off x="4145654" y="4617838"/>
                    <a:ext cx="254490" cy="2045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𝐝𝐱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F95231CB-17EB-4904-9553-E4077E432C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5654" y="4617838"/>
                    <a:ext cx="254490" cy="20453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4286" r="-14286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30FAF1D4-8DB6-4375-BAB7-AE122638B367}"/>
                      </a:ext>
                    </a:extLst>
                  </p:cNvPr>
                  <p:cNvSpPr txBox="1"/>
                  <p:nvPr/>
                </p:nvSpPr>
                <p:spPr>
                  <a:xfrm>
                    <a:off x="3055938" y="3034995"/>
                    <a:ext cx="398092" cy="2045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𝐝𝐖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30FAF1D4-8DB6-4375-BAB7-AE122638B3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5938" y="3034995"/>
                    <a:ext cx="398092" cy="20453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9091" r="-4545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44497CAF-040D-41EF-BE81-1C7C562544E4}"/>
                      </a:ext>
                    </a:extLst>
                  </p:cNvPr>
                  <p:cNvSpPr txBox="1"/>
                  <p:nvPr/>
                </p:nvSpPr>
                <p:spPr>
                  <a:xfrm>
                    <a:off x="2412147" y="3577976"/>
                    <a:ext cx="562196" cy="22290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𝐝𝐡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𝒑𝒓𝒆𝒗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44497CAF-040D-41EF-BE81-1C7C562544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2147" y="3577976"/>
                    <a:ext cx="562196" cy="22290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400" r="-1600" b="-2244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334F62F1-664A-4F0C-8F4C-54F56263ADDF}"/>
                </a:ext>
              </a:extLst>
            </p:cNvPr>
            <p:cNvCxnSpPr>
              <a:cxnSpLocks/>
            </p:cNvCxnSpPr>
            <p:nvPr/>
          </p:nvCxnSpPr>
          <p:spPr>
            <a:xfrm>
              <a:off x="4590229" y="4236106"/>
              <a:ext cx="72921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5587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629904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Recurrent Neural Networks (RNN</a:t>
            </a:r>
            <a:r>
              <a:rPr lang="en-US" altLang="ko-KR" dirty="0" smtClean="0"/>
              <a:t>) Backward</a:t>
            </a:r>
          </a:p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A7797EC-9A79-47F1-81C3-978BD4FDC3EE}"/>
              </a:ext>
            </a:extLst>
          </p:cNvPr>
          <p:cNvGrpSpPr/>
          <p:nvPr/>
        </p:nvGrpSpPr>
        <p:grpSpPr>
          <a:xfrm>
            <a:off x="3395345" y="1562169"/>
            <a:ext cx="7011398" cy="4955792"/>
            <a:chOff x="1486759" y="2891278"/>
            <a:chExt cx="3832681" cy="270901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34278D5-4819-4E3E-A36D-249776758C25}"/>
                </a:ext>
              </a:extLst>
            </p:cNvPr>
            <p:cNvGrpSpPr/>
            <p:nvPr/>
          </p:nvGrpSpPr>
          <p:grpSpPr>
            <a:xfrm>
              <a:off x="1486759" y="2891278"/>
              <a:ext cx="3832681" cy="2709011"/>
              <a:chOff x="2384285" y="2113365"/>
              <a:chExt cx="3832681" cy="2709011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057E9872-ACC2-4CA5-9B4F-45EE3E92CCFB}"/>
                  </a:ext>
                </a:extLst>
              </p:cNvPr>
              <p:cNvSpPr/>
              <p:nvPr/>
            </p:nvSpPr>
            <p:spPr>
              <a:xfrm>
                <a:off x="3364713" y="2822476"/>
                <a:ext cx="1863269" cy="1675767"/>
              </a:xfrm>
              <a:prstGeom prst="roundRect">
                <a:avLst/>
              </a:prstGeom>
              <a:solidFill>
                <a:schemeClr val="accent6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C8A3BA2B-7AD9-4021-89AB-F85EB02B8C35}"/>
                  </a:ext>
                </a:extLst>
              </p:cNvPr>
              <p:cNvSpPr/>
              <p:nvPr/>
            </p:nvSpPr>
            <p:spPr>
              <a:xfrm>
                <a:off x="3915486" y="3365803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3700262-CCE1-44DD-B34F-66BC16044012}"/>
                  </a:ext>
                </a:extLst>
              </p:cNvPr>
              <p:cNvSpPr/>
              <p:nvPr/>
            </p:nvSpPr>
            <p:spPr>
              <a:xfrm>
                <a:off x="4791262" y="3606272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DE748A14-76F4-4883-A556-0764DFD1594A}"/>
                  </a:ext>
                </a:extLst>
              </p:cNvPr>
              <p:cNvGrpSpPr/>
              <p:nvPr/>
            </p:nvGrpSpPr>
            <p:grpSpPr>
              <a:xfrm>
                <a:off x="4736798" y="3101260"/>
                <a:ext cx="470000" cy="305999"/>
                <a:chOff x="4391016" y="2271384"/>
                <a:chExt cx="470000" cy="305999"/>
              </a:xfrm>
            </p:grpSpPr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DFDCCF35-4F18-4BFA-AFF5-66453BF9CF19}"/>
                    </a:ext>
                  </a:extLst>
                </p:cNvPr>
                <p:cNvSpPr/>
                <p:nvPr/>
              </p:nvSpPr>
              <p:spPr>
                <a:xfrm>
                  <a:off x="4422476" y="2271384"/>
                  <a:ext cx="281796" cy="28179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5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69EB3E2-8CF2-460E-83CB-2A27BB30AF7B}"/>
                    </a:ext>
                  </a:extLst>
                </p:cNvPr>
                <p:cNvSpPr txBox="1"/>
                <p:nvPr/>
              </p:nvSpPr>
              <p:spPr>
                <a:xfrm>
                  <a:off x="4391016" y="2315773"/>
                  <a:ext cx="4700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>
                      <a:solidFill>
                        <a:schemeClr val="bg1"/>
                      </a:solidFill>
                    </a:rPr>
                    <a:t>tanh</a:t>
                  </a:r>
                  <a:endParaRPr lang="ko-KR" alt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EDBA7733-26EB-4A8F-BE95-07BF8B45E5FF}"/>
                  </a:ext>
                </a:extLst>
              </p:cNvPr>
              <p:cNvCxnSpPr/>
              <p:nvPr/>
            </p:nvCxnSpPr>
            <p:spPr>
              <a:xfrm flipV="1">
                <a:off x="4872564" y="3383056"/>
                <a:ext cx="0" cy="2232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362780B-6E0C-4B17-B20C-527D4AE1A887}"/>
                  </a:ext>
                </a:extLst>
              </p:cNvPr>
              <p:cNvSpPr/>
              <p:nvPr/>
            </p:nvSpPr>
            <p:spPr>
              <a:xfrm>
                <a:off x="4324537" y="3606272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9D5E7748-1298-4D74-B3E6-9DFC7D6592DE}"/>
                  </a:ext>
                </a:extLst>
              </p:cNvPr>
              <p:cNvCxnSpPr/>
              <p:nvPr/>
            </p:nvCxnSpPr>
            <p:spPr>
              <a:xfrm rot="5400000" flipV="1">
                <a:off x="4679721" y="3571054"/>
                <a:ext cx="0" cy="2232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BA0FFD6-D049-4EEC-9F05-4F9BDB9FA288}"/>
                  </a:ext>
                </a:extLst>
              </p:cNvPr>
              <p:cNvSpPr/>
              <p:nvPr/>
            </p:nvSpPr>
            <p:spPr>
              <a:xfrm>
                <a:off x="3915486" y="3894272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5E68183E-94AC-47B8-8B00-F88374E0CE92}"/>
                  </a:ext>
                </a:extLst>
              </p:cNvPr>
              <p:cNvCxnSpPr/>
              <p:nvPr/>
            </p:nvCxnSpPr>
            <p:spPr>
              <a:xfrm rot="7200000" flipV="1">
                <a:off x="4272900" y="3472633"/>
                <a:ext cx="0" cy="2232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BBFDA3A1-4C55-4005-BDD3-25E62C9F0602}"/>
                  </a:ext>
                </a:extLst>
              </p:cNvPr>
              <p:cNvCxnSpPr/>
              <p:nvPr/>
            </p:nvCxnSpPr>
            <p:spPr>
              <a:xfrm rot="3600000" flipV="1">
                <a:off x="4236572" y="3726460"/>
                <a:ext cx="0" cy="2232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FE6FA5C3-249C-4BC8-BB14-663015A83F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49888" y="2689343"/>
                <a:ext cx="0" cy="15312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A921CC70-B264-43BD-81F6-12F585C590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41877" y="4130060"/>
                <a:ext cx="0" cy="6717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A52ECA1D-883E-4534-8E62-8F3FBF8B549E}"/>
                  </a:ext>
                </a:extLst>
              </p:cNvPr>
              <p:cNvGrpSpPr/>
              <p:nvPr/>
            </p:nvGrpSpPr>
            <p:grpSpPr>
              <a:xfrm>
                <a:off x="3536205" y="3222531"/>
                <a:ext cx="455166" cy="143272"/>
                <a:chOff x="3190423" y="2392655"/>
                <a:chExt cx="455166" cy="143272"/>
              </a:xfrm>
            </p:grpSpPr>
            <p:cxnSp>
              <p:nvCxnSpPr>
                <p:cNvPr id="38" name="직선 화살표 연결선 37">
                  <a:extLst>
                    <a:ext uri="{FF2B5EF4-FFF2-40B4-BE49-F238E27FC236}">
                      <a16:creationId xmlns:a16="http://schemas.microsoft.com/office/drawing/2014/main" id="{34F14794-F32B-4479-A96B-0B8537407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2317" y="2392655"/>
                  <a:ext cx="143272" cy="14327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50B0881F-ECE4-4995-AE7C-30E59675194B}"/>
                    </a:ext>
                  </a:extLst>
                </p:cNvPr>
                <p:cNvCxnSpPr/>
                <p:nvPr/>
              </p:nvCxnSpPr>
              <p:spPr>
                <a:xfrm flipH="1">
                  <a:off x="3190423" y="2392655"/>
                  <a:ext cx="31697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13ACCBFC-81FA-4E0A-B4A6-DEB1E3743927}"/>
                  </a:ext>
                </a:extLst>
              </p:cNvPr>
              <p:cNvGrpSpPr/>
              <p:nvPr/>
            </p:nvGrpSpPr>
            <p:grpSpPr>
              <a:xfrm>
                <a:off x="3536205" y="4095529"/>
                <a:ext cx="413811" cy="256122"/>
                <a:chOff x="3190423" y="2297119"/>
                <a:chExt cx="413811" cy="95536"/>
              </a:xfrm>
            </p:grpSpPr>
            <p:cxnSp>
              <p:nvCxnSpPr>
                <p:cNvPr id="36" name="직선 화살표 연결선 35">
                  <a:extLst>
                    <a:ext uri="{FF2B5EF4-FFF2-40B4-BE49-F238E27FC236}">
                      <a16:creationId xmlns:a16="http://schemas.microsoft.com/office/drawing/2014/main" id="{F33DBD96-F0F9-4898-A8F6-5AE3EC4F6E58}"/>
                    </a:ext>
                  </a:extLst>
                </p:cNvPr>
                <p:cNvCxnSpPr>
                  <a:cxnSpLocks/>
                  <a:endCxn id="16" idx="3"/>
                </p:cNvCxnSpPr>
                <p:nvPr/>
              </p:nvCxnSpPr>
              <p:spPr>
                <a:xfrm flipV="1">
                  <a:off x="3502317" y="2297119"/>
                  <a:ext cx="101917" cy="9553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A00BFB40-10EE-407D-BE4F-04CC3927535D}"/>
                    </a:ext>
                  </a:extLst>
                </p:cNvPr>
                <p:cNvCxnSpPr/>
                <p:nvPr/>
              </p:nvCxnSpPr>
              <p:spPr>
                <a:xfrm flipH="1">
                  <a:off x="3190423" y="2392655"/>
                  <a:ext cx="31697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7CF71CFA-7EAF-4DA4-BDF6-39BF6EBF4AEA}"/>
                  </a:ext>
                </a:extLst>
              </p:cNvPr>
              <p:cNvGrpSpPr/>
              <p:nvPr/>
            </p:nvGrpSpPr>
            <p:grpSpPr>
              <a:xfrm>
                <a:off x="2384286" y="3300454"/>
                <a:ext cx="2589814" cy="1163562"/>
                <a:chOff x="715575" y="2197111"/>
                <a:chExt cx="2997922" cy="216444"/>
              </a:xfrm>
            </p:grpSpPr>
            <p:cxnSp>
              <p:nvCxnSpPr>
                <p:cNvPr id="34" name="직선 화살표 연결선 33">
                  <a:extLst>
                    <a:ext uri="{FF2B5EF4-FFF2-40B4-BE49-F238E27FC236}">
                      <a16:creationId xmlns:a16="http://schemas.microsoft.com/office/drawing/2014/main" id="{8E25524B-413A-491B-B436-236E497A6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2317" y="2297119"/>
                  <a:ext cx="101917" cy="9553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F43D609A-2822-4D6A-9647-AC83E98565AD}"/>
                    </a:ext>
                  </a:extLst>
                </p:cNvPr>
                <p:cNvCxnSpPr/>
                <p:nvPr/>
              </p:nvCxnSpPr>
              <p:spPr>
                <a:xfrm flipH="1">
                  <a:off x="3185346" y="2392655"/>
                  <a:ext cx="31697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BE2BA6F7-09B5-447D-A126-6FD41E50EB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54524" y="2409888"/>
                  <a:ext cx="449712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C228564B-7E41-41B9-97BF-19EFA84AFB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4234" y="2300331"/>
                  <a:ext cx="109263" cy="10955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화살표 연결선 78">
                  <a:extLst>
                    <a:ext uri="{FF2B5EF4-FFF2-40B4-BE49-F238E27FC236}">
                      <a16:creationId xmlns:a16="http://schemas.microsoft.com/office/drawing/2014/main" id="{BE5D2369-B1B7-4874-9337-7157E8DE4E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43530" y="2286736"/>
                  <a:ext cx="231686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화살표 연결선 80">
                  <a:extLst>
                    <a:ext uri="{FF2B5EF4-FFF2-40B4-BE49-F238E27FC236}">
                      <a16:creationId xmlns:a16="http://schemas.microsoft.com/office/drawing/2014/main" id="{54369E1C-9B4B-4D6C-9DCA-721DE0CD93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61008" y="2300331"/>
                  <a:ext cx="210624" cy="2525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화살표 연결선 82">
                  <a:extLst>
                    <a:ext uri="{FF2B5EF4-FFF2-40B4-BE49-F238E27FC236}">
                      <a16:creationId xmlns:a16="http://schemas.microsoft.com/office/drawing/2014/main" id="{707D7B90-4027-42D2-91C5-18A6B75CA5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26362" y="2250538"/>
                  <a:ext cx="190735" cy="1956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화살표 연결선 84">
                  <a:extLst>
                    <a:ext uri="{FF2B5EF4-FFF2-40B4-BE49-F238E27FC236}">
                      <a16:creationId xmlns:a16="http://schemas.microsoft.com/office/drawing/2014/main" id="{DD3CF2A6-E0FA-457C-A36C-020CFF01BB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5575" y="2243404"/>
                  <a:ext cx="174271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화살표 연결선 92">
                  <a:extLst>
                    <a:ext uri="{FF2B5EF4-FFF2-40B4-BE49-F238E27FC236}">
                      <a16:creationId xmlns:a16="http://schemas.microsoft.com/office/drawing/2014/main" id="{38E801E0-DD43-45B2-84C5-4044136C53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33648" y="2197111"/>
                  <a:ext cx="617766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화살표 연결선 102">
                  <a:extLst>
                    <a:ext uri="{FF2B5EF4-FFF2-40B4-BE49-F238E27FC236}">
                      <a16:creationId xmlns:a16="http://schemas.microsoft.com/office/drawing/2014/main" id="{816FC699-0B08-4615-ADF2-E1ECC4DCA4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92804" y="2409888"/>
                  <a:ext cx="449712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>
                  <a:extLst>
                    <a:ext uri="{FF2B5EF4-FFF2-40B4-BE49-F238E27FC236}">
                      <a16:creationId xmlns:a16="http://schemas.microsoft.com/office/drawing/2014/main" id="{91EDB0B1-E536-4E61-AAF3-F31A1A7A3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42516" y="2353764"/>
                  <a:ext cx="136989" cy="5979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90ED698D-0F8C-47F8-A73F-9ADFC880CFB7}"/>
                      </a:ext>
                    </a:extLst>
                  </p:cNvPr>
                  <p:cNvSpPr txBox="1"/>
                  <p:nvPr/>
                </p:nvSpPr>
                <p:spPr>
                  <a:xfrm>
                    <a:off x="3506089" y="2932710"/>
                    <a:ext cx="39805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7E575CE7-7556-49DC-A1A9-9A8A471863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6089" y="2932710"/>
                    <a:ext cx="398058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769" r="-6154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983BC426-FED5-462B-BA9B-B0DC7EA4C881}"/>
                      </a:ext>
                    </a:extLst>
                  </p:cNvPr>
                  <p:cNvSpPr txBox="1"/>
                  <p:nvPr/>
                </p:nvSpPr>
                <p:spPr>
                  <a:xfrm>
                    <a:off x="3506089" y="4048220"/>
                    <a:ext cx="388953" cy="276999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983BC426-FED5-462B-BA9B-B0DC7EA4C8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6089" y="4048220"/>
                    <a:ext cx="388953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919B48A-8F11-4203-AAA4-F3E8A760FA00}"/>
                      </a:ext>
                    </a:extLst>
                  </p:cNvPr>
                  <p:cNvSpPr txBox="1"/>
                  <p:nvPr/>
                </p:nvSpPr>
                <p:spPr>
                  <a:xfrm>
                    <a:off x="3844152" y="4606770"/>
                    <a:ext cx="150327" cy="2045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919B48A-8F11-4203-AAA4-F3E8A760FA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152" y="4606770"/>
                    <a:ext cx="150327" cy="2045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925AC291-5BF4-4316-91BE-F6D91C49060C}"/>
                      </a:ext>
                    </a:extLst>
                  </p:cNvPr>
                  <p:cNvSpPr txBox="1"/>
                  <p:nvPr/>
                </p:nvSpPr>
                <p:spPr>
                  <a:xfrm>
                    <a:off x="4492757" y="4075620"/>
                    <a:ext cx="2212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60" name="TextBox 259">
                    <a:extLst>
                      <a:ext uri="{FF2B5EF4-FFF2-40B4-BE49-F238E27FC236}">
                        <a16:creationId xmlns:a16="http://schemas.microsoft.com/office/drawing/2014/main" id="{DB50D445-3E10-4CFF-B462-00B8D22DDA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757" y="4075620"/>
                    <a:ext cx="22121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222" r="-2222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593E860-AC89-4EBD-90EC-7A85B3D2C45D}"/>
                      </a:ext>
                    </a:extLst>
                  </p:cNvPr>
                  <p:cNvSpPr txBox="1"/>
                  <p:nvPr/>
                </p:nvSpPr>
                <p:spPr>
                  <a:xfrm>
                    <a:off x="2419392" y="3141543"/>
                    <a:ext cx="458033" cy="22290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𝒑𝒓𝒆𝒗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593E860-AC89-4EBD-90EC-7A85B3D2C4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9392" y="3141543"/>
                    <a:ext cx="458033" cy="22290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863" r="-2941" b="-2244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2E71AC4F-A950-4E97-8485-63EEB8DE4B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2564" y="2429519"/>
                <a:ext cx="0" cy="6717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39336459-109A-4FD9-8F57-1A81AFE7D4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2565" y="2652632"/>
                <a:ext cx="62240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70A14A3A-D5E3-4F64-93DB-FEC34C88BE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92414" y="2652633"/>
                <a:ext cx="1" cy="80229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41C7379-A249-4A9A-B4FE-E37A290387C0}"/>
                      </a:ext>
                    </a:extLst>
                  </p:cNvPr>
                  <p:cNvSpPr txBox="1"/>
                  <p:nvPr/>
                </p:nvSpPr>
                <p:spPr>
                  <a:xfrm>
                    <a:off x="4768258" y="2113365"/>
                    <a:ext cx="428441" cy="2045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𝐧𝐞𝐱𝐭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41C7379-A249-4A9A-B4FE-E37A290387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8258" y="2113365"/>
                    <a:ext cx="428441" cy="20453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368" r="-1053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6CD2F1DA-ACC7-4D2E-8144-38CF94EFCB8A}"/>
                      </a:ext>
                    </a:extLst>
                  </p:cNvPr>
                  <p:cNvSpPr txBox="1"/>
                  <p:nvPr/>
                </p:nvSpPr>
                <p:spPr>
                  <a:xfrm>
                    <a:off x="5530006" y="3141543"/>
                    <a:ext cx="445012" cy="2045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𝒏𝒆𝒙𝒕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6CD2F1DA-ACC7-4D2E-8144-38CF94EFCB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0006" y="3141543"/>
                    <a:ext cx="445012" cy="20453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071" r="-101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D6D5549A-C579-4793-B90F-F84036AC9F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9788" y="2785376"/>
                <a:ext cx="441821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C39B3705-233F-4E50-8414-02B0100C02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9056" y="2785376"/>
                <a:ext cx="1" cy="80229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3E36C0EB-B6B8-449A-BB3F-A1C3F4D5EFF1}"/>
                      </a:ext>
                    </a:extLst>
                  </p:cNvPr>
                  <p:cNvSpPr txBox="1"/>
                  <p:nvPr/>
                </p:nvSpPr>
                <p:spPr>
                  <a:xfrm>
                    <a:off x="5466318" y="3577976"/>
                    <a:ext cx="549177" cy="2045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𝐝𝐡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𝒏𝒆𝒙𝒕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3E36C0EB-B6B8-449A-BB3F-A1C3F4D5EF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6318" y="3577976"/>
                    <a:ext cx="549177" cy="20453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738" r="-82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76DB2AC7-834B-4E13-BA95-9CF608650B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99056" y="3570389"/>
                <a:ext cx="81791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816EAF68-7764-45FB-9D46-861586026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4101" y="2787077"/>
                <a:ext cx="0" cy="30960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B0F206CD-5DE1-4470-9417-E6577D74E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4101" y="3398758"/>
                <a:ext cx="0" cy="21853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A1F1A5AB-0A68-4B7D-B10D-ED0127F9306F}"/>
                      </a:ext>
                    </a:extLst>
                  </p:cNvPr>
                  <p:cNvSpPr txBox="1"/>
                  <p:nvPr/>
                </p:nvSpPr>
                <p:spPr>
                  <a:xfrm>
                    <a:off x="4492757" y="4522756"/>
                    <a:ext cx="267510" cy="2045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𝐝𝐛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A1F1A5AB-0A68-4B7D-B10D-ED0127F930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757" y="4522756"/>
                    <a:ext cx="267510" cy="20453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559" r="-13559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BDEFA8C3-76C2-40C2-B670-4696DA3EA2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97437" y="3290448"/>
                <a:ext cx="106710" cy="9260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453754F0-5171-42D0-AA8D-52979A5105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344" y="4134699"/>
                <a:ext cx="0" cy="66710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F95231CB-17EB-4904-9553-E4077E432CC7}"/>
                      </a:ext>
                    </a:extLst>
                  </p:cNvPr>
                  <p:cNvSpPr txBox="1"/>
                  <p:nvPr/>
                </p:nvSpPr>
                <p:spPr>
                  <a:xfrm>
                    <a:off x="4145654" y="4617838"/>
                    <a:ext cx="254490" cy="2045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𝐝𝐱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F95231CB-17EB-4904-9553-E4077E432C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5654" y="4617838"/>
                    <a:ext cx="254490" cy="20453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30FAF1D4-8DB6-4375-BAB7-AE122638B367}"/>
                      </a:ext>
                    </a:extLst>
                  </p:cNvPr>
                  <p:cNvSpPr txBox="1"/>
                  <p:nvPr/>
                </p:nvSpPr>
                <p:spPr>
                  <a:xfrm>
                    <a:off x="3055938" y="3034995"/>
                    <a:ext cx="398092" cy="2045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𝐝𝐖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30FAF1D4-8DB6-4375-BAB7-AE122638B3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5938" y="3034995"/>
                    <a:ext cx="398092" cy="20453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9091" r="-4545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44497CAF-040D-41EF-BE81-1C7C562544E4}"/>
                      </a:ext>
                    </a:extLst>
                  </p:cNvPr>
                  <p:cNvSpPr txBox="1"/>
                  <p:nvPr/>
                </p:nvSpPr>
                <p:spPr>
                  <a:xfrm>
                    <a:off x="2412147" y="3577976"/>
                    <a:ext cx="562196" cy="22290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𝐝𝐡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𝒑𝒓𝒆𝒗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44497CAF-040D-41EF-BE81-1C7C562544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2147" y="3577976"/>
                    <a:ext cx="562196" cy="22290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400" r="-1600" b="-2244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334F62F1-664A-4F0C-8F4C-54F56263ADDF}"/>
                </a:ext>
              </a:extLst>
            </p:cNvPr>
            <p:cNvCxnSpPr>
              <a:cxnSpLocks/>
            </p:cNvCxnSpPr>
            <p:nvPr/>
          </p:nvCxnSpPr>
          <p:spPr>
            <a:xfrm>
              <a:off x="4590229" y="4236106"/>
              <a:ext cx="72921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49875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Recurrent Neural Networks (RNN</a:t>
            </a:r>
            <a:r>
              <a:rPr lang="en-US" altLang="ko-KR" dirty="0" smtClean="0"/>
              <a:t>) Backward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BPTT (Back Propagation Through Time)</a:t>
            </a:r>
            <a:endParaRPr lang="ko-KR" altLang="en-US" dirty="0"/>
          </a:p>
          <a:p>
            <a:pPr marL="457200" lvl="1" indent="0">
              <a:buNone/>
            </a:pPr>
            <a:r>
              <a:rPr lang="en-US" altLang="ko-KR" dirty="0" smtClean="0"/>
              <a:t>   RNN</a:t>
            </a:r>
            <a:r>
              <a:rPr lang="ko-KR" altLang="en-US" dirty="0" smtClean="0"/>
              <a:t>은 시간축방향으로 이어져있어</a:t>
            </a:r>
            <a:r>
              <a:rPr lang="en-US" altLang="ko-KR" dirty="0" smtClean="0"/>
              <a:t>, backward</a:t>
            </a:r>
            <a:r>
              <a:rPr lang="ko-KR" altLang="en-US" dirty="0" smtClean="0"/>
              <a:t>시 출력 방향 뿐만 아니라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다음 시점에서부터도</a:t>
            </a:r>
            <a:r>
              <a:rPr lang="en-US" altLang="ko-KR" dirty="0" smtClean="0"/>
              <a:t> gradient</a:t>
            </a:r>
            <a:r>
              <a:rPr lang="ko-KR" altLang="en-US" dirty="0" smtClean="0"/>
              <a:t>가 흘러 들어온다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E0C152A-6E74-4483-BDE8-5D08A623AB0D}"/>
              </a:ext>
            </a:extLst>
          </p:cNvPr>
          <p:cNvGrpSpPr/>
          <p:nvPr/>
        </p:nvGrpSpPr>
        <p:grpSpPr>
          <a:xfrm>
            <a:off x="3188676" y="3493104"/>
            <a:ext cx="5574506" cy="2409293"/>
            <a:chOff x="3188676" y="2912533"/>
            <a:chExt cx="5574506" cy="2409293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BC14E7C-2CC1-4FDA-ABC2-38615A94A250}"/>
                </a:ext>
              </a:extLst>
            </p:cNvPr>
            <p:cNvSpPr/>
            <p:nvPr/>
          </p:nvSpPr>
          <p:spPr>
            <a:xfrm>
              <a:off x="3484370" y="3845403"/>
              <a:ext cx="1283331" cy="6944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RNN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7E259EF7-E3E5-427B-966D-1B1D9BEA2DCA}"/>
                </a:ext>
              </a:extLst>
            </p:cNvPr>
            <p:cNvCxnSpPr>
              <a:cxnSpLocks/>
            </p:cNvCxnSpPr>
            <p:nvPr/>
          </p:nvCxnSpPr>
          <p:spPr>
            <a:xfrm>
              <a:off x="3188677" y="4184692"/>
              <a:ext cx="2824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448957D-36C2-466C-A11B-12A7AC8AC2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141" y="4539808"/>
              <a:ext cx="0" cy="751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F010C40B-6364-4CD0-AA34-40673CA37AA3}"/>
                </a:ext>
              </a:extLst>
            </p:cNvPr>
            <p:cNvSpPr/>
            <p:nvPr/>
          </p:nvSpPr>
          <p:spPr>
            <a:xfrm>
              <a:off x="5246916" y="3845403"/>
              <a:ext cx="1283331" cy="6944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RNN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05CC3D80-7A55-4428-B2D5-62E11071E0F8}"/>
                </a:ext>
              </a:extLst>
            </p:cNvPr>
            <p:cNvCxnSpPr>
              <a:cxnSpLocks/>
            </p:cNvCxnSpPr>
            <p:nvPr/>
          </p:nvCxnSpPr>
          <p:spPr>
            <a:xfrm>
              <a:off x="4941930" y="4184692"/>
              <a:ext cx="2917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8ACEA79E-7896-4D27-A91D-FC8920BABB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9687" y="4539808"/>
              <a:ext cx="0" cy="751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DE6AFCA8-A871-4151-8A0D-894742737877}"/>
                </a:ext>
              </a:extLst>
            </p:cNvPr>
            <p:cNvSpPr/>
            <p:nvPr/>
          </p:nvSpPr>
          <p:spPr>
            <a:xfrm>
              <a:off x="7012122" y="3845403"/>
              <a:ext cx="1283330" cy="6944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RNN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DE4568F0-7C8F-4CB2-A085-93D0ED631ECA}"/>
                </a:ext>
              </a:extLst>
            </p:cNvPr>
            <p:cNvCxnSpPr>
              <a:cxnSpLocks/>
            </p:cNvCxnSpPr>
            <p:nvPr/>
          </p:nvCxnSpPr>
          <p:spPr>
            <a:xfrm>
              <a:off x="6700931" y="4184692"/>
              <a:ext cx="30121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A9E929C2-8C44-40DF-A7DC-19625284E4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4892" y="4539808"/>
              <a:ext cx="0" cy="751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02EA2C99-EB51-4EBB-8504-CF460F7FE01B}"/>
                </a:ext>
              </a:extLst>
            </p:cNvPr>
            <p:cNvCxnSpPr>
              <a:cxnSpLocks/>
            </p:cNvCxnSpPr>
            <p:nvPr/>
          </p:nvCxnSpPr>
          <p:spPr>
            <a:xfrm>
              <a:off x="8480717" y="4184691"/>
              <a:ext cx="2824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04BE213-2DD2-4AB9-917A-2DC0A0DD94B7}"/>
                    </a:ext>
                  </a:extLst>
                </p:cNvPr>
                <p:cNvSpPr txBox="1"/>
                <p:nvPr/>
              </p:nvSpPr>
              <p:spPr>
                <a:xfrm>
                  <a:off x="6464054" y="4459203"/>
                  <a:ext cx="115621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𝒏𝒆𝒙𝒕</m:t>
                            </m:r>
                          </m:sub>
                        </m:sSub>
                      </m:oMath>
                    </m:oMathPara>
                  </a14:m>
                  <a:endParaRPr lang="ko-KR" altLang="en-US" sz="2800" i="1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04BE213-2DD2-4AB9-917A-2DC0A0DD94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054" y="4459203"/>
                  <a:ext cx="1156214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A5BCD3B5-D62A-41D5-B1DF-A67261549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141" y="3073251"/>
              <a:ext cx="0" cy="751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375F50C-CF07-48B9-9FFB-5A6772C058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9687" y="3073251"/>
              <a:ext cx="0" cy="751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86E631BC-28E1-42F7-AC53-F8E2BC995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4892" y="3073251"/>
              <a:ext cx="0" cy="751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4540C76-0819-40CF-8A8A-488E5715F04B}"/>
                </a:ext>
              </a:extLst>
            </p:cNvPr>
            <p:cNvCxnSpPr>
              <a:cxnSpLocks/>
            </p:cNvCxnSpPr>
            <p:nvPr/>
          </p:nvCxnSpPr>
          <p:spPr>
            <a:xfrm>
              <a:off x="4333454" y="3073251"/>
              <a:ext cx="0" cy="7511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DA5FCD9-658D-4A79-995D-6D605CDCD5E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073251"/>
              <a:ext cx="0" cy="7511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D23077F-46DE-41C0-92E1-C5C3705C0C99}"/>
                </a:ext>
              </a:extLst>
            </p:cNvPr>
            <p:cNvCxnSpPr>
              <a:cxnSpLocks/>
            </p:cNvCxnSpPr>
            <p:nvPr/>
          </p:nvCxnSpPr>
          <p:spPr>
            <a:xfrm>
              <a:off x="7861205" y="3073251"/>
              <a:ext cx="0" cy="7511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39B9FCDD-7291-4BF8-B9AF-E8A92B5F404D}"/>
                </a:ext>
              </a:extLst>
            </p:cNvPr>
            <p:cNvGrpSpPr/>
            <p:nvPr/>
          </p:nvGrpSpPr>
          <p:grpSpPr>
            <a:xfrm>
              <a:off x="4108957" y="3440978"/>
              <a:ext cx="838321" cy="743714"/>
              <a:chOff x="4133607" y="3440978"/>
              <a:chExt cx="838321" cy="743714"/>
            </a:xfrm>
          </p:grpSpPr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6E3DE57C-8F1C-4B5F-BF52-ED6F36D661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3607" y="3440978"/>
                <a:ext cx="83832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896E885E-9732-4BFF-8188-4CC2A1A3F1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6580" y="3440978"/>
                <a:ext cx="0" cy="74371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F998B5B8-50E1-4592-85AE-5C64D10C0936}"/>
                </a:ext>
              </a:extLst>
            </p:cNvPr>
            <p:cNvGrpSpPr/>
            <p:nvPr/>
          </p:nvGrpSpPr>
          <p:grpSpPr>
            <a:xfrm>
              <a:off x="7656425" y="3440978"/>
              <a:ext cx="838321" cy="743714"/>
              <a:chOff x="4133607" y="3440978"/>
              <a:chExt cx="838321" cy="743714"/>
            </a:xfrm>
          </p:grpSpPr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4FD38893-E3A1-425C-BABC-04C8044E48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3607" y="3440978"/>
                <a:ext cx="83832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1BF7DE54-A150-4964-B6ED-12C1A0AEB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6580" y="3440978"/>
                <a:ext cx="0" cy="74371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056B2AF-18E2-406F-8BEE-FDD58A43886F}"/>
                </a:ext>
              </a:extLst>
            </p:cNvPr>
            <p:cNvGrpSpPr/>
            <p:nvPr/>
          </p:nvGrpSpPr>
          <p:grpSpPr>
            <a:xfrm>
              <a:off x="3188676" y="3538537"/>
              <a:ext cx="5562763" cy="800995"/>
              <a:chOff x="3348921" y="3440978"/>
              <a:chExt cx="5442540" cy="743714"/>
            </a:xfrm>
          </p:grpSpPr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C6B28CB7-35B4-4C30-9297-F74495FEB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8952" y="3440978"/>
                <a:ext cx="50297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D73FC09C-C7B8-44AD-8753-9A4C49C42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6580" y="3448094"/>
                <a:ext cx="0" cy="7365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5F841B6D-0501-43D5-94FA-1B446BD23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872" y="4173086"/>
                <a:ext cx="39486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E02786AA-1531-475C-B86C-718D42F4B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9191" y="3440978"/>
                <a:ext cx="50297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3C5A9D6E-BF3C-4A41-9051-F7980CA5F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6819" y="3448094"/>
                <a:ext cx="0" cy="7365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7D06DDA2-1899-4A13-89ED-DF36969258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5112" y="4173086"/>
                <a:ext cx="39486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0C9699BA-D341-49C9-977C-DF9144E4E1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675" y="3440978"/>
                <a:ext cx="50297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4C333642-910D-47AE-B8B8-4AE396A72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8303" y="3448094"/>
                <a:ext cx="0" cy="7365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5BF6CE60-BDFA-418F-904B-78AF3758B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6597" y="4173086"/>
                <a:ext cx="39486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E7C5B1A0-46D5-47C3-8086-C1FA92501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8921" y="4184692"/>
                <a:ext cx="27636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BD8E43B-91E4-4AAB-854E-2BDDC59E5ECD}"/>
                </a:ext>
              </a:extLst>
            </p:cNvPr>
            <p:cNvGrpSpPr/>
            <p:nvPr/>
          </p:nvGrpSpPr>
          <p:grpSpPr>
            <a:xfrm>
              <a:off x="5871588" y="3440978"/>
              <a:ext cx="838321" cy="743714"/>
              <a:chOff x="4133607" y="3440978"/>
              <a:chExt cx="838321" cy="743714"/>
            </a:xfrm>
          </p:grpSpPr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CFBF0E52-AC8F-4B4C-A941-57584D66D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3607" y="3440978"/>
                <a:ext cx="83832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1E14F99-FA4F-48A6-ADC8-80A0C603B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6580" y="3440978"/>
                <a:ext cx="0" cy="74371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21A69CCE-73BE-4B58-987F-D7D75DEB1DDF}"/>
                </a:ext>
              </a:extLst>
            </p:cNvPr>
            <p:cNvCxnSpPr>
              <a:cxnSpLocks/>
            </p:cNvCxnSpPr>
            <p:nvPr/>
          </p:nvCxnSpPr>
          <p:spPr>
            <a:xfrm>
              <a:off x="4333454" y="4539808"/>
              <a:ext cx="0" cy="7511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B0033744-64F0-4893-9BAD-45E6197D186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539808"/>
              <a:ext cx="0" cy="7511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9112C89C-8E8A-4CFC-BDE7-E2354AED22E3}"/>
                </a:ext>
              </a:extLst>
            </p:cNvPr>
            <p:cNvCxnSpPr>
              <a:cxnSpLocks/>
            </p:cNvCxnSpPr>
            <p:nvPr/>
          </p:nvCxnSpPr>
          <p:spPr>
            <a:xfrm>
              <a:off x="7861205" y="4539808"/>
              <a:ext cx="0" cy="7511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8157B67-1AFF-44B1-BC45-22D072F59891}"/>
                    </a:ext>
                  </a:extLst>
                </p:cNvPr>
                <p:cNvSpPr txBox="1"/>
                <p:nvPr/>
              </p:nvSpPr>
              <p:spPr>
                <a:xfrm>
                  <a:off x="4698849" y="4459203"/>
                  <a:ext cx="1169038" cy="4694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𝒑𝒓𝒆</m:t>
                            </m:r>
                            <m:r>
                              <a:rPr lang="en-US" altLang="ko-KR" sz="2800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sub>
                        </m:sSub>
                      </m:oMath>
                    </m:oMathPara>
                  </a14:m>
                  <a:endParaRPr lang="ko-KR" altLang="en-US" sz="2800" i="1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8157B67-1AFF-44B1-BC45-22D072F598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8849" y="4459203"/>
                  <a:ext cx="1169038" cy="4694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39E2654-4075-44DC-879C-EF1743EE18D6}"/>
                    </a:ext>
                  </a:extLst>
                </p:cNvPr>
                <p:cNvSpPr txBox="1"/>
                <p:nvPr/>
              </p:nvSpPr>
              <p:spPr>
                <a:xfrm>
                  <a:off x="6094468" y="2912533"/>
                  <a:ext cx="69134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sz="2800" i="1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39E2654-4075-44DC-879C-EF1743EE18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468" y="2912533"/>
                  <a:ext cx="691343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488ECAE-4041-4EB6-AF31-05F742532F53}"/>
                    </a:ext>
                  </a:extLst>
                </p:cNvPr>
                <p:cNvSpPr txBox="1"/>
                <p:nvPr/>
              </p:nvSpPr>
              <p:spPr>
                <a:xfrm>
                  <a:off x="6094468" y="4890939"/>
                  <a:ext cx="67851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sz="2800" i="1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488ECAE-4041-4EB6-AF31-05F742532F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468" y="4890939"/>
                  <a:ext cx="678519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40546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Recurrent Neural Networks (RNN</a:t>
            </a:r>
            <a:r>
              <a:rPr lang="en-US" altLang="ko-KR" dirty="0" smtClean="0"/>
              <a:t>) Backward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BPTT (Back Propagation Through Time)</a:t>
            </a:r>
            <a:endParaRPr lang="ko-KR" altLang="en-US" dirty="0"/>
          </a:p>
          <a:p>
            <a:pPr marL="457200" lvl="1" indent="0">
              <a:buNone/>
            </a:pPr>
            <a:r>
              <a:rPr lang="en-US" altLang="ko-KR" dirty="0" smtClean="0"/>
              <a:t>   RNN</a:t>
            </a:r>
            <a:r>
              <a:rPr lang="ko-KR" altLang="en-US" dirty="0" smtClean="0"/>
              <a:t>은 시간축방향으로 이어져있어</a:t>
            </a:r>
            <a:r>
              <a:rPr lang="en-US" altLang="ko-KR" dirty="0" smtClean="0"/>
              <a:t>, backward</a:t>
            </a:r>
            <a:r>
              <a:rPr lang="ko-KR" altLang="en-US" dirty="0" smtClean="0"/>
              <a:t>시 출력 방향 뿐만 아니라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다음 시점에서부터도</a:t>
            </a:r>
            <a:r>
              <a:rPr lang="en-US" altLang="ko-KR" dirty="0" smtClean="0"/>
              <a:t> gradient</a:t>
            </a:r>
            <a:r>
              <a:rPr lang="ko-KR" altLang="en-US" dirty="0" smtClean="0"/>
              <a:t>가 흘러 들어온다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E0C152A-6E74-4483-BDE8-5D08A623AB0D}"/>
              </a:ext>
            </a:extLst>
          </p:cNvPr>
          <p:cNvGrpSpPr/>
          <p:nvPr/>
        </p:nvGrpSpPr>
        <p:grpSpPr>
          <a:xfrm>
            <a:off x="3188676" y="3493104"/>
            <a:ext cx="5574506" cy="2409293"/>
            <a:chOff x="3188676" y="2912533"/>
            <a:chExt cx="5574506" cy="2409293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BC14E7C-2CC1-4FDA-ABC2-38615A94A250}"/>
                </a:ext>
              </a:extLst>
            </p:cNvPr>
            <p:cNvSpPr/>
            <p:nvPr/>
          </p:nvSpPr>
          <p:spPr>
            <a:xfrm>
              <a:off x="3484370" y="3845403"/>
              <a:ext cx="1283331" cy="6944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RNN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7E259EF7-E3E5-427B-966D-1B1D9BEA2DCA}"/>
                </a:ext>
              </a:extLst>
            </p:cNvPr>
            <p:cNvCxnSpPr>
              <a:cxnSpLocks/>
            </p:cNvCxnSpPr>
            <p:nvPr/>
          </p:nvCxnSpPr>
          <p:spPr>
            <a:xfrm>
              <a:off x="3188677" y="4184692"/>
              <a:ext cx="2824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448957D-36C2-466C-A11B-12A7AC8AC2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141" y="4539808"/>
              <a:ext cx="0" cy="751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F010C40B-6364-4CD0-AA34-40673CA37AA3}"/>
                </a:ext>
              </a:extLst>
            </p:cNvPr>
            <p:cNvSpPr/>
            <p:nvPr/>
          </p:nvSpPr>
          <p:spPr>
            <a:xfrm>
              <a:off x="5246916" y="3845403"/>
              <a:ext cx="1283331" cy="6944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RNN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05CC3D80-7A55-4428-B2D5-62E11071E0F8}"/>
                </a:ext>
              </a:extLst>
            </p:cNvPr>
            <p:cNvCxnSpPr>
              <a:cxnSpLocks/>
            </p:cNvCxnSpPr>
            <p:nvPr/>
          </p:nvCxnSpPr>
          <p:spPr>
            <a:xfrm>
              <a:off x="4941930" y="4184692"/>
              <a:ext cx="2917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8ACEA79E-7896-4D27-A91D-FC8920BABB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9687" y="4539808"/>
              <a:ext cx="0" cy="751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DE6AFCA8-A871-4151-8A0D-894742737877}"/>
                </a:ext>
              </a:extLst>
            </p:cNvPr>
            <p:cNvSpPr/>
            <p:nvPr/>
          </p:nvSpPr>
          <p:spPr>
            <a:xfrm>
              <a:off x="7012122" y="3845403"/>
              <a:ext cx="1283330" cy="6944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RNN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DE4568F0-7C8F-4CB2-A085-93D0ED631ECA}"/>
                </a:ext>
              </a:extLst>
            </p:cNvPr>
            <p:cNvCxnSpPr>
              <a:cxnSpLocks/>
            </p:cNvCxnSpPr>
            <p:nvPr/>
          </p:nvCxnSpPr>
          <p:spPr>
            <a:xfrm>
              <a:off x="6700931" y="4184692"/>
              <a:ext cx="30121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A9E929C2-8C44-40DF-A7DC-19625284E4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4892" y="4539808"/>
              <a:ext cx="0" cy="751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02EA2C99-EB51-4EBB-8504-CF460F7FE01B}"/>
                </a:ext>
              </a:extLst>
            </p:cNvPr>
            <p:cNvCxnSpPr>
              <a:cxnSpLocks/>
            </p:cNvCxnSpPr>
            <p:nvPr/>
          </p:nvCxnSpPr>
          <p:spPr>
            <a:xfrm>
              <a:off x="8480717" y="4184691"/>
              <a:ext cx="2824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04BE213-2DD2-4AB9-917A-2DC0A0DD94B7}"/>
                    </a:ext>
                  </a:extLst>
                </p:cNvPr>
                <p:cNvSpPr txBox="1"/>
                <p:nvPr/>
              </p:nvSpPr>
              <p:spPr>
                <a:xfrm>
                  <a:off x="6464054" y="4459203"/>
                  <a:ext cx="115621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𝒏𝒆𝒙𝒕</m:t>
                            </m:r>
                          </m:sub>
                        </m:sSub>
                      </m:oMath>
                    </m:oMathPara>
                  </a14:m>
                  <a:endParaRPr lang="ko-KR" altLang="en-US" sz="2800" i="1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04BE213-2DD2-4AB9-917A-2DC0A0DD94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054" y="4459203"/>
                  <a:ext cx="1156214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A5BCD3B5-D62A-41D5-B1DF-A67261549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141" y="3073251"/>
              <a:ext cx="0" cy="751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375F50C-CF07-48B9-9FFB-5A6772C058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9687" y="3073251"/>
              <a:ext cx="0" cy="751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86E631BC-28E1-42F7-AC53-F8E2BC995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4892" y="3073251"/>
              <a:ext cx="0" cy="751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4540C76-0819-40CF-8A8A-488E5715F04B}"/>
                </a:ext>
              </a:extLst>
            </p:cNvPr>
            <p:cNvCxnSpPr>
              <a:cxnSpLocks/>
            </p:cNvCxnSpPr>
            <p:nvPr/>
          </p:nvCxnSpPr>
          <p:spPr>
            <a:xfrm>
              <a:off x="4333454" y="3073251"/>
              <a:ext cx="0" cy="7511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DA5FCD9-658D-4A79-995D-6D605CDCD5E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073251"/>
              <a:ext cx="0" cy="7511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D23077F-46DE-41C0-92E1-C5C3705C0C99}"/>
                </a:ext>
              </a:extLst>
            </p:cNvPr>
            <p:cNvCxnSpPr>
              <a:cxnSpLocks/>
            </p:cNvCxnSpPr>
            <p:nvPr/>
          </p:nvCxnSpPr>
          <p:spPr>
            <a:xfrm>
              <a:off x="7861205" y="3073251"/>
              <a:ext cx="0" cy="7511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39B9FCDD-7291-4BF8-B9AF-E8A92B5F404D}"/>
                </a:ext>
              </a:extLst>
            </p:cNvPr>
            <p:cNvGrpSpPr/>
            <p:nvPr/>
          </p:nvGrpSpPr>
          <p:grpSpPr>
            <a:xfrm>
              <a:off x="4108957" y="3440978"/>
              <a:ext cx="838321" cy="743714"/>
              <a:chOff x="4133607" y="3440978"/>
              <a:chExt cx="838321" cy="743714"/>
            </a:xfrm>
          </p:grpSpPr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6E3DE57C-8F1C-4B5F-BF52-ED6F36D661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3607" y="3440978"/>
                <a:ext cx="83832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896E885E-9732-4BFF-8188-4CC2A1A3F1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6580" y="3440978"/>
                <a:ext cx="0" cy="74371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F998B5B8-50E1-4592-85AE-5C64D10C0936}"/>
                </a:ext>
              </a:extLst>
            </p:cNvPr>
            <p:cNvGrpSpPr/>
            <p:nvPr/>
          </p:nvGrpSpPr>
          <p:grpSpPr>
            <a:xfrm>
              <a:off x="7656425" y="3440978"/>
              <a:ext cx="838321" cy="743714"/>
              <a:chOff x="4133607" y="3440978"/>
              <a:chExt cx="838321" cy="743714"/>
            </a:xfrm>
          </p:grpSpPr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4FD38893-E3A1-425C-BABC-04C8044E48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3607" y="3440978"/>
                <a:ext cx="83832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1BF7DE54-A150-4964-B6ED-12C1A0AEB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6580" y="3440978"/>
                <a:ext cx="0" cy="74371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056B2AF-18E2-406F-8BEE-FDD58A43886F}"/>
                </a:ext>
              </a:extLst>
            </p:cNvPr>
            <p:cNvGrpSpPr/>
            <p:nvPr/>
          </p:nvGrpSpPr>
          <p:grpSpPr>
            <a:xfrm>
              <a:off x="3188676" y="3538537"/>
              <a:ext cx="5562763" cy="800995"/>
              <a:chOff x="3348921" y="3440978"/>
              <a:chExt cx="5442540" cy="743714"/>
            </a:xfrm>
          </p:grpSpPr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C6B28CB7-35B4-4C30-9297-F74495FEB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8952" y="3440978"/>
                <a:ext cx="50297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D73FC09C-C7B8-44AD-8753-9A4C49C42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6580" y="3448094"/>
                <a:ext cx="0" cy="7365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5F841B6D-0501-43D5-94FA-1B446BD23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872" y="4173086"/>
                <a:ext cx="39486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E02786AA-1531-475C-B86C-718D42F4B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9191" y="3440978"/>
                <a:ext cx="50297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3C5A9D6E-BF3C-4A41-9051-F7980CA5F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6819" y="3448094"/>
                <a:ext cx="0" cy="7365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7D06DDA2-1899-4A13-89ED-DF36969258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5112" y="4173086"/>
                <a:ext cx="39486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0C9699BA-D341-49C9-977C-DF9144E4E1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675" y="3440978"/>
                <a:ext cx="50297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4C333642-910D-47AE-B8B8-4AE396A72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8303" y="3448094"/>
                <a:ext cx="0" cy="7365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5BF6CE60-BDFA-418F-904B-78AF3758B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6597" y="4173086"/>
                <a:ext cx="39486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E7C5B1A0-46D5-47C3-8086-C1FA92501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8921" y="4184692"/>
                <a:ext cx="27636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BD8E43B-91E4-4AAB-854E-2BDDC59E5ECD}"/>
                </a:ext>
              </a:extLst>
            </p:cNvPr>
            <p:cNvGrpSpPr/>
            <p:nvPr/>
          </p:nvGrpSpPr>
          <p:grpSpPr>
            <a:xfrm>
              <a:off x="5871588" y="3440978"/>
              <a:ext cx="838321" cy="743714"/>
              <a:chOff x="4133607" y="3440978"/>
              <a:chExt cx="838321" cy="743714"/>
            </a:xfrm>
          </p:grpSpPr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CFBF0E52-AC8F-4B4C-A941-57584D66D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3607" y="3440978"/>
                <a:ext cx="83832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1E14F99-FA4F-48A6-ADC8-80A0C603B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6580" y="3440978"/>
                <a:ext cx="0" cy="74371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21A69CCE-73BE-4B58-987F-D7D75DEB1DDF}"/>
                </a:ext>
              </a:extLst>
            </p:cNvPr>
            <p:cNvCxnSpPr>
              <a:cxnSpLocks/>
            </p:cNvCxnSpPr>
            <p:nvPr/>
          </p:nvCxnSpPr>
          <p:spPr>
            <a:xfrm>
              <a:off x="4333454" y="4539808"/>
              <a:ext cx="0" cy="7511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B0033744-64F0-4893-9BAD-45E6197D186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539808"/>
              <a:ext cx="0" cy="7511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9112C89C-8E8A-4CFC-BDE7-E2354AED22E3}"/>
                </a:ext>
              </a:extLst>
            </p:cNvPr>
            <p:cNvCxnSpPr>
              <a:cxnSpLocks/>
            </p:cNvCxnSpPr>
            <p:nvPr/>
          </p:nvCxnSpPr>
          <p:spPr>
            <a:xfrm>
              <a:off x="7861205" y="4539808"/>
              <a:ext cx="0" cy="7511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8157B67-1AFF-44B1-BC45-22D072F59891}"/>
                    </a:ext>
                  </a:extLst>
                </p:cNvPr>
                <p:cNvSpPr txBox="1"/>
                <p:nvPr/>
              </p:nvSpPr>
              <p:spPr>
                <a:xfrm>
                  <a:off x="4698849" y="4459203"/>
                  <a:ext cx="1169038" cy="4694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𝒑𝒓𝒆</m:t>
                            </m:r>
                            <m:r>
                              <a:rPr lang="en-US" altLang="ko-KR" sz="2800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sub>
                        </m:sSub>
                      </m:oMath>
                    </m:oMathPara>
                  </a14:m>
                  <a:endParaRPr lang="ko-KR" altLang="en-US" sz="2800" i="1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8157B67-1AFF-44B1-BC45-22D072F598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8849" y="4459203"/>
                  <a:ext cx="1169038" cy="4694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39E2654-4075-44DC-879C-EF1743EE18D6}"/>
                    </a:ext>
                  </a:extLst>
                </p:cNvPr>
                <p:cNvSpPr txBox="1"/>
                <p:nvPr/>
              </p:nvSpPr>
              <p:spPr>
                <a:xfrm>
                  <a:off x="6094468" y="2912533"/>
                  <a:ext cx="69134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sz="2800" i="1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39E2654-4075-44DC-879C-EF1743EE18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468" y="2912533"/>
                  <a:ext cx="691343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488ECAE-4041-4EB6-AF31-05F742532F53}"/>
                    </a:ext>
                  </a:extLst>
                </p:cNvPr>
                <p:cNvSpPr txBox="1"/>
                <p:nvPr/>
              </p:nvSpPr>
              <p:spPr>
                <a:xfrm>
                  <a:off x="6094468" y="4890939"/>
                  <a:ext cx="67851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sz="2800" i="1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488ECAE-4041-4EB6-AF31-05F742532F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468" y="4890939"/>
                  <a:ext cx="678519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249D1E8-2BAC-473D-9150-CA1A9C5433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시계열 데이터의 시간</a:t>
            </a:r>
            <a:r>
              <a:rPr lang="en-US" altLang="ko-KR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크기의 증가에 비례해</a:t>
            </a:r>
            <a:endParaRPr lang="en-US" altLang="ko-KR" sz="40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endParaRPr lang="en-US" altLang="ko-KR" sz="40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컴퓨팅 자원 소비 증가</a:t>
            </a:r>
            <a:endParaRPr lang="en-US" altLang="ko-KR" sz="40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&amp;</a:t>
            </a:r>
          </a:p>
          <a:p>
            <a:pPr algn="ctr"/>
            <a:r>
              <a:rPr lang="ko-KR" altLang="en-US" sz="4000" b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역전파</a:t>
            </a:r>
            <a:r>
              <a:rPr lang="ko-KR" altLang="en-US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시의 기울기 불안정</a:t>
            </a:r>
            <a:endParaRPr lang="en-US" altLang="ko-KR" sz="40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8942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Recurrent Neural Networks (RNN</a:t>
            </a:r>
            <a:r>
              <a:rPr lang="en-US" altLang="ko-KR" dirty="0" smtClean="0"/>
              <a:t>) Backward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BPTT (Back Propagation Through Time)</a:t>
            </a:r>
            <a:endParaRPr lang="ko-KR" altLang="en-US" dirty="0"/>
          </a:p>
          <a:p>
            <a:pPr marL="457200" lvl="1" indent="0">
              <a:buNone/>
            </a:pPr>
            <a:r>
              <a:rPr lang="en-US" altLang="ko-KR" dirty="0" smtClean="0"/>
              <a:t>   RNN</a:t>
            </a:r>
            <a:r>
              <a:rPr lang="ko-KR" altLang="en-US" dirty="0" smtClean="0"/>
              <a:t>은 시간축방향으로 이어져있어</a:t>
            </a:r>
            <a:r>
              <a:rPr lang="en-US" altLang="ko-KR" dirty="0" smtClean="0"/>
              <a:t>, backward</a:t>
            </a:r>
            <a:r>
              <a:rPr lang="ko-KR" altLang="en-US" dirty="0" smtClean="0"/>
              <a:t>시 출력 방향 뿐만 아니라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다음 시점에서부터도</a:t>
            </a:r>
            <a:r>
              <a:rPr lang="en-US" altLang="ko-KR" dirty="0" smtClean="0"/>
              <a:t> gradient</a:t>
            </a:r>
            <a:r>
              <a:rPr lang="ko-KR" altLang="en-US" dirty="0" smtClean="0"/>
              <a:t>가 흘러 들어온다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E0C152A-6E74-4483-BDE8-5D08A623AB0D}"/>
              </a:ext>
            </a:extLst>
          </p:cNvPr>
          <p:cNvGrpSpPr/>
          <p:nvPr/>
        </p:nvGrpSpPr>
        <p:grpSpPr>
          <a:xfrm>
            <a:off x="3188676" y="3493104"/>
            <a:ext cx="5574506" cy="2409293"/>
            <a:chOff x="3188676" y="2912533"/>
            <a:chExt cx="5574506" cy="2409293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BC14E7C-2CC1-4FDA-ABC2-38615A94A250}"/>
                </a:ext>
              </a:extLst>
            </p:cNvPr>
            <p:cNvSpPr/>
            <p:nvPr/>
          </p:nvSpPr>
          <p:spPr>
            <a:xfrm>
              <a:off x="3484370" y="3845403"/>
              <a:ext cx="1283331" cy="6944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RNN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7E259EF7-E3E5-427B-966D-1B1D9BEA2DCA}"/>
                </a:ext>
              </a:extLst>
            </p:cNvPr>
            <p:cNvCxnSpPr>
              <a:cxnSpLocks/>
            </p:cNvCxnSpPr>
            <p:nvPr/>
          </p:nvCxnSpPr>
          <p:spPr>
            <a:xfrm>
              <a:off x="3188677" y="4184692"/>
              <a:ext cx="2824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448957D-36C2-466C-A11B-12A7AC8AC2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141" y="4539808"/>
              <a:ext cx="0" cy="751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F010C40B-6364-4CD0-AA34-40673CA37AA3}"/>
                </a:ext>
              </a:extLst>
            </p:cNvPr>
            <p:cNvSpPr/>
            <p:nvPr/>
          </p:nvSpPr>
          <p:spPr>
            <a:xfrm>
              <a:off x="5246916" y="3845403"/>
              <a:ext cx="1283331" cy="6944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RNN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05CC3D80-7A55-4428-B2D5-62E11071E0F8}"/>
                </a:ext>
              </a:extLst>
            </p:cNvPr>
            <p:cNvCxnSpPr>
              <a:cxnSpLocks/>
            </p:cNvCxnSpPr>
            <p:nvPr/>
          </p:nvCxnSpPr>
          <p:spPr>
            <a:xfrm>
              <a:off x="4941930" y="4184692"/>
              <a:ext cx="2917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8ACEA79E-7896-4D27-A91D-FC8920BABB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9687" y="4539808"/>
              <a:ext cx="0" cy="751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DE6AFCA8-A871-4151-8A0D-894742737877}"/>
                </a:ext>
              </a:extLst>
            </p:cNvPr>
            <p:cNvSpPr/>
            <p:nvPr/>
          </p:nvSpPr>
          <p:spPr>
            <a:xfrm>
              <a:off x="7012122" y="3845403"/>
              <a:ext cx="1283330" cy="6944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RNN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DE4568F0-7C8F-4CB2-A085-93D0ED631ECA}"/>
                </a:ext>
              </a:extLst>
            </p:cNvPr>
            <p:cNvCxnSpPr>
              <a:cxnSpLocks/>
            </p:cNvCxnSpPr>
            <p:nvPr/>
          </p:nvCxnSpPr>
          <p:spPr>
            <a:xfrm>
              <a:off x="6700931" y="4184692"/>
              <a:ext cx="30121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A9E929C2-8C44-40DF-A7DC-19625284E4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4892" y="4539808"/>
              <a:ext cx="0" cy="751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02EA2C99-EB51-4EBB-8504-CF460F7FE01B}"/>
                </a:ext>
              </a:extLst>
            </p:cNvPr>
            <p:cNvCxnSpPr>
              <a:cxnSpLocks/>
            </p:cNvCxnSpPr>
            <p:nvPr/>
          </p:nvCxnSpPr>
          <p:spPr>
            <a:xfrm>
              <a:off x="8480717" y="4184691"/>
              <a:ext cx="2824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04BE213-2DD2-4AB9-917A-2DC0A0DD94B7}"/>
                    </a:ext>
                  </a:extLst>
                </p:cNvPr>
                <p:cNvSpPr txBox="1"/>
                <p:nvPr/>
              </p:nvSpPr>
              <p:spPr>
                <a:xfrm>
                  <a:off x="6464054" y="4459203"/>
                  <a:ext cx="115621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𝒏𝒆𝒙𝒕</m:t>
                            </m:r>
                          </m:sub>
                        </m:sSub>
                      </m:oMath>
                    </m:oMathPara>
                  </a14:m>
                  <a:endParaRPr lang="ko-KR" altLang="en-US" sz="2800" i="1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04BE213-2DD2-4AB9-917A-2DC0A0DD94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054" y="4459203"/>
                  <a:ext cx="1156214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A5BCD3B5-D62A-41D5-B1DF-A67261549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141" y="3073251"/>
              <a:ext cx="0" cy="751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375F50C-CF07-48B9-9FFB-5A6772C058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9687" y="3073251"/>
              <a:ext cx="0" cy="751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86E631BC-28E1-42F7-AC53-F8E2BC995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4892" y="3073251"/>
              <a:ext cx="0" cy="751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4540C76-0819-40CF-8A8A-488E5715F04B}"/>
                </a:ext>
              </a:extLst>
            </p:cNvPr>
            <p:cNvCxnSpPr>
              <a:cxnSpLocks/>
            </p:cNvCxnSpPr>
            <p:nvPr/>
          </p:nvCxnSpPr>
          <p:spPr>
            <a:xfrm>
              <a:off x="4333454" y="3073251"/>
              <a:ext cx="0" cy="7511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DA5FCD9-658D-4A79-995D-6D605CDCD5E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073251"/>
              <a:ext cx="0" cy="7511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D23077F-46DE-41C0-92E1-C5C3705C0C99}"/>
                </a:ext>
              </a:extLst>
            </p:cNvPr>
            <p:cNvCxnSpPr>
              <a:cxnSpLocks/>
            </p:cNvCxnSpPr>
            <p:nvPr/>
          </p:nvCxnSpPr>
          <p:spPr>
            <a:xfrm>
              <a:off x="7861205" y="3073251"/>
              <a:ext cx="0" cy="7511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39B9FCDD-7291-4BF8-B9AF-E8A92B5F404D}"/>
                </a:ext>
              </a:extLst>
            </p:cNvPr>
            <p:cNvGrpSpPr/>
            <p:nvPr/>
          </p:nvGrpSpPr>
          <p:grpSpPr>
            <a:xfrm>
              <a:off x="4108957" y="3440978"/>
              <a:ext cx="838321" cy="743714"/>
              <a:chOff x="4133607" y="3440978"/>
              <a:chExt cx="838321" cy="743714"/>
            </a:xfrm>
          </p:grpSpPr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6E3DE57C-8F1C-4B5F-BF52-ED6F36D661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3607" y="3440978"/>
                <a:ext cx="83832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896E885E-9732-4BFF-8188-4CC2A1A3F1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6580" y="3440978"/>
                <a:ext cx="0" cy="74371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F998B5B8-50E1-4592-85AE-5C64D10C0936}"/>
                </a:ext>
              </a:extLst>
            </p:cNvPr>
            <p:cNvGrpSpPr/>
            <p:nvPr/>
          </p:nvGrpSpPr>
          <p:grpSpPr>
            <a:xfrm>
              <a:off x="7656425" y="3440978"/>
              <a:ext cx="838321" cy="743714"/>
              <a:chOff x="4133607" y="3440978"/>
              <a:chExt cx="838321" cy="743714"/>
            </a:xfrm>
          </p:grpSpPr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4FD38893-E3A1-425C-BABC-04C8044E48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3607" y="3440978"/>
                <a:ext cx="83832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1BF7DE54-A150-4964-B6ED-12C1A0AEB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6580" y="3440978"/>
                <a:ext cx="0" cy="74371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056B2AF-18E2-406F-8BEE-FDD58A43886F}"/>
                </a:ext>
              </a:extLst>
            </p:cNvPr>
            <p:cNvGrpSpPr/>
            <p:nvPr/>
          </p:nvGrpSpPr>
          <p:grpSpPr>
            <a:xfrm>
              <a:off x="3188676" y="3538537"/>
              <a:ext cx="5562763" cy="800995"/>
              <a:chOff x="3348921" y="3440978"/>
              <a:chExt cx="5442540" cy="743714"/>
            </a:xfrm>
          </p:grpSpPr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C6B28CB7-35B4-4C30-9297-F74495FEB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8952" y="3440978"/>
                <a:ext cx="50297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D73FC09C-C7B8-44AD-8753-9A4C49C42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6580" y="3448094"/>
                <a:ext cx="0" cy="7365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5F841B6D-0501-43D5-94FA-1B446BD23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872" y="4173086"/>
                <a:ext cx="39486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E02786AA-1531-475C-B86C-718D42F4B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9191" y="3440978"/>
                <a:ext cx="50297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3C5A9D6E-BF3C-4A41-9051-F7980CA5F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6819" y="3448094"/>
                <a:ext cx="0" cy="7365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7D06DDA2-1899-4A13-89ED-DF36969258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5112" y="4173086"/>
                <a:ext cx="39486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0C9699BA-D341-49C9-977C-DF9144E4E1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675" y="3440978"/>
                <a:ext cx="50297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4C333642-910D-47AE-B8B8-4AE396A72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8303" y="3448094"/>
                <a:ext cx="0" cy="7365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5BF6CE60-BDFA-418F-904B-78AF3758B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6597" y="4173086"/>
                <a:ext cx="39486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E7C5B1A0-46D5-47C3-8086-C1FA92501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8921" y="4184692"/>
                <a:ext cx="27636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BD8E43B-91E4-4AAB-854E-2BDDC59E5ECD}"/>
                </a:ext>
              </a:extLst>
            </p:cNvPr>
            <p:cNvGrpSpPr/>
            <p:nvPr/>
          </p:nvGrpSpPr>
          <p:grpSpPr>
            <a:xfrm>
              <a:off x="5871588" y="3440978"/>
              <a:ext cx="838321" cy="743714"/>
              <a:chOff x="4133607" y="3440978"/>
              <a:chExt cx="838321" cy="743714"/>
            </a:xfrm>
          </p:grpSpPr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CFBF0E52-AC8F-4B4C-A941-57584D66D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3607" y="3440978"/>
                <a:ext cx="83832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1E14F99-FA4F-48A6-ADC8-80A0C603B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6580" y="3440978"/>
                <a:ext cx="0" cy="74371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21A69CCE-73BE-4B58-987F-D7D75DEB1DDF}"/>
                </a:ext>
              </a:extLst>
            </p:cNvPr>
            <p:cNvCxnSpPr>
              <a:cxnSpLocks/>
            </p:cNvCxnSpPr>
            <p:nvPr/>
          </p:nvCxnSpPr>
          <p:spPr>
            <a:xfrm>
              <a:off x="4333454" y="4539808"/>
              <a:ext cx="0" cy="7511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B0033744-64F0-4893-9BAD-45E6197D186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539808"/>
              <a:ext cx="0" cy="7511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9112C89C-8E8A-4CFC-BDE7-E2354AED22E3}"/>
                </a:ext>
              </a:extLst>
            </p:cNvPr>
            <p:cNvCxnSpPr>
              <a:cxnSpLocks/>
            </p:cNvCxnSpPr>
            <p:nvPr/>
          </p:nvCxnSpPr>
          <p:spPr>
            <a:xfrm>
              <a:off x="7861205" y="4539808"/>
              <a:ext cx="0" cy="7511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8157B67-1AFF-44B1-BC45-22D072F59891}"/>
                    </a:ext>
                  </a:extLst>
                </p:cNvPr>
                <p:cNvSpPr txBox="1"/>
                <p:nvPr/>
              </p:nvSpPr>
              <p:spPr>
                <a:xfrm>
                  <a:off x="4698849" y="4459203"/>
                  <a:ext cx="1169038" cy="4694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𝒑𝒓𝒆</m:t>
                            </m:r>
                            <m:r>
                              <a:rPr lang="en-US" altLang="ko-KR" sz="2800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sub>
                        </m:sSub>
                      </m:oMath>
                    </m:oMathPara>
                  </a14:m>
                  <a:endParaRPr lang="ko-KR" altLang="en-US" sz="2800" i="1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8157B67-1AFF-44B1-BC45-22D072F598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8849" y="4459203"/>
                  <a:ext cx="1169038" cy="4694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39E2654-4075-44DC-879C-EF1743EE18D6}"/>
                    </a:ext>
                  </a:extLst>
                </p:cNvPr>
                <p:cNvSpPr txBox="1"/>
                <p:nvPr/>
              </p:nvSpPr>
              <p:spPr>
                <a:xfrm>
                  <a:off x="6094468" y="2912533"/>
                  <a:ext cx="69134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sz="2800" i="1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39E2654-4075-44DC-879C-EF1743EE18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468" y="2912533"/>
                  <a:ext cx="691343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488ECAE-4041-4EB6-AF31-05F742532F53}"/>
                    </a:ext>
                  </a:extLst>
                </p:cNvPr>
                <p:cNvSpPr txBox="1"/>
                <p:nvPr/>
              </p:nvSpPr>
              <p:spPr>
                <a:xfrm>
                  <a:off x="6094468" y="4890939"/>
                  <a:ext cx="67851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sz="2800" i="1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488ECAE-4041-4EB6-AF31-05F742532F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468" y="4890939"/>
                  <a:ext cx="678519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249D1E8-2BAC-473D-9150-CA1A9C5433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시간 축 방향의 연결을 적당히 끊어 학습</a:t>
            </a:r>
            <a:endParaRPr lang="en-US" altLang="ko-KR" sz="40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endParaRPr lang="en-US" altLang="ko-KR" sz="40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Truncated BPTT</a:t>
            </a:r>
          </a:p>
        </p:txBody>
      </p:sp>
    </p:spTree>
    <p:extLst>
      <p:ext uri="{BB962C8B-B14F-4D97-AF65-F5344CB8AC3E}">
        <p14:creationId xmlns:p14="http://schemas.microsoft.com/office/powerpoint/2010/main" val="369074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자연어처리 개요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82B7A3-6B3D-4EF6-823F-7E9D9979AAF9}"/>
              </a:ext>
            </a:extLst>
          </p:cNvPr>
          <p:cNvSpPr/>
          <p:nvPr/>
        </p:nvSpPr>
        <p:spPr>
          <a:xfrm>
            <a:off x="8948057" y="6226318"/>
            <a:ext cx="10009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https://translate.kakao.com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6579D7-342C-42A9-8638-0005DBBC1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16" y="2345310"/>
            <a:ext cx="8534398" cy="38810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8094" y="1576625"/>
            <a:ext cx="4834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번역</a:t>
            </a:r>
            <a:r>
              <a:rPr lang="en-US" altLang="ko-KR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(Machine Translation)</a:t>
            </a:r>
            <a:endParaRPr lang="en-US" altLang="ko-KR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1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629904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Recurrent Neural Networks (RNN)</a:t>
            </a:r>
            <a:r>
              <a:rPr lang="ko-KR" altLang="en-US" dirty="0"/>
              <a:t>의</a:t>
            </a:r>
            <a:r>
              <a:rPr lang="en-US" altLang="ko-KR" dirty="0"/>
              <a:t> Back </a:t>
            </a:r>
            <a:r>
              <a:rPr lang="en-US" altLang="ko-KR" dirty="0" smtClean="0"/>
              <a:t>propagation : Truncated BPTT</a:t>
            </a:r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/>
          <a:srcRect t="14190" b="17514"/>
          <a:stretch/>
        </p:blipFill>
        <p:spPr bwMode="auto">
          <a:xfrm>
            <a:off x="1422400" y="2509158"/>
            <a:ext cx="9144000" cy="351282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797745" y="2609307"/>
            <a:ext cx="59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Loss</a:t>
            </a:r>
            <a:endParaRPr lang="ko-KR" altLang="en-US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828800" y="6154057"/>
            <a:ext cx="82441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1828800" y="6342743"/>
            <a:ext cx="824411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469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629904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Recurrent Neural Networks (RNN)</a:t>
            </a:r>
            <a:r>
              <a:rPr lang="ko-KR" altLang="en-US" dirty="0"/>
              <a:t>의</a:t>
            </a:r>
            <a:r>
              <a:rPr lang="en-US" altLang="ko-KR" dirty="0"/>
              <a:t> Back </a:t>
            </a:r>
            <a:r>
              <a:rPr lang="en-US" altLang="ko-KR" dirty="0" smtClean="0"/>
              <a:t>propagation (</a:t>
            </a:r>
            <a:r>
              <a:rPr lang="en-US" altLang="ko-KR" dirty="0"/>
              <a:t>BPTT) : Truncated BPTT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/>
          <a:srcRect t="14190" b="17514"/>
          <a:stretch/>
        </p:blipFill>
        <p:spPr bwMode="auto">
          <a:xfrm>
            <a:off x="1422400" y="2509158"/>
            <a:ext cx="9144000" cy="351282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797745" y="2609307"/>
            <a:ext cx="59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Loss</a:t>
            </a:r>
            <a:endParaRPr lang="ko-KR" altLang="en-US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785258" y="6241141"/>
            <a:ext cx="25109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1785258" y="6371772"/>
            <a:ext cx="23948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54629" y="3526972"/>
            <a:ext cx="2685142" cy="25835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705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629904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Recurrent Neural Networks (RNN)</a:t>
            </a:r>
            <a:r>
              <a:rPr lang="ko-KR" altLang="en-US" dirty="0"/>
              <a:t>의</a:t>
            </a:r>
            <a:r>
              <a:rPr lang="en-US" altLang="ko-KR" dirty="0"/>
              <a:t> Back </a:t>
            </a:r>
            <a:r>
              <a:rPr lang="en-US" altLang="ko-KR" dirty="0" smtClean="0"/>
              <a:t>propagation (</a:t>
            </a:r>
            <a:r>
              <a:rPr lang="en-US" altLang="ko-KR" dirty="0"/>
              <a:t>BPTT) : Truncated BPTT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/>
          <a:srcRect t="14190" b="17514"/>
          <a:stretch/>
        </p:blipFill>
        <p:spPr bwMode="auto">
          <a:xfrm>
            <a:off x="1422400" y="2509158"/>
            <a:ext cx="9144000" cy="351282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797745" y="2609307"/>
            <a:ext cx="59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Loss</a:t>
            </a:r>
            <a:endParaRPr lang="ko-KR" altLang="en-US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470401" y="6241141"/>
            <a:ext cx="25109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470401" y="6371772"/>
            <a:ext cx="23948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339772" y="3526972"/>
            <a:ext cx="2685142" cy="25835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1512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629904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Recurrent Neural Networks (RNN)</a:t>
            </a:r>
            <a:r>
              <a:rPr lang="ko-KR" altLang="en-US" dirty="0"/>
              <a:t>의</a:t>
            </a:r>
            <a:r>
              <a:rPr lang="en-US" altLang="ko-KR" dirty="0"/>
              <a:t> Back </a:t>
            </a:r>
            <a:r>
              <a:rPr lang="en-US" altLang="ko-KR" dirty="0" smtClean="0"/>
              <a:t>propagation (</a:t>
            </a:r>
            <a:r>
              <a:rPr lang="en-US" altLang="ko-KR" dirty="0"/>
              <a:t>BPTT) : Truncated BPTT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/>
          <a:srcRect t="14190" b="17514"/>
          <a:stretch/>
        </p:blipFill>
        <p:spPr bwMode="auto">
          <a:xfrm>
            <a:off x="1422400" y="2509158"/>
            <a:ext cx="9144000" cy="351282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797745" y="2609307"/>
            <a:ext cx="59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Loss</a:t>
            </a:r>
            <a:endParaRPr lang="ko-KR" altLang="en-US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126514" y="6241141"/>
            <a:ext cx="25109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126514" y="6371772"/>
            <a:ext cx="23948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995885" y="3526972"/>
            <a:ext cx="2685142" cy="25835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797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Recurrent Neural Networks (RNN) : Truncated BPTT</a:t>
            </a:r>
          </a:p>
          <a:p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B0DD9D-CC69-47E7-8278-6AC49BAE145C}"/>
              </a:ext>
            </a:extLst>
          </p:cNvPr>
          <p:cNvGrpSpPr/>
          <p:nvPr/>
        </p:nvGrpSpPr>
        <p:grpSpPr>
          <a:xfrm>
            <a:off x="3159699" y="2133600"/>
            <a:ext cx="5872602" cy="4363915"/>
            <a:chOff x="2017321" y="1848076"/>
            <a:chExt cx="7043958" cy="550486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99745D9-B0DE-4EE4-BC1B-4F104EA89C9F}"/>
                </a:ext>
              </a:extLst>
            </p:cNvPr>
            <p:cNvSpPr/>
            <p:nvPr/>
          </p:nvSpPr>
          <p:spPr>
            <a:xfrm>
              <a:off x="2017321" y="3117273"/>
              <a:ext cx="7043945" cy="3019102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49740FE-5104-4EBD-87BB-3E2A5D237142}"/>
                </a:ext>
              </a:extLst>
            </p:cNvPr>
            <p:cNvGrpSpPr/>
            <p:nvPr/>
          </p:nvGrpSpPr>
          <p:grpSpPr>
            <a:xfrm>
              <a:off x="2017321" y="3299439"/>
              <a:ext cx="2138940" cy="2678265"/>
              <a:chOff x="4243127" y="3078263"/>
              <a:chExt cx="2768778" cy="3466914"/>
            </a:xfrm>
          </p:grpSpPr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3BC14E7C-2CC1-4FDA-ABC2-38615A94A250}"/>
                  </a:ext>
                </a:extLst>
              </p:cNvPr>
              <p:cNvSpPr/>
              <p:nvPr/>
            </p:nvSpPr>
            <p:spPr>
              <a:xfrm>
                <a:off x="4702237" y="4300693"/>
                <a:ext cx="1992573" cy="107817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>
                    <a:solidFill>
                      <a:schemeClr val="tx1"/>
                    </a:solidFill>
                  </a:rPr>
                  <a:t>RNN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7E259EF7-E3E5-427B-966D-1B1D9BEA2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3127" y="4827493"/>
                <a:ext cx="43857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CFBF0E52-AC8F-4B4C-A941-57584D66D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0280" y="4115067"/>
                <a:ext cx="130162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1E14F99-FA4F-48A6-ADC8-80A0C603B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602" y="4115067"/>
                <a:ext cx="0" cy="71242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3448957D-36C2-466C-A11B-12A7AC8AC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240" y="5378867"/>
                <a:ext cx="0" cy="11663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AD2247E0-B361-41DE-85E4-1753FC0999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8698" y="3078263"/>
                <a:ext cx="0" cy="122242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8EAE2297-5B66-4320-A1AF-B100BF70C9F2}"/>
                </a:ext>
              </a:extLst>
            </p:cNvPr>
            <p:cNvGrpSpPr/>
            <p:nvPr/>
          </p:nvGrpSpPr>
          <p:grpSpPr>
            <a:xfrm>
              <a:off x="4131426" y="3299439"/>
              <a:ext cx="2138940" cy="2678265"/>
              <a:chOff x="4243127" y="3078263"/>
              <a:chExt cx="2768778" cy="3466914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F010C40B-6364-4CD0-AA34-40673CA37AA3}"/>
                  </a:ext>
                </a:extLst>
              </p:cNvPr>
              <p:cNvSpPr/>
              <p:nvPr/>
            </p:nvSpPr>
            <p:spPr>
              <a:xfrm>
                <a:off x="4702237" y="4300693"/>
                <a:ext cx="1992573" cy="107817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>
                    <a:solidFill>
                      <a:schemeClr val="tx1"/>
                    </a:solidFill>
                  </a:rPr>
                  <a:t>RNN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05CC3D80-7A55-4428-B2D5-62E11071E0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3127" y="4827493"/>
                <a:ext cx="43857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0F6798C-BFFD-4384-9029-E4F45749B7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0280" y="4115067"/>
                <a:ext cx="130162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6C92AB2D-31B2-4D69-B6A8-D769C8970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602" y="4115067"/>
                <a:ext cx="0" cy="71242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8ACEA79E-7896-4D27-A91D-FC8920BABB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240" y="5378867"/>
                <a:ext cx="0" cy="11663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2368CE8F-0911-4337-ABA8-BEA2C268A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8698" y="3078263"/>
                <a:ext cx="0" cy="122242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1199EC4B-FF63-4553-BC6B-135B64DD28E4}"/>
                </a:ext>
              </a:extLst>
            </p:cNvPr>
            <p:cNvGrpSpPr/>
            <p:nvPr/>
          </p:nvGrpSpPr>
          <p:grpSpPr>
            <a:xfrm>
              <a:off x="6606278" y="3299439"/>
              <a:ext cx="2455001" cy="2678265"/>
              <a:chOff x="4243127" y="3078263"/>
              <a:chExt cx="3177908" cy="3466914"/>
            </a:xfrm>
          </p:grpSpPr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DE6AFCA8-A871-4151-8A0D-894742737877}"/>
                  </a:ext>
                </a:extLst>
              </p:cNvPr>
              <p:cNvSpPr/>
              <p:nvPr/>
            </p:nvSpPr>
            <p:spPr>
              <a:xfrm>
                <a:off x="4702237" y="4300693"/>
                <a:ext cx="1992573" cy="107817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>
                    <a:solidFill>
                      <a:schemeClr val="tx1"/>
                    </a:solidFill>
                  </a:rPr>
                  <a:t>RNN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DE4568F0-7C8F-4CB2-A085-93D0ED631E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3127" y="4827493"/>
                <a:ext cx="43857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9B28770F-ECD2-4A9A-BDED-E946F0DD63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0280" y="4115067"/>
                <a:ext cx="130162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DEFDB2F0-3FC8-44A4-94AE-33339C3E80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602" y="4115067"/>
                <a:ext cx="0" cy="71242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A9E929C2-8C44-40DF-A7DC-19625284E4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240" y="5378867"/>
                <a:ext cx="0" cy="11663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B0ED2974-7D94-47B3-9A9A-CCD6DDDAD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8698" y="3078263"/>
                <a:ext cx="0" cy="122242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>
                <a:extLst>
                  <a:ext uri="{FF2B5EF4-FFF2-40B4-BE49-F238E27FC236}">
                    <a16:creationId xmlns:a16="http://schemas.microsoft.com/office/drawing/2014/main" id="{02EA2C99-EB51-4EBB-8504-CF460F7FE0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2464" y="4827492"/>
                <a:ext cx="43857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CF066D8-F4F5-4F77-A59F-6B06BBB915B7}"/>
                </a:ext>
              </a:extLst>
            </p:cNvPr>
            <p:cNvCxnSpPr>
              <a:cxnSpLocks/>
            </p:cNvCxnSpPr>
            <p:nvPr/>
          </p:nvCxnSpPr>
          <p:spPr>
            <a:xfrm>
              <a:off x="3161002" y="3299439"/>
              <a:ext cx="46031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CDF75BF9-F7A7-4C5B-A189-57E9EBE983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0786" y="2398440"/>
              <a:ext cx="0" cy="9009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ACDB50BB-BABF-4E6D-93FD-191DAFAF2678}"/>
                </a:ext>
              </a:extLst>
            </p:cNvPr>
            <p:cNvCxnSpPr>
              <a:cxnSpLocks/>
            </p:cNvCxnSpPr>
            <p:nvPr/>
          </p:nvCxnSpPr>
          <p:spPr>
            <a:xfrm>
              <a:off x="3141645" y="5977704"/>
              <a:ext cx="46031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03B9E09-CD4F-4BC8-BFE7-FCBF1A208E30}"/>
                    </a:ext>
                  </a:extLst>
                </p:cNvPr>
                <p:cNvSpPr txBox="1"/>
                <p:nvPr/>
              </p:nvSpPr>
              <p:spPr>
                <a:xfrm>
                  <a:off x="6263951" y="4394535"/>
                  <a:ext cx="3398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03B9E09-CD4F-4BC8-BFE7-FCBF1A208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3951" y="4394535"/>
                  <a:ext cx="33983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FF2B4AE8-E587-4725-A6B0-841B6CEFB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0786" y="5977704"/>
              <a:ext cx="0" cy="90099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96CA6F5B-C262-485D-BCDB-08AD4E5F35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0786" y="2398439"/>
              <a:ext cx="0" cy="90099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5A3B17B9-6C3D-4C81-9FCC-4EC95EB8F90A}"/>
                    </a:ext>
                  </a:extLst>
                </p:cNvPr>
                <p:cNvSpPr txBox="1"/>
                <p:nvPr/>
              </p:nvSpPr>
              <p:spPr>
                <a:xfrm>
                  <a:off x="5174886" y="1848076"/>
                  <a:ext cx="354039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0" smtClean="0">
                            <a:latin typeface="Cambria Math" panose="02040503050406030204" pitchFamily="18" charset="0"/>
                          </a:rPr>
                          <m:t>𝐡𝐬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2800" b="1" i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ko-KR" sz="28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28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800" b="1" i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5A3B17B9-6C3D-4C81-9FCC-4EC95EB8F9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886" y="1848076"/>
                  <a:ext cx="3540393" cy="430887"/>
                </a:xfrm>
                <a:prstGeom prst="rect">
                  <a:avLst/>
                </a:prstGeom>
                <a:blipFill>
                  <a:blip r:embed="rId4"/>
                  <a:stretch>
                    <a:fillRect r="-13430" b="-186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04BE213-2DD2-4AB9-917A-2DC0A0DD94B7}"/>
                    </a:ext>
                  </a:extLst>
                </p:cNvPr>
                <p:cNvSpPr txBox="1"/>
                <p:nvPr/>
              </p:nvSpPr>
              <p:spPr>
                <a:xfrm>
                  <a:off x="5174886" y="6922055"/>
                  <a:ext cx="338810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2800" b="1" dirty="0"/>
                    <a:t>x</a:t>
                  </a:r>
                  <a14:m>
                    <m:oMath xmlns:m="http://schemas.openxmlformats.org/officeDocument/2006/math">
                      <m:r>
                        <a:rPr lang="en-US" altLang="ko-KR" sz="2800" b="1" i="0" smtClean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8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2800" b="1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8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800" b="1" i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04BE213-2DD2-4AB9-917A-2DC0A0DD94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886" y="6922055"/>
                  <a:ext cx="3388107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7775" t="-30508" r="-17495" b="-796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191944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Recurrent Neural Networks (RNN) : Truncated BPTT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B0DD9D-CC69-47E7-8278-6AC49BAE145C}"/>
              </a:ext>
            </a:extLst>
          </p:cNvPr>
          <p:cNvGrpSpPr/>
          <p:nvPr/>
        </p:nvGrpSpPr>
        <p:grpSpPr>
          <a:xfrm>
            <a:off x="2683431" y="2332696"/>
            <a:ext cx="6305266" cy="3854595"/>
            <a:chOff x="1498346" y="2255265"/>
            <a:chExt cx="7562921" cy="462343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99745D9-B0DE-4EE4-BC1B-4F104EA89C9F}"/>
                </a:ext>
              </a:extLst>
            </p:cNvPr>
            <p:cNvSpPr/>
            <p:nvPr/>
          </p:nvSpPr>
          <p:spPr>
            <a:xfrm>
              <a:off x="1498346" y="2894836"/>
              <a:ext cx="7562921" cy="324154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49740FE-5104-4EBD-87BB-3E2A5D237142}"/>
                </a:ext>
              </a:extLst>
            </p:cNvPr>
            <p:cNvGrpSpPr/>
            <p:nvPr/>
          </p:nvGrpSpPr>
          <p:grpSpPr>
            <a:xfrm>
              <a:off x="2017319" y="3117273"/>
              <a:ext cx="4927764" cy="2860431"/>
              <a:chOff x="4243127" y="2842456"/>
              <a:chExt cx="6378804" cy="3702721"/>
            </a:xfrm>
          </p:grpSpPr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3BC14E7C-2CC1-4FDA-ABC2-38615A94A250}"/>
                  </a:ext>
                </a:extLst>
              </p:cNvPr>
              <p:cNvSpPr/>
              <p:nvPr/>
            </p:nvSpPr>
            <p:spPr>
              <a:xfrm>
                <a:off x="4702237" y="4300693"/>
                <a:ext cx="1992573" cy="107817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>
                    <a:solidFill>
                      <a:schemeClr val="tx1"/>
                    </a:solidFill>
                  </a:rPr>
                  <a:t>RNN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7E259EF7-E3E5-427B-966D-1B1D9BEA2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3127" y="4827493"/>
                <a:ext cx="43857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CFBF0E52-AC8F-4B4C-A941-57584D66D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0280" y="3681255"/>
                <a:ext cx="130162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1E14F99-FA4F-48A6-ADC8-80A0C603B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601" y="3681255"/>
                <a:ext cx="0" cy="11462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3448957D-36C2-466C-A11B-12A7AC8AC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240" y="5378867"/>
                <a:ext cx="0" cy="11663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AD2247E0-B361-41DE-85E4-1753FC0999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8698" y="3078263"/>
                <a:ext cx="0" cy="122242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325745B-CF40-477B-B382-93D6A7B3F6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6904" y="3922704"/>
                <a:ext cx="91730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85FDF155-69D4-40BC-B737-EE54820A7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4678" y="3913175"/>
                <a:ext cx="0" cy="114623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EFA00244-46D5-4B83-AD63-2C5DEC7A9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5322" y="5378867"/>
                <a:ext cx="0" cy="10048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9AE56011-74A2-4001-92EF-B9407FE0C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4539" y="5059414"/>
                <a:ext cx="58433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84FB29D7-5992-4D2D-A7C9-0B599A44B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3771" y="3922704"/>
                <a:ext cx="91730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73066367-9DBD-4551-8746-D8667DCA12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1544" y="3913175"/>
                <a:ext cx="0" cy="114623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E2CFB476-EB8F-4D40-8141-12E7D5AD4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1518" y="2842456"/>
                <a:ext cx="0" cy="14419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화살표 연결선 129">
                <a:extLst>
                  <a:ext uri="{FF2B5EF4-FFF2-40B4-BE49-F238E27FC236}">
                    <a16:creationId xmlns:a16="http://schemas.microsoft.com/office/drawing/2014/main" id="{4DCE33DD-256B-447E-BED9-0A73E48E27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63667" y="5080292"/>
                <a:ext cx="43857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BA206D80-5893-4FBE-BB10-3F3FF0F21F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80138" y="5059414"/>
                <a:ext cx="441793" cy="2087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8EAE2297-5B66-4320-A1AF-B100BF70C9F2}"/>
                </a:ext>
              </a:extLst>
            </p:cNvPr>
            <p:cNvGrpSpPr/>
            <p:nvPr/>
          </p:nvGrpSpPr>
          <p:grpSpPr>
            <a:xfrm>
              <a:off x="4131425" y="3117273"/>
              <a:ext cx="2138939" cy="2860431"/>
              <a:chOff x="4243127" y="2842456"/>
              <a:chExt cx="2768778" cy="3702721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F010C40B-6364-4CD0-AA34-40673CA37AA3}"/>
                  </a:ext>
                </a:extLst>
              </p:cNvPr>
              <p:cNvSpPr/>
              <p:nvPr/>
            </p:nvSpPr>
            <p:spPr>
              <a:xfrm>
                <a:off x="4702237" y="4300693"/>
                <a:ext cx="1992573" cy="107817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>
                    <a:solidFill>
                      <a:schemeClr val="tx1"/>
                    </a:solidFill>
                  </a:rPr>
                  <a:t>RNN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05CC3D80-7A55-4428-B2D5-62E11071E0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3127" y="4827493"/>
                <a:ext cx="43857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0F6798C-BFFD-4384-9029-E4F45749B7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0280" y="3681255"/>
                <a:ext cx="130162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6C92AB2D-31B2-4D69-B6A8-D769C8970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601" y="3681255"/>
                <a:ext cx="0" cy="11462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8ACEA79E-7896-4D27-A91D-FC8920BABB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240" y="5378867"/>
                <a:ext cx="0" cy="11663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2368CE8F-0911-4337-ABA8-BEA2C268A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8698" y="3078263"/>
                <a:ext cx="0" cy="122242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71AAF0CF-B56B-475E-911E-460821B6A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5323" y="5378867"/>
                <a:ext cx="0" cy="9809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57B043CE-B448-4FC3-A834-5AC31C76F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1518" y="2842456"/>
                <a:ext cx="0" cy="14419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1199EC4B-FF63-4553-BC6B-135B64DD28E4}"/>
                </a:ext>
              </a:extLst>
            </p:cNvPr>
            <p:cNvGrpSpPr/>
            <p:nvPr/>
          </p:nvGrpSpPr>
          <p:grpSpPr>
            <a:xfrm>
              <a:off x="6606278" y="3117273"/>
              <a:ext cx="1893977" cy="2860431"/>
              <a:chOff x="4243127" y="2842456"/>
              <a:chExt cx="2451683" cy="3702721"/>
            </a:xfrm>
          </p:grpSpPr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DE6AFCA8-A871-4151-8A0D-894742737877}"/>
                  </a:ext>
                </a:extLst>
              </p:cNvPr>
              <p:cNvSpPr/>
              <p:nvPr/>
            </p:nvSpPr>
            <p:spPr>
              <a:xfrm>
                <a:off x="4702237" y="4300693"/>
                <a:ext cx="1992573" cy="107817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>
                    <a:solidFill>
                      <a:schemeClr val="tx1"/>
                    </a:solidFill>
                  </a:rPr>
                  <a:t>RNN</a:t>
                </a:r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DE4568F0-7C8F-4CB2-A085-93D0ED631E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3127" y="4827493"/>
                <a:ext cx="43857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A9E929C2-8C44-40DF-A7DC-19625284E4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240" y="5378867"/>
                <a:ext cx="0" cy="11663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B0ED2974-7D94-47B3-9A9A-CCD6DDDAD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8698" y="3078263"/>
                <a:ext cx="0" cy="122242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6CA3DFCE-E053-4365-8993-6C48DDB8E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5323" y="5378867"/>
                <a:ext cx="0" cy="9809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F7927A55-BC95-4D2C-93C8-9AB56ED4C4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1518" y="2842456"/>
                <a:ext cx="0" cy="14419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CF066D8-F4F5-4F77-A59F-6B06BBB915B7}"/>
                </a:ext>
              </a:extLst>
            </p:cNvPr>
            <p:cNvCxnSpPr>
              <a:cxnSpLocks/>
            </p:cNvCxnSpPr>
            <p:nvPr/>
          </p:nvCxnSpPr>
          <p:spPr>
            <a:xfrm>
              <a:off x="3161002" y="3299439"/>
              <a:ext cx="46031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CDF75BF9-F7A7-4C5B-A189-57E9EBE983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0786" y="2398440"/>
              <a:ext cx="0" cy="9009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ACDB50BB-BABF-4E6D-93FD-191DAFAF2678}"/>
                </a:ext>
              </a:extLst>
            </p:cNvPr>
            <p:cNvCxnSpPr>
              <a:cxnSpLocks/>
            </p:cNvCxnSpPr>
            <p:nvPr/>
          </p:nvCxnSpPr>
          <p:spPr>
            <a:xfrm>
              <a:off x="3141645" y="5977704"/>
              <a:ext cx="46031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03B9E09-CD4F-4BC8-BFE7-FCBF1A208E30}"/>
                    </a:ext>
                  </a:extLst>
                </p:cNvPr>
                <p:cNvSpPr txBox="1"/>
                <p:nvPr/>
              </p:nvSpPr>
              <p:spPr>
                <a:xfrm>
                  <a:off x="6263951" y="4394535"/>
                  <a:ext cx="3398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03B9E09-CD4F-4BC8-BFE7-FCBF1A208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3951" y="4394535"/>
                  <a:ext cx="33983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FF2B4AE8-E587-4725-A6B0-841B6CEFB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0786" y="5977704"/>
              <a:ext cx="0" cy="90099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5A3B17B9-6C3D-4C81-9FCC-4EC95EB8F90A}"/>
                    </a:ext>
                  </a:extLst>
                </p:cNvPr>
                <p:cNvSpPr txBox="1"/>
                <p:nvPr/>
              </p:nvSpPr>
              <p:spPr>
                <a:xfrm>
                  <a:off x="4761608" y="2378004"/>
                  <a:ext cx="619122" cy="516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0" smtClean="0">
                            <a:latin typeface="Cambria Math" panose="02040503050406030204" pitchFamily="18" charset="0"/>
                          </a:rPr>
                          <m:t>𝐡𝐬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5A3B17B9-6C3D-4C81-9FCC-4EC95EB8F9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1608" y="2378004"/>
                  <a:ext cx="619122" cy="516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04BE213-2DD2-4AB9-917A-2DC0A0DD94B7}"/>
                    </a:ext>
                  </a:extLst>
                </p:cNvPr>
                <p:cNvSpPr txBox="1"/>
                <p:nvPr/>
              </p:nvSpPr>
              <p:spPr>
                <a:xfrm>
                  <a:off x="4892912" y="6328192"/>
                  <a:ext cx="582590" cy="516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0" smtClean="0">
                            <a:latin typeface="Cambria Math" panose="02040503050406030204" pitchFamily="18" charset="0"/>
                          </a:rPr>
                          <m:t>𝐱𝐬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04BE213-2DD2-4AB9-917A-2DC0A0DD94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912" y="6328192"/>
                  <a:ext cx="582590" cy="5168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6E1D0F1E-47A1-4F00-98D2-9ED9A061BECA}"/>
                </a:ext>
              </a:extLst>
            </p:cNvPr>
            <p:cNvCxnSpPr>
              <a:cxnSpLocks/>
            </p:cNvCxnSpPr>
            <p:nvPr/>
          </p:nvCxnSpPr>
          <p:spPr>
            <a:xfrm>
              <a:off x="3343799" y="3117273"/>
              <a:ext cx="460318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579D5A5F-26DA-4C2B-B36F-36594834A8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3799" y="5834531"/>
              <a:ext cx="460318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96CA6F5B-C262-485D-BCDB-08AD4E5F35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0786" y="2398439"/>
              <a:ext cx="0" cy="90099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45792B2D-965A-41D1-BADA-56C13FD536E7}"/>
                </a:ext>
              </a:extLst>
            </p:cNvPr>
            <p:cNvCxnSpPr>
              <a:cxnSpLocks/>
            </p:cNvCxnSpPr>
            <p:nvPr/>
          </p:nvCxnSpPr>
          <p:spPr>
            <a:xfrm>
              <a:off x="5930429" y="5834531"/>
              <a:ext cx="0" cy="9009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96304280-2FA8-4132-BC4F-1F6593745BFE}"/>
                </a:ext>
              </a:extLst>
            </p:cNvPr>
            <p:cNvCxnSpPr>
              <a:cxnSpLocks/>
            </p:cNvCxnSpPr>
            <p:nvPr/>
          </p:nvCxnSpPr>
          <p:spPr>
            <a:xfrm>
              <a:off x="5930429" y="2255265"/>
              <a:ext cx="0" cy="9009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3E1CC271-FC9B-427B-B8B1-C7BDB4848788}"/>
                    </a:ext>
                  </a:extLst>
                </p:cNvPr>
                <p:cNvSpPr txBox="1"/>
                <p:nvPr/>
              </p:nvSpPr>
              <p:spPr>
                <a:xfrm>
                  <a:off x="6148979" y="2378003"/>
                  <a:ext cx="882538" cy="516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0" smtClean="0">
                            <a:latin typeface="Cambria Math" panose="02040503050406030204" pitchFamily="18" charset="0"/>
                          </a:rPr>
                          <m:t>𝐝𝐡𝐬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3E1CC271-FC9B-427B-B8B1-C7BDB48487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979" y="2378003"/>
                  <a:ext cx="882538" cy="5168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4FFE7C04-A1D7-47D0-A099-F06B65485562}"/>
                    </a:ext>
                  </a:extLst>
                </p:cNvPr>
                <p:cNvSpPr txBox="1"/>
                <p:nvPr/>
              </p:nvSpPr>
              <p:spPr>
                <a:xfrm>
                  <a:off x="6148979" y="6328192"/>
                  <a:ext cx="846005" cy="516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0" smtClean="0">
                            <a:latin typeface="Cambria Math" panose="02040503050406030204" pitchFamily="18" charset="0"/>
                          </a:rPr>
                          <m:t>𝐝𝐱𝐬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4FFE7C04-A1D7-47D0-A099-F06B6548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979" y="6328192"/>
                  <a:ext cx="846005" cy="5168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54EDC158-A1A7-44A2-986F-D7ABCAD1A774}"/>
                    </a:ext>
                  </a:extLst>
                </p:cNvPr>
                <p:cNvSpPr txBox="1"/>
                <p:nvPr/>
              </p:nvSpPr>
              <p:spPr>
                <a:xfrm>
                  <a:off x="1503848" y="4825881"/>
                  <a:ext cx="678727" cy="516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0" smtClean="0">
                            <a:latin typeface="Cambria Math" panose="02040503050406030204" pitchFamily="18" charset="0"/>
                          </a:rPr>
                          <m:t>𝐝𝐡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54EDC158-A1A7-44A2-986F-D7ABCAD1A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848" y="4825881"/>
                  <a:ext cx="678727" cy="5168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0FC9BDC3-FF13-4CE7-8997-24B1B6D1736A}"/>
                    </a:ext>
                  </a:extLst>
                </p:cNvPr>
                <p:cNvSpPr txBox="1"/>
                <p:nvPr/>
              </p:nvSpPr>
              <p:spPr>
                <a:xfrm>
                  <a:off x="1617875" y="4115747"/>
                  <a:ext cx="415312" cy="516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0" smtClean="0">
                            <a:latin typeface="Cambria Math" panose="02040503050406030204" pitchFamily="18" charset="0"/>
                          </a:rPr>
                          <m:t>𝐡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0FC9BDC3-FF13-4CE7-8997-24B1B6D173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875" y="4115747"/>
                  <a:ext cx="415312" cy="5168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20282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Recurrent Neural Networks (RNN) : Truncated </a:t>
            </a:r>
            <a:r>
              <a:rPr lang="en-US" altLang="ko-KR" dirty="0" smtClean="0"/>
              <a:t>BPTT</a:t>
            </a:r>
          </a:p>
          <a:p>
            <a:pPr lvl="1"/>
            <a:r>
              <a:rPr lang="en-US" altLang="ko-KR" dirty="0" smtClean="0"/>
              <a:t>Language Model : Many to Many Architecture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989B1B81-FB1C-4E35-9F02-1ACEECAC5292}"/>
              </a:ext>
            </a:extLst>
          </p:cNvPr>
          <p:cNvGrpSpPr/>
          <p:nvPr/>
        </p:nvGrpSpPr>
        <p:grpSpPr>
          <a:xfrm>
            <a:off x="3614438" y="1354776"/>
            <a:ext cx="7764762" cy="5142739"/>
            <a:chOff x="1410316" y="2548575"/>
            <a:chExt cx="7863652" cy="597092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228BE15-2E04-448D-9589-20BD0F44F6D5}"/>
                </a:ext>
              </a:extLst>
            </p:cNvPr>
            <p:cNvGrpSpPr/>
            <p:nvPr/>
          </p:nvGrpSpPr>
          <p:grpSpPr>
            <a:xfrm>
              <a:off x="1410316" y="4636070"/>
              <a:ext cx="7863652" cy="3883432"/>
              <a:chOff x="984911" y="1846848"/>
              <a:chExt cx="7863652" cy="3883432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31571B6-0D9B-4942-A3DA-0F7775E7F299}"/>
                  </a:ext>
                </a:extLst>
              </p:cNvPr>
              <p:cNvGrpSpPr/>
              <p:nvPr/>
            </p:nvGrpSpPr>
            <p:grpSpPr>
              <a:xfrm>
                <a:off x="984911" y="2434223"/>
                <a:ext cx="1380811" cy="3186701"/>
                <a:chOff x="5467293" y="1195727"/>
                <a:chExt cx="1257415" cy="5265431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CE78B9EB-C7BE-4A68-A0CA-8B2743739E8B}"/>
                    </a:ext>
                  </a:extLst>
                </p:cNvPr>
                <p:cNvGrpSpPr/>
                <p:nvPr/>
              </p:nvGrpSpPr>
              <p:grpSpPr>
                <a:xfrm>
                  <a:off x="5467293" y="1195727"/>
                  <a:ext cx="1257415" cy="4940654"/>
                  <a:chOff x="7028327" y="720646"/>
                  <a:chExt cx="1029938" cy="5033304"/>
                </a:xfrm>
              </p:grpSpPr>
              <p:grpSp>
                <p:nvGrpSpPr>
                  <p:cNvPr id="8" name="그룹 7">
                    <a:extLst>
                      <a:ext uri="{FF2B5EF4-FFF2-40B4-BE49-F238E27FC236}">
                        <a16:creationId xmlns:a16="http://schemas.microsoft.com/office/drawing/2014/main" id="{73D3C0D8-9E80-4318-94FE-34549DA30208}"/>
                      </a:ext>
                    </a:extLst>
                  </p:cNvPr>
                  <p:cNvGrpSpPr/>
                  <p:nvPr/>
                </p:nvGrpSpPr>
                <p:grpSpPr>
                  <a:xfrm>
                    <a:off x="7028328" y="3171211"/>
                    <a:ext cx="1029937" cy="1561355"/>
                    <a:chOff x="3484370" y="3073251"/>
                    <a:chExt cx="1462908" cy="2217727"/>
                  </a:xfrm>
                </p:grpSpPr>
                <p:sp>
                  <p:nvSpPr>
                    <p:cNvPr id="34" name="사각형: 둥근 모서리 33">
                      <a:extLst>
                        <a:ext uri="{FF2B5EF4-FFF2-40B4-BE49-F238E27FC236}">
                          <a16:creationId xmlns:a16="http://schemas.microsoft.com/office/drawing/2014/main" id="{3BC14E7C-2CC1-4FDA-ABC2-38615A94A2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4370" y="3845403"/>
                      <a:ext cx="1283331" cy="694405"/>
                    </a:xfrm>
                    <a:prstGeom prst="round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5" name="직선 화살표 연결선 34">
                      <a:extLst>
                        <a:ext uri="{FF2B5EF4-FFF2-40B4-BE49-F238E27FC236}">
                          <a16:creationId xmlns:a16="http://schemas.microsoft.com/office/drawing/2014/main" id="{7E259EF7-E3E5-427B-966D-1B1D9BEA2D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767701" y="4184692"/>
                      <a:ext cx="174229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직선 화살표 연결선 58">
                      <a:extLst>
                        <a:ext uri="{FF2B5EF4-FFF2-40B4-BE49-F238E27FC236}">
                          <a16:creationId xmlns:a16="http://schemas.microsoft.com/office/drawing/2014/main" id="{3448957D-36C2-466C-A11B-12A7AC8AC20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127141" y="4539808"/>
                      <a:ext cx="0" cy="75117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직선 화살표 연결선 46">
                      <a:extLst>
                        <a:ext uri="{FF2B5EF4-FFF2-40B4-BE49-F238E27FC236}">
                          <a16:creationId xmlns:a16="http://schemas.microsoft.com/office/drawing/2014/main" id="{A5BCD3B5-D62A-41D5-B1DF-A67261549A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127141" y="3073251"/>
                      <a:ext cx="0" cy="75117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" name="그룹 54">
                      <a:extLst>
                        <a:ext uri="{FF2B5EF4-FFF2-40B4-BE49-F238E27FC236}">
                          <a16:creationId xmlns:a16="http://schemas.microsoft.com/office/drawing/2014/main" id="{39B9FCDD-7291-4BF8-B9AF-E8A92B5F40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08957" y="3440978"/>
                      <a:ext cx="838321" cy="743714"/>
                      <a:chOff x="4133607" y="3440978"/>
                      <a:chExt cx="838321" cy="743714"/>
                    </a:xfrm>
                  </p:grpSpPr>
                  <p:cxnSp>
                    <p:nvCxnSpPr>
                      <p:cNvPr id="56" name="직선 연결선 55">
                        <a:extLst>
                          <a:ext uri="{FF2B5EF4-FFF2-40B4-BE49-F238E27FC236}">
                            <a16:creationId xmlns:a16="http://schemas.microsoft.com/office/drawing/2014/main" id="{6E3DE57C-8F1C-4B5F-BF52-ED6F36D6614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133607" y="3440978"/>
                        <a:ext cx="838321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직선 연결선 56">
                        <a:extLst>
                          <a:ext uri="{FF2B5EF4-FFF2-40B4-BE49-F238E27FC236}">
                            <a16:creationId xmlns:a16="http://schemas.microsoft.com/office/drawing/2014/main" id="{896E885E-9732-4BFF-8188-4CC2A1A3F1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966580" y="3440978"/>
                        <a:ext cx="0" cy="743714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6FB59830-8A8B-4364-8FBE-C0C4E374C85A}"/>
                      </a:ext>
                    </a:extLst>
                  </p:cNvPr>
                  <p:cNvSpPr/>
                  <p:nvPr/>
                </p:nvSpPr>
                <p:spPr>
                  <a:xfrm>
                    <a:off x="7028327" y="4736216"/>
                    <a:ext cx="903509" cy="488885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Embedding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" name="사각형: 둥근 모서리 66">
                    <a:extLst>
                      <a:ext uri="{FF2B5EF4-FFF2-40B4-BE49-F238E27FC236}">
                        <a16:creationId xmlns:a16="http://schemas.microsoft.com/office/drawing/2014/main" id="{57546A91-740A-432A-BEAD-F6250E444C29}"/>
                      </a:ext>
                    </a:extLst>
                  </p:cNvPr>
                  <p:cNvSpPr/>
                  <p:nvPr/>
                </p:nvSpPr>
                <p:spPr>
                  <a:xfrm>
                    <a:off x="7028327" y="2664969"/>
                    <a:ext cx="903509" cy="488885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Affine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2" name="직선 화살표 연결선 71">
                    <a:extLst>
                      <a:ext uri="{FF2B5EF4-FFF2-40B4-BE49-F238E27FC236}">
                        <a16:creationId xmlns:a16="http://schemas.microsoft.com/office/drawing/2014/main" id="{B0163F34-D8B4-4857-A244-30CA117EAF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468058" y="5225101"/>
                    <a:ext cx="0" cy="52884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3" name="사각형: 둥근 모서리 162">
                    <a:extLst>
                      <a:ext uri="{FF2B5EF4-FFF2-40B4-BE49-F238E27FC236}">
                        <a16:creationId xmlns:a16="http://schemas.microsoft.com/office/drawing/2014/main" id="{A483A559-44C2-419F-B278-322F9F2AAE8A}"/>
                      </a:ext>
                    </a:extLst>
                  </p:cNvPr>
                  <p:cNvSpPr/>
                  <p:nvPr/>
                </p:nvSpPr>
                <p:spPr>
                  <a:xfrm>
                    <a:off x="7028330" y="720646"/>
                    <a:ext cx="903509" cy="97628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 err="1">
                        <a:solidFill>
                          <a:schemeClr val="tx1"/>
                        </a:solidFill>
                      </a:rPr>
                      <a:t>Softmax</a:t>
                    </a:r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 with Loss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1" name="직선 화살표 연결선 170">
                    <a:extLst>
                      <a:ext uri="{FF2B5EF4-FFF2-40B4-BE49-F238E27FC236}">
                        <a16:creationId xmlns:a16="http://schemas.microsoft.com/office/drawing/2014/main" id="{224C541F-D61C-4748-93BE-FD079F2698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24820" y="1764445"/>
                    <a:ext cx="0" cy="528849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직선 화살표 연결선 179">
                    <a:extLst>
                      <a:ext uri="{FF2B5EF4-FFF2-40B4-BE49-F238E27FC236}">
                        <a16:creationId xmlns:a16="http://schemas.microsoft.com/office/drawing/2014/main" id="{A885936B-C282-476E-8FBD-87EC276C71C5}"/>
                      </a:ext>
                    </a:extLst>
                  </p:cNvPr>
                  <p:cNvCxnSpPr>
                    <a:cxnSpLocks/>
                    <a:stCxn id="67" idx="0"/>
                    <a:endCxn id="163" idx="2"/>
                  </p:cNvCxnSpPr>
                  <p:nvPr/>
                </p:nvCxnSpPr>
                <p:spPr>
                  <a:xfrm flipV="1">
                    <a:off x="7480082" y="1696926"/>
                    <a:ext cx="3" cy="968043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D46EF97C-24E1-49A2-AA5A-FE5B8B0963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5947" y="6184159"/>
                      <a:ext cx="33509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D46EF97C-24E1-49A2-AA5A-FE5B8B0963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5947" y="6184159"/>
                      <a:ext cx="335092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667" b="-1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5" name="TextBox 174">
                      <a:extLst>
                        <a:ext uri="{FF2B5EF4-FFF2-40B4-BE49-F238E27FC236}">
                          <a16:creationId xmlns:a16="http://schemas.microsoft.com/office/drawing/2014/main" id="{0262C83C-9D79-49BF-8030-4F028D898B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92255" y="2584087"/>
                      <a:ext cx="257232" cy="53139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𝐭𝐬</m:t>
                            </m:r>
                          </m:oMath>
                        </m:oMathPara>
                      </a14:m>
                      <a:endParaRPr lang="ko-KR" altLang="en-US" b="1" dirty="0"/>
                    </a:p>
                  </p:txBody>
                </p:sp>
              </mc:Choice>
              <mc:Fallback xmlns="">
                <p:sp>
                  <p:nvSpPr>
                    <p:cNvPr id="175" name="TextBox 174">
                      <a:extLst>
                        <a:ext uri="{FF2B5EF4-FFF2-40B4-BE49-F238E27FC236}">
                          <a16:creationId xmlns:a16="http://schemas.microsoft.com/office/drawing/2014/main" id="{0262C83C-9D79-49BF-8030-4F028D898B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92255" y="2584087"/>
                      <a:ext cx="257232" cy="53139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3043" r="-10870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5501D34F-3B82-41C8-8000-FE4BB98186D5}"/>
                  </a:ext>
                </a:extLst>
              </p:cNvPr>
              <p:cNvGrpSpPr/>
              <p:nvPr/>
            </p:nvGrpSpPr>
            <p:grpSpPr>
              <a:xfrm>
                <a:off x="3437149" y="1846848"/>
                <a:ext cx="3364419" cy="3883432"/>
                <a:chOff x="5467278" y="225200"/>
                <a:chExt cx="3063761" cy="6416648"/>
              </a:xfrm>
            </p:grpSpPr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89089C88-DCC9-49A5-8C70-5684D53642A9}"/>
                    </a:ext>
                  </a:extLst>
                </p:cNvPr>
                <p:cNvGrpSpPr/>
                <p:nvPr/>
              </p:nvGrpSpPr>
              <p:grpSpPr>
                <a:xfrm>
                  <a:off x="5467278" y="225200"/>
                  <a:ext cx="3063761" cy="5911179"/>
                  <a:chOff x="7028327" y="-268080"/>
                  <a:chExt cx="2509503" cy="6022030"/>
                </a:xfrm>
              </p:grpSpPr>
              <p:grpSp>
                <p:nvGrpSpPr>
                  <p:cNvPr id="82" name="그룹 81">
                    <a:extLst>
                      <a:ext uri="{FF2B5EF4-FFF2-40B4-BE49-F238E27FC236}">
                        <a16:creationId xmlns:a16="http://schemas.microsoft.com/office/drawing/2014/main" id="{92DC05BD-C3D3-4E3E-956E-1851E1F84EEE}"/>
                      </a:ext>
                    </a:extLst>
                  </p:cNvPr>
                  <p:cNvGrpSpPr/>
                  <p:nvPr/>
                </p:nvGrpSpPr>
                <p:grpSpPr>
                  <a:xfrm>
                    <a:off x="7028327" y="3171211"/>
                    <a:ext cx="1207544" cy="1561355"/>
                    <a:chOff x="3484370" y="3073251"/>
                    <a:chExt cx="1715178" cy="2217727"/>
                  </a:xfrm>
                </p:grpSpPr>
                <p:sp>
                  <p:nvSpPr>
                    <p:cNvPr id="91" name="사각형: 둥근 모서리 90">
                      <a:extLst>
                        <a:ext uri="{FF2B5EF4-FFF2-40B4-BE49-F238E27FC236}">
                          <a16:creationId xmlns:a16="http://schemas.microsoft.com/office/drawing/2014/main" id="{9FC5090A-3072-4C32-8618-8BF2CE209C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4370" y="3845403"/>
                      <a:ext cx="1283331" cy="694405"/>
                    </a:xfrm>
                    <a:prstGeom prst="round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92" name="직선 화살표 연결선 91">
                      <a:extLst>
                        <a:ext uri="{FF2B5EF4-FFF2-40B4-BE49-F238E27FC236}">
                          <a16:creationId xmlns:a16="http://schemas.microsoft.com/office/drawing/2014/main" id="{727C7F04-219E-4D5D-BD76-2687323AEC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24414" y="4184693"/>
                      <a:ext cx="275134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직선 화살표 연결선 93">
                      <a:extLst>
                        <a:ext uri="{FF2B5EF4-FFF2-40B4-BE49-F238E27FC236}">
                          <a16:creationId xmlns:a16="http://schemas.microsoft.com/office/drawing/2014/main" id="{5A218FEF-4BB8-4BA0-82FE-F94EF98037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127141" y="4539808"/>
                      <a:ext cx="0" cy="75117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직선 화살표 연결선 94">
                      <a:extLst>
                        <a:ext uri="{FF2B5EF4-FFF2-40B4-BE49-F238E27FC236}">
                          <a16:creationId xmlns:a16="http://schemas.microsoft.com/office/drawing/2014/main" id="{96EC9D7C-F74A-4599-9DB4-A00EAC7413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127141" y="3073251"/>
                      <a:ext cx="0" cy="75117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8" name="그룹 97">
                      <a:extLst>
                        <a:ext uri="{FF2B5EF4-FFF2-40B4-BE49-F238E27FC236}">
                          <a16:creationId xmlns:a16="http://schemas.microsoft.com/office/drawing/2014/main" id="{28316F54-08E3-4EE8-829B-441CE8CD80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08957" y="3424901"/>
                      <a:ext cx="838321" cy="743714"/>
                      <a:chOff x="4133607" y="3424901"/>
                      <a:chExt cx="838321" cy="743714"/>
                    </a:xfrm>
                  </p:grpSpPr>
                  <p:cxnSp>
                    <p:nvCxnSpPr>
                      <p:cNvPr id="99" name="직선 연결선 98">
                        <a:extLst>
                          <a:ext uri="{FF2B5EF4-FFF2-40B4-BE49-F238E27FC236}">
                            <a16:creationId xmlns:a16="http://schemas.microsoft.com/office/drawing/2014/main" id="{B5578307-0C1F-4993-BF59-2BBC4620603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133607" y="3440978"/>
                        <a:ext cx="838321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직선 연결선 100">
                        <a:extLst>
                          <a:ext uri="{FF2B5EF4-FFF2-40B4-BE49-F238E27FC236}">
                            <a16:creationId xmlns:a16="http://schemas.microsoft.com/office/drawing/2014/main" id="{0FB56111-1091-478D-A391-46AE6ECFFA2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966580" y="3424901"/>
                        <a:ext cx="0" cy="743714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83" name="사각형: 둥근 모서리 82">
                    <a:extLst>
                      <a:ext uri="{FF2B5EF4-FFF2-40B4-BE49-F238E27FC236}">
                        <a16:creationId xmlns:a16="http://schemas.microsoft.com/office/drawing/2014/main" id="{3DD7D570-C277-4644-A6F6-D380E2903434}"/>
                      </a:ext>
                    </a:extLst>
                  </p:cNvPr>
                  <p:cNvSpPr/>
                  <p:nvPr/>
                </p:nvSpPr>
                <p:spPr>
                  <a:xfrm>
                    <a:off x="7028327" y="4736216"/>
                    <a:ext cx="903509" cy="488885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Embedding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사각형: 둥근 모서리 83">
                    <a:extLst>
                      <a:ext uri="{FF2B5EF4-FFF2-40B4-BE49-F238E27FC236}">
                        <a16:creationId xmlns:a16="http://schemas.microsoft.com/office/drawing/2014/main" id="{C0827679-30A8-4D5E-AB68-285C1F387D7A}"/>
                      </a:ext>
                    </a:extLst>
                  </p:cNvPr>
                  <p:cNvSpPr/>
                  <p:nvPr/>
                </p:nvSpPr>
                <p:spPr>
                  <a:xfrm>
                    <a:off x="7028327" y="2664969"/>
                    <a:ext cx="903509" cy="488885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Affine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8" name="직선 화살표 연결선 87">
                    <a:extLst>
                      <a:ext uri="{FF2B5EF4-FFF2-40B4-BE49-F238E27FC236}">
                        <a16:creationId xmlns:a16="http://schemas.microsoft.com/office/drawing/2014/main" id="{ED24CA57-7492-457C-AD67-DF4017D905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468058" y="5225101"/>
                    <a:ext cx="0" cy="52884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사각형: 둥근 모서리 163">
                    <a:extLst>
                      <a:ext uri="{FF2B5EF4-FFF2-40B4-BE49-F238E27FC236}">
                        <a16:creationId xmlns:a16="http://schemas.microsoft.com/office/drawing/2014/main" id="{E1924C53-986A-4967-A0D1-5582C9772E66}"/>
                      </a:ext>
                    </a:extLst>
                  </p:cNvPr>
                  <p:cNvSpPr/>
                  <p:nvPr/>
                </p:nvSpPr>
                <p:spPr>
                  <a:xfrm>
                    <a:off x="7028329" y="720648"/>
                    <a:ext cx="903509" cy="976278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 err="1">
                        <a:solidFill>
                          <a:schemeClr val="tx1"/>
                        </a:solidFill>
                      </a:rPr>
                      <a:t>Softmax</a:t>
                    </a:r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 with Loss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68" name="직선 화살표 연결선 167">
                    <a:extLst>
                      <a:ext uri="{FF2B5EF4-FFF2-40B4-BE49-F238E27FC236}">
                        <a16:creationId xmlns:a16="http://schemas.microsoft.com/office/drawing/2014/main" id="{34CB03AD-85DF-4C2A-B51C-5E784FF68354}"/>
                      </a:ext>
                    </a:extLst>
                  </p:cNvPr>
                  <p:cNvCxnSpPr>
                    <a:cxnSpLocks/>
                    <a:stCxn id="164" idx="0"/>
                    <a:endCxn id="17" idx="4"/>
                  </p:cNvCxnSpPr>
                  <p:nvPr/>
                </p:nvCxnSpPr>
                <p:spPr>
                  <a:xfrm flipV="1">
                    <a:off x="7480084" y="-268080"/>
                    <a:ext cx="2057746" cy="988728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직선 화살표 연결선 171">
                    <a:extLst>
                      <a:ext uri="{FF2B5EF4-FFF2-40B4-BE49-F238E27FC236}">
                        <a16:creationId xmlns:a16="http://schemas.microsoft.com/office/drawing/2014/main" id="{BF84570E-8E10-4841-A983-BAA3A2B505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24821" y="1764445"/>
                    <a:ext cx="0" cy="528849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직선 화살표 연결선 180">
                    <a:extLst>
                      <a:ext uri="{FF2B5EF4-FFF2-40B4-BE49-F238E27FC236}">
                        <a16:creationId xmlns:a16="http://schemas.microsoft.com/office/drawing/2014/main" id="{69DDE1EC-CCAE-4375-91DC-ADEEE71DE436}"/>
                      </a:ext>
                    </a:extLst>
                  </p:cNvPr>
                  <p:cNvCxnSpPr>
                    <a:cxnSpLocks/>
                    <a:stCxn id="84" idx="0"/>
                    <a:endCxn id="164" idx="2"/>
                  </p:cNvCxnSpPr>
                  <p:nvPr/>
                </p:nvCxnSpPr>
                <p:spPr>
                  <a:xfrm flipV="1">
                    <a:off x="7480082" y="1696926"/>
                    <a:ext cx="2" cy="968044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C48D7436-A808-4708-BC3A-9E91CF3BDE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5947" y="6184159"/>
                      <a:ext cx="334342" cy="45768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C48D7436-A808-4708-BC3A-9E91CF3BDE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5947" y="6184159"/>
                      <a:ext cx="334342" cy="45768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5000" r="-3333" b="-384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6" name="TextBox 175">
                      <a:extLst>
                        <a:ext uri="{FF2B5EF4-FFF2-40B4-BE49-F238E27FC236}">
                          <a16:creationId xmlns:a16="http://schemas.microsoft.com/office/drawing/2014/main" id="{EFEFAD02-DDD2-4A38-A3BB-881B613129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92255" y="2584086"/>
                      <a:ext cx="259777" cy="45768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e>
                              <m:sub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76" name="TextBox 175">
                      <a:extLst>
                        <a:ext uri="{FF2B5EF4-FFF2-40B4-BE49-F238E27FC236}">
                          <a16:creationId xmlns:a16="http://schemas.microsoft.com/office/drawing/2014/main" id="{EFEFAD02-DDD2-4A38-A3BB-881B613129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92255" y="2584086"/>
                      <a:ext cx="259777" cy="45768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3043" r="-2174" b="-384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26C6027A-8AF3-48D6-AE7A-F5CAFC65C686}"/>
                  </a:ext>
                </a:extLst>
              </p:cNvPr>
              <p:cNvGrpSpPr/>
              <p:nvPr/>
            </p:nvGrpSpPr>
            <p:grpSpPr>
              <a:xfrm>
                <a:off x="5044833" y="1846848"/>
                <a:ext cx="1756741" cy="3883432"/>
                <a:chOff x="5467290" y="225201"/>
                <a:chExt cx="1599751" cy="6416647"/>
              </a:xfrm>
            </p:grpSpPr>
            <p:grpSp>
              <p:nvGrpSpPr>
                <p:cNvPr id="104" name="그룹 103">
                  <a:extLst>
                    <a:ext uri="{FF2B5EF4-FFF2-40B4-BE49-F238E27FC236}">
                      <a16:creationId xmlns:a16="http://schemas.microsoft.com/office/drawing/2014/main" id="{645060B3-ED61-4255-9C05-FE6B10A4BE68}"/>
                    </a:ext>
                  </a:extLst>
                </p:cNvPr>
                <p:cNvGrpSpPr/>
                <p:nvPr/>
              </p:nvGrpSpPr>
              <p:grpSpPr>
                <a:xfrm>
                  <a:off x="5467290" y="225201"/>
                  <a:ext cx="1599751" cy="5911178"/>
                  <a:chOff x="7028323" y="-268081"/>
                  <a:chExt cx="1310342" cy="6022031"/>
                </a:xfrm>
              </p:grpSpPr>
              <p:grpSp>
                <p:nvGrpSpPr>
                  <p:cNvPr id="107" name="그룹 106">
                    <a:extLst>
                      <a:ext uri="{FF2B5EF4-FFF2-40B4-BE49-F238E27FC236}">
                        <a16:creationId xmlns:a16="http://schemas.microsoft.com/office/drawing/2014/main" id="{D5FF62F7-A0F4-4C49-ABF5-77F3F8482709}"/>
                      </a:ext>
                    </a:extLst>
                  </p:cNvPr>
                  <p:cNvGrpSpPr/>
                  <p:nvPr/>
                </p:nvGrpSpPr>
                <p:grpSpPr>
                  <a:xfrm>
                    <a:off x="7028323" y="3171211"/>
                    <a:ext cx="1190580" cy="1561355"/>
                    <a:chOff x="3484370" y="3073251"/>
                    <a:chExt cx="1691085" cy="2217727"/>
                  </a:xfrm>
                </p:grpSpPr>
                <p:sp>
                  <p:nvSpPr>
                    <p:cNvPr id="125" name="사각형: 둥근 모서리 124">
                      <a:extLst>
                        <a:ext uri="{FF2B5EF4-FFF2-40B4-BE49-F238E27FC236}">
                          <a16:creationId xmlns:a16="http://schemas.microsoft.com/office/drawing/2014/main" id="{7FFB74C0-0752-4F07-A6A8-4AEB0A4A5B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4370" y="3845403"/>
                      <a:ext cx="1283331" cy="694405"/>
                    </a:xfrm>
                    <a:prstGeom prst="round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27" name="직선 화살표 연결선 126">
                      <a:extLst>
                        <a:ext uri="{FF2B5EF4-FFF2-40B4-BE49-F238E27FC236}">
                          <a16:creationId xmlns:a16="http://schemas.microsoft.com/office/drawing/2014/main" id="{1871AEDE-41A7-49EE-9A30-E0E487E237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127141" y="4539808"/>
                      <a:ext cx="0" cy="75117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직선 화살표 연결선 127">
                      <a:extLst>
                        <a:ext uri="{FF2B5EF4-FFF2-40B4-BE49-F238E27FC236}">
                          <a16:creationId xmlns:a16="http://schemas.microsoft.com/office/drawing/2014/main" id="{C0BE393B-8740-4BCD-A206-765ED64A95A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127141" y="3073251"/>
                      <a:ext cx="0" cy="75117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9" name="그룹 128">
                      <a:extLst>
                        <a:ext uri="{FF2B5EF4-FFF2-40B4-BE49-F238E27FC236}">
                          <a16:creationId xmlns:a16="http://schemas.microsoft.com/office/drawing/2014/main" id="{BC49AB3E-82FB-42AD-9A31-0C861F1512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08957" y="3424901"/>
                      <a:ext cx="1066498" cy="759793"/>
                      <a:chOff x="4133607" y="3424901"/>
                      <a:chExt cx="1066498" cy="759793"/>
                    </a:xfrm>
                  </p:grpSpPr>
                  <p:cxnSp>
                    <p:nvCxnSpPr>
                      <p:cNvPr id="130" name="직선 연결선 129">
                        <a:extLst>
                          <a:ext uri="{FF2B5EF4-FFF2-40B4-BE49-F238E27FC236}">
                            <a16:creationId xmlns:a16="http://schemas.microsoft.com/office/drawing/2014/main" id="{482DA3E5-10A9-4B0D-B714-30DD750D589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133607" y="3440978"/>
                        <a:ext cx="838321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" name="직선 연결선 130">
                        <a:extLst>
                          <a:ext uri="{FF2B5EF4-FFF2-40B4-BE49-F238E27FC236}">
                            <a16:creationId xmlns:a16="http://schemas.microsoft.com/office/drawing/2014/main" id="{656BD3BE-ACA9-4309-A62E-C3D2D2F82B6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966580" y="3424901"/>
                        <a:ext cx="0" cy="743714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1" name="직선 연결선 150">
                        <a:extLst>
                          <a:ext uri="{FF2B5EF4-FFF2-40B4-BE49-F238E27FC236}">
                            <a16:creationId xmlns:a16="http://schemas.microsoft.com/office/drawing/2014/main" id="{F394CDB2-D228-4C97-A24C-6750B9ED128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959170" y="4184694"/>
                        <a:ext cx="240935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08" name="사각형: 둥근 모서리 107">
                    <a:extLst>
                      <a:ext uri="{FF2B5EF4-FFF2-40B4-BE49-F238E27FC236}">
                        <a16:creationId xmlns:a16="http://schemas.microsoft.com/office/drawing/2014/main" id="{A9D34F9C-D669-463B-A4C1-156C27307A36}"/>
                      </a:ext>
                    </a:extLst>
                  </p:cNvPr>
                  <p:cNvSpPr/>
                  <p:nvPr/>
                </p:nvSpPr>
                <p:spPr>
                  <a:xfrm>
                    <a:off x="7028327" y="4736216"/>
                    <a:ext cx="903509" cy="488885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Embedding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" name="사각형: 둥근 모서리 109">
                    <a:extLst>
                      <a:ext uri="{FF2B5EF4-FFF2-40B4-BE49-F238E27FC236}">
                        <a16:creationId xmlns:a16="http://schemas.microsoft.com/office/drawing/2014/main" id="{F681DA56-6C70-4FA0-9621-CB47E0BCCBAF}"/>
                      </a:ext>
                    </a:extLst>
                  </p:cNvPr>
                  <p:cNvSpPr/>
                  <p:nvPr/>
                </p:nvSpPr>
                <p:spPr>
                  <a:xfrm>
                    <a:off x="7028327" y="2664969"/>
                    <a:ext cx="903509" cy="488885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Affine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4" name="직선 화살표 연결선 123">
                    <a:extLst>
                      <a:ext uri="{FF2B5EF4-FFF2-40B4-BE49-F238E27FC236}">
                        <a16:creationId xmlns:a16="http://schemas.microsoft.com/office/drawing/2014/main" id="{9CAA30C2-5954-4D80-96E8-26D97BC8D5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468058" y="5225101"/>
                    <a:ext cx="0" cy="52884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5" name="사각형: 둥근 모서리 164">
                    <a:extLst>
                      <a:ext uri="{FF2B5EF4-FFF2-40B4-BE49-F238E27FC236}">
                        <a16:creationId xmlns:a16="http://schemas.microsoft.com/office/drawing/2014/main" id="{61390CAE-441C-4013-9949-DC55960BAA38}"/>
                      </a:ext>
                    </a:extLst>
                  </p:cNvPr>
                  <p:cNvSpPr/>
                  <p:nvPr/>
                </p:nvSpPr>
                <p:spPr>
                  <a:xfrm>
                    <a:off x="7028324" y="720647"/>
                    <a:ext cx="903509" cy="976278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 err="1">
                        <a:solidFill>
                          <a:schemeClr val="tx1"/>
                        </a:solidFill>
                      </a:rPr>
                      <a:t>Softmax</a:t>
                    </a:r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 with Loss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69" name="직선 화살표 연결선 168">
                    <a:extLst>
                      <a:ext uri="{FF2B5EF4-FFF2-40B4-BE49-F238E27FC236}">
                        <a16:creationId xmlns:a16="http://schemas.microsoft.com/office/drawing/2014/main" id="{C2078F49-78C7-43FE-93BD-45DEF8B4BF7C}"/>
                      </a:ext>
                    </a:extLst>
                  </p:cNvPr>
                  <p:cNvCxnSpPr>
                    <a:cxnSpLocks/>
                    <a:stCxn id="165" idx="0"/>
                    <a:endCxn id="17" idx="4"/>
                  </p:cNvCxnSpPr>
                  <p:nvPr/>
                </p:nvCxnSpPr>
                <p:spPr>
                  <a:xfrm flipV="1">
                    <a:off x="7480079" y="-268081"/>
                    <a:ext cx="858586" cy="988728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직선 화살표 연결선 172">
                    <a:extLst>
                      <a:ext uri="{FF2B5EF4-FFF2-40B4-BE49-F238E27FC236}">
                        <a16:creationId xmlns:a16="http://schemas.microsoft.com/office/drawing/2014/main" id="{FB93C574-F918-4D91-BC4A-4B0BA22461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24820" y="1764445"/>
                    <a:ext cx="0" cy="528849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직선 화살표 연결선 181">
                    <a:extLst>
                      <a:ext uri="{FF2B5EF4-FFF2-40B4-BE49-F238E27FC236}">
                        <a16:creationId xmlns:a16="http://schemas.microsoft.com/office/drawing/2014/main" id="{A7BF7864-4E4C-4B1F-AC6A-CEDABEE45F45}"/>
                      </a:ext>
                    </a:extLst>
                  </p:cNvPr>
                  <p:cNvCxnSpPr>
                    <a:cxnSpLocks/>
                    <a:stCxn id="110" idx="0"/>
                    <a:endCxn id="165" idx="2"/>
                  </p:cNvCxnSpPr>
                  <p:nvPr/>
                </p:nvCxnSpPr>
                <p:spPr>
                  <a:xfrm flipH="1" flipV="1">
                    <a:off x="7480079" y="1696925"/>
                    <a:ext cx="3" cy="968044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0505EA64-32F8-4032-B321-0905515A95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5947" y="6184159"/>
                      <a:ext cx="329494" cy="45768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0505EA64-32F8-4032-B321-0905515A95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5947" y="6184159"/>
                      <a:ext cx="329494" cy="45768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5172" r="-3448" b="-384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" name="TextBox 176">
                      <a:extLst>
                        <a:ext uri="{FF2B5EF4-FFF2-40B4-BE49-F238E27FC236}">
                          <a16:creationId xmlns:a16="http://schemas.microsoft.com/office/drawing/2014/main" id="{63BE44BF-AB3B-449D-812D-44221DA553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92254" y="2584087"/>
                      <a:ext cx="254931" cy="45768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e>
                              <m:sub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77" name="TextBox 176">
                      <a:extLst>
                        <a:ext uri="{FF2B5EF4-FFF2-40B4-BE49-F238E27FC236}">
                          <a16:creationId xmlns:a16="http://schemas.microsoft.com/office/drawing/2014/main" id="{63BE44BF-AB3B-449D-812D-44221DA5532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92254" y="2584087"/>
                      <a:ext cx="254931" cy="45768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3043" b="-384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347061D8-67AF-4B60-A6DE-1756B27A10E3}"/>
                  </a:ext>
                </a:extLst>
              </p:cNvPr>
              <p:cNvGrpSpPr/>
              <p:nvPr/>
            </p:nvGrpSpPr>
            <p:grpSpPr>
              <a:xfrm>
                <a:off x="6801577" y="1846848"/>
                <a:ext cx="2046986" cy="3883432"/>
                <a:chOff x="4905885" y="225196"/>
                <a:chExt cx="1864059" cy="6416653"/>
              </a:xfrm>
            </p:grpSpPr>
            <p:grpSp>
              <p:nvGrpSpPr>
                <p:cNvPr id="133" name="그룹 132">
                  <a:extLst>
                    <a:ext uri="{FF2B5EF4-FFF2-40B4-BE49-F238E27FC236}">
                      <a16:creationId xmlns:a16="http://schemas.microsoft.com/office/drawing/2014/main" id="{7B7241EF-7B08-4EA4-9188-8AEC99EB9EF3}"/>
                    </a:ext>
                  </a:extLst>
                </p:cNvPr>
                <p:cNvGrpSpPr/>
                <p:nvPr/>
              </p:nvGrpSpPr>
              <p:grpSpPr>
                <a:xfrm>
                  <a:off x="4905885" y="225196"/>
                  <a:ext cx="1664467" cy="5911183"/>
                  <a:chOff x="6568487" y="-268084"/>
                  <a:chExt cx="1363351" cy="6022034"/>
                </a:xfrm>
              </p:grpSpPr>
              <p:grpSp>
                <p:nvGrpSpPr>
                  <p:cNvPr id="136" name="그룹 135">
                    <a:extLst>
                      <a:ext uri="{FF2B5EF4-FFF2-40B4-BE49-F238E27FC236}">
                        <a16:creationId xmlns:a16="http://schemas.microsoft.com/office/drawing/2014/main" id="{35F55F29-90B2-4C73-BA0E-4722F379B54F}"/>
                      </a:ext>
                    </a:extLst>
                  </p:cNvPr>
                  <p:cNvGrpSpPr/>
                  <p:nvPr/>
                </p:nvGrpSpPr>
                <p:grpSpPr>
                  <a:xfrm>
                    <a:off x="6834625" y="3171211"/>
                    <a:ext cx="1097213" cy="1561355"/>
                    <a:chOff x="3209236" y="3073251"/>
                    <a:chExt cx="1558465" cy="2217727"/>
                  </a:xfrm>
                </p:grpSpPr>
                <p:sp>
                  <p:nvSpPr>
                    <p:cNvPr id="143" name="사각형: 둥근 모서리 142">
                      <a:extLst>
                        <a:ext uri="{FF2B5EF4-FFF2-40B4-BE49-F238E27FC236}">
                          <a16:creationId xmlns:a16="http://schemas.microsoft.com/office/drawing/2014/main" id="{80377090-9AE3-4488-995F-F92BF26786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4370" y="3845403"/>
                      <a:ext cx="1283331" cy="694405"/>
                    </a:xfrm>
                    <a:prstGeom prst="round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45" name="직선 화살표 연결선 144">
                      <a:extLst>
                        <a:ext uri="{FF2B5EF4-FFF2-40B4-BE49-F238E27FC236}">
                          <a16:creationId xmlns:a16="http://schemas.microsoft.com/office/drawing/2014/main" id="{B2A9D907-5238-407C-8CE2-50E86471A4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127141" y="4539808"/>
                      <a:ext cx="0" cy="75117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직선 화살표 연결선 145">
                      <a:extLst>
                        <a:ext uri="{FF2B5EF4-FFF2-40B4-BE49-F238E27FC236}">
                          <a16:creationId xmlns:a16="http://schemas.microsoft.com/office/drawing/2014/main" id="{43AF1893-3E64-46DB-868F-F425C7678F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127141" y="3073251"/>
                      <a:ext cx="0" cy="75117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" name="직선 화살표 연결선 149">
                      <a:extLst>
                        <a:ext uri="{FF2B5EF4-FFF2-40B4-BE49-F238E27FC236}">
                          <a16:creationId xmlns:a16="http://schemas.microsoft.com/office/drawing/2014/main" id="{E4E7FDE8-8036-420D-B84E-523D4F81DEF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09236" y="4184693"/>
                      <a:ext cx="275134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7" name="사각형: 둥근 모서리 136">
                    <a:extLst>
                      <a:ext uri="{FF2B5EF4-FFF2-40B4-BE49-F238E27FC236}">
                        <a16:creationId xmlns:a16="http://schemas.microsoft.com/office/drawing/2014/main" id="{C993AB92-3B06-452B-9073-F0C5490E1645}"/>
                      </a:ext>
                    </a:extLst>
                  </p:cNvPr>
                  <p:cNvSpPr/>
                  <p:nvPr/>
                </p:nvSpPr>
                <p:spPr>
                  <a:xfrm>
                    <a:off x="7028327" y="4736216"/>
                    <a:ext cx="903509" cy="488885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Embedding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8" name="사각형: 둥근 모서리 137">
                    <a:extLst>
                      <a:ext uri="{FF2B5EF4-FFF2-40B4-BE49-F238E27FC236}">
                        <a16:creationId xmlns:a16="http://schemas.microsoft.com/office/drawing/2014/main" id="{A02E511D-FA3D-4EF1-A035-79BA505750F6}"/>
                      </a:ext>
                    </a:extLst>
                  </p:cNvPr>
                  <p:cNvSpPr/>
                  <p:nvPr/>
                </p:nvSpPr>
                <p:spPr>
                  <a:xfrm>
                    <a:off x="7028327" y="2664969"/>
                    <a:ext cx="903509" cy="488885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Affine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42" name="직선 화살표 연결선 141">
                    <a:extLst>
                      <a:ext uri="{FF2B5EF4-FFF2-40B4-BE49-F238E27FC236}">
                        <a16:creationId xmlns:a16="http://schemas.microsoft.com/office/drawing/2014/main" id="{97760395-0FD1-46D8-9747-5C18511844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468058" y="5225101"/>
                    <a:ext cx="0" cy="52884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6" name="사각형: 둥근 모서리 165">
                    <a:extLst>
                      <a:ext uri="{FF2B5EF4-FFF2-40B4-BE49-F238E27FC236}">
                        <a16:creationId xmlns:a16="http://schemas.microsoft.com/office/drawing/2014/main" id="{356CDAFB-5F39-4B27-B13F-8377F29CB4E8}"/>
                      </a:ext>
                    </a:extLst>
                  </p:cNvPr>
                  <p:cNvSpPr/>
                  <p:nvPr/>
                </p:nvSpPr>
                <p:spPr>
                  <a:xfrm>
                    <a:off x="7028327" y="720648"/>
                    <a:ext cx="903509" cy="97628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 err="1">
                        <a:solidFill>
                          <a:schemeClr val="tx1"/>
                        </a:solidFill>
                      </a:rPr>
                      <a:t>Softmax</a:t>
                    </a:r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 with Loss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0" name="직선 화살표 연결선 169">
                    <a:extLst>
                      <a:ext uri="{FF2B5EF4-FFF2-40B4-BE49-F238E27FC236}">
                        <a16:creationId xmlns:a16="http://schemas.microsoft.com/office/drawing/2014/main" id="{9FA6811F-1EA0-4122-BCAA-88A6109DC95C}"/>
                      </a:ext>
                    </a:extLst>
                  </p:cNvPr>
                  <p:cNvCxnSpPr>
                    <a:cxnSpLocks/>
                    <a:stCxn id="166" idx="0"/>
                    <a:endCxn id="17" idx="4"/>
                  </p:cNvCxnSpPr>
                  <p:nvPr/>
                </p:nvCxnSpPr>
                <p:spPr>
                  <a:xfrm flipH="1" flipV="1">
                    <a:off x="6568487" y="-268084"/>
                    <a:ext cx="911596" cy="98873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직선 화살표 연결선 173">
                    <a:extLst>
                      <a:ext uri="{FF2B5EF4-FFF2-40B4-BE49-F238E27FC236}">
                        <a16:creationId xmlns:a16="http://schemas.microsoft.com/office/drawing/2014/main" id="{AA613356-5ECA-498F-BE6B-41B78EEDEC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24821" y="1764446"/>
                    <a:ext cx="0" cy="528849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직선 화살표 연결선 182">
                    <a:extLst>
                      <a:ext uri="{FF2B5EF4-FFF2-40B4-BE49-F238E27FC236}">
                        <a16:creationId xmlns:a16="http://schemas.microsoft.com/office/drawing/2014/main" id="{421EC003-5D7C-4AC7-82B9-A400656DCEA0}"/>
                      </a:ext>
                    </a:extLst>
                  </p:cNvPr>
                  <p:cNvCxnSpPr>
                    <a:cxnSpLocks/>
                    <a:stCxn id="138" idx="0"/>
                    <a:endCxn id="166" idx="2"/>
                  </p:cNvCxnSpPr>
                  <p:nvPr/>
                </p:nvCxnSpPr>
                <p:spPr>
                  <a:xfrm flipV="1">
                    <a:off x="7480082" y="1696928"/>
                    <a:ext cx="0" cy="968041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B3C791A5-A67C-489B-83BF-4D8D6C55A7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5947" y="6184159"/>
                      <a:ext cx="552253" cy="45769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B3C791A5-A67C-489B-83BF-4D8D6C55A74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5947" y="6184159"/>
                      <a:ext cx="552253" cy="45769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082" r="-2041" b="-384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A3817AAF-3FC3-43A8-87FF-AB3F09686E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92255" y="2584087"/>
                      <a:ext cx="477689" cy="45769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A3817AAF-3FC3-43A8-87FF-AB3F09686E1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92255" y="2584087"/>
                      <a:ext cx="477689" cy="45769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235" r="-1176" b="-384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859734-482B-4A9A-A892-503F08DCCB85}"/>
                  </a:ext>
                </a:extLst>
              </p:cNvPr>
              <p:cNvSpPr txBox="1"/>
              <p:nvPr/>
            </p:nvSpPr>
            <p:spPr>
              <a:xfrm>
                <a:off x="6713608" y="4103086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4565ABD-526C-4CEA-94EF-A2CCCDCF4D3A}"/>
                  </a:ext>
                </a:extLst>
              </p:cNvPr>
              <p:cNvSpPr txBox="1"/>
              <p:nvPr/>
            </p:nvSpPr>
            <p:spPr>
              <a:xfrm>
                <a:off x="6713608" y="2396131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DF57E14B-7365-4E23-BCD6-680242C26FD5}"/>
                  </a:ext>
                </a:extLst>
              </p:cNvPr>
              <p:cNvSpPr txBox="1"/>
              <p:nvPr/>
            </p:nvSpPr>
            <p:spPr>
              <a:xfrm>
                <a:off x="6713608" y="5352436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360F797-7730-435E-B9F5-949CE6860A3B}"/>
                  </a:ext>
                </a:extLst>
              </p:cNvPr>
              <p:cNvSpPr txBox="1"/>
              <p:nvPr/>
            </p:nvSpPr>
            <p:spPr>
              <a:xfrm>
                <a:off x="6713608" y="4725548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1BE6BE2-2325-4287-A124-5649A2D75FCF}"/>
                  </a:ext>
                </a:extLst>
              </p:cNvPr>
              <p:cNvSpPr txBox="1"/>
              <p:nvPr/>
            </p:nvSpPr>
            <p:spPr>
              <a:xfrm>
                <a:off x="6713608" y="3500338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9D2E403-696F-4666-A651-03C1D929498F}"/>
                  </a:ext>
                </a:extLst>
              </p:cNvPr>
              <p:cNvSpPr txBox="1"/>
              <p:nvPr/>
            </p:nvSpPr>
            <p:spPr>
              <a:xfrm>
                <a:off x="6713608" y="285835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  <p:sp>
            <p:nvSpPr>
              <p:cNvPr id="15" name="같음 기호 14">
                <a:extLst>
                  <a:ext uri="{FF2B5EF4-FFF2-40B4-BE49-F238E27FC236}">
                    <a16:creationId xmlns:a16="http://schemas.microsoft.com/office/drawing/2014/main" id="{FFED9898-01B1-473B-91AB-FE4BA3F98248}"/>
                  </a:ext>
                </a:extLst>
              </p:cNvPr>
              <p:cNvSpPr/>
              <p:nvPr/>
            </p:nvSpPr>
            <p:spPr>
              <a:xfrm>
                <a:off x="2572060" y="3110177"/>
                <a:ext cx="669813" cy="436397"/>
              </a:xfrm>
              <a:prstGeom prst="mathEqual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523929BA-1045-4156-ADDA-90E4EE2921A4}"/>
                </a:ext>
              </a:extLst>
            </p:cNvPr>
            <p:cNvGrpSpPr/>
            <p:nvPr/>
          </p:nvGrpSpPr>
          <p:grpSpPr>
            <a:xfrm>
              <a:off x="6982223" y="2548575"/>
              <a:ext cx="514885" cy="2087495"/>
              <a:chOff x="7024779" y="-118341"/>
              <a:chExt cx="514885" cy="2087495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0FBAEA4A-1969-4DFD-ABEB-5159D6368A7E}"/>
                  </a:ext>
                </a:extLst>
              </p:cNvPr>
              <p:cNvSpPr/>
              <p:nvPr/>
            </p:nvSpPr>
            <p:spPr>
              <a:xfrm flipH="1">
                <a:off x="7089444" y="1608974"/>
                <a:ext cx="360180" cy="360180"/>
              </a:xfrm>
              <a:prstGeom prst="ellipse">
                <a:avLst/>
              </a:prstGeom>
              <a:solidFill>
                <a:srgbClr val="F4EE9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3200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31B84101-F9FD-439D-B2D9-ACCF2833E901}"/>
                      </a:ext>
                    </a:extLst>
                  </p:cNvPr>
                  <p:cNvSpPr txBox="1"/>
                  <p:nvPr/>
                </p:nvSpPr>
                <p:spPr>
                  <a:xfrm>
                    <a:off x="7024779" y="-118341"/>
                    <a:ext cx="51488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800" b="1" i="1" dirty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oMath>
                      </m:oMathPara>
                    </a14:m>
                    <a:endParaRPr lang="ko-KR" altLang="en-US" b="1" i="1" dirty="0"/>
                  </a:p>
                </p:txBody>
              </p:sp>
            </mc:Choice>
            <mc:Fallback xmlns=""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31B84101-F9FD-439D-B2D9-ACCF2833E9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4779" y="-118341"/>
                    <a:ext cx="514885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4" name="직선 화살표 연결선 213">
                <a:extLst>
                  <a:ext uri="{FF2B5EF4-FFF2-40B4-BE49-F238E27FC236}">
                    <a16:creationId xmlns:a16="http://schemas.microsoft.com/office/drawing/2014/main" id="{ABD957D3-185A-4CA9-BD82-F1FCC1D4F9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9533" y="1247069"/>
                <a:ext cx="0" cy="31417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화살표 연결선 214">
                <a:extLst>
                  <a:ext uri="{FF2B5EF4-FFF2-40B4-BE49-F238E27FC236}">
                    <a16:creationId xmlns:a16="http://schemas.microsoft.com/office/drawing/2014/main" id="{099B56BE-8D4E-42CC-A212-2309F2AF65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9533" y="402855"/>
                <a:ext cx="9018" cy="40945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타원 222">
                <a:extLst>
                  <a:ext uri="{FF2B5EF4-FFF2-40B4-BE49-F238E27FC236}">
                    <a16:creationId xmlns:a16="http://schemas.microsoft.com/office/drawing/2014/main" id="{13264ED4-2D89-4C12-AC65-530E42ED4375}"/>
                  </a:ext>
                </a:extLst>
              </p:cNvPr>
              <p:cNvSpPr/>
              <p:nvPr/>
            </p:nvSpPr>
            <p:spPr>
              <a:xfrm flipH="1">
                <a:off x="7089444" y="863240"/>
                <a:ext cx="360180" cy="360180"/>
              </a:xfrm>
              <a:prstGeom prst="ellipse">
                <a:avLst/>
              </a:prstGeom>
              <a:solidFill>
                <a:srgbClr val="F4EE9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</a:rPr>
                  <a:t>x</a:t>
                </a:r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5" name="직선 화살표 연결선 224">
              <a:extLst>
                <a:ext uri="{FF2B5EF4-FFF2-40B4-BE49-F238E27FC236}">
                  <a16:creationId xmlns:a16="http://schemas.microsoft.com/office/drawing/2014/main" id="{9D21913D-A7BD-4DAA-B502-AACDA451AB06}"/>
                </a:ext>
              </a:extLst>
            </p:cNvPr>
            <p:cNvCxnSpPr>
              <a:cxnSpLocks/>
              <a:endCxn id="223" idx="2"/>
            </p:cNvCxnSpPr>
            <p:nvPr/>
          </p:nvCxnSpPr>
          <p:spPr>
            <a:xfrm flipH="1" flipV="1">
              <a:off x="7407068" y="3710246"/>
              <a:ext cx="306560" cy="81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69546950-DFA0-476E-9E83-1263DA3B04E8}"/>
                    </a:ext>
                  </a:extLst>
                </p:cNvPr>
                <p:cNvSpPr txBox="1"/>
                <p:nvPr/>
              </p:nvSpPr>
              <p:spPr>
                <a:xfrm>
                  <a:off x="5488751" y="4506993"/>
                  <a:ext cx="54316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dirty="0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ko-KR" sz="2000" b="1" i="1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i="1" dirty="0"/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69546950-DFA0-476E-9E83-1263DA3B04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8751" y="4506993"/>
                  <a:ext cx="543162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210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56A12449-121F-4E3F-9483-20B5747B6C96}"/>
                    </a:ext>
                  </a:extLst>
                </p:cNvPr>
                <p:cNvSpPr txBox="1"/>
                <p:nvPr/>
              </p:nvSpPr>
              <p:spPr>
                <a:xfrm>
                  <a:off x="6567423" y="4742423"/>
                  <a:ext cx="54316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dirty="0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ko-KR" sz="20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i="1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56A12449-121F-4E3F-9483-20B5747B6C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423" y="4742423"/>
                  <a:ext cx="543162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210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88D7FAD1-19BE-4008-A45F-5008885933DB}"/>
                    </a:ext>
                  </a:extLst>
                </p:cNvPr>
                <p:cNvSpPr txBox="1"/>
                <p:nvPr/>
              </p:nvSpPr>
              <p:spPr>
                <a:xfrm>
                  <a:off x="7986387" y="4614939"/>
                  <a:ext cx="79643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dirty="0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ko-KR" sz="2000" b="1" i="1" dirty="0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ko-KR" sz="2000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i="1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88D7FAD1-19BE-4008-A45F-5008885933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6387" y="4614939"/>
                  <a:ext cx="796436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210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732AF602-25F4-4DD9-937A-D7771990DF3D}"/>
                    </a:ext>
                  </a:extLst>
                </p:cNvPr>
                <p:cNvSpPr txBox="1"/>
                <p:nvPr/>
              </p:nvSpPr>
              <p:spPr>
                <a:xfrm>
                  <a:off x="7788046" y="3521193"/>
                  <a:ext cx="71365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ko-KR" altLang="en-US" sz="1400" b="1" i="1" dirty="0"/>
                </a:p>
              </p:txBody>
            </p:sp>
          </mc:Choice>
          <mc:Fallback xmlns="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732AF602-25F4-4DD9-937A-D7771990D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8046" y="3521193"/>
                  <a:ext cx="713657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8181A625-6A19-41B4-A47C-A95A5E717098}"/>
                    </a:ext>
                  </a:extLst>
                </p:cNvPr>
                <p:cNvSpPr txBox="1"/>
                <p:nvPr/>
              </p:nvSpPr>
              <p:spPr>
                <a:xfrm>
                  <a:off x="1759573" y="4044023"/>
                  <a:ext cx="51488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</a:rPr>
                          <m:t>𝑳</m:t>
                        </m:r>
                      </m:oMath>
                    </m:oMathPara>
                  </a14:m>
                  <a:endParaRPr lang="ko-KR" altLang="en-US" b="1" i="1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8181A625-6A19-41B4-A47C-A95A5E7170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9573" y="4044023"/>
                  <a:ext cx="514885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직선 화살표 연결선 238">
              <a:extLst>
                <a:ext uri="{FF2B5EF4-FFF2-40B4-BE49-F238E27FC236}">
                  <a16:creationId xmlns:a16="http://schemas.microsoft.com/office/drawing/2014/main" id="{BAA22CCF-1274-4A2F-8760-3B4214CFC6EB}"/>
                </a:ext>
              </a:extLst>
            </p:cNvPr>
            <p:cNvCxnSpPr>
              <a:cxnSpLocks/>
              <a:stCxn id="163" idx="0"/>
            </p:cNvCxnSpPr>
            <p:nvPr/>
          </p:nvCxnSpPr>
          <p:spPr>
            <a:xfrm flipH="1" flipV="1">
              <a:off x="2013346" y="4565221"/>
              <a:ext cx="2629" cy="6582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06496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Recurrent Neural Networks (RNN) : Truncated </a:t>
            </a:r>
            <a:r>
              <a:rPr lang="en-US" altLang="ko-KR" dirty="0" smtClean="0"/>
              <a:t>BPTT</a:t>
            </a:r>
          </a:p>
          <a:p>
            <a:pPr lvl="1"/>
            <a:r>
              <a:rPr lang="en-US" altLang="ko-KR" dirty="0" smtClean="0"/>
              <a:t>Language Model : Many to Many Architecture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989B1B81-FB1C-4E35-9F02-1ACEECAC5292}"/>
              </a:ext>
            </a:extLst>
          </p:cNvPr>
          <p:cNvGrpSpPr/>
          <p:nvPr/>
        </p:nvGrpSpPr>
        <p:grpSpPr>
          <a:xfrm>
            <a:off x="3614438" y="1354776"/>
            <a:ext cx="7764762" cy="5142739"/>
            <a:chOff x="1410316" y="2548575"/>
            <a:chExt cx="7863652" cy="597092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228BE15-2E04-448D-9589-20BD0F44F6D5}"/>
                </a:ext>
              </a:extLst>
            </p:cNvPr>
            <p:cNvGrpSpPr/>
            <p:nvPr/>
          </p:nvGrpSpPr>
          <p:grpSpPr>
            <a:xfrm>
              <a:off x="1410316" y="4636070"/>
              <a:ext cx="7863652" cy="3883432"/>
              <a:chOff x="984911" y="1846848"/>
              <a:chExt cx="7863652" cy="3883432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31571B6-0D9B-4942-A3DA-0F7775E7F299}"/>
                  </a:ext>
                </a:extLst>
              </p:cNvPr>
              <p:cNvGrpSpPr/>
              <p:nvPr/>
            </p:nvGrpSpPr>
            <p:grpSpPr>
              <a:xfrm>
                <a:off x="984911" y="2434223"/>
                <a:ext cx="1380811" cy="3186701"/>
                <a:chOff x="5467293" y="1195727"/>
                <a:chExt cx="1257415" cy="5265431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CE78B9EB-C7BE-4A68-A0CA-8B2743739E8B}"/>
                    </a:ext>
                  </a:extLst>
                </p:cNvPr>
                <p:cNvGrpSpPr/>
                <p:nvPr/>
              </p:nvGrpSpPr>
              <p:grpSpPr>
                <a:xfrm>
                  <a:off x="5467293" y="1195727"/>
                  <a:ext cx="1257415" cy="4940654"/>
                  <a:chOff x="7028327" y="720646"/>
                  <a:chExt cx="1029938" cy="5033304"/>
                </a:xfrm>
              </p:grpSpPr>
              <p:grpSp>
                <p:nvGrpSpPr>
                  <p:cNvPr id="8" name="그룹 7">
                    <a:extLst>
                      <a:ext uri="{FF2B5EF4-FFF2-40B4-BE49-F238E27FC236}">
                        <a16:creationId xmlns:a16="http://schemas.microsoft.com/office/drawing/2014/main" id="{73D3C0D8-9E80-4318-94FE-34549DA30208}"/>
                      </a:ext>
                    </a:extLst>
                  </p:cNvPr>
                  <p:cNvGrpSpPr/>
                  <p:nvPr/>
                </p:nvGrpSpPr>
                <p:grpSpPr>
                  <a:xfrm>
                    <a:off x="7028328" y="3171211"/>
                    <a:ext cx="1029937" cy="1561355"/>
                    <a:chOff x="3484370" y="3073251"/>
                    <a:chExt cx="1462908" cy="2217727"/>
                  </a:xfrm>
                </p:grpSpPr>
                <p:sp>
                  <p:nvSpPr>
                    <p:cNvPr id="34" name="사각형: 둥근 모서리 33">
                      <a:extLst>
                        <a:ext uri="{FF2B5EF4-FFF2-40B4-BE49-F238E27FC236}">
                          <a16:creationId xmlns:a16="http://schemas.microsoft.com/office/drawing/2014/main" id="{3BC14E7C-2CC1-4FDA-ABC2-38615A94A2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4370" y="3845403"/>
                      <a:ext cx="1283331" cy="694405"/>
                    </a:xfrm>
                    <a:prstGeom prst="round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5" name="직선 화살표 연결선 34">
                      <a:extLst>
                        <a:ext uri="{FF2B5EF4-FFF2-40B4-BE49-F238E27FC236}">
                          <a16:creationId xmlns:a16="http://schemas.microsoft.com/office/drawing/2014/main" id="{7E259EF7-E3E5-427B-966D-1B1D9BEA2D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767701" y="4184692"/>
                      <a:ext cx="174229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직선 화살표 연결선 58">
                      <a:extLst>
                        <a:ext uri="{FF2B5EF4-FFF2-40B4-BE49-F238E27FC236}">
                          <a16:creationId xmlns:a16="http://schemas.microsoft.com/office/drawing/2014/main" id="{3448957D-36C2-466C-A11B-12A7AC8AC20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127141" y="4539808"/>
                      <a:ext cx="0" cy="75117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직선 화살표 연결선 46">
                      <a:extLst>
                        <a:ext uri="{FF2B5EF4-FFF2-40B4-BE49-F238E27FC236}">
                          <a16:creationId xmlns:a16="http://schemas.microsoft.com/office/drawing/2014/main" id="{A5BCD3B5-D62A-41D5-B1DF-A67261549A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127141" y="3073251"/>
                      <a:ext cx="0" cy="75117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" name="그룹 54">
                      <a:extLst>
                        <a:ext uri="{FF2B5EF4-FFF2-40B4-BE49-F238E27FC236}">
                          <a16:creationId xmlns:a16="http://schemas.microsoft.com/office/drawing/2014/main" id="{39B9FCDD-7291-4BF8-B9AF-E8A92B5F40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08957" y="3440978"/>
                      <a:ext cx="838321" cy="743714"/>
                      <a:chOff x="4133607" y="3440978"/>
                      <a:chExt cx="838321" cy="743714"/>
                    </a:xfrm>
                  </p:grpSpPr>
                  <p:cxnSp>
                    <p:nvCxnSpPr>
                      <p:cNvPr id="56" name="직선 연결선 55">
                        <a:extLst>
                          <a:ext uri="{FF2B5EF4-FFF2-40B4-BE49-F238E27FC236}">
                            <a16:creationId xmlns:a16="http://schemas.microsoft.com/office/drawing/2014/main" id="{6E3DE57C-8F1C-4B5F-BF52-ED6F36D6614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133607" y="3440978"/>
                        <a:ext cx="838321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직선 연결선 56">
                        <a:extLst>
                          <a:ext uri="{FF2B5EF4-FFF2-40B4-BE49-F238E27FC236}">
                            <a16:creationId xmlns:a16="http://schemas.microsoft.com/office/drawing/2014/main" id="{896E885E-9732-4BFF-8188-4CC2A1A3F1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966580" y="3440978"/>
                        <a:ext cx="0" cy="743714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6FB59830-8A8B-4364-8FBE-C0C4E374C85A}"/>
                      </a:ext>
                    </a:extLst>
                  </p:cNvPr>
                  <p:cNvSpPr/>
                  <p:nvPr/>
                </p:nvSpPr>
                <p:spPr>
                  <a:xfrm>
                    <a:off x="7028327" y="4736216"/>
                    <a:ext cx="903509" cy="488885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Embedding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" name="사각형: 둥근 모서리 66">
                    <a:extLst>
                      <a:ext uri="{FF2B5EF4-FFF2-40B4-BE49-F238E27FC236}">
                        <a16:creationId xmlns:a16="http://schemas.microsoft.com/office/drawing/2014/main" id="{57546A91-740A-432A-BEAD-F6250E444C29}"/>
                      </a:ext>
                    </a:extLst>
                  </p:cNvPr>
                  <p:cNvSpPr/>
                  <p:nvPr/>
                </p:nvSpPr>
                <p:spPr>
                  <a:xfrm>
                    <a:off x="7028327" y="2664969"/>
                    <a:ext cx="903509" cy="488885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Affine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2" name="직선 화살표 연결선 71">
                    <a:extLst>
                      <a:ext uri="{FF2B5EF4-FFF2-40B4-BE49-F238E27FC236}">
                        <a16:creationId xmlns:a16="http://schemas.microsoft.com/office/drawing/2014/main" id="{B0163F34-D8B4-4857-A244-30CA117EAF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468058" y="5225101"/>
                    <a:ext cx="0" cy="52884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3" name="사각형: 둥근 모서리 162">
                    <a:extLst>
                      <a:ext uri="{FF2B5EF4-FFF2-40B4-BE49-F238E27FC236}">
                        <a16:creationId xmlns:a16="http://schemas.microsoft.com/office/drawing/2014/main" id="{A483A559-44C2-419F-B278-322F9F2AAE8A}"/>
                      </a:ext>
                    </a:extLst>
                  </p:cNvPr>
                  <p:cNvSpPr/>
                  <p:nvPr/>
                </p:nvSpPr>
                <p:spPr>
                  <a:xfrm>
                    <a:off x="7028330" y="720646"/>
                    <a:ext cx="903509" cy="97628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 err="1">
                        <a:solidFill>
                          <a:schemeClr val="tx1"/>
                        </a:solidFill>
                      </a:rPr>
                      <a:t>Softmax</a:t>
                    </a:r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 with Loss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1" name="직선 화살표 연결선 170">
                    <a:extLst>
                      <a:ext uri="{FF2B5EF4-FFF2-40B4-BE49-F238E27FC236}">
                        <a16:creationId xmlns:a16="http://schemas.microsoft.com/office/drawing/2014/main" id="{224C541F-D61C-4748-93BE-FD079F2698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24820" y="1764445"/>
                    <a:ext cx="0" cy="528849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직선 화살표 연결선 179">
                    <a:extLst>
                      <a:ext uri="{FF2B5EF4-FFF2-40B4-BE49-F238E27FC236}">
                        <a16:creationId xmlns:a16="http://schemas.microsoft.com/office/drawing/2014/main" id="{A885936B-C282-476E-8FBD-87EC276C71C5}"/>
                      </a:ext>
                    </a:extLst>
                  </p:cNvPr>
                  <p:cNvCxnSpPr>
                    <a:cxnSpLocks/>
                    <a:stCxn id="67" idx="0"/>
                    <a:endCxn id="163" idx="2"/>
                  </p:cNvCxnSpPr>
                  <p:nvPr/>
                </p:nvCxnSpPr>
                <p:spPr>
                  <a:xfrm flipV="1">
                    <a:off x="7480082" y="1696926"/>
                    <a:ext cx="3" cy="968043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D46EF97C-24E1-49A2-AA5A-FE5B8B0963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5947" y="6184159"/>
                      <a:ext cx="33509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D46EF97C-24E1-49A2-AA5A-FE5B8B0963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5947" y="6184159"/>
                      <a:ext cx="335092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667" b="-1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5" name="TextBox 174">
                      <a:extLst>
                        <a:ext uri="{FF2B5EF4-FFF2-40B4-BE49-F238E27FC236}">
                          <a16:creationId xmlns:a16="http://schemas.microsoft.com/office/drawing/2014/main" id="{0262C83C-9D79-49BF-8030-4F028D898B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92255" y="2584087"/>
                      <a:ext cx="257232" cy="53139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𝐭𝐬</m:t>
                            </m:r>
                          </m:oMath>
                        </m:oMathPara>
                      </a14:m>
                      <a:endParaRPr lang="ko-KR" altLang="en-US" b="1" dirty="0"/>
                    </a:p>
                  </p:txBody>
                </p:sp>
              </mc:Choice>
              <mc:Fallback xmlns="">
                <p:sp>
                  <p:nvSpPr>
                    <p:cNvPr id="175" name="TextBox 174">
                      <a:extLst>
                        <a:ext uri="{FF2B5EF4-FFF2-40B4-BE49-F238E27FC236}">
                          <a16:creationId xmlns:a16="http://schemas.microsoft.com/office/drawing/2014/main" id="{0262C83C-9D79-49BF-8030-4F028D898B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92255" y="2584087"/>
                      <a:ext cx="257232" cy="53139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3043" r="-10870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5501D34F-3B82-41C8-8000-FE4BB98186D5}"/>
                  </a:ext>
                </a:extLst>
              </p:cNvPr>
              <p:cNvGrpSpPr/>
              <p:nvPr/>
            </p:nvGrpSpPr>
            <p:grpSpPr>
              <a:xfrm>
                <a:off x="3437149" y="1846848"/>
                <a:ext cx="3364419" cy="3883432"/>
                <a:chOff x="5467278" y="225200"/>
                <a:chExt cx="3063761" cy="6416648"/>
              </a:xfrm>
            </p:grpSpPr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89089C88-DCC9-49A5-8C70-5684D53642A9}"/>
                    </a:ext>
                  </a:extLst>
                </p:cNvPr>
                <p:cNvGrpSpPr/>
                <p:nvPr/>
              </p:nvGrpSpPr>
              <p:grpSpPr>
                <a:xfrm>
                  <a:off x="5467278" y="225200"/>
                  <a:ext cx="3063761" cy="5911179"/>
                  <a:chOff x="7028327" y="-268080"/>
                  <a:chExt cx="2509503" cy="6022030"/>
                </a:xfrm>
              </p:grpSpPr>
              <p:grpSp>
                <p:nvGrpSpPr>
                  <p:cNvPr id="82" name="그룹 81">
                    <a:extLst>
                      <a:ext uri="{FF2B5EF4-FFF2-40B4-BE49-F238E27FC236}">
                        <a16:creationId xmlns:a16="http://schemas.microsoft.com/office/drawing/2014/main" id="{92DC05BD-C3D3-4E3E-956E-1851E1F84EEE}"/>
                      </a:ext>
                    </a:extLst>
                  </p:cNvPr>
                  <p:cNvGrpSpPr/>
                  <p:nvPr/>
                </p:nvGrpSpPr>
                <p:grpSpPr>
                  <a:xfrm>
                    <a:off x="7028327" y="3171211"/>
                    <a:ext cx="1207544" cy="1561355"/>
                    <a:chOff x="3484370" y="3073251"/>
                    <a:chExt cx="1715178" cy="2217727"/>
                  </a:xfrm>
                </p:grpSpPr>
                <p:sp>
                  <p:nvSpPr>
                    <p:cNvPr id="91" name="사각형: 둥근 모서리 90">
                      <a:extLst>
                        <a:ext uri="{FF2B5EF4-FFF2-40B4-BE49-F238E27FC236}">
                          <a16:creationId xmlns:a16="http://schemas.microsoft.com/office/drawing/2014/main" id="{9FC5090A-3072-4C32-8618-8BF2CE209C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4370" y="3845403"/>
                      <a:ext cx="1283331" cy="694405"/>
                    </a:xfrm>
                    <a:prstGeom prst="round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92" name="직선 화살표 연결선 91">
                      <a:extLst>
                        <a:ext uri="{FF2B5EF4-FFF2-40B4-BE49-F238E27FC236}">
                          <a16:creationId xmlns:a16="http://schemas.microsoft.com/office/drawing/2014/main" id="{727C7F04-219E-4D5D-BD76-2687323AEC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24414" y="4184693"/>
                      <a:ext cx="275134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직선 화살표 연결선 93">
                      <a:extLst>
                        <a:ext uri="{FF2B5EF4-FFF2-40B4-BE49-F238E27FC236}">
                          <a16:creationId xmlns:a16="http://schemas.microsoft.com/office/drawing/2014/main" id="{5A218FEF-4BB8-4BA0-82FE-F94EF98037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127141" y="4539808"/>
                      <a:ext cx="0" cy="75117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직선 화살표 연결선 94">
                      <a:extLst>
                        <a:ext uri="{FF2B5EF4-FFF2-40B4-BE49-F238E27FC236}">
                          <a16:creationId xmlns:a16="http://schemas.microsoft.com/office/drawing/2014/main" id="{96EC9D7C-F74A-4599-9DB4-A00EAC7413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127141" y="3073251"/>
                      <a:ext cx="0" cy="75117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8" name="그룹 97">
                      <a:extLst>
                        <a:ext uri="{FF2B5EF4-FFF2-40B4-BE49-F238E27FC236}">
                          <a16:creationId xmlns:a16="http://schemas.microsoft.com/office/drawing/2014/main" id="{28316F54-08E3-4EE8-829B-441CE8CD80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08957" y="3424901"/>
                      <a:ext cx="838321" cy="743714"/>
                      <a:chOff x="4133607" y="3424901"/>
                      <a:chExt cx="838321" cy="743714"/>
                    </a:xfrm>
                  </p:grpSpPr>
                  <p:cxnSp>
                    <p:nvCxnSpPr>
                      <p:cNvPr id="99" name="직선 연결선 98">
                        <a:extLst>
                          <a:ext uri="{FF2B5EF4-FFF2-40B4-BE49-F238E27FC236}">
                            <a16:creationId xmlns:a16="http://schemas.microsoft.com/office/drawing/2014/main" id="{B5578307-0C1F-4993-BF59-2BBC4620603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133607" y="3440978"/>
                        <a:ext cx="838321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직선 연결선 100">
                        <a:extLst>
                          <a:ext uri="{FF2B5EF4-FFF2-40B4-BE49-F238E27FC236}">
                            <a16:creationId xmlns:a16="http://schemas.microsoft.com/office/drawing/2014/main" id="{0FB56111-1091-478D-A391-46AE6ECFFA2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966580" y="3424901"/>
                        <a:ext cx="0" cy="743714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83" name="사각형: 둥근 모서리 82">
                    <a:extLst>
                      <a:ext uri="{FF2B5EF4-FFF2-40B4-BE49-F238E27FC236}">
                        <a16:creationId xmlns:a16="http://schemas.microsoft.com/office/drawing/2014/main" id="{3DD7D570-C277-4644-A6F6-D380E2903434}"/>
                      </a:ext>
                    </a:extLst>
                  </p:cNvPr>
                  <p:cNvSpPr/>
                  <p:nvPr/>
                </p:nvSpPr>
                <p:spPr>
                  <a:xfrm>
                    <a:off x="7028327" y="4736216"/>
                    <a:ext cx="903509" cy="488885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Embedding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사각형: 둥근 모서리 83">
                    <a:extLst>
                      <a:ext uri="{FF2B5EF4-FFF2-40B4-BE49-F238E27FC236}">
                        <a16:creationId xmlns:a16="http://schemas.microsoft.com/office/drawing/2014/main" id="{C0827679-30A8-4D5E-AB68-285C1F387D7A}"/>
                      </a:ext>
                    </a:extLst>
                  </p:cNvPr>
                  <p:cNvSpPr/>
                  <p:nvPr/>
                </p:nvSpPr>
                <p:spPr>
                  <a:xfrm>
                    <a:off x="7028327" y="2664969"/>
                    <a:ext cx="903509" cy="488885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Affine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8" name="직선 화살표 연결선 87">
                    <a:extLst>
                      <a:ext uri="{FF2B5EF4-FFF2-40B4-BE49-F238E27FC236}">
                        <a16:creationId xmlns:a16="http://schemas.microsoft.com/office/drawing/2014/main" id="{ED24CA57-7492-457C-AD67-DF4017D905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468058" y="5225101"/>
                    <a:ext cx="0" cy="52884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사각형: 둥근 모서리 163">
                    <a:extLst>
                      <a:ext uri="{FF2B5EF4-FFF2-40B4-BE49-F238E27FC236}">
                        <a16:creationId xmlns:a16="http://schemas.microsoft.com/office/drawing/2014/main" id="{E1924C53-986A-4967-A0D1-5582C9772E66}"/>
                      </a:ext>
                    </a:extLst>
                  </p:cNvPr>
                  <p:cNvSpPr/>
                  <p:nvPr/>
                </p:nvSpPr>
                <p:spPr>
                  <a:xfrm>
                    <a:off x="7028329" y="720648"/>
                    <a:ext cx="903509" cy="976278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 err="1">
                        <a:solidFill>
                          <a:schemeClr val="tx1"/>
                        </a:solidFill>
                      </a:rPr>
                      <a:t>Softmax</a:t>
                    </a:r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 with Loss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68" name="직선 화살표 연결선 167">
                    <a:extLst>
                      <a:ext uri="{FF2B5EF4-FFF2-40B4-BE49-F238E27FC236}">
                        <a16:creationId xmlns:a16="http://schemas.microsoft.com/office/drawing/2014/main" id="{34CB03AD-85DF-4C2A-B51C-5E784FF68354}"/>
                      </a:ext>
                    </a:extLst>
                  </p:cNvPr>
                  <p:cNvCxnSpPr>
                    <a:cxnSpLocks/>
                    <a:stCxn id="164" idx="0"/>
                    <a:endCxn id="17" idx="4"/>
                  </p:cNvCxnSpPr>
                  <p:nvPr/>
                </p:nvCxnSpPr>
                <p:spPr>
                  <a:xfrm flipV="1">
                    <a:off x="7480084" y="-268080"/>
                    <a:ext cx="2057746" cy="988728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직선 화살표 연결선 171">
                    <a:extLst>
                      <a:ext uri="{FF2B5EF4-FFF2-40B4-BE49-F238E27FC236}">
                        <a16:creationId xmlns:a16="http://schemas.microsoft.com/office/drawing/2014/main" id="{BF84570E-8E10-4841-A983-BAA3A2B505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24821" y="1764445"/>
                    <a:ext cx="0" cy="528849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직선 화살표 연결선 180">
                    <a:extLst>
                      <a:ext uri="{FF2B5EF4-FFF2-40B4-BE49-F238E27FC236}">
                        <a16:creationId xmlns:a16="http://schemas.microsoft.com/office/drawing/2014/main" id="{69DDE1EC-CCAE-4375-91DC-ADEEE71DE436}"/>
                      </a:ext>
                    </a:extLst>
                  </p:cNvPr>
                  <p:cNvCxnSpPr>
                    <a:cxnSpLocks/>
                    <a:stCxn id="84" idx="0"/>
                    <a:endCxn id="164" idx="2"/>
                  </p:cNvCxnSpPr>
                  <p:nvPr/>
                </p:nvCxnSpPr>
                <p:spPr>
                  <a:xfrm flipV="1">
                    <a:off x="7480082" y="1696926"/>
                    <a:ext cx="2" cy="968044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C48D7436-A808-4708-BC3A-9E91CF3BDE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5947" y="6184159"/>
                      <a:ext cx="334342" cy="45768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C48D7436-A808-4708-BC3A-9E91CF3BDE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5947" y="6184159"/>
                      <a:ext cx="334342" cy="45768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5000" r="-3333" b="-384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6" name="TextBox 175">
                      <a:extLst>
                        <a:ext uri="{FF2B5EF4-FFF2-40B4-BE49-F238E27FC236}">
                          <a16:creationId xmlns:a16="http://schemas.microsoft.com/office/drawing/2014/main" id="{EFEFAD02-DDD2-4A38-A3BB-881B613129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92255" y="2584086"/>
                      <a:ext cx="259777" cy="45768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e>
                              <m:sub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76" name="TextBox 175">
                      <a:extLst>
                        <a:ext uri="{FF2B5EF4-FFF2-40B4-BE49-F238E27FC236}">
                          <a16:creationId xmlns:a16="http://schemas.microsoft.com/office/drawing/2014/main" id="{EFEFAD02-DDD2-4A38-A3BB-881B613129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92255" y="2584086"/>
                      <a:ext cx="259777" cy="45768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3043" r="-2174" b="-384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26C6027A-8AF3-48D6-AE7A-F5CAFC65C686}"/>
                  </a:ext>
                </a:extLst>
              </p:cNvPr>
              <p:cNvGrpSpPr/>
              <p:nvPr/>
            </p:nvGrpSpPr>
            <p:grpSpPr>
              <a:xfrm>
                <a:off x="5044833" y="1846848"/>
                <a:ext cx="1756741" cy="3883432"/>
                <a:chOff x="5467290" y="225201"/>
                <a:chExt cx="1599751" cy="6416647"/>
              </a:xfrm>
            </p:grpSpPr>
            <p:grpSp>
              <p:nvGrpSpPr>
                <p:cNvPr id="104" name="그룹 103">
                  <a:extLst>
                    <a:ext uri="{FF2B5EF4-FFF2-40B4-BE49-F238E27FC236}">
                      <a16:creationId xmlns:a16="http://schemas.microsoft.com/office/drawing/2014/main" id="{645060B3-ED61-4255-9C05-FE6B10A4BE68}"/>
                    </a:ext>
                  </a:extLst>
                </p:cNvPr>
                <p:cNvGrpSpPr/>
                <p:nvPr/>
              </p:nvGrpSpPr>
              <p:grpSpPr>
                <a:xfrm>
                  <a:off x="5467290" y="225201"/>
                  <a:ext cx="1599751" cy="5911178"/>
                  <a:chOff x="7028323" y="-268081"/>
                  <a:chExt cx="1310342" cy="6022031"/>
                </a:xfrm>
              </p:grpSpPr>
              <p:grpSp>
                <p:nvGrpSpPr>
                  <p:cNvPr id="107" name="그룹 106">
                    <a:extLst>
                      <a:ext uri="{FF2B5EF4-FFF2-40B4-BE49-F238E27FC236}">
                        <a16:creationId xmlns:a16="http://schemas.microsoft.com/office/drawing/2014/main" id="{D5FF62F7-A0F4-4C49-ABF5-77F3F8482709}"/>
                      </a:ext>
                    </a:extLst>
                  </p:cNvPr>
                  <p:cNvGrpSpPr/>
                  <p:nvPr/>
                </p:nvGrpSpPr>
                <p:grpSpPr>
                  <a:xfrm>
                    <a:off x="7028323" y="3171211"/>
                    <a:ext cx="1190580" cy="1561355"/>
                    <a:chOff x="3484370" y="3073251"/>
                    <a:chExt cx="1691085" cy="2217727"/>
                  </a:xfrm>
                </p:grpSpPr>
                <p:sp>
                  <p:nvSpPr>
                    <p:cNvPr id="125" name="사각형: 둥근 모서리 124">
                      <a:extLst>
                        <a:ext uri="{FF2B5EF4-FFF2-40B4-BE49-F238E27FC236}">
                          <a16:creationId xmlns:a16="http://schemas.microsoft.com/office/drawing/2014/main" id="{7FFB74C0-0752-4F07-A6A8-4AEB0A4A5B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4370" y="3845403"/>
                      <a:ext cx="1283331" cy="694405"/>
                    </a:xfrm>
                    <a:prstGeom prst="round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27" name="직선 화살표 연결선 126">
                      <a:extLst>
                        <a:ext uri="{FF2B5EF4-FFF2-40B4-BE49-F238E27FC236}">
                          <a16:creationId xmlns:a16="http://schemas.microsoft.com/office/drawing/2014/main" id="{1871AEDE-41A7-49EE-9A30-E0E487E237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127141" y="4539808"/>
                      <a:ext cx="0" cy="75117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직선 화살표 연결선 127">
                      <a:extLst>
                        <a:ext uri="{FF2B5EF4-FFF2-40B4-BE49-F238E27FC236}">
                          <a16:creationId xmlns:a16="http://schemas.microsoft.com/office/drawing/2014/main" id="{C0BE393B-8740-4BCD-A206-765ED64A95A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127141" y="3073251"/>
                      <a:ext cx="0" cy="75117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9" name="그룹 128">
                      <a:extLst>
                        <a:ext uri="{FF2B5EF4-FFF2-40B4-BE49-F238E27FC236}">
                          <a16:creationId xmlns:a16="http://schemas.microsoft.com/office/drawing/2014/main" id="{BC49AB3E-82FB-42AD-9A31-0C861F1512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08957" y="3424901"/>
                      <a:ext cx="1066498" cy="759793"/>
                      <a:chOff x="4133607" y="3424901"/>
                      <a:chExt cx="1066498" cy="759793"/>
                    </a:xfrm>
                  </p:grpSpPr>
                  <p:cxnSp>
                    <p:nvCxnSpPr>
                      <p:cNvPr id="130" name="직선 연결선 129">
                        <a:extLst>
                          <a:ext uri="{FF2B5EF4-FFF2-40B4-BE49-F238E27FC236}">
                            <a16:creationId xmlns:a16="http://schemas.microsoft.com/office/drawing/2014/main" id="{482DA3E5-10A9-4B0D-B714-30DD750D589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133607" y="3440978"/>
                        <a:ext cx="838321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" name="직선 연결선 130">
                        <a:extLst>
                          <a:ext uri="{FF2B5EF4-FFF2-40B4-BE49-F238E27FC236}">
                            <a16:creationId xmlns:a16="http://schemas.microsoft.com/office/drawing/2014/main" id="{656BD3BE-ACA9-4309-A62E-C3D2D2F82B6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966580" y="3424901"/>
                        <a:ext cx="0" cy="743714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1" name="직선 연결선 150">
                        <a:extLst>
                          <a:ext uri="{FF2B5EF4-FFF2-40B4-BE49-F238E27FC236}">
                            <a16:creationId xmlns:a16="http://schemas.microsoft.com/office/drawing/2014/main" id="{F394CDB2-D228-4C97-A24C-6750B9ED128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959170" y="4184694"/>
                        <a:ext cx="240935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08" name="사각형: 둥근 모서리 107">
                    <a:extLst>
                      <a:ext uri="{FF2B5EF4-FFF2-40B4-BE49-F238E27FC236}">
                        <a16:creationId xmlns:a16="http://schemas.microsoft.com/office/drawing/2014/main" id="{A9D34F9C-D669-463B-A4C1-156C27307A36}"/>
                      </a:ext>
                    </a:extLst>
                  </p:cNvPr>
                  <p:cNvSpPr/>
                  <p:nvPr/>
                </p:nvSpPr>
                <p:spPr>
                  <a:xfrm>
                    <a:off x="7028327" y="4736216"/>
                    <a:ext cx="903509" cy="488885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Embedding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" name="사각형: 둥근 모서리 109">
                    <a:extLst>
                      <a:ext uri="{FF2B5EF4-FFF2-40B4-BE49-F238E27FC236}">
                        <a16:creationId xmlns:a16="http://schemas.microsoft.com/office/drawing/2014/main" id="{F681DA56-6C70-4FA0-9621-CB47E0BCCBAF}"/>
                      </a:ext>
                    </a:extLst>
                  </p:cNvPr>
                  <p:cNvSpPr/>
                  <p:nvPr/>
                </p:nvSpPr>
                <p:spPr>
                  <a:xfrm>
                    <a:off x="7028327" y="2664969"/>
                    <a:ext cx="903509" cy="488885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Affine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4" name="직선 화살표 연결선 123">
                    <a:extLst>
                      <a:ext uri="{FF2B5EF4-FFF2-40B4-BE49-F238E27FC236}">
                        <a16:creationId xmlns:a16="http://schemas.microsoft.com/office/drawing/2014/main" id="{9CAA30C2-5954-4D80-96E8-26D97BC8D5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468058" y="5225101"/>
                    <a:ext cx="0" cy="52884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5" name="사각형: 둥근 모서리 164">
                    <a:extLst>
                      <a:ext uri="{FF2B5EF4-FFF2-40B4-BE49-F238E27FC236}">
                        <a16:creationId xmlns:a16="http://schemas.microsoft.com/office/drawing/2014/main" id="{61390CAE-441C-4013-9949-DC55960BAA38}"/>
                      </a:ext>
                    </a:extLst>
                  </p:cNvPr>
                  <p:cNvSpPr/>
                  <p:nvPr/>
                </p:nvSpPr>
                <p:spPr>
                  <a:xfrm>
                    <a:off x="7028324" y="720647"/>
                    <a:ext cx="903509" cy="976278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 err="1">
                        <a:solidFill>
                          <a:schemeClr val="tx1"/>
                        </a:solidFill>
                      </a:rPr>
                      <a:t>Softmax</a:t>
                    </a:r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 with Loss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69" name="직선 화살표 연결선 168">
                    <a:extLst>
                      <a:ext uri="{FF2B5EF4-FFF2-40B4-BE49-F238E27FC236}">
                        <a16:creationId xmlns:a16="http://schemas.microsoft.com/office/drawing/2014/main" id="{C2078F49-78C7-43FE-93BD-45DEF8B4BF7C}"/>
                      </a:ext>
                    </a:extLst>
                  </p:cNvPr>
                  <p:cNvCxnSpPr>
                    <a:cxnSpLocks/>
                    <a:stCxn id="165" idx="0"/>
                    <a:endCxn id="17" idx="4"/>
                  </p:cNvCxnSpPr>
                  <p:nvPr/>
                </p:nvCxnSpPr>
                <p:spPr>
                  <a:xfrm flipV="1">
                    <a:off x="7480079" y="-268081"/>
                    <a:ext cx="858586" cy="988728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직선 화살표 연결선 172">
                    <a:extLst>
                      <a:ext uri="{FF2B5EF4-FFF2-40B4-BE49-F238E27FC236}">
                        <a16:creationId xmlns:a16="http://schemas.microsoft.com/office/drawing/2014/main" id="{FB93C574-F918-4D91-BC4A-4B0BA22461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24820" y="1764445"/>
                    <a:ext cx="0" cy="528849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직선 화살표 연결선 181">
                    <a:extLst>
                      <a:ext uri="{FF2B5EF4-FFF2-40B4-BE49-F238E27FC236}">
                        <a16:creationId xmlns:a16="http://schemas.microsoft.com/office/drawing/2014/main" id="{A7BF7864-4E4C-4B1F-AC6A-CEDABEE45F45}"/>
                      </a:ext>
                    </a:extLst>
                  </p:cNvPr>
                  <p:cNvCxnSpPr>
                    <a:cxnSpLocks/>
                    <a:stCxn id="110" idx="0"/>
                    <a:endCxn id="165" idx="2"/>
                  </p:cNvCxnSpPr>
                  <p:nvPr/>
                </p:nvCxnSpPr>
                <p:spPr>
                  <a:xfrm flipH="1" flipV="1">
                    <a:off x="7480079" y="1696925"/>
                    <a:ext cx="3" cy="968044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0505EA64-32F8-4032-B321-0905515A95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5947" y="6184159"/>
                      <a:ext cx="329494" cy="45768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0505EA64-32F8-4032-B321-0905515A95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5947" y="6184159"/>
                      <a:ext cx="329494" cy="45768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5172" r="-3448" b="-384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" name="TextBox 176">
                      <a:extLst>
                        <a:ext uri="{FF2B5EF4-FFF2-40B4-BE49-F238E27FC236}">
                          <a16:creationId xmlns:a16="http://schemas.microsoft.com/office/drawing/2014/main" id="{63BE44BF-AB3B-449D-812D-44221DA553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92254" y="2584087"/>
                      <a:ext cx="254931" cy="45768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e>
                              <m:sub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77" name="TextBox 176">
                      <a:extLst>
                        <a:ext uri="{FF2B5EF4-FFF2-40B4-BE49-F238E27FC236}">
                          <a16:creationId xmlns:a16="http://schemas.microsoft.com/office/drawing/2014/main" id="{63BE44BF-AB3B-449D-812D-44221DA5532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92254" y="2584087"/>
                      <a:ext cx="254931" cy="45768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3043" b="-384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347061D8-67AF-4B60-A6DE-1756B27A10E3}"/>
                  </a:ext>
                </a:extLst>
              </p:cNvPr>
              <p:cNvGrpSpPr/>
              <p:nvPr/>
            </p:nvGrpSpPr>
            <p:grpSpPr>
              <a:xfrm>
                <a:off x="6801577" y="1846848"/>
                <a:ext cx="2046986" cy="3883432"/>
                <a:chOff x="4905885" y="225196"/>
                <a:chExt cx="1864059" cy="6416653"/>
              </a:xfrm>
            </p:grpSpPr>
            <p:grpSp>
              <p:nvGrpSpPr>
                <p:cNvPr id="133" name="그룹 132">
                  <a:extLst>
                    <a:ext uri="{FF2B5EF4-FFF2-40B4-BE49-F238E27FC236}">
                      <a16:creationId xmlns:a16="http://schemas.microsoft.com/office/drawing/2014/main" id="{7B7241EF-7B08-4EA4-9188-8AEC99EB9EF3}"/>
                    </a:ext>
                  </a:extLst>
                </p:cNvPr>
                <p:cNvGrpSpPr/>
                <p:nvPr/>
              </p:nvGrpSpPr>
              <p:grpSpPr>
                <a:xfrm>
                  <a:off x="4905885" y="225196"/>
                  <a:ext cx="1664467" cy="5911183"/>
                  <a:chOff x="6568487" y="-268084"/>
                  <a:chExt cx="1363351" cy="6022034"/>
                </a:xfrm>
              </p:grpSpPr>
              <p:grpSp>
                <p:nvGrpSpPr>
                  <p:cNvPr id="136" name="그룹 135">
                    <a:extLst>
                      <a:ext uri="{FF2B5EF4-FFF2-40B4-BE49-F238E27FC236}">
                        <a16:creationId xmlns:a16="http://schemas.microsoft.com/office/drawing/2014/main" id="{35F55F29-90B2-4C73-BA0E-4722F379B54F}"/>
                      </a:ext>
                    </a:extLst>
                  </p:cNvPr>
                  <p:cNvGrpSpPr/>
                  <p:nvPr/>
                </p:nvGrpSpPr>
                <p:grpSpPr>
                  <a:xfrm>
                    <a:off x="6834625" y="3171211"/>
                    <a:ext cx="1097213" cy="1561355"/>
                    <a:chOff x="3209236" y="3073251"/>
                    <a:chExt cx="1558465" cy="2217727"/>
                  </a:xfrm>
                </p:grpSpPr>
                <p:sp>
                  <p:nvSpPr>
                    <p:cNvPr id="143" name="사각형: 둥근 모서리 142">
                      <a:extLst>
                        <a:ext uri="{FF2B5EF4-FFF2-40B4-BE49-F238E27FC236}">
                          <a16:creationId xmlns:a16="http://schemas.microsoft.com/office/drawing/2014/main" id="{80377090-9AE3-4488-995F-F92BF26786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4370" y="3845403"/>
                      <a:ext cx="1283331" cy="694405"/>
                    </a:xfrm>
                    <a:prstGeom prst="round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45" name="직선 화살표 연결선 144">
                      <a:extLst>
                        <a:ext uri="{FF2B5EF4-FFF2-40B4-BE49-F238E27FC236}">
                          <a16:creationId xmlns:a16="http://schemas.microsoft.com/office/drawing/2014/main" id="{B2A9D907-5238-407C-8CE2-50E86471A4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127141" y="4539808"/>
                      <a:ext cx="0" cy="75117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직선 화살표 연결선 145">
                      <a:extLst>
                        <a:ext uri="{FF2B5EF4-FFF2-40B4-BE49-F238E27FC236}">
                          <a16:creationId xmlns:a16="http://schemas.microsoft.com/office/drawing/2014/main" id="{43AF1893-3E64-46DB-868F-F425C7678F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127141" y="3073251"/>
                      <a:ext cx="0" cy="75117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" name="직선 화살표 연결선 149">
                      <a:extLst>
                        <a:ext uri="{FF2B5EF4-FFF2-40B4-BE49-F238E27FC236}">
                          <a16:creationId xmlns:a16="http://schemas.microsoft.com/office/drawing/2014/main" id="{E4E7FDE8-8036-420D-B84E-523D4F81DEF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09236" y="4184693"/>
                      <a:ext cx="275134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7" name="사각형: 둥근 모서리 136">
                    <a:extLst>
                      <a:ext uri="{FF2B5EF4-FFF2-40B4-BE49-F238E27FC236}">
                        <a16:creationId xmlns:a16="http://schemas.microsoft.com/office/drawing/2014/main" id="{C993AB92-3B06-452B-9073-F0C5490E1645}"/>
                      </a:ext>
                    </a:extLst>
                  </p:cNvPr>
                  <p:cNvSpPr/>
                  <p:nvPr/>
                </p:nvSpPr>
                <p:spPr>
                  <a:xfrm>
                    <a:off x="7028327" y="4736216"/>
                    <a:ext cx="903509" cy="488885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Embedding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8" name="사각형: 둥근 모서리 137">
                    <a:extLst>
                      <a:ext uri="{FF2B5EF4-FFF2-40B4-BE49-F238E27FC236}">
                        <a16:creationId xmlns:a16="http://schemas.microsoft.com/office/drawing/2014/main" id="{A02E511D-FA3D-4EF1-A035-79BA505750F6}"/>
                      </a:ext>
                    </a:extLst>
                  </p:cNvPr>
                  <p:cNvSpPr/>
                  <p:nvPr/>
                </p:nvSpPr>
                <p:spPr>
                  <a:xfrm>
                    <a:off x="7028327" y="2664969"/>
                    <a:ext cx="903509" cy="488885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Affine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42" name="직선 화살표 연결선 141">
                    <a:extLst>
                      <a:ext uri="{FF2B5EF4-FFF2-40B4-BE49-F238E27FC236}">
                        <a16:creationId xmlns:a16="http://schemas.microsoft.com/office/drawing/2014/main" id="{97760395-0FD1-46D8-9747-5C18511844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468058" y="5225101"/>
                    <a:ext cx="0" cy="52884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6" name="사각형: 둥근 모서리 165">
                    <a:extLst>
                      <a:ext uri="{FF2B5EF4-FFF2-40B4-BE49-F238E27FC236}">
                        <a16:creationId xmlns:a16="http://schemas.microsoft.com/office/drawing/2014/main" id="{356CDAFB-5F39-4B27-B13F-8377F29CB4E8}"/>
                      </a:ext>
                    </a:extLst>
                  </p:cNvPr>
                  <p:cNvSpPr/>
                  <p:nvPr/>
                </p:nvSpPr>
                <p:spPr>
                  <a:xfrm>
                    <a:off x="7028327" y="720648"/>
                    <a:ext cx="903509" cy="97628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 err="1">
                        <a:solidFill>
                          <a:schemeClr val="tx1"/>
                        </a:solidFill>
                      </a:rPr>
                      <a:t>Softmax</a:t>
                    </a:r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 with Loss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0" name="직선 화살표 연결선 169">
                    <a:extLst>
                      <a:ext uri="{FF2B5EF4-FFF2-40B4-BE49-F238E27FC236}">
                        <a16:creationId xmlns:a16="http://schemas.microsoft.com/office/drawing/2014/main" id="{9FA6811F-1EA0-4122-BCAA-88A6109DC95C}"/>
                      </a:ext>
                    </a:extLst>
                  </p:cNvPr>
                  <p:cNvCxnSpPr>
                    <a:cxnSpLocks/>
                    <a:stCxn id="166" idx="0"/>
                    <a:endCxn id="17" idx="4"/>
                  </p:cNvCxnSpPr>
                  <p:nvPr/>
                </p:nvCxnSpPr>
                <p:spPr>
                  <a:xfrm flipH="1" flipV="1">
                    <a:off x="6568487" y="-268084"/>
                    <a:ext cx="911596" cy="98873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직선 화살표 연결선 173">
                    <a:extLst>
                      <a:ext uri="{FF2B5EF4-FFF2-40B4-BE49-F238E27FC236}">
                        <a16:creationId xmlns:a16="http://schemas.microsoft.com/office/drawing/2014/main" id="{AA613356-5ECA-498F-BE6B-41B78EEDEC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24821" y="1764446"/>
                    <a:ext cx="0" cy="528849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직선 화살표 연결선 182">
                    <a:extLst>
                      <a:ext uri="{FF2B5EF4-FFF2-40B4-BE49-F238E27FC236}">
                        <a16:creationId xmlns:a16="http://schemas.microsoft.com/office/drawing/2014/main" id="{421EC003-5D7C-4AC7-82B9-A400656DCEA0}"/>
                      </a:ext>
                    </a:extLst>
                  </p:cNvPr>
                  <p:cNvCxnSpPr>
                    <a:cxnSpLocks/>
                    <a:stCxn id="138" idx="0"/>
                    <a:endCxn id="166" idx="2"/>
                  </p:cNvCxnSpPr>
                  <p:nvPr/>
                </p:nvCxnSpPr>
                <p:spPr>
                  <a:xfrm flipV="1">
                    <a:off x="7480082" y="1696928"/>
                    <a:ext cx="0" cy="968041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B3C791A5-A67C-489B-83BF-4D8D6C55A7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5947" y="6184159"/>
                      <a:ext cx="552253" cy="45769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B3C791A5-A67C-489B-83BF-4D8D6C55A74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5947" y="6184159"/>
                      <a:ext cx="552253" cy="45769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082" r="-2041" b="-384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A3817AAF-3FC3-43A8-87FF-AB3F09686E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92255" y="2584087"/>
                      <a:ext cx="477689" cy="45769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A3817AAF-3FC3-43A8-87FF-AB3F09686E1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92255" y="2584087"/>
                      <a:ext cx="477689" cy="45769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235" r="-1176" b="-384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859734-482B-4A9A-A892-503F08DCCB85}"/>
                  </a:ext>
                </a:extLst>
              </p:cNvPr>
              <p:cNvSpPr txBox="1"/>
              <p:nvPr/>
            </p:nvSpPr>
            <p:spPr>
              <a:xfrm>
                <a:off x="6713608" y="4103086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4565ABD-526C-4CEA-94EF-A2CCCDCF4D3A}"/>
                  </a:ext>
                </a:extLst>
              </p:cNvPr>
              <p:cNvSpPr txBox="1"/>
              <p:nvPr/>
            </p:nvSpPr>
            <p:spPr>
              <a:xfrm>
                <a:off x="6713608" y="2396131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DF57E14B-7365-4E23-BCD6-680242C26FD5}"/>
                  </a:ext>
                </a:extLst>
              </p:cNvPr>
              <p:cNvSpPr txBox="1"/>
              <p:nvPr/>
            </p:nvSpPr>
            <p:spPr>
              <a:xfrm>
                <a:off x="6713608" y="5352436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360F797-7730-435E-B9F5-949CE6860A3B}"/>
                  </a:ext>
                </a:extLst>
              </p:cNvPr>
              <p:cNvSpPr txBox="1"/>
              <p:nvPr/>
            </p:nvSpPr>
            <p:spPr>
              <a:xfrm>
                <a:off x="6713608" y="4725548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1BE6BE2-2325-4287-A124-5649A2D75FCF}"/>
                  </a:ext>
                </a:extLst>
              </p:cNvPr>
              <p:cNvSpPr txBox="1"/>
              <p:nvPr/>
            </p:nvSpPr>
            <p:spPr>
              <a:xfrm>
                <a:off x="6713608" y="3500338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9D2E403-696F-4666-A651-03C1D929498F}"/>
                  </a:ext>
                </a:extLst>
              </p:cNvPr>
              <p:cNvSpPr txBox="1"/>
              <p:nvPr/>
            </p:nvSpPr>
            <p:spPr>
              <a:xfrm>
                <a:off x="6713608" y="285835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  <p:sp>
            <p:nvSpPr>
              <p:cNvPr id="15" name="같음 기호 14">
                <a:extLst>
                  <a:ext uri="{FF2B5EF4-FFF2-40B4-BE49-F238E27FC236}">
                    <a16:creationId xmlns:a16="http://schemas.microsoft.com/office/drawing/2014/main" id="{FFED9898-01B1-473B-91AB-FE4BA3F98248}"/>
                  </a:ext>
                </a:extLst>
              </p:cNvPr>
              <p:cNvSpPr/>
              <p:nvPr/>
            </p:nvSpPr>
            <p:spPr>
              <a:xfrm>
                <a:off x="2572060" y="3110177"/>
                <a:ext cx="669813" cy="436397"/>
              </a:xfrm>
              <a:prstGeom prst="mathEqual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523929BA-1045-4156-ADDA-90E4EE2921A4}"/>
                </a:ext>
              </a:extLst>
            </p:cNvPr>
            <p:cNvGrpSpPr/>
            <p:nvPr/>
          </p:nvGrpSpPr>
          <p:grpSpPr>
            <a:xfrm>
              <a:off x="6982223" y="2548575"/>
              <a:ext cx="514885" cy="2087495"/>
              <a:chOff x="7024779" y="-118341"/>
              <a:chExt cx="514885" cy="2087495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0FBAEA4A-1969-4DFD-ABEB-5159D6368A7E}"/>
                  </a:ext>
                </a:extLst>
              </p:cNvPr>
              <p:cNvSpPr/>
              <p:nvPr/>
            </p:nvSpPr>
            <p:spPr>
              <a:xfrm flipH="1">
                <a:off x="7089444" y="1608974"/>
                <a:ext cx="360180" cy="360180"/>
              </a:xfrm>
              <a:prstGeom prst="ellipse">
                <a:avLst/>
              </a:prstGeom>
              <a:solidFill>
                <a:srgbClr val="F4EE9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3200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31B84101-F9FD-439D-B2D9-ACCF2833E901}"/>
                      </a:ext>
                    </a:extLst>
                  </p:cNvPr>
                  <p:cNvSpPr txBox="1"/>
                  <p:nvPr/>
                </p:nvSpPr>
                <p:spPr>
                  <a:xfrm>
                    <a:off x="7024779" y="-118341"/>
                    <a:ext cx="51488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800" b="1" i="1" dirty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oMath>
                      </m:oMathPara>
                    </a14:m>
                    <a:endParaRPr lang="ko-KR" altLang="en-US" b="1" i="1" dirty="0"/>
                  </a:p>
                </p:txBody>
              </p:sp>
            </mc:Choice>
            <mc:Fallback xmlns=""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31B84101-F9FD-439D-B2D9-ACCF2833E9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4779" y="-118341"/>
                    <a:ext cx="514885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4" name="직선 화살표 연결선 213">
                <a:extLst>
                  <a:ext uri="{FF2B5EF4-FFF2-40B4-BE49-F238E27FC236}">
                    <a16:creationId xmlns:a16="http://schemas.microsoft.com/office/drawing/2014/main" id="{ABD957D3-185A-4CA9-BD82-F1FCC1D4F9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9533" y="1247069"/>
                <a:ext cx="0" cy="31417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화살표 연결선 214">
                <a:extLst>
                  <a:ext uri="{FF2B5EF4-FFF2-40B4-BE49-F238E27FC236}">
                    <a16:creationId xmlns:a16="http://schemas.microsoft.com/office/drawing/2014/main" id="{099B56BE-8D4E-42CC-A212-2309F2AF65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9533" y="402855"/>
                <a:ext cx="9018" cy="40945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타원 222">
                <a:extLst>
                  <a:ext uri="{FF2B5EF4-FFF2-40B4-BE49-F238E27FC236}">
                    <a16:creationId xmlns:a16="http://schemas.microsoft.com/office/drawing/2014/main" id="{13264ED4-2D89-4C12-AC65-530E42ED4375}"/>
                  </a:ext>
                </a:extLst>
              </p:cNvPr>
              <p:cNvSpPr/>
              <p:nvPr/>
            </p:nvSpPr>
            <p:spPr>
              <a:xfrm flipH="1">
                <a:off x="7089444" y="863240"/>
                <a:ext cx="360180" cy="360180"/>
              </a:xfrm>
              <a:prstGeom prst="ellipse">
                <a:avLst/>
              </a:prstGeom>
              <a:solidFill>
                <a:srgbClr val="F4EE9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</a:rPr>
                  <a:t>x</a:t>
                </a:r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5" name="직선 화살표 연결선 224">
              <a:extLst>
                <a:ext uri="{FF2B5EF4-FFF2-40B4-BE49-F238E27FC236}">
                  <a16:creationId xmlns:a16="http://schemas.microsoft.com/office/drawing/2014/main" id="{9D21913D-A7BD-4DAA-B502-AACDA451AB06}"/>
                </a:ext>
              </a:extLst>
            </p:cNvPr>
            <p:cNvCxnSpPr>
              <a:cxnSpLocks/>
              <a:endCxn id="223" idx="2"/>
            </p:cNvCxnSpPr>
            <p:nvPr/>
          </p:nvCxnSpPr>
          <p:spPr>
            <a:xfrm flipH="1" flipV="1">
              <a:off x="7407068" y="3710246"/>
              <a:ext cx="306560" cy="81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69546950-DFA0-476E-9E83-1263DA3B04E8}"/>
                    </a:ext>
                  </a:extLst>
                </p:cNvPr>
                <p:cNvSpPr txBox="1"/>
                <p:nvPr/>
              </p:nvSpPr>
              <p:spPr>
                <a:xfrm>
                  <a:off x="5488751" y="4506993"/>
                  <a:ext cx="54316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dirty="0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ko-KR" sz="2000" b="1" i="1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i="1" dirty="0"/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69546950-DFA0-476E-9E83-1263DA3B04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8751" y="4506993"/>
                  <a:ext cx="543162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210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56A12449-121F-4E3F-9483-20B5747B6C96}"/>
                    </a:ext>
                  </a:extLst>
                </p:cNvPr>
                <p:cNvSpPr txBox="1"/>
                <p:nvPr/>
              </p:nvSpPr>
              <p:spPr>
                <a:xfrm>
                  <a:off x="6567423" y="4742423"/>
                  <a:ext cx="54316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dirty="0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ko-KR" sz="20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i="1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56A12449-121F-4E3F-9483-20B5747B6C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423" y="4742423"/>
                  <a:ext cx="543162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210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88D7FAD1-19BE-4008-A45F-5008885933DB}"/>
                    </a:ext>
                  </a:extLst>
                </p:cNvPr>
                <p:cNvSpPr txBox="1"/>
                <p:nvPr/>
              </p:nvSpPr>
              <p:spPr>
                <a:xfrm>
                  <a:off x="7986387" y="4614939"/>
                  <a:ext cx="79643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dirty="0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ko-KR" sz="2000" b="1" i="1" dirty="0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ko-KR" sz="2000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i="1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88D7FAD1-19BE-4008-A45F-5008885933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6387" y="4614939"/>
                  <a:ext cx="796436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210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732AF602-25F4-4DD9-937A-D7771990DF3D}"/>
                    </a:ext>
                  </a:extLst>
                </p:cNvPr>
                <p:cNvSpPr txBox="1"/>
                <p:nvPr/>
              </p:nvSpPr>
              <p:spPr>
                <a:xfrm>
                  <a:off x="7788046" y="3521193"/>
                  <a:ext cx="71365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ko-KR" altLang="en-US" sz="1400" b="1" i="1" dirty="0"/>
                </a:p>
              </p:txBody>
            </p:sp>
          </mc:Choice>
          <mc:Fallback xmlns="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732AF602-25F4-4DD9-937A-D7771990D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8046" y="3521193"/>
                  <a:ext cx="713657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8181A625-6A19-41B4-A47C-A95A5E717098}"/>
                    </a:ext>
                  </a:extLst>
                </p:cNvPr>
                <p:cNvSpPr txBox="1"/>
                <p:nvPr/>
              </p:nvSpPr>
              <p:spPr>
                <a:xfrm>
                  <a:off x="1759573" y="4044023"/>
                  <a:ext cx="51488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</a:rPr>
                          <m:t>𝑳</m:t>
                        </m:r>
                      </m:oMath>
                    </m:oMathPara>
                  </a14:m>
                  <a:endParaRPr lang="ko-KR" altLang="en-US" b="1" i="1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8181A625-6A19-41B4-A47C-A95A5E7170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9573" y="4044023"/>
                  <a:ext cx="514885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직선 화살표 연결선 238">
              <a:extLst>
                <a:ext uri="{FF2B5EF4-FFF2-40B4-BE49-F238E27FC236}">
                  <a16:creationId xmlns:a16="http://schemas.microsoft.com/office/drawing/2014/main" id="{BAA22CCF-1274-4A2F-8760-3B4214CFC6EB}"/>
                </a:ext>
              </a:extLst>
            </p:cNvPr>
            <p:cNvCxnSpPr>
              <a:cxnSpLocks/>
              <a:stCxn id="163" idx="0"/>
            </p:cNvCxnSpPr>
            <p:nvPr/>
          </p:nvCxnSpPr>
          <p:spPr>
            <a:xfrm flipH="1" flipV="1">
              <a:off x="2013346" y="4565221"/>
              <a:ext cx="2629" cy="6582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81051D0-2D2D-4482-90BB-8EFF9D78A9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NN</a:t>
            </a:r>
            <a:r>
              <a:rPr lang="ko-KR" altLang="en-US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은 </a:t>
            </a:r>
            <a:r>
              <a:rPr lang="en-US" altLang="ko-KR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Mini-Batch </a:t>
            </a:r>
            <a:r>
              <a:rPr lang="ko-KR" altLang="en-US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단위로 학습</a:t>
            </a:r>
            <a:endParaRPr lang="en-US" altLang="ko-KR" sz="40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endParaRPr lang="en-US" altLang="ko-KR" sz="40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그럼 </a:t>
            </a:r>
            <a:r>
              <a:rPr lang="en-US" altLang="ko-KR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RNN</a:t>
            </a:r>
            <a:r>
              <a:rPr lang="ko-KR" altLang="en-US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은 어떻게</a:t>
            </a:r>
            <a:r>
              <a:rPr lang="en-US" altLang="ko-KR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Mini-Batch </a:t>
            </a:r>
            <a:r>
              <a:rPr lang="ko-KR" altLang="en-US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단위로 학습하지</a:t>
            </a:r>
            <a:r>
              <a:rPr lang="en-US" altLang="ko-KR" sz="4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851275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629904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Mini-Batch Training</a:t>
            </a:r>
            <a:endParaRPr lang="en-US" altLang="ko-KR" dirty="0"/>
          </a:p>
          <a:p>
            <a:pPr lvl="1"/>
            <a:r>
              <a:rPr lang="en-US" altLang="ko-KR" dirty="0"/>
              <a:t>Example :</a:t>
            </a:r>
          </a:p>
          <a:p>
            <a:pPr lvl="2"/>
            <a:r>
              <a:rPr lang="en-US" altLang="ko-KR" dirty="0"/>
              <a:t>1,000</a:t>
            </a:r>
            <a:r>
              <a:rPr lang="ko-KR" altLang="en-US" dirty="0"/>
              <a:t>개의 단어로 이루어진 데이터</a:t>
            </a:r>
            <a:endParaRPr lang="en-US" altLang="ko-KR" dirty="0"/>
          </a:p>
          <a:p>
            <a:pPr lvl="2"/>
            <a:r>
              <a:rPr lang="ko-KR" altLang="en-US" dirty="0"/>
              <a:t>시각 </a:t>
            </a:r>
            <a:r>
              <a:rPr lang="en-US" altLang="ko-KR" dirty="0"/>
              <a:t>T</a:t>
            </a:r>
            <a:r>
              <a:rPr lang="ko-KR" altLang="en-US" dirty="0"/>
              <a:t>를 </a:t>
            </a:r>
            <a:r>
              <a:rPr lang="en-US" altLang="ko-KR" dirty="0"/>
              <a:t>10</a:t>
            </a:r>
            <a:r>
              <a:rPr lang="ko-KR" altLang="en-US" dirty="0"/>
              <a:t> 단위로 잘라 </a:t>
            </a:r>
            <a:r>
              <a:rPr lang="en-US" altLang="ko-KR" dirty="0"/>
              <a:t>Truncated BPTT</a:t>
            </a:r>
            <a:r>
              <a:rPr lang="ko-KR" altLang="en-US" dirty="0"/>
              <a:t>로 학습 </a:t>
            </a:r>
            <a:r>
              <a:rPr lang="en-US" altLang="ko-KR" dirty="0"/>
              <a:t>(T=10)</a:t>
            </a:r>
          </a:p>
          <a:p>
            <a:pPr lvl="2"/>
            <a:r>
              <a:rPr lang="en-US" altLang="ko-KR" dirty="0"/>
              <a:t>Batch Size(N) = 2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pic>
        <p:nvPicPr>
          <p:cNvPr id="146" name="그림 145">
            <a:extLst>
              <a:ext uri="{FF2B5EF4-FFF2-40B4-BE49-F238E27FC236}">
                <a16:creationId xmlns:a16="http://schemas.microsoft.com/office/drawing/2014/main" id="{F9630EB8-E3EE-42F1-9967-4AB22D0FC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53" y="5117740"/>
            <a:ext cx="11852294" cy="1056969"/>
          </a:xfrm>
          <a:prstGeom prst="rect">
            <a:avLst/>
          </a:prstGeom>
        </p:spPr>
      </p:pic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id="{9BE74100-FE98-49B8-B1BC-1740DDF44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18218"/>
              </p:ext>
            </p:extLst>
          </p:nvPr>
        </p:nvGraphicFramePr>
        <p:xfrm>
          <a:off x="2032000" y="4140070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185654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92566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1330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85509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418310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703838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58925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98395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17819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2598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50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7641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629904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의</a:t>
            </a:r>
            <a:r>
              <a:rPr lang="en-US" altLang="ko-KR" dirty="0"/>
              <a:t> Mini-Batch Training</a:t>
            </a:r>
          </a:p>
          <a:p>
            <a:pPr lvl="1"/>
            <a:r>
              <a:rPr lang="en-US" altLang="ko-KR" dirty="0" smtClean="0"/>
              <a:t>Example 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1,000</a:t>
            </a:r>
            <a:r>
              <a:rPr lang="ko-KR" altLang="en-US" dirty="0"/>
              <a:t>개의 단어로 이루어진 데이터</a:t>
            </a:r>
            <a:endParaRPr lang="en-US" altLang="ko-KR" dirty="0"/>
          </a:p>
          <a:p>
            <a:pPr lvl="2"/>
            <a:r>
              <a:rPr lang="ko-KR" altLang="en-US" dirty="0"/>
              <a:t>시각 </a:t>
            </a:r>
            <a:r>
              <a:rPr lang="en-US" altLang="ko-KR" dirty="0"/>
              <a:t>T</a:t>
            </a:r>
            <a:r>
              <a:rPr lang="ko-KR" altLang="en-US" dirty="0"/>
              <a:t>를 </a:t>
            </a:r>
            <a:r>
              <a:rPr lang="en-US" altLang="ko-KR" dirty="0"/>
              <a:t>10</a:t>
            </a:r>
            <a:r>
              <a:rPr lang="ko-KR" altLang="en-US" dirty="0"/>
              <a:t> 단위로 잘라 </a:t>
            </a:r>
            <a:r>
              <a:rPr lang="en-US" altLang="ko-KR" dirty="0"/>
              <a:t>Truncated BPTT</a:t>
            </a:r>
            <a:r>
              <a:rPr lang="ko-KR" altLang="en-US" dirty="0"/>
              <a:t>로 학습 </a:t>
            </a:r>
            <a:r>
              <a:rPr lang="en-US" altLang="ko-KR" dirty="0"/>
              <a:t>(T=10)</a:t>
            </a:r>
          </a:p>
          <a:p>
            <a:pPr lvl="2"/>
            <a:r>
              <a:rPr lang="en-US" altLang="ko-KR" dirty="0"/>
              <a:t>Batch Size(N) = 2</a:t>
            </a:r>
          </a:p>
          <a:p>
            <a:pPr lvl="2"/>
            <a:r>
              <a:rPr lang="ko-KR" altLang="en-US" dirty="0"/>
              <a:t>한 </a:t>
            </a:r>
            <a:r>
              <a:rPr lang="en-US" altLang="ko-KR" dirty="0"/>
              <a:t>Epoch</a:t>
            </a:r>
            <a:r>
              <a:rPr lang="ko-KR" altLang="en-US" dirty="0"/>
              <a:t> 당</a:t>
            </a:r>
            <a:r>
              <a:rPr lang="en-US" altLang="ko-KR" dirty="0"/>
              <a:t> Mini-Batch</a:t>
            </a:r>
            <a:r>
              <a:rPr lang="ko-KR" altLang="en-US" dirty="0"/>
              <a:t>의 개수 </a:t>
            </a:r>
            <a:r>
              <a:rPr lang="en-US" altLang="ko-KR" dirty="0"/>
              <a:t>= 1,000 / (2 * 10) = 50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id="{9BE74100-FE98-49B8-B1BC-1740DDF44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32246"/>
              </p:ext>
            </p:extLst>
          </p:nvPr>
        </p:nvGraphicFramePr>
        <p:xfrm>
          <a:off x="4782378" y="4230290"/>
          <a:ext cx="106552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104">
                  <a:extLst>
                    <a:ext uri="{9D8B030D-6E8A-4147-A177-3AD203B41FA5}">
                      <a16:colId xmlns:a16="http://schemas.microsoft.com/office/drawing/2014/main" val="201856542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49361854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60105317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57208091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2837828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28626991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15721120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96243161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0969815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0139917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15658809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14075640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9511971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36897195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26225091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88859628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4946592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12821977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50570213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51802800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07995559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8661327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87857776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65374164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22294818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09788263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74351568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31968321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57847018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56498384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15742637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47454724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11035712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74747680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69897710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86087337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33542135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66652377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93274846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51064506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49586776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47315581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18843160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65538754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02560698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77303618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9919663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6642750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02409375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49294611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01682459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465629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84461667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25846177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1764996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44071504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24533930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50836410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8724548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05499163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76278711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2188881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06749516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28844632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60932308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9097174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89825957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30271921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7542582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04847698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06166762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74478955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6520075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19717137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25841600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69984449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84724077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76140884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86354396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61454856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85098938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61450079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53469519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31806475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93113380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29803300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7809250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32238871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12967407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51142790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14666457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65723084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94431020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68248608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7692367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40800157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99738726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15493874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49700207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26906529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33733463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89102655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62763215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67296977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03014708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26517628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98826640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46817274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34537998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07868749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81968335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50300917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8912627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01713095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72091056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2203204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76075864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04102525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45476875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01014008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59660722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11844604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7681385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0671844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31352656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22148037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59463348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79141921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87058568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9300212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67687925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06844486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91907831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55409249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76594517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79884598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96734912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82226830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96152933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20806252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05683523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29284283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6456720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2848515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30506435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95914730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13980590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55284500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97744255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38731949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69473486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01333173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02991454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35197214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53913235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68224788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23681397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70158248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37091534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62617638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07280911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54348818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24166773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70050791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8961943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87554449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21236552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26878428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21968329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76070225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89079448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26948439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36480386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63296018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2703848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80698319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21171344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13162680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27484524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11478381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62350054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78897973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70139539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64240250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71701001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79654607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56342501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04489294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16634575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47109766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22802555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00849972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90225405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47767402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44161578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85929473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10215012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35094277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8455389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52423979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94553445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07316744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30793665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22243113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88413414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71448473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93824393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6709435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41737935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60564889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52322744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81719794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1404891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67085453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67445250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9835973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19595422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80606486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98751131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75118848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16341375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04731374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18177504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35624974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90348879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54814099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97236499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67326741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04270112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7093737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95768210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01851510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25728142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90860757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24124011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49681985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97740431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35182666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43816354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02941390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17240584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89115086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65996366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99558719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74190088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53217174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11630756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65229138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96453268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46949452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92678800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65595594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90361344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94031603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71163071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58637213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7134967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37949862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22146599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60987567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82426509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71471034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97631964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54798772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60099981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32623939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5569658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35807756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07685070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81369617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91219919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85392339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63577040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01549900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82447251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0835106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92929347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66152678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98861749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66850207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25703893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68345805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58155350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02444759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1736639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29737538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70069701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59800128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86943360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82587742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12546950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49009446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49200782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54780916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6229726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18621428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21910246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6414569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18604532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15647039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50955930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62631674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39577418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1764330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77575124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24107038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10212681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5080193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0486890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43356276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92348119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46499926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07167351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79453260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00837014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89687334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391836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51035785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08181480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00349839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90631195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91736899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93808439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4894413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36677035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38097243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64464777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17432669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29292810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58733617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55641803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27606482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54659235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34405612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65128444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6422477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92153629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99084998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61942283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14745223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65084613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12571382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31709004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90893121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94683570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2166348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55822492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59848254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81111421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22137172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93485107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86303470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51510801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8685208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94503251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45355013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28141866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4130803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46432151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0964632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82709646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74979049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25023872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64518033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12067527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02534015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58153395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8048130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17239726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33069964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26733700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65089063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64879901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21215860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59430588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51147752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24097482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87595077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06728340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95974408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04444562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4354985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97791538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61140296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27052152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30051249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48952597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411779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61339692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14730050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20773991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35201868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48926047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08277062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08567142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74513279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52515951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16230722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072111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2225987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77670207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22646291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89344303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43071370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49839182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31655183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4392740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92183820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82609651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0375334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62477421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48370948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51354723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94387264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6707764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41566297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36683075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00905701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7137435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26173539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72596848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95796230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09181677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55625759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87548253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37411070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28515229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32367077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54878309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17519741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60741854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6868455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26898798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04192102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6505233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3560185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72153880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21003388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67386759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21487865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77591208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86097321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87911245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86022990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54969682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95049756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88287349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0048878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24876754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64942126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28044827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5116796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78689784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77885203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26800478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12951151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87957927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79588842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98848697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78056037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49878933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91849012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61475924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84760885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6682535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6564888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42261251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8913787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66661405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82594911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98180402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784345325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23729317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63189844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73268504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21122665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59301173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72840709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73829523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75311996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32978630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49368421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875905049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134077106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55346539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482086792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06452247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979757331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09262434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80844011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041330904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07855099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141831078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1570383823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55892575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42983950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32178197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756068377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2172598550"/>
                    </a:ext>
                  </a:extLst>
                </a:gridCol>
                <a:gridCol w="213104">
                  <a:extLst>
                    <a:ext uri="{9D8B030D-6E8A-4147-A177-3AD203B41FA5}">
                      <a16:colId xmlns:a16="http://schemas.microsoft.com/office/drawing/2014/main" val="609793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715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990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991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992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993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994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995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996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997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998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999</a:t>
                      </a: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58456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3CC4251-6769-461C-92A0-59A384C86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75385"/>
            <a:ext cx="12192000" cy="10928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B2BCEAA-F3D3-4344-928A-07817F646338}"/>
              </a:ext>
            </a:extLst>
          </p:cNvPr>
          <p:cNvSpPr/>
          <p:nvPr/>
        </p:nvSpPr>
        <p:spPr>
          <a:xfrm>
            <a:off x="4782379" y="4230290"/>
            <a:ext cx="2126421" cy="7416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1DA3E-7EEA-4C0C-B1A8-74E5A8646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574" y="5272405"/>
            <a:ext cx="6458851" cy="800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066051-1E1D-4A4B-A5F7-C3DD4EB41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522" y="5289528"/>
            <a:ext cx="5048955" cy="7621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67258AF-1D18-49CE-B6BB-1936CDB5C5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0" y="5289134"/>
            <a:ext cx="4876800" cy="7621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AF74057-740C-4F76-8110-5EAC45ECA6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8022" y="5268151"/>
            <a:ext cx="6315956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8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175 0.0004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591 -0.00277 L -0.35039 -0.00069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039 -0.00069 L -0.52357 -0.00092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5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자연어처리 개요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82B7A3-6B3D-4EF6-823F-7E9D9979AAF9}"/>
              </a:ext>
            </a:extLst>
          </p:cNvPr>
          <p:cNvSpPr/>
          <p:nvPr/>
        </p:nvSpPr>
        <p:spPr>
          <a:xfrm>
            <a:off x="2057400" y="5927939"/>
            <a:ext cx="10009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https://www.facebook.com/photo.php?fbid=2060611770685004&amp;set=pcb.2060624074017107&amp;type=3&amp;theater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7DB56D-328D-4EA0-9DB6-E1C0D83D2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029" y="2209258"/>
            <a:ext cx="5534218" cy="35503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8094" y="1576625"/>
            <a:ext cx="4119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생성</a:t>
            </a:r>
            <a:r>
              <a:rPr lang="en-US" altLang="ko-KR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(Text Generation)</a:t>
            </a:r>
            <a:endParaRPr lang="en-US" altLang="ko-KR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86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629904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의</a:t>
            </a:r>
            <a:r>
              <a:rPr lang="en-US" altLang="ko-KR" dirty="0"/>
              <a:t> Mini-Batch Training</a:t>
            </a:r>
          </a:p>
          <a:p>
            <a:pPr lvl="1"/>
            <a:r>
              <a:rPr lang="en-US" altLang="ko-KR" dirty="0" smtClean="0"/>
              <a:t>Example 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1,000</a:t>
            </a:r>
            <a:r>
              <a:rPr lang="ko-KR" altLang="en-US" dirty="0"/>
              <a:t>개의 단어로 이루어진 데이터</a:t>
            </a:r>
            <a:endParaRPr lang="en-US" altLang="ko-KR" dirty="0"/>
          </a:p>
          <a:p>
            <a:pPr lvl="2"/>
            <a:r>
              <a:rPr lang="ko-KR" altLang="en-US" dirty="0"/>
              <a:t>시각 </a:t>
            </a:r>
            <a:r>
              <a:rPr lang="en-US" altLang="ko-KR" dirty="0"/>
              <a:t>T</a:t>
            </a:r>
            <a:r>
              <a:rPr lang="ko-KR" altLang="en-US" dirty="0"/>
              <a:t>를 </a:t>
            </a:r>
            <a:r>
              <a:rPr lang="en-US" altLang="ko-KR" dirty="0"/>
              <a:t>10</a:t>
            </a:r>
            <a:r>
              <a:rPr lang="ko-KR" altLang="en-US" dirty="0"/>
              <a:t> 단위로 잘라 </a:t>
            </a:r>
            <a:r>
              <a:rPr lang="en-US" altLang="ko-KR" dirty="0"/>
              <a:t>Truncated BPTT</a:t>
            </a:r>
            <a:r>
              <a:rPr lang="ko-KR" altLang="en-US" dirty="0"/>
              <a:t>로 학습 </a:t>
            </a:r>
            <a:r>
              <a:rPr lang="en-US" altLang="ko-KR" dirty="0"/>
              <a:t>(T=10)</a:t>
            </a:r>
          </a:p>
          <a:p>
            <a:pPr lvl="2"/>
            <a:r>
              <a:rPr lang="en-US" altLang="ko-KR" dirty="0"/>
              <a:t>Batch Size(N) = 2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id="{9BE74100-FE98-49B8-B1BC-1740DDF44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186619"/>
              </p:ext>
            </p:extLst>
          </p:nvPr>
        </p:nvGraphicFramePr>
        <p:xfrm>
          <a:off x="2032000" y="4072645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185654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92566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1330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85509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418310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703838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58925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98395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17819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2598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499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5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500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501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509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519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520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999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58456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3CC4251-6769-461C-92A0-59A384C86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75385"/>
            <a:ext cx="12192000" cy="109281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793702B-06E1-42AB-8A76-EC77ECDA854D}"/>
              </a:ext>
            </a:extLst>
          </p:cNvPr>
          <p:cNvSpPr/>
          <p:nvPr/>
        </p:nvSpPr>
        <p:spPr>
          <a:xfrm>
            <a:off x="2032000" y="4072645"/>
            <a:ext cx="4027488" cy="7416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3726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F7186D3-95AC-42E6-8D9A-8137747410E7}"/>
              </a:ext>
            </a:extLst>
          </p:cNvPr>
          <p:cNvSpPr/>
          <p:nvPr/>
        </p:nvSpPr>
        <p:spPr>
          <a:xfrm>
            <a:off x="1644439" y="3648580"/>
            <a:ext cx="3679311" cy="474127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DACEFD7-9A2E-437A-B356-C2F92602CA67}"/>
              </a:ext>
            </a:extLst>
          </p:cNvPr>
          <p:cNvSpPr/>
          <p:nvPr/>
        </p:nvSpPr>
        <p:spPr>
          <a:xfrm>
            <a:off x="1644439" y="4149366"/>
            <a:ext cx="3679311" cy="474127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629904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의</a:t>
            </a:r>
            <a:r>
              <a:rPr lang="en-US" altLang="ko-KR" dirty="0"/>
              <a:t> Mini-Batch Training</a:t>
            </a:r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3D6A02-1E0D-4933-B757-10F9D14EB708}"/>
                  </a:ext>
                </a:extLst>
              </p:cNvPr>
              <p:cNvSpPr txBox="1"/>
              <p:nvPr/>
            </p:nvSpPr>
            <p:spPr>
              <a:xfrm>
                <a:off x="1264004" y="3699028"/>
                <a:ext cx="4463036" cy="819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sz="3200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32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sz="32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sz="32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3200" b="0" i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sz="32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3200" b="0" i="0" smtClean="0"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sz="32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3200" b="0" i="0" smtClean="0">
                                        <a:latin typeface="Cambria Math" panose="02040503050406030204" pitchFamily="18" charset="0"/>
                                      </a:rPr>
                                      <m:t>501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sz="32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3200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09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3D6A02-1E0D-4933-B757-10F9D14E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004" y="3699028"/>
                <a:ext cx="4463036" cy="819648"/>
              </a:xfrm>
              <a:prstGeom prst="rect">
                <a:avLst/>
              </a:prstGeom>
              <a:blipFill>
                <a:blip r:embed="rId3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그룹 77">
            <a:extLst>
              <a:ext uri="{FF2B5EF4-FFF2-40B4-BE49-F238E27FC236}">
                <a16:creationId xmlns:a16="http://schemas.microsoft.com/office/drawing/2014/main" id="{48444273-55CD-4DB8-9A2C-8C466F36A5AF}"/>
              </a:ext>
            </a:extLst>
          </p:cNvPr>
          <p:cNvGrpSpPr/>
          <p:nvPr/>
        </p:nvGrpSpPr>
        <p:grpSpPr>
          <a:xfrm>
            <a:off x="7564582" y="1473671"/>
            <a:ext cx="4463036" cy="2490138"/>
            <a:chOff x="6428509" y="1785059"/>
            <a:chExt cx="4599709" cy="2566394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B6E3B7F-D4C9-4844-B2D5-3D1F35EC1776}"/>
                </a:ext>
              </a:extLst>
            </p:cNvPr>
            <p:cNvSpPr/>
            <p:nvPr/>
          </p:nvSpPr>
          <p:spPr>
            <a:xfrm>
              <a:off x="6428509" y="1785059"/>
              <a:ext cx="4599709" cy="2566394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F8AF98E-CAAF-4E87-B46D-C9A463D532E4}"/>
                </a:ext>
              </a:extLst>
            </p:cNvPr>
            <p:cNvSpPr/>
            <p:nvPr/>
          </p:nvSpPr>
          <p:spPr>
            <a:xfrm>
              <a:off x="6674175" y="3656251"/>
              <a:ext cx="3768430" cy="48864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800DC155-5697-4D2B-A1CF-653ADE543BE1}"/>
                </a:ext>
              </a:extLst>
            </p:cNvPr>
            <p:cNvGrpSpPr/>
            <p:nvPr/>
          </p:nvGrpSpPr>
          <p:grpSpPr>
            <a:xfrm>
              <a:off x="6857381" y="1855477"/>
              <a:ext cx="3992804" cy="2070623"/>
              <a:chOff x="5304462" y="2658538"/>
              <a:chExt cx="6286403" cy="3260058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39093DB9-3784-43D8-AFD4-CBF36956FF62}"/>
                  </a:ext>
                </a:extLst>
              </p:cNvPr>
              <p:cNvGrpSpPr/>
              <p:nvPr/>
            </p:nvGrpSpPr>
            <p:grpSpPr>
              <a:xfrm>
                <a:off x="6878981" y="2710501"/>
                <a:ext cx="1566348" cy="3190062"/>
                <a:chOff x="7076207" y="2617705"/>
                <a:chExt cx="1566348" cy="3190062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7961B344-B6B2-454C-AD94-06CBB3887209}"/>
                    </a:ext>
                  </a:extLst>
                </p:cNvPr>
                <p:cNvGrpSpPr/>
                <p:nvPr/>
              </p:nvGrpSpPr>
              <p:grpSpPr>
                <a:xfrm>
                  <a:off x="7076207" y="3602861"/>
                  <a:ext cx="400596" cy="1160418"/>
                  <a:chOff x="3657599" y="3507377"/>
                  <a:chExt cx="400596" cy="1160418"/>
                </a:xfrm>
              </p:grpSpPr>
              <p:sp>
                <p:nvSpPr>
                  <p:cNvPr id="17" name="사각형: 둥근 모서리 16">
                    <a:extLst>
                      <a:ext uri="{FF2B5EF4-FFF2-40B4-BE49-F238E27FC236}">
                        <a16:creationId xmlns:a16="http://schemas.microsoft.com/office/drawing/2014/main" id="{CA572053-2A73-4BB2-BF75-DEEDB87A9A3F}"/>
                      </a:ext>
                    </a:extLst>
                  </p:cNvPr>
                  <p:cNvSpPr/>
                  <p:nvPr/>
                </p:nvSpPr>
                <p:spPr>
                  <a:xfrm>
                    <a:off x="3657599" y="3507377"/>
                    <a:ext cx="400596" cy="1160418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0FA1B83A-D421-4481-8BAB-641493EC6E18}"/>
                      </a:ext>
                    </a:extLst>
                  </p:cNvPr>
                  <p:cNvSpPr/>
                  <p:nvPr/>
                </p:nvSpPr>
                <p:spPr>
                  <a:xfrm>
                    <a:off x="3792893" y="3628984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86900F9D-75BC-4C76-9AB6-6F3D1B444745}"/>
                      </a:ext>
                    </a:extLst>
                  </p:cNvPr>
                  <p:cNvSpPr/>
                  <p:nvPr/>
                </p:nvSpPr>
                <p:spPr>
                  <a:xfrm>
                    <a:off x="3792893" y="3882067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타원 19">
                    <a:extLst>
                      <a:ext uri="{FF2B5EF4-FFF2-40B4-BE49-F238E27FC236}">
                        <a16:creationId xmlns:a16="http://schemas.microsoft.com/office/drawing/2014/main" id="{9F343107-50E2-44B5-8AE1-9DBE60B1BB35}"/>
                      </a:ext>
                    </a:extLst>
                  </p:cNvPr>
                  <p:cNvSpPr/>
                  <p:nvPr/>
                </p:nvSpPr>
                <p:spPr>
                  <a:xfrm>
                    <a:off x="3792893" y="4126616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id="{332B52A1-BFB2-4060-B53D-C6032380E90F}"/>
                      </a:ext>
                    </a:extLst>
                  </p:cNvPr>
                  <p:cNvSpPr/>
                  <p:nvPr/>
                </p:nvSpPr>
                <p:spPr>
                  <a:xfrm>
                    <a:off x="3792893" y="4379699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8" name="직선 화살표 연결선 7">
                  <a:extLst>
                    <a:ext uri="{FF2B5EF4-FFF2-40B4-BE49-F238E27FC236}">
                      <a16:creationId xmlns:a16="http://schemas.microsoft.com/office/drawing/2014/main" id="{3BDAC7CF-60E6-49FB-BD05-384173CE49C1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 flipV="1">
                  <a:off x="7276505" y="4763279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F3C6E928-1B1D-4E85-94AF-10592DA91F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8162" y="5512173"/>
                      <a:ext cx="459869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F3C6E928-1B1D-4E85-94AF-10592DA91F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8162" y="5512173"/>
                      <a:ext cx="459869" cy="29559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1739" r="-26087" b="-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" name="직선 화살표 연결선 9">
                  <a:extLst>
                    <a:ext uri="{FF2B5EF4-FFF2-40B4-BE49-F238E27FC236}">
                      <a16:creationId xmlns:a16="http://schemas.microsoft.com/office/drawing/2014/main" id="{B141F378-C997-4475-9C72-2ECC8472DE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76505" y="2962222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7DCD22E1-D6C2-4DEB-A476-9AAEA78310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5934" y="2617705"/>
                      <a:ext cx="470065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𝐡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C4BCF141-8A6D-42FB-9C37-E151BFB474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45934" y="2617705"/>
                      <a:ext cx="470065" cy="29559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0390"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F40E66E7-BFE5-4E08-85C5-D339C80E8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394" y="3429000"/>
                  <a:ext cx="884419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5357F909-E06D-4E30-B217-D7ABCF1C8C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3" y="3426427"/>
                  <a:ext cx="0" cy="76934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47B4CF40-A0C8-4A09-ACCA-200DA5107C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4" y="4195771"/>
                  <a:ext cx="462741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DC2C7835-3319-4A91-AF99-7C82599D28B2}"/>
                  </a:ext>
                </a:extLst>
              </p:cNvPr>
              <p:cNvGrpSpPr/>
              <p:nvPr/>
            </p:nvGrpSpPr>
            <p:grpSpPr>
              <a:xfrm>
                <a:off x="8444609" y="2710501"/>
                <a:ext cx="1566348" cy="3190062"/>
                <a:chOff x="7076207" y="2617705"/>
                <a:chExt cx="1566348" cy="3190062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EBED5CFB-70BF-4937-A217-11505F45551C}"/>
                    </a:ext>
                  </a:extLst>
                </p:cNvPr>
                <p:cNvGrpSpPr/>
                <p:nvPr/>
              </p:nvGrpSpPr>
              <p:grpSpPr>
                <a:xfrm>
                  <a:off x="7076207" y="3602861"/>
                  <a:ext cx="400596" cy="1160418"/>
                  <a:chOff x="3657599" y="3507377"/>
                  <a:chExt cx="400596" cy="1160418"/>
                </a:xfrm>
              </p:grpSpPr>
              <p:sp>
                <p:nvSpPr>
                  <p:cNvPr id="33" name="사각형: 둥근 모서리 32">
                    <a:extLst>
                      <a:ext uri="{FF2B5EF4-FFF2-40B4-BE49-F238E27FC236}">
                        <a16:creationId xmlns:a16="http://schemas.microsoft.com/office/drawing/2014/main" id="{B2148EC8-7A53-4AEC-A05B-169EA1110DEC}"/>
                      </a:ext>
                    </a:extLst>
                  </p:cNvPr>
                  <p:cNvSpPr/>
                  <p:nvPr/>
                </p:nvSpPr>
                <p:spPr>
                  <a:xfrm>
                    <a:off x="3657599" y="3507377"/>
                    <a:ext cx="400596" cy="1160418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타원 33">
                    <a:extLst>
                      <a:ext uri="{FF2B5EF4-FFF2-40B4-BE49-F238E27FC236}">
                        <a16:creationId xmlns:a16="http://schemas.microsoft.com/office/drawing/2014/main" id="{7542C807-76B5-48CA-8EB9-F3D0CEAC0A80}"/>
                      </a:ext>
                    </a:extLst>
                  </p:cNvPr>
                  <p:cNvSpPr/>
                  <p:nvPr/>
                </p:nvSpPr>
                <p:spPr>
                  <a:xfrm>
                    <a:off x="3792893" y="3628984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" name="타원 34">
                    <a:extLst>
                      <a:ext uri="{FF2B5EF4-FFF2-40B4-BE49-F238E27FC236}">
                        <a16:creationId xmlns:a16="http://schemas.microsoft.com/office/drawing/2014/main" id="{8E4CB705-52E2-482E-B23A-91BAC786BCDE}"/>
                      </a:ext>
                    </a:extLst>
                  </p:cNvPr>
                  <p:cNvSpPr/>
                  <p:nvPr/>
                </p:nvSpPr>
                <p:spPr>
                  <a:xfrm>
                    <a:off x="3792893" y="3882067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id="{9128AF9A-4D96-4AA2-A179-2790CD4A80BE}"/>
                      </a:ext>
                    </a:extLst>
                  </p:cNvPr>
                  <p:cNvSpPr/>
                  <p:nvPr/>
                </p:nvSpPr>
                <p:spPr>
                  <a:xfrm>
                    <a:off x="3792893" y="4126616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" name="타원 36">
                    <a:extLst>
                      <a:ext uri="{FF2B5EF4-FFF2-40B4-BE49-F238E27FC236}">
                        <a16:creationId xmlns:a16="http://schemas.microsoft.com/office/drawing/2014/main" id="{C0A7F1D8-94A5-41F4-8ADA-0C6D2A77A2D3}"/>
                      </a:ext>
                    </a:extLst>
                  </p:cNvPr>
                  <p:cNvSpPr/>
                  <p:nvPr/>
                </p:nvSpPr>
                <p:spPr>
                  <a:xfrm>
                    <a:off x="3792893" y="4379699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2AAD0A8E-C2C7-4D94-AD30-8885A8937D07}"/>
                    </a:ext>
                  </a:extLst>
                </p:cNvPr>
                <p:cNvCxnSpPr>
                  <a:cxnSpLocks/>
                  <a:endCxn id="33" idx="2"/>
                </p:cNvCxnSpPr>
                <p:nvPr/>
              </p:nvCxnSpPr>
              <p:spPr>
                <a:xfrm flipV="1">
                  <a:off x="7276505" y="4763279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9F1237D2-075E-4D5F-9E26-5EE80ECE8D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8162" y="5512173"/>
                      <a:ext cx="459869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CB69588B-C5B6-4B2C-B53C-2C43533B6A3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8162" y="5512173"/>
                      <a:ext cx="459869" cy="29559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000" b="-41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직선 화살표 연결선 25">
                  <a:extLst>
                    <a:ext uri="{FF2B5EF4-FFF2-40B4-BE49-F238E27FC236}">
                      <a16:creationId xmlns:a16="http://schemas.microsoft.com/office/drawing/2014/main" id="{BE09E087-7DD0-49DA-99FC-0727FE55DC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76505" y="2962222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831FB786-6E28-4B47-B561-077695C959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5934" y="2617705"/>
                      <a:ext cx="470065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𝐡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025484F8-E7AE-4376-8053-822AFDE51F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45934" y="2617705"/>
                      <a:ext cx="470065" cy="29559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0390"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38485457-5E58-4E03-8244-B7941D339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394" y="3429000"/>
                  <a:ext cx="884419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C2406ADD-F259-4E32-B7C7-3AEE33908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3" y="3426427"/>
                  <a:ext cx="0" cy="76934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83F26F14-DB1D-40CA-8CC2-C5926F77C4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4" y="4195771"/>
                  <a:ext cx="462741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9D6CCDB-26F8-4A62-AA0C-91226D8E3920}"/>
                  </a:ext>
                </a:extLst>
              </p:cNvPr>
              <p:cNvGrpSpPr/>
              <p:nvPr/>
            </p:nvGrpSpPr>
            <p:grpSpPr>
              <a:xfrm>
                <a:off x="10024517" y="2710501"/>
                <a:ext cx="1566348" cy="3190062"/>
                <a:chOff x="7076207" y="2617705"/>
                <a:chExt cx="1566348" cy="3190062"/>
              </a:xfrm>
            </p:grpSpPr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E166D193-5EB7-4909-A3C3-F4A3228D9FA7}"/>
                    </a:ext>
                  </a:extLst>
                </p:cNvPr>
                <p:cNvGrpSpPr/>
                <p:nvPr/>
              </p:nvGrpSpPr>
              <p:grpSpPr>
                <a:xfrm>
                  <a:off x="7076207" y="3602861"/>
                  <a:ext cx="400596" cy="1160418"/>
                  <a:chOff x="3657599" y="3507377"/>
                  <a:chExt cx="400596" cy="1160418"/>
                </a:xfrm>
              </p:grpSpPr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CB64F701-5A49-4EE1-9ED5-2AC22B2143F2}"/>
                      </a:ext>
                    </a:extLst>
                  </p:cNvPr>
                  <p:cNvSpPr/>
                  <p:nvPr/>
                </p:nvSpPr>
                <p:spPr>
                  <a:xfrm>
                    <a:off x="3657599" y="3507377"/>
                    <a:ext cx="400596" cy="1160418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0" name="타원 49">
                    <a:extLst>
                      <a:ext uri="{FF2B5EF4-FFF2-40B4-BE49-F238E27FC236}">
                        <a16:creationId xmlns:a16="http://schemas.microsoft.com/office/drawing/2014/main" id="{87F402FE-83D8-4899-83BA-E2DF1F28695D}"/>
                      </a:ext>
                    </a:extLst>
                  </p:cNvPr>
                  <p:cNvSpPr/>
                  <p:nvPr/>
                </p:nvSpPr>
                <p:spPr>
                  <a:xfrm>
                    <a:off x="3792893" y="3628984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0F3D1E66-B4ED-44DE-8D68-0DF0E7BA2470}"/>
                      </a:ext>
                    </a:extLst>
                  </p:cNvPr>
                  <p:cNvSpPr/>
                  <p:nvPr/>
                </p:nvSpPr>
                <p:spPr>
                  <a:xfrm>
                    <a:off x="3792893" y="3882067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" name="타원 51">
                    <a:extLst>
                      <a:ext uri="{FF2B5EF4-FFF2-40B4-BE49-F238E27FC236}">
                        <a16:creationId xmlns:a16="http://schemas.microsoft.com/office/drawing/2014/main" id="{AAFC5186-D1AE-4FAE-8CEA-AE1996D1BDA6}"/>
                      </a:ext>
                    </a:extLst>
                  </p:cNvPr>
                  <p:cNvSpPr/>
                  <p:nvPr/>
                </p:nvSpPr>
                <p:spPr>
                  <a:xfrm>
                    <a:off x="3792893" y="4126616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" name="타원 52">
                    <a:extLst>
                      <a:ext uri="{FF2B5EF4-FFF2-40B4-BE49-F238E27FC236}">
                        <a16:creationId xmlns:a16="http://schemas.microsoft.com/office/drawing/2014/main" id="{0C10846C-1791-4D97-AF09-DD67AED01D04}"/>
                      </a:ext>
                    </a:extLst>
                  </p:cNvPr>
                  <p:cNvSpPr/>
                  <p:nvPr/>
                </p:nvSpPr>
                <p:spPr>
                  <a:xfrm>
                    <a:off x="3792893" y="4379699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id="{A29508E5-26CE-4C73-B010-887D7BB5F22F}"/>
                    </a:ext>
                  </a:extLst>
                </p:cNvPr>
                <p:cNvCxnSpPr>
                  <a:cxnSpLocks/>
                  <a:endCxn id="49" idx="2"/>
                </p:cNvCxnSpPr>
                <p:nvPr/>
              </p:nvCxnSpPr>
              <p:spPr>
                <a:xfrm flipV="1">
                  <a:off x="7276505" y="4763279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6EB88860-F65A-40AF-955A-F5BB76A9F7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8162" y="5512173"/>
                      <a:ext cx="455061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6EB88860-F65A-40AF-955A-F5BB76A9F7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8162" y="5512173"/>
                      <a:ext cx="455061" cy="29559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1739" r="-23913" b="-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직선 화살표 연결선 41">
                  <a:extLst>
                    <a:ext uri="{FF2B5EF4-FFF2-40B4-BE49-F238E27FC236}">
                      <a16:creationId xmlns:a16="http://schemas.microsoft.com/office/drawing/2014/main" id="{1B6DCCFE-8A6B-405D-9F84-613320E3A6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76505" y="2962222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C9CC65CA-6583-40D0-9677-EB5BFCEFB4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5934" y="2617705"/>
                      <a:ext cx="470064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𝐡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C9CC65CA-6583-40D0-9677-EB5BFCEFB4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45934" y="2617705"/>
                      <a:ext cx="470064" cy="29559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9167" r="-25000" b="-8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6A03CA3A-042C-40BD-8EEC-3DA5481A3F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394" y="3429000"/>
                  <a:ext cx="884419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68D6ECA8-5E25-4CE2-B254-52BED6A9CC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3" y="3426427"/>
                  <a:ext cx="0" cy="76934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화살표 연결선 47">
                  <a:extLst>
                    <a:ext uri="{FF2B5EF4-FFF2-40B4-BE49-F238E27FC236}">
                      <a16:creationId xmlns:a16="http://schemas.microsoft.com/office/drawing/2014/main" id="{A668C2A8-444F-4698-A8C9-1845F2F431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4" y="4195771"/>
                  <a:ext cx="462741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1931C953-8F1C-4AD7-A1C5-995BAC31EBA3}"/>
                  </a:ext>
                </a:extLst>
              </p:cNvPr>
              <p:cNvGrpSpPr/>
              <p:nvPr/>
            </p:nvGrpSpPr>
            <p:grpSpPr>
              <a:xfrm>
                <a:off x="5304462" y="2710501"/>
                <a:ext cx="1566348" cy="3190062"/>
                <a:chOff x="7076207" y="2617705"/>
                <a:chExt cx="1566348" cy="3190062"/>
              </a:xfrm>
            </p:grpSpPr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3F58F7FA-7FB6-4B95-B1C0-5790F8E684F3}"/>
                    </a:ext>
                  </a:extLst>
                </p:cNvPr>
                <p:cNvGrpSpPr/>
                <p:nvPr/>
              </p:nvGrpSpPr>
              <p:grpSpPr>
                <a:xfrm>
                  <a:off x="7076207" y="3602861"/>
                  <a:ext cx="400596" cy="1160418"/>
                  <a:chOff x="3657599" y="3507377"/>
                  <a:chExt cx="400596" cy="116041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BA10E9FC-66C2-4684-8D32-830E550766B7}"/>
                      </a:ext>
                    </a:extLst>
                  </p:cNvPr>
                  <p:cNvSpPr/>
                  <p:nvPr/>
                </p:nvSpPr>
                <p:spPr>
                  <a:xfrm>
                    <a:off x="3657599" y="3507377"/>
                    <a:ext cx="400596" cy="1160418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A7BFCCF0-C8AD-4CAE-BF9D-96ED88DE27B5}"/>
                      </a:ext>
                    </a:extLst>
                  </p:cNvPr>
                  <p:cNvSpPr/>
                  <p:nvPr/>
                </p:nvSpPr>
                <p:spPr>
                  <a:xfrm>
                    <a:off x="3792893" y="3628984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7" name="타원 66">
                    <a:extLst>
                      <a:ext uri="{FF2B5EF4-FFF2-40B4-BE49-F238E27FC236}">
                        <a16:creationId xmlns:a16="http://schemas.microsoft.com/office/drawing/2014/main" id="{55FC4FD6-1910-4C35-BF42-36108B5625BF}"/>
                      </a:ext>
                    </a:extLst>
                  </p:cNvPr>
                  <p:cNvSpPr/>
                  <p:nvPr/>
                </p:nvSpPr>
                <p:spPr>
                  <a:xfrm>
                    <a:off x="3792893" y="3882067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타원 67">
                    <a:extLst>
                      <a:ext uri="{FF2B5EF4-FFF2-40B4-BE49-F238E27FC236}">
                        <a16:creationId xmlns:a16="http://schemas.microsoft.com/office/drawing/2014/main" id="{F61AC69B-1994-4E02-8984-CE002B96A635}"/>
                      </a:ext>
                    </a:extLst>
                  </p:cNvPr>
                  <p:cNvSpPr/>
                  <p:nvPr/>
                </p:nvSpPr>
                <p:spPr>
                  <a:xfrm>
                    <a:off x="3792893" y="4126616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" name="타원 68">
                    <a:extLst>
                      <a:ext uri="{FF2B5EF4-FFF2-40B4-BE49-F238E27FC236}">
                        <a16:creationId xmlns:a16="http://schemas.microsoft.com/office/drawing/2014/main" id="{2F80E165-13BB-452E-B3A3-2C5913732173}"/>
                      </a:ext>
                    </a:extLst>
                  </p:cNvPr>
                  <p:cNvSpPr/>
                  <p:nvPr/>
                </p:nvSpPr>
                <p:spPr>
                  <a:xfrm>
                    <a:off x="3792893" y="4379699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A4109F01-789C-4773-ADD1-3217E90F1BC6}"/>
                    </a:ext>
                  </a:extLst>
                </p:cNvPr>
                <p:cNvCxnSpPr>
                  <a:cxnSpLocks/>
                  <a:endCxn id="65" idx="2"/>
                </p:cNvCxnSpPr>
                <p:nvPr/>
              </p:nvCxnSpPr>
              <p:spPr>
                <a:xfrm flipV="1">
                  <a:off x="7276505" y="4763279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A1A3A13B-A135-4596-9391-7E50BEDBEC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8162" y="5512173"/>
                      <a:ext cx="459869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A1A3A13B-A135-4596-9391-7E50BEDBECF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8162" y="5512173"/>
                      <a:ext cx="459869" cy="29559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1277" r="-25532" b="-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7CE2C24F-1AD7-4234-93AA-39928FFF5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76505" y="2962222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45479C9D-5B5D-4C69-8357-48F9814A4B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5934" y="2617705"/>
                      <a:ext cx="470065" cy="2955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𝐡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45479C9D-5B5D-4C69-8357-48F9814A4B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45934" y="2617705"/>
                      <a:ext cx="470065" cy="29559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9167" r="-27083" b="-8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0D95BC7E-8B8F-41F1-A832-2028A435F2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394" y="3429000"/>
                  <a:ext cx="884419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5367AEDA-E43C-42BF-BFF9-47504D78A7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3" y="3426427"/>
                  <a:ext cx="0" cy="76934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BEA28930-28B4-4156-BF92-122C624C21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4" y="4195771"/>
                  <a:ext cx="462741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AD7F18C7-B059-4BE1-80A9-A71B13568C0A}"/>
                  </a:ext>
                </a:extLst>
              </p:cNvPr>
              <p:cNvGrpSpPr/>
              <p:nvPr/>
            </p:nvGrpSpPr>
            <p:grpSpPr>
              <a:xfrm>
                <a:off x="9284886" y="2658538"/>
                <a:ext cx="356188" cy="3260058"/>
                <a:chOff x="11197335" y="2743888"/>
                <a:chExt cx="356188" cy="3260058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645BAE1-7952-48C4-A259-BD03915C51E8}"/>
                    </a:ext>
                  </a:extLst>
                </p:cNvPr>
                <p:cNvSpPr txBox="1"/>
                <p:nvPr/>
              </p:nvSpPr>
              <p:spPr>
                <a:xfrm>
                  <a:off x="11197335" y="2743888"/>
                  <a:ext cx="3561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…</a:t>
                  </a:r>
                  <a:endParaRPr lang="ko-KR" altLang="en-US" dirty="0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EE8C302-4365-4547-B637-94B180FE7705}"/>
                    </a:ext>
                  </a:extLst>
                </p:cNvPr>
                <p:cNvSpPr txBox="1"/>
                <p:nvPr/>
              </p:nvSpPr>
              <p:spPr>
                <a:xfrm>
                  <a:off x="11197335" y="4103142"/>
                  <a:ext cx="3561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…</a:t>
                  </a:r>
                  <a:endParaRPr lang="ko-KR" altLang="en-US" dirty="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CBA7F62-D06E-46D5-B50E-BBA23F7F9A83}"/>
                    </a:ext>
                  </a:extLst>
                </p:cNvPr>
                <p:cNvSpPr txBox="1"/>
                <p:nvPr/>
              </p:nvSpPr>
              <p:spPr>
                <a:xfrm>
                  <a:off x="11197335" y="5634614"/>
                  <a:ext cx="3561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…</a:t>
                  </a:r>
                  <a:endParaRPr lang="ko-KR" altLang="en-US" dirty="0"/>
                </a:p>
              </p:txBody>
            </p:sp>
          </p:grpSp>
        </p:grp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50739B6-E3B3-4054-853F-E945E7532FBC}"/>
              </a:ext>
            </a:extLst>
          </p:cNvPr>
          <p:cNvGrpSpPr/>
          <p:nvPr/>
        </p:nvGrpSpPr>
        <p:grpSpPr>
          <a:xfrm>
            <a:off x="7564582" y="4156612"/>
            <a:ext cx="4463036" cy="2490138"/>
            <a:chOff x="6428509" y="1785059"/>
            <a:chExt cx="4599709" cy="2566394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010D773-BB7E-4FA2-A739-04B3F47FAFE0}"/>
                </a:ext>
              </a:extLst>
            </p:cNvPr>
            <p:cNvSpPr/>
            <p:nvPr/>
          </p:nvSpPr>
          <p:spPr>
            <a:xfrm>
              <a:off x="6428509" y="1785059"/>
              <a:ext cx="4599709" cy="2566394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75AFAD3-1ECD-405E-927E-180472F15041}"/>
                </a:ext>
              </a:extLst>
            </p:cNvPr>
            <p:cNvSpPr/>
            <p:nvPr/>
          </p:nvSpPr>
          <p:spPr>
            <a:xfrm>
              <a:off x="6674175" y="3656251"/>
              <a:ext cx="3768430" cy="48864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C7902541-BF5A-48E3-A16A-1919C58A0219}"/>
                </a:ext>
              </a:extLst>
            </p:cNvPr>
            <p:cNvGrpSpPr/>
            <p:nvPr/>
          </p:nvGrpSpPr>
          <p:grpSpPr>
            <a:xfrm>
              <a:off x="6857381" y="1855477"/>
              <a:ext cx="3992804" cy="2176069"/>
              <a:chOff x="5304462" y="2658538"/>
              <a:chExt cx="6286403" cy="3426076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98F4FF29-F8A5-473E-835D-257DEA86EB73}"/>
                  </a:ext>
                </a:extLst>
              </p:cNvPr>
              <p:cNvGrpSpPr/>
              <p:nvPr/>
            </p:nvGrpSpPr>
            <p:grpSpPr>
              <a:xfrm>
                <a:off x="6878981" y="2710501"/>
                <a:ext cx="1566348" cy="3374113"/>
                <a:chOff x="7076207" y="2617705"/>
                <a:chExt cx="1566348" cy="3374113"/>
              </a:xfrm>
            </p:grpSpPr>
            <p:grpSp>
              <p:nvGrpSpPr>
                <p:cNvPr id="130" name="그룹 129">
                  <a:extLst>
                    <a:ext uri="{FF2B5EF4-FFF2-40B4-BE49-F238E27FC236}">
                      <a16:creationId xmlns:a16="http://schemas.microsoft.com/office/drawing/2014/main" id="{492C01A4-5C1F-40E5-B1BB-A2B14D7263ED}"/>
                    </a:ext>
                  </a:extLst>
                </p:cNvPr>
                <p:cNvGrpSpPr/>
                <p:nvPr/>
              </p:nvGrpSpPr>
              <p:grpSpPr>
                <a:xfrm>
                  <a:off x="7076207" y="3602861"/>
                  <a:ext cx="400596" cy="1160418"/>
                  <a:chOff x="3657599" y="3507377"/>
                  <a:chExt cx="400596" cy="1160418"/>
                </a:xfrm>
              </p:grpSpPr>
              <p:sp>
                <p:nvSpPr>
                  <p:cNvPr id="138" name="사각형: 둥근 모서리 137">
                    <a:extLst>
                      <a:ext uri="{FF2B5EF4-FFF2-40B4-BE49-F238E27FC236}">
                        <a16:creationId xmlns:a16="http://schemas.microsoft.com/office/drawing/2014/main" id="{372FF720-E0F0-4CE8-BF98-484AA9BCBE70}"/>
                      </a:ext>
                    </a:extLst>
                  </p:cNvPr>
                  <p:cNvSpPr/>
                  <p:nvPr/>
                </p:nvSpPr>
                <p:spPr>
                  <a:xfrm>
                    <a:off x="3657599" y="3507377"/>
                    <a:ext cx="400596" cy="1160418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타원 138">
                    <a:extLst>
                      <a:ext uri="{FF2B5EF4-FFF2-40B4-BE49-F238E27FC236}">
                        <a16:creationId xmlns:a16="http://schemas.microsoft.com/office/drawing/2014/main" id="{B7D1079C-80FF-4BE6-8329-98C31A031446}"/>
                      </a:ext>
                    </a:extLst>
                  </p:cNvPr>
                  <p:cNvSpPr/>
                  <p:nvPr/>
                </p:nvSpPr>
                <p:spPr>
                  <a:xfrm>
                    <a:off x="3792893" y="3628984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0" name="타원 139">
                    <a:extLst>
                      <a:ext uri="{FF2B5EF4-FFF2-40B4-BE49-F238E27FC236}">
                        <a16:creationId xmlns:a16="http://schemas.microsoft.com/office/drawing/2014/main" id="{BB8F15D1-EA97-4D83-8331-E021CBF3C04E}"/>
                      </a:ext>
                    </a:extLst>
                  </p:cNvPr>
                  <p:cNvSpPr/>
                  <p:nvPr/>
                </p:nvSpPr>
                <p:spPr>
                  <a:xfrm>
                    <a:off x="3792893" y="3882067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타원 140">
                    <a:extLst>
                      <a:ext uri="{FF2B5EF4-FFF2-40B4-BE49-F238E27FC236}">
                        <a16:creationId xmlns:a16="http://schemas.microsoft.com/office/drawing/2014/main" id="{B2C95DE4-EF8B-4FAB-8A96-3C446B813EEA}"/>
                      </a:ext>
                    </a:extLst>
                  </p:cNvPr>
                  <p:cNvSpPr/>
                  <p:nvPr/>
                </p:nvSpPr>
                <p:spPr>
                  <a:xfrm>
                    <a:off x="3792893" y="4126616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타원 141">
                    <a:extLst>
                      <a:ext uri="{FF2B5EF4-FFF2-40B4-BE49-F238E27FC236}">
                        <a16:creationId xmlns:a16="http://schemas.microsoft.com/office/drawing/2014/main" id="{634C233A-519C-4022-989B-B41B4C4A17C6}"/>
                      </a:ext>
                    </a:extLst>
                  </p:cNvPr>
                  <p:cNvSpPr/>
                  <p:nvPr/>
                </p:nvSpPr>
                <p:spPr>
                  <a:xfrm>
                    <a:off x="3792893" y="4379699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31" name="직선 화살표 연결선 130">
                  <a:extLst>
                    <a:ext uri="{FF2B5EF4-FFF2-40B4-BE49-F238E27FC236}">
                      <a16:creationId xmlns:a16="http://schemas.microsoft.com/office/drawing/2014/main" id="{E9BC11D1-70CE-4B9C-91C1-6454617CFD2F}"/>
                    </a:ext>
                  </a:extLst>
                </p:cNvPr>
                <p:cNvCxnSpPr>
                  <a:cxnSpLocks/>
                  <a:endCxn id="138" idx="2"/>
                </p:cNvCxnSpPr>
                <p:nvPr/>
              </p:nvCxnSpPr>
              <p:spPr>
                <a:xfrm flipV="1">
                  <a:off x="7276505" y="4763279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C4F7FE1B-7364-4DFF-928A-A1CD4DE2B5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8163" y="5512173"/>
                      <a:ext cx="1063542" cy="4796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501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C4F7FE1B-7364-4DFF-928A-A1CD4DE2B5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8163" y="5512173"/>
                      <a:ext cx="1063542" cy="47964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804" b="-41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3" name="직선 화살표 연결선 132">
                  <a:extLst>
                    <a:ext uri="{FF2B5EF4-FFF2-40B4-BE49-F238E27FC236}">
                      <a16:creationId xmlns:a16="http://schemas.microsoft.com/office/drawing/2014/main" id="{F50A4620-8B6E-41E4-82BE-94497B57C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76505" y="2962222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3A520F9C-F6F3-4895-9F31-1470B20BFD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5934" y="2617705"/>
                      <a:ext cx="1080084" cy="4796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𝐡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501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3A520F9C-F6F3-4895-9F31-1470B20BFD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45934" y="2617705"/>
                      <a:ext cx="1080084" cy="47964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6364" b="-122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A7B4DAD7-728A-474F-8309-F1D4081C14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394" y="3429000"/>
                  <a:ext cx="884419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592E8B7E-8B5E-418A-93AC-3EE295A055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3" y="3426427"/>
                  <a:ext cx="0" cy="76934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화살표 연결선 136">
                  <a:extLst>
                    <a:ext uri="{FF2B5EF4-FFF2-40B4-BE49-F238E27FC236}">
                      <a16:creationId xmlns:a16="http://schemas.microsoft.com/office/drawing/2014/main" id="{2FDEE4FB-33EE-4757-884C-E788E9CA66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4" y="4195771"/>
                  <a:ext cx="462741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870DB11B-5783-4090-8F1F-1934082E8DE3}"/>
                  </a:ext>
                </a:extLst>
              </p:cNvPr>
              <p:cNvGrpSpPr/>
              <p:nvPr/>
            </p:nvGrpSpPr>
            <p:grpSpPr>
              <a:xfrm>
                <a:off x="8444609" y="2710501"/>
                <a:ext cx="1566348" cy="3374113"/>
                <a:chOff x="7076207" y="2617705"/>
                <a:chExt cx="1566348" cy="3374113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E41F139B-976E-4011-935D-2E50059935B4}"/>
                    </a:ext>
                  </a:extLst>
                </p:cNvPr>
                <p:cNvGrpSpPr/>
                <p:nvPr/>
              </p:nvGrpSpPr>
              <p:grpSpPr>
                <a:xfrm>
                  <a:off x="7076207" y="3602861"/>
                  <a:ext cx="400596" cy="1160418"/>
                  <a:chOff x="3657599" y="3507377"/>
                  <a:chExt cx="400596" cy="1160418"/>
                </a:xfrm>
              </p:grpSpPr>
              <p:sp>
                <p:nvSpPr>
                  <p:cNvPr id="125" name="사각형: 둥근 모서리 124">
                    <a:extLst>
                      <a:ext uri="{FF2B5EF4-FFF2-40B4-BE49-F238E27FC236}">
                        <a16:creationId xmlns:a16="http://schemas.microsoft.com/office/drawing/2014/main" id="{8BC47E96-AB7D-4D61-A0AF-5C42EC140A5B}"/>
                      </a:ext>
                    </a:extLst>
                  </p:cNvPr>
                  <p:cNvSpPr/>
                  <p:nvPr/>
                </p:nvSpPr>
                <p:spPr>
                  <a:xfrm>
                    <a:off x="3657599" y="3507377"/>
                    <a:ext cx="400596" cy="1160418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6" name="타원 125">
                    <a:extLst>
                      <a:ext uri="{FF2B5EF4-FFF2-40B4-BE49-F238E27FC236}">
                        <a16:creationId xmlns:a16="http://schemas.microsoft.com/office/drawing/2014/main" id="{AD19C3F2-6350-4B6B-A834-052C428BD45C}"/>
                      </a:ext>
                    </a:extLst>
                  </p:cNvPr>
                  <p:cNvSpPr/>
                  <p:nvPr/>
                </p:nvSpPr>
                <p:spPr>
                  <a:xfrm>
                    <a:off x="3792893" y="3628984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7" name="타원 126">
                    <a:extLst>
                      <a:ext uri="{FF2B5EF4-FFF2-40B4-BE49-F238E27FC236}">
                        <a16:creationId xmlns:a16="http://schemas.microsoft.com/office/drawing/2014/main" id="{ECEC5AE4-9C5C-437D-B564-10D7363522B7}"/>
                      </a:ext>
                    </a:extLst>
                  </p:cNvPr>
                  <p:cNvSpPr/>
                  <p:nvPr/>
                </p:nvSpPr>
                <p:spPr>
                  <a:xfrm>
                    <a:off x="3792893" y="3882067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8" name="타원 127">
                    <a:extLst>
                      <a:ext uri="{FF2B5EF4-FFF2-40B4-BE49-F238E27FC236}">
                        <a16:creationId xmlns:a16="http://schemas.microsoft.com/office/drawing/2014/main" id="{3DBFB392-1DBD-48CD-946D-58869B80C2B8}"/>
                      </a:ext>
                    </a:extLst>
                  </p:cNvPr>
                  <p:cNvSpPr/>
                  <p:nvPr/>
                </p:nvSpPr>
                <p:spPr>
                  <a:xfrm>
                    <a:off x="3792893" y="4126616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타원 128">
                    <a:extLst>
                      <a:ext uri="{FF2B5EF4-FFF2-40B4-BE49-F238E27FC236}">
                        <a16:creationId xmlns:a16="http://schemas.microsoft.com/office/drawing/2014/main" id="{DED3EAD8-EE82-4859-B7ED-E7A290C823F4}"/>
                      </a:ext>
                    </a:extLst>
                  </p:cNvPr>
                  <p:cNvSpPr/>
                  <p:nvPr/>
                </p:nvSpPr>
                <p:spPr>
                  <a:xfrm>
                    <a:off x="3792893" y="4379699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18" name="직선 화살표 연결선 117">
                  <a:extLst>
                    <a:ext uri="{FF2B5EF4-FFF2-40B4-BE49-F238E27FC236}">
                      <a16:creationId xmlns:a16="http://schemas.microsoft.com/office/drawing/2014/main" id="{174AF0B5-4CE6-4991-A97F-D2314EA45F96}"/>
                    </a:ext>
                  </a:extLst>
                </p:cNvPr>
                <p:cNvCxnSpPr>
                  <a:cxnSpLocks/>
                  <a:endCxn id="125" idx="2"/>
                </p:cNvCxnSpPr>
                <p:nvPr/>
              </p:nvCxnSpPr>
              <p:spPr>
                <a:xfrm flipV="1">
                  <a:off x="7276505" y="4763279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89C09350-897A-4FBA-A6F5-0285534021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8163" y="5512173"/>
                      <a:ext cx="1063542" cy="4796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502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89C09350-897A-4FBA-A6F5-02855340215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8163" y="5512173"/>
                      <a:ext cx="1063542" cy="479645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804" b="-41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0" name="직선 화살표 연결선 119">
                  <a:extLst>
                    <a:ext uri="{FF2B5EF4-FFF2-40B4-BE49-F238E27FC236}">
                      <a16:creationId xmlns:a16="http://schemas.microsoft.com/office/drawing/2014/main" id="{4C1420B2-0A71-482C-9986-039D12BB63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76505" y="2962222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79C43859-864F-4D9E-ACD7-71E8E5E5C7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5934" y="2617705"/>
                      <a:ext cx="1080084" cy="4796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𝐡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502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79C43859-864F-4D9E-ACD7-71E8E5E5C7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45934" y="2617705"/>
                      <a:ext cx="1080084" cy="47964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7339" b="-122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86C2BA44-21CD-4F09-B2A0-A9BE1ED0F2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394" y="3429000"/>
                  <a:ext cx="884419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id="{2421D989-4D91-4525-B5F8-911C82175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3" y="3426427"/>
                  <a:ext cx="0" cy="76934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화살표 연결선 123">
                  <a:extLst>
                    <a:ext uri="{FF2B5EF4-FFF2-40B4-BE49-F238E27FC236}">
                      <a16:creationId xmlns:a16="http://schemas.microsoft.com/office/drawing/2014/main" id="{70E200E1-92D1-4904-A7A8-48B8A66292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4" y="4195771"/>
                  <a:ext cx="462741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F4CD56FC-193E-474C-A810-89B20219B816}"/>
                  </a:ext>
                </a:extLst>
              </p:cNvPr>
              <p:cNvGrpSpPr/>
              <p:nvPr/>
            </p:nvGrpSpPr>
            <p:grpSpPr>
              <a:xfrm>
                <a:off x="10024517" y="2710501"/>
                <a:ext cx="1566348" cy="3374113"/>
                <a:chOff x="7076207" y="2617705"/>
                <a:chExt cx="1566348" cy="3374113"/>
              </a:xfrm>
            </p:grpSpPr>
            <p:grpSp>
              <p:nvGrpSpPr>
                <p:cNvPr id="104" name="그룹 103">
                  <a:extLst>
                    <a:ext uri="{FF2B5EF4-FFF2-40B4-BE49-F238E27FC236}">
                      <a16:creationId xmlns:a16="http://schemas.microsoft.com/office/drawing/2014/main" id="{E8A2BFB8-C2B8-42B6-B559-8D83147B3E42}"/>
                    </a:ext>
                  </a:extLst>
                </p:cNvPr>
                <p:cNvGrpSpPr/>
                <p:nvPr/>
              </p:nvGrpSpPr>
              <p:grpSpPr>
                <a:xfrm>
                  <a:off x="7076207" y="3602861"/>
                  <a:ext cx="400596" cy="1160418"/>
                  <a:chOff x="3657599" y="3507377"/>
                  <a:chExt cx="400596" cy="1160418"/>
                </a:xfrm>
              </p:grpSpPr>
              <p:sp>
                <p:nvSpPr>
                  <p:cNvPr id="112" name="사각형: 둥근 모서리 111">
                    <a:extLst>
                      <a:ext uri="{FF2B5EF4-FFF2-40B4-BE49-F238E27FC236}">
                        <a16:creationId xmlns:a16="http://schemas.microsoft.com/office/drawing/2014/main" id="{9AE98707-1D91-4882-8F20-9F95F585DF93}"/>
                      </a:ext>
                    </a:extLst>
                  </p:cNvPr>
                  <p:cNvSpPr/>
                  <p:nvPr/>
                </p:nvSpPr>
                <p:spPr>
                  <a:xfrm>
                    <a:off x="3657599" y="3507377"/>
                    <a:ext cx="400596" cy="1160418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3" name="타원 112">
                    <a:extLst>
                      <a:ext uri="{FF2B5EF4-FFF2-40B4-BE49-F238E27FC236}">
                        <a16:creationId xmlns:a16="http://schemas.microsoft.com/office/drawing/2014/main" id="{25C5A0F4-1750-4944-AC97-F15E83C3A629}"/>
                      </a:ext>
                    </a:extLst>
                  </p:cNvPr>
                  <p:cNvSpPr/>
                  <p:nvPr/>
                </p:nvSpPr>
                <p:spPr>
                  <a:xfrm>
                    <a:off x="3792893" y="3628984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4" name="타원 113">
                    <a:extLst>
                      <a:ext uri="{FF2B5EF4-FFF2-40B4-BE49-F238E27FC236}">
                        <a16:creationId xmlns:a16="http://schemas.microsoft.com/office/drawing/2014/main" id="{25F80872-74B0-4ADE-ABA8-3BAA287EA5B6}"/>
                      </a:ext>
                    </a:extLst>
                  </p:cNvPr>
                  <p:cNvSpPr/>
                  <p:nvPr/>
                </p:nvSpPr>
                <p:spPr>
                  <a:xfrm>
                    <a:off x="3792893" y="3882067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5" name="타원 114">
                    <a:extLst>
                      <a:ext uri="{FF2B5EF4-FFF2-40B4-BE49-F238E27FC236}">
                        <a16:creationId xmlns:a16="http://schemas.microsoft.com/office/drawing/2014/main" id="{8521DB32-A8E3-4C33-9870-B44019A2D399}"/>
                      </a:ext>
                    </a:extLst>
                  </p:cNvPr>
                  <p:cNvSpPr/>
                  <p:nvPr/>
                </p:nvSpPr>
                <p:spPr>
                  <a:xfrm>
                    <a:off x="3792893" y="4126616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6" name="타원 115">
                    <a:extLst>
                      <a:ext uri="{FF2B5EF4-FFF2-40B4-BE49-F238E27FC236}">
                        <a16:creationId xmlns:a16="http://schemas.microsoft.com/office/drawing/2014/main" id="{1517EE63-7200-4B84-BF9A-9FD416B0734E}"/>
                      </a:ext>
                    </a:extLst>
                  </p:cNvPr>
                  <p:cNvSpPr/>
                  <p:nvPr/>
                </p:nvSpPr>
                <p:spPr>
                  <a:xfrm>
                    <a:off x="3792893" y="4379699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05" name="직선 화살표 연결선 104">
                  <a:extLst>
                    <a:ext uri="{FF2B5EF4-FFF2-40B4-BE49-F238E27FC236}">
                      <a16:creationId xmlns:a16="http://schemas.microsoft.com/office/drawing/2014/main" id="{7FC138C4-9221-4F78-B57F-4EB89760E3CC}"/>
                    </a:ext>
                  </a:extLst>
                </p:cNvPr>
                <p:cNvCxnSpPr>
                  <a:cxnSpLocks/>
                  <a:endCxn id="112" idx="2"/>
                </p:cNvCxnSpPr>
                <p:nvPr/>
              </p:nvCxnSpPr>
              <p:spPr>
                <a:xfrm flipV="1">
                  <a:off x="7276505" y="4763279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C2C6E652-906C-4B02-A378-5416D10C7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8163" y="5512173"/>
                      <a:ext cx="1055738" cy="4796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509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C2C6E652-906C-4B02-A378-5416D10C78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8163" y="5512173"/>
                      <a:ext cx="1055738" cy="47964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830" b="-41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7" name="직선 화살표 연결선 106">
                  <a:extLst>
                    <a:ext uri="{FF2B5EF4-FFF2-40B4-BE49-F238E27FC236}">
                      <a16:creationId xmlns:a16="http://schemas.microsoft.com/office/drawing/2014/main" id="{E65430D3-1A56-4013-9A00-D2BCA5E50A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76505" y="2962222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F1253AC1-2257-42B9-9FCC-B8AA59A238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5934" y="2617705"/>
                      <a:ext cx="1072281" cy="4796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𝐡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509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F1253AC1-2257-42B9-9FCC-B8AA59A238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45934" y="2617705"/>
                      <a:ext cx="1072281" cy="47964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6422" b="-122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9" name="직선 연결선 108">
                  <a:extLst>
                    <a:ext uri="{FF2B5EF4-FFF2-40B4-BE49-F238E27FC236}">
                      <a16:creationId xmlns:a16="http://schemas.microsoft.com/office/drawing/2014/main" id="{8EF488C5-83A0-4053-A385-5E55516C25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394" y="3429000"/>
                  <a:ext cx="884419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9C29524C-171E-4650-98EB-B340388F5D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3" y="3426427"/>
                  <a:ext cx="0" cy="76934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화살표 연결선 110">
                  <a:extLst>
                    <a:ext uri="{FF2B5EF4-FFF2-40B4-BE49-F238E27FC236}">
                      <a16:creationId xmlns:a16="http://schemas.microsoft.com/office/drawing/2014/main" id="{6237D9B8-B86B-4164-8642-EDC3A1DBC7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4" y="4195771"/>
                  <a:ext cx="462741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B9E6715B-40C7-4EE0-AA85-47915ECFDA2C}"/>
                  </a:ext>
                </a:extLst>
              </p:cNvPr>
              <p:cNvGrpSpPr/>
              <p:nvPr/>
            </p:nvGrpSpPr>
            <p:grpSpPr>
              <a:xfrm>
                <a:off x="5304462" y="2710501"/>
                <a:ext cx="1566348" cy="3374113"/>
                <a:chOff x="7076207" y="2617705"/>
                <a:chExt cx="1566348" cy="3374113"/>
              </a:xfrm>
            </p:grpSpPr>
            <p:grpSp>
              <p:nvGrpSpPr>
                <p:cNvPr id="91" name="그룹 90">
                  <a:extLst>
                    <a:ext uri="{FF2B5EF4-FFF2-40B4-BE49-F238E27FC236}">
                      <a16:creationId xmlns:a16="http://schemas.microsoft.com/office/drawing/2014/main" id="{309F6970-71E1-4DC7-8025-3FD6B061F3D0}"/>
                    </a:ext>
                  </a:extLst>
                </p:cNvPr>
                <p:cNvGrpSpPr/>
                <p:nvPr/>
              </p:nvGrpSpPr>
              <p:grpSpPr>
                <a:xfrm>
                  <a:off x="7076207" y="3602861"/>
                  <a:ext cx="400596" cy="1160418"/>
                  <a:chOff x="3657599" y="3507377"/>
                  <a:chExt cx="400596" cy="1160418"/>
                </a:xfrm>
              </p:grpSpPr>
              <p:sp>
                <p:nvSpPr>
                  <p:cNvPr id="99" name="사각형: 둥근 모서리 98">
                    <a:extLst>
                      <a:ext uri="{FF2B5EF4-FFF2-40B4-BE49-F238E27FC236}">
                        <a16:creationId xmlns:a16="http://schemas.microsoft.com/office/drawing/2014/main" id="{E01AEAC0-CB85-4467-A525-B74998C99C99}"/>
                      </a:ext>
                    </a:extLst>
                  </p:cNvPr>
                  <p:cNvSpPr/>
                  <p:nvPr/>
                </p:nvSpPr>
                <p:spPr>
                  <a:xfrm>
                    <a:off x="3657599" y="3507377"/>
                    <a:ext cx="400596" cy="1160418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0" name="타원 99">
                    <a:extLst>
                      <a:ext uri="{FF2B5EF4-FFF2-40B4-BE49-F238E27FC236}">
                        <a16:creationId xmlns:a16="http://schemas.microsoft.com/office/drawing/2014/main" id="{6DA98A23-DCD4-4824-ADD8-67A6B8F8A1A4}"/>
                      </a:ext>
                    </a:extLst>
                  </p:cNvPr>
                  <p:cNvSpPr/>
                  <p:nvPr/>
                </p:nvSpPr>
                <p:spPr>
                  <a:xfrm>
                    <a:off x="3792893" y="3628984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타원 100">
                    <a:extLst>
                      <a:ext uri="{FF2B5EF4-FFF2-40B4-BE49-F238E27FC236}">
                        <a16:creationId xmlns:a16="http://schemas.microsoft.com/office/drawing/2014/main" id="{72873108-8CE1-4AB1-9019-624A968E2E38}"/>
                      </a:ext>
                    </a:extLst>
                  </p:cNvPr>
                  <p:cNvSpPr/>
                  <p:nvPr/>
                </p:nvSpPr>
                <p:spPr>
                  <a:xfrm>
                    <a:off x="3792893" y="3882067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355ABAB6-5857-47FF-B618-86278006E549}"/>
                      </a:ext>
                    </a:extLst>
                  </p:cNvPr>
                  <p:cNvSpPr/>
                  <p:nvPr/>
                </p:nvSpPr>
                <p:spPr>
                  <a:xfrm>
                    <a:off x="3792893" y="4126616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타원 102">
                    <a:extLst>
                      <a:ext uri="{FF2B5EF4-FFF2-40B4-BE49-F238E27FC236}">
                        <a16:creationId xmlns:a16="http://schemas.microsoft.com/office/drawing/2014/main" id="{92709191-461B-4999-B380-895C99F9AD81}"/>
                      </a:ext>
                    </a:extLst>
                  </p:cNvPr>
                  <p:cNvSpPr/>
                  <p:nvPr/>
                </p:nvSpPr>
                <p:spPr>
                  <a:xfrm>
                    <a:off x="3792893" y="4379699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92" name="직선 화살표 연결선 91">
                  <a:extLst>
                    <a:ext uri="{FF2B5EF4-FFF2-40B4-BE49-F238E27FC236}">
                      <a16:creationId xmlns:a16="http://schemas.microsoft.com/office/drawing/2014/main" id="{8B8A3DD3-344B-4ABE-868F-269DAF24864B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7276505" y="4763279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3E9FDA0F-C8ED-48A8-BD06-1265893225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8163" y="5512173"/>
                      <a:ext cx="1011133" cy="47964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500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3E9FDA0F-C8ED-48A8-BD06-1265893225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8163" y="5512173"/>
                      <a:ext cx="1011133" cy="47964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5825" b="-41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4" name="직선 화살표 연결선 93">
                  <a:extLst>
                    <a:ext uri="{FF2B5EF4-FFF2-40B4-BE49-F238E27FC236}">
                      <a16:creationId xmlns:a16="http://schemas.microsoft.com/office/drawing/2014/main" id="{4B74BCCC-134F-4EAE-AE96-FEBB2F3C59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76505" y="2962222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3B3293CA-BE4B-41AF-B286-1BE7E167D0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5934" y="2617705"/>
                      <a:ext cx="1080084" cy="4796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𝐡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500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3B3293CA-BE4B-41AF-B286-1BE7E167D0D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45934" y="2617705"/>
                      <a:ext cx="1080084" cy="47964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6422" b="-122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6B2CBF56-DA21-44F7-ADD5-1D36AA5591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394" y="3429000"/>
                  <a:ext cx="884419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1D36458A-B47E-4D81-A9D7-DBF7D03065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3" y="3426427"/>
                  <a:ext cx="0" cy="76934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화살표 연결선 97">
                  <a:extLst>
                    <a:ext uri="{FF2B5EF4-FFF2-40B4-BE49-F238E27FC236}">
                      <a16:creationId xmlns:a16="http://schemas.microsoft.com/office/drawing/2014/main" id="{BD6161AB-1FA7-45EE-9BDB-903B7F4820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4" y="4195771"/>
                  <a:ext cx="462741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C48D89C4-9B12-47E6-8303-2DBD35F5A288}"/>
                  </a:ext>
                </a:extLst>
              </p:cNvPr>
              <p:cNvGrpSpPr/>
              <p:nvPr/>
            </p:nvGrpSpPr>
            <p:grpSpPr>
              <a:xfrm>
                <a:off x="9284886" y="2658538"/>
                <a:ext cx="356188" cy="3260058"/>
                <a:chOff x="11197335" y="2743888"/>
                <a:chExt cx="356188" cy="3260058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4B3FFEE-7D4F-44D8-82D3-A2935CCFF120}"/>
                    </a:ext>
                  </a:extLst>
                </p:cNvPr>
                <p:cNvSpPr txBox="1"/>
                <p:nvPr/>
              </p:nvSpPr>
              <p:spPr>
                <a:xfrm>
                  <a:off x="11197335" y="2743888"/>
                  <a:ext cx="3561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…</a:t>
                  </a:r>
                  <a:endParaRPr lang="ko-KR" altLang="en-US" dirty="0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6695393-245F-4241-AF72-C3B253D640E5}"/>
                    </a:ext>
                  </a:extLst>
                </p:cNvPr>
                <p:cNvSpPr txBox="1"/>
                <p:nvPr/>
              </p:nvSpPr>
              <p:spPr>
                <a:xfrm>
                  <a:off x="11197335" y="4103142"/>
                  <a:ext cx="3561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…</a:t>
                  </a:r>
                  <a:endParaRPr lang="ko-KR" altLang="en-US" dirty="0"/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DC74ECF2-F4A5-4A00-9DBB-42DA6F293C29}"/>
                    </a:ext>
                  </a:extLst>
                </p:cNvPr>
                <p:cNvSpPr txBox="1"/>
                <p:nvPr/>
              </p:nvSpPr>
              <p:spPr>
                <a:xfrm>
                  <a:off x="11197335" y="5634614"/>
                  <a:ext cx="3561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…</a:t>
                  </a:r>
                  <a:endParaRPr lang="ko-KR" altLang="en-US" dirty="0"/>
                </a:p>
              </p:txBody>
            </p:sp>
          </p:grpSp>
        </p:grp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00FCB20-7A26-4E2C-8B85-8D7687FE7419}"/>
              </a:ext>
            </a:extLst>
          </p:cNvPr>
          <p:cNvCxnSpPr>
            <a:stCxn id="143" idx="3"/>
            <a:endCxn id="76" idx="1"/>
          </p:cNvCxnSpPr>
          <p:nvPr/>
        </p:nvCxnSpPr>
        <p:spPr>
          <a:xfrm flipV="1">
            <a:off x="5323750" y="3526328"/>
            <a:ext cx="2479198" cy="35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3EB04AA-A9AA-44FC-B84B-39C3286398BF}"/>
              </a:ext>
            </a:extLst>
          </p:cNvPr>
          <p:cNvCxnSpPr>
            <a:stCxn id="144" idx="3"/>
            <a:endCxn id="81" idx="1"/>
          </p:cNvCxnSpPr>
          <p:nvPr/>
        </p:nvCxnSpPr>
        <p:spPr>
          <a:xfrm>
            <a:off x="5323750" y="4386430"/>
            <a:ext cx="2479198" cy="182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1268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F7186D3-95AC-42E6-8D9A-8137747410E7}"/>
              </a:ext>
            </a:extLst>
          </p:cNvPr>
          <p:cNvSpPr/>
          <p:nvPr/>
        </p:nvSpPr>
        <p:spPr>
          <a:xfrm>
            <a:off x="1644439" y="3648580"/>
            <a:ext cx="3679311" cy="474127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DACEFD7-9A2E-437A-B356-C2F92602CA67}"/>
              </a:ext>
            </a:extLst>
          </p:cNvPr>
          <p:cNvSpPr/>
          <p:nvPr/>
        </p:nvSpPr>
        <p:spPr>
          <a:xfrm>
            <a:off x="1644439" y="4149366"/>
            <a:ext cx="3679311" cy="474127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629904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의</a:t>
            </a:r>
            <a:r>
              <a:rPr lang="en-US" altLang="ko-KR" dirty="0"/>
              <a:t> Mini-Batch Training</a:t>
            </a:r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3D6A02-1E0D-4933-B757-10F9D14EB708}"/>
                  </a:ext>
                </a:extLst>
              </p:cNvPr>
              <p:cNvSpPr txBox="1"/>
              <p:nvPr/>
            </p:nvSpPr>
            <p:spPr>
              <a:xfrm>
                <a:off x="1264004" y="3699028"/>
                <a:ext cx="4463036" cy="819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sz="3200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3200" b="0" i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sz="32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sz="32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3200" b="0" i="0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sz="32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3200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sz="32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3200" b="0" i="0" smtClean="0">
                                        <a:latin typeface="Cambria Math" panose="02040503050406030204" pitchFamily="18" charset="0"/>
                                      </a:rPr>
                                      <m:t>511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sz="32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3200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3D6A02-1E0D-4933-B757-10F9D14E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004" y="3699028"/>
                <a:ext cx="4463036" cy="819648"/>
              </a:xfrm>
              <a:prstGeom prst="rect">
                <a:avLst/>
              </a:prstGeom>
              <a:blipFill>
                <a:blip r:embed="rId3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그룹 77">
            <a:extLst>
              <a:ext uri="{FF2B5EF4-FFF2-40B4-BE49-F238E27FC236}">
                <a16:creationId xmlns:a16="http://schemas.microsoft.com/office/drawing/2014/main" id="{48444273-55CD-4DB8-9A2C-8C466F36A5AF}"/>
              </a:ext>
            </a:extLst>
          </p:cNvPr>
          <p:cNvGrpSpPr/>
          <p:nvPr/>
        </p:nvGrpSpPr>
        <p:grpSpPr>
          <a:xfrm>
            <a:off x="7564582" y="1473671"/>
            <a:ext cx="4463036" cy="2490138"/>
            <a:chOff x="6428509" y="1785059"/>
            <a:chExt cx="4599709" cy="2566394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B6E3B7F-D4C9-4844-B2D5-3D1F35EC1776}"/>
                </a:ext>
              </a:extLst>
            </p:cNvPr>
            <p:cNvSpPr/>
            <p:nvPr/>
          </p:nvSpPr>
          <p:spPr>
            <a:xfrm>
              <a:off x="6428509" y="1785059"/>
              <a:ext cx="4599709" cy="2566394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F8AF98E-CAAF-4E87-B46D-C9A463D532E4}"/>
                </a:ext>
              </a:extLst>
            </p:cNvPr>
            <p:cNvSpPr/>
            <p:nvPr/>
          </p:nvSpPr>
          <p:spPr>
            <a:xfrm>
              <a:off x="6674175" y="3656251"/>
              <a:ext cx="3768430" cy="48864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800DC155-5697-4D2B-A1CF-653ADE543BE1}"/>
                </a:ext>
              </a:extLst>
            </p:cNvPr>
            <p:cNvGrpSpPr/>
            <p:nvPr/>
          </p:nvGrpSpPr>
          <p:grpSpPr>
            <a:xfrm>
              <a:off x="6857381" y="1855477"/>
              <a:ext cx="3992804" cy="2176069"/>
              <a:chOff x="5304462" y="2658538"/>
              <a:chExt cx="6286403" cy="3426076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39093DB9-3784-43D8-AFD4-CBF36956FF62}"/>
                  </a:ext>
                </a:extLst>
              </p:cNvPr>
              <p:cNvGrpSpPr/>
              <p:nvPr/>
            </p:nvGrpSpPr>
            <p:grpSpPr>
              <a:xfrm>
                <a:off x="6878981" y="2710501"/>
                <a:ext cx="1566348" cy="3374113"/>
                <a:chOff x="7076207" y="2617705"/>
                <a:chExt cx="1566348" cy="3374113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7961B344-B6B2-454C-AD94-06CBB3887209}"/>
                    </a:ext>
                  </a:extLst>
                </p:cNvPr>
                <p:cNvGrpSpPr/>
                <p:nvPr/>
              </p:nvGrpSpPr>
              <p:grpSpPr>
                <a:xfrm>
                  <a:off x="7076207" y="3602861"/>
                  <a:ext cx="400596" cy="1160418"/>
                  <a:chOff x="3657599" y="3507377"/>
                  <a:chExt cx="400596" cy="1160418"/>
                </a:xfrm>
              </p:grpSpPr>
              <p:sp>
                <p:nvSpPr>
                  <p:cNvPr id="17" name="사각형: 둥근 모서리 16">
                    <a:extLst>
                      <a:ext uri="{FF2B5EF4-FFF2-40B4-BE49-F238E27FC236}">
                        <a16:creationId xmlns:a16="http://schemas.microsoft.com/office/drawing/2014/main" id="{CA572053-2A73-4BB2-BF75-DEEDB87A9A3F}"/>
                      </a:ext>
                    </a:extLst>
                  </p:cNvPr>
                  <p:cNvSpPr/>
                  <p:nvPr/>
                </p:nvSpPr>
                <p:spPr>
                  <a:xfrm>
                    <a:off x="3657599" y="3507377"/>
                    <a:ext cx="400596" cy="1160418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0FA1B83A-D421-4481-8BAB-641493EC6E18}"/>
                      </a:ext>
                    </a:extLst>
                  </p:cNvPr>
                  <p:cNvSpPr/>
                  <p:nvPr/>
                </p:nvSpPr>
                <p:spPr>
                  <a:xfrm>
                    <a:off x="3792893" y="3628984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86900F9D-75BC-4C76-9AB6-6F3D1B444745}"/>
                      </a:ext>
                    </a:extLst>
                  </p:cNvPr>
                  <p:cNvSpPr/>
                  <p:nvPr/>
                </p:nvSpPr>
                <p:spPr>
                  <a:xfrm>
                    <a:off x="3792893" y="3882067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타원 19">
                    <a:extLst>
                      <a:ext uri="{FF2B5EF4-FFF2-40B4-BE49-F238E27FC236}">
                        <a16:creationId xmlns:a16="http://schemas.microsoft.com/office/drawing/2014/main" id="{9F343107-50E2-44B5-8AE1-9DBE60B1BB35}"/>
                      </a:ext>
                    </a:extLst>
                  </p:cNvPr>
                  <p:cNvSpPr/>
                  <p:nvPr/>
                </p:nvSpPr>
                <p:spPr>
                  <a:xfrm>
                    <a:off x="3792893" y="4126616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id="{332B52A1-BFB2-4060-B53D-C6032380E90F}"/>
                      </a:ext>
                    </a:extLst>
                  </p:cNvPr>
                  <p:cNvSpPr/>
                  <p:nvPr/>
                </p:nvSpPr>
                <p:spPr>
                  <a:xfrm>
                    <a:off x="3792893" y="4379699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8" name="직선 화살표 연결선 7">
                  <a:extLst>
                    <a:ext uri="{FF2B5EF4-FFF2-40B4-BE49-F238E27FC236}">
                      <a16:creationId xmlns:a16="http://schemas.microsoft.com/office/drawing/2014/main" id="{3BDAC7CF-60E6-49FB-BD05-384173CE49C1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 flipV="1">
                  <a:off x="7276505" y="4763279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F3C6E928-1B1D-4E85-94AF-10592DA91F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8163" y="5512173"/>
                      <a:ext cx="904874" cy="4796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F3C6E928-1B1D-4E85-94AF-10592DA91F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8163" y="5512173"/>
                      <a:ext cx="904874" cy="47964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297" b="-41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" name="직선 화살표 연결선 9">
                  <a:extLst>
                    <a:ext uri="{FF2B5EF4-FFF2-40B4-BE49-F238E27FC236}">
                      <a16:creationId xmlns:a16="http://schemas.microsoft.com/office/drawing/2014/main" id="{B141F378-C997-4475-9C72-2ECC8472DE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76505" y="2962222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7DCD22E1-D6C2-4DEB-A476-9AAEA78310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5934" y="2617705"/>
                      <a:ext cx="921417" cy="4796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𝐡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7DCD22E1-D6C2-4DEB-A476-9AAEA78310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45934" y="2617705"/>
                      <a:ext cx="921417" cy="47964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7447" b="-122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F40E66E7-BFE5-4E08-85C5-D339C80E8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394" y="3429000"/>
                  <a:ext cx="884419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5357F909-E06D-4E30-B217-D7ABCF1C8C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3" y="3426427"/>
                  <a:ext cx="0" cy="76934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47B4CF40-A0C8-4A09-ACCA-200DA5107C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4" y="4195771"/>
                  <a:ext cx="462741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DC2C7835-3319-4A91-AF99-7C82599D28B2}"/>
                  </a:ext>
                </a:extLst>
              </p:cNvPr>
              <p:cNvGrpSpPr/>
              <p:nvPr/>
            </p:nvGrpSpPr>
            <p:grpSpPr>
              <a:xfrm>
                <a:off x="8444609" y="2710501"/>
                <a:ext cx="1566348" cy="3374113"/>
                <a:chOff x="7076207" y="2617705"/>
                <a:chExt cx="1566348" cy="3374113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EBED5CFB-70BF-4937-A217-11505F45551C}"/>
                    </a:ext>
                  </a:extLst>
                </p:cNvPr>
                <p:cNvGrpSpPr/>
                <p:nvPr/>
              </p:nvGrpSpPr>
              <p:grpSpPr>
                <a:xfrm>
                  <a:off x="7076207" y="3602861"/>
                  <a:ext cx="400596" cy="1160418"/>
                  <a:chOff x="3657599" y="3507377"/>
                  <a:chExt cx="400596" cy="1160418"/>
                </a:xfrm>
              </p:grpSpPr>
              <p:sp>
                <p:nvSpPr>
                  <p:cNvPr id="33" name="사각형: 둥근 모서리 32">
                    <a:extLst>
                      <a:ext uri="{FF2B5EF4-FFF2-40B4-BE49-F238E27FC236}">
                        <a16:creationId xmlns:a16="http://schemas.microsoft.com/office/drawing/2014/main" id="{B2148EC8-7A53-4AEC-A05B-169EA1110DEC}"/>
                      </a:ext>
                    </a:extLst>
                  </p:cNvPr>
                  <p:cNvSpPr/>
                  <p:nvPr/>
                </p:nvSpPr>
                <p:spPr>
                  <a:xfrm>
                    <a:off x="3657599" y="3507377"/>
                    <a:ext cx="400596" cy="1160418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타원 33">
                    <a:extLst>
                      <a:ext uri="{FF2B5EF4-FFF2-40B4-BE49-F238E27FC236}">
                        <a16:creationId xmlns:a16="http://schemas.microsoft.com/office/drawing/2014/main" id="{7542C807-76B5-48CA-8EB9-F3D0CEAC0A80}"/>
                      </a:ext>
                    </a:extLst>
                  </p:cNvPr>
                  <p:cNvSpPr/>
                  <p:nvPr/>
                </p:nvSpPr>
                <p:spPr>
                  <a:xfrm>
                    <a:off x="3792893" y="3628984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" name="타원 34">
                    <a:extLst>
                      <a:ext uri="{FF2B5EF4-FFF2-40B4-BE49-F238E27FC236}">
                        <a16:creationId xmlns:a16="http://schemas.microsoft.com/office/drawing/2014/main" id="{8E4CB705-52E2-482E-B23A-91BAC786BCDE}"/>
                      </a:ext>
                    </a:extLst>
                  </p:cNvPr>
                  <p:cNvSpPr/>
                  <p:nvPr/>
                </p:nvSpPr>
                <p:spPr>
                  <a:xfrm>
                    <a:off x="3792893" y="3882067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id="{9128AF9A-4D96-4AA2-A179-2790CD4A80BE}"/>
                      </a:ext>
                    </a:extLst>
                  </p:cNvPr>
                  <p:cNvSpPr/>
                  <p:nvPr/>
                </p:nvSpPr>
                <p:spPr>
                  <a:xfrm>
                    <a:off x="3792893" y="4126616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" name="타원 36">
                    <a:extLst>
                      <a:ext uri="{FF2B5EF4-FFF2-40B4-BE49-F238E27FC236}">
                        <a16:creationId xmlns:a16="http://schemas.microsoft.com/office/drawing/2014/main" id="{C0A7F1D8-94A5-41F4-8ADA-0C6D2A77A2D3}"/>
                      </a:ext>
                    </a:extLst>
                  </p:cNvPr>
                  <p:cNvSpPr/>
                  <p:nvPr/>
                </p:nvSpPr>
                <p:spPr>
                  <a:xfrm>
                    <a:off x="3792893" y="4379699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2AAD0A8E-C2C7-4D94-AD30-8885A8937D07}"/>
                    </a:ext>
                  </a:extLst>
                </p:cNvPr>
                <p:cNvCxnSpPr>
                  <a:cxnSpLocks/>
                  <a:endCxn id="33" idx="2"/>
                </p:cNvCxnSpPr>
                <p:nvPr/>
              </p:nvCxnSpPr>
              <p:spPr>
                <a:xfrm flipV="1">
                  <a:off x="7276505" y="4763279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9F1237D2-075E-4D5F-9E26-5EE80ECE8D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8163" y="5512173"/>
                      <a:ext cx="904874" cy="4796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9F1237D2-075E-4D5F-9E26-5EE80ECE8D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8163" y="5512173"/>
                      <a:ext cx="904874" cy="47964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297" b="-41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직선 화살표 연결선 25">
                  <a:extLst>
                    <a:ext uri="{FF2B5EF4-FFF2-40B4-BE49-F238E27FC236}">
                      <a16:creationId xmlns:a16="http://schemas.microsoft.com/office/drawing/2014/main" id="{BE09E087-7DD0-49DA-99FC-0727FE55DC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76505" y="2962222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831FB786-6E28-4B47-B561-077695C959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5934" y="2617705"/>
                      <a:ext cx="921417" cy="4796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𝐡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831FB786-6E28-4B47-B561-077695C9592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45934" y="2617705"/>
                      <a:ext cx="921417" cy="47964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8602" b="-122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38485457-5E58-4E03-8244-B7941D339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394" y="3429000"/>
                  <a:ext cx="884419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C2406ADD-F259-4E32-B7C7-3AEE33908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3" y="3426427"/>
                  <a:ext cx="0" cy="76934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83F26F14-DB1D-40CA-8CC2-C5926F77C4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4" y="4195771"/>
                  <a:ext cx="462741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9D6CCDB-26F8-4A62-AA0C-91226D8E3920}"/>
                  </a:ext>
                </a:extLst>
              </p:cNvPr>
              <p:cNvGrpSpPr/>
              <p:nvPr/>
            </p:nvGrpSpPr>
            <p:grpSpPr>
              <a:xfrm>
                <a:off x="10024517" y="2710501"/>
                <a:ext cx="1566348" cy="3374113"/>
                <a:chOff x="7076207" y="2617705"/>
                <a:chExt cx="1566348" cy="3374113"/>
              </a:xfrm>
            </p:grpSpPr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E166D193-5EB7-4909-A3C3-F4A3228D9FA7}"/>
                    </a:ext>
                  </a:extLst>
                </p:cNvPr>
                <p:cNvGrpSpPr/>
                <p:nvPr/>
              </p:nvGrpSpPr>
              <p:grpSpPr>
                <a:xfrm>
                  <a:off x="7076207" y="3602861"/>
                  <a:ext cx="400596" cy="1160418"/>
                  <a:chOff x="3657599" y="3507377"/>
                  <a:chExt cx="400596" cy="1160418"/>
                </a:xfrm>
              </p:grpSpPr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CB64F701-5A49-4EE1-9ED5-2AC22B2143F2}"/>
                      </a:ext>
                    </a:extLst>
                  </p:cNvPr>
                  <p:cNvSpPr/>
                  <p:nvPr/>
                </p:nvSpPr>
                <p:spPr>
                  <a:xfrm>
                    <a:off x="3657599" y="3507377"/>
                    <a:ext cx="400596" cy="1160418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0" name="타원 49">
                    <a:extLst>
                      <a:ext uri="{FF2B5EF4-FFF2-40B4-BE49-F238E27FC236}">
                        <a16:creationId xmlns:a16="http://schemas.microsoft.com/office/drawing/2014/main" id="{87F402FE-83D8-4899-83BA-E2DF1F28695D}"/>
                      </a:ext>
                    </a:extLst>
                  </p:cNvPr>
                  <p:cNvSpPr/>
                  <p:nvPr/>
                </p:nvSpPr>
                <p:spPr>
                  <a:xfrm>
                    <a:off x="3792893" y="3628984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0F3D1E66-B4ED-44DE-8D68-0DF0E7BA2470}"/>
                      </a:ext>
                    </a:extLst>
                  </p:cNvPr>
                  <p:cNvSpPr/>
                  <p:nvPr/>
                </p:nvSpPr>
                <p:spPr>
                  <a:xfrm>
                    <a:off x="3792893" y="3882067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" name="타원 51">
                    <a:extLst>
                      <a:ext uri="{FF2B5EF4-FFF2-40B4-BE49-F238E27FC236}">
                        <a16:creationId xmlns:a16="http://schemas.microsoft.com/office/drawing/2014/main" id="{AAFC5186-D1AE-4FAE-8CEA-AE1996D1BDA6}"/>
                      </a:ext>
                    </a:extLst>
                  </p:cNvPr>
                  <p:cNvSpPr/>
                  <p:nvPr/>
                </p:nvSpPr>
                <p:spPr>
                  <a:xfrm>
                    <a:off x="3792893" y="4126616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" name="타원 52">
                    <a:extLst>
                      <a:ext uri="{FF2B5EF4-FFF2-40B4-BE49-F238E27FC236}">
                        <a16:creationId xmlns:a16="http://schemas.microsoft.com/office/drawing/2014/main" id="{0C10846C-1791-4D97-AF09-DD67AED01D04}"/>
                      </a:ext>
                    </a:extLst>
                  </p:cNvPr>
                  <p:cNvSpPr/>
                  <p:nvPr/>
                </p:nvSpPr>
                <p:spPr>
                  <a:xfrm>
                    <a:off x="3792893" y="4379699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id="{A29508E5-26CE-4C73-B010-887D7BB5F22F}"/>
                    </a:ext>
                  </a:extLst>
                </p:cNvPr>
                <p:cNvCxnSpPr>
                  <a:cxnSpLocks/>
                  <a:endCxn id="49" idx="2"/>
                </p:cNvCxnSpPr>
                <p:nvPr/>
              </p:nvCxnSpPr>
              <p:spPr>
                <a:xfrm flipV="1">
                  <a:off x="7276505" y="4763279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6EB88860-F65A-40AF-955A-F5BB76A9F7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8163" y="5512173"/>
                      <a:ext cx="897071" cy="4796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6EB88860-F65A-40AF-955A-F5BB76A9F7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8163" y="5512173"/>
                      <a:ext cx="897071" cy="47964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333" b="-41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직선 화살표 연결선 41">
                  <a:extLst>
                    <a:ext uri="{FF2B5EF4-FFF2-40B4-BE49-F238E27FC236}">
                      <a16:creationId xmlns:a16="http://schemas.microsoft.com/office/drawing/2014/main" id="{1B6DCCFE-8A6B-405D-9F84-613320E3A6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76505" y="2962222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C9CC65CA-6583-40D0-9677-EB5BFCEFB4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5934" y="2617705"/>
                      <a:ext cx="913614" cy="4796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𝐡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C9CC65CA-6583-40D0-9677-EB5BFCEFB4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45934" y="2617705"/>
                      <a:ext cx="913614" cy="47964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527" b="-122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6A03CA3A-042C-40BD-8EEC-3DA5481A3F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394" y="3429000"/>
                  <a:ext cx="884419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68D6ECA8-5E25-4CE2-B254-52BED6A9CC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3" y="3426427"/>
                  <a:ext cx="0" cy="76934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화살표 연결선 47">
                  <a:extLst>
                    <a:ext uri="{FF2B5EF4-FFF2-40B4-BE49-F238E27FC236}">
                      <a16:creationId xmlns:a16="http://schemas.microsoft.com/office/drawing/2014/main" id="{A668C2A8-444F-4698-A8C9-1845F2F431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4" y="4195771"/>
                  <a:ext cx="462741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1931C953-8F1C-4AD7-A1C5-995BAC31EBA3}"/>
                  </a:ext>
                </a:extLst>
              </p:cNvPr>
              <p:cNvGrpSpPr/>
              <p:nvPr/>
            </p:nvGrpSpPr>
            <p:grpSpPr>
              <a:xfrm>
                <a:off x="5304462" y="2710501"/>
                <a:ext cx="1566348" cy="3374113"/>
                <a:chOff x="7076207" y="2617705"/>
                <a:chExt cx="1566348" cy="3374113"/>
              </a:xfrm>
            </p:grpSpPr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3F58F7FA-7FB6-4B95-B1C0-5790F8E684F3}"/>
                    </a:ext>
                  </a:extLst>
                </p:cNvPr>
                <p:cNvGrpSpPr/>
                <p:nvPr/>
              </p:nvGrpSpPr>
              <p:grpSpPr>
                <a:xfrm>
                  <a:off x="7076207" y="3602861"/>
                  <a:ext cx="400596" cy="1160418"/>
                  <a:chOff x="3657599" y="3507377"/>
                  <a:chExt cx="400596" cy="116041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BA10E9FC-66C2-4684-8D32-830E550766B7}"/>
                      </a:ext>
                    </a:extLst>
                  </p:cNvPr>
                  <p:cNvSpPr/>
                  <p:nvPr/>
                </p:nvSpPr>
                <p:spPr>
                  <a:xfrm>
                    <a:off x="3657599" y="3507377"/>
                    <a:ext cx="400596" cy="1160418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A7BFCCF0-C8AD-4CAE-BF9D-96ED88DE27B5}"/>
                      </a:ext>
                    </a:extLst>
                  </p:cNvPr>
                  <p:cNvSpPr/>
                  <p:nvPr/>
                </p:nvSpPr>
                <p:spPr>
                  <a:xfrm>
                    <a:off x="3792893" y="3628984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7" name="타원 66">
                    <a:extLst>
                      <a:ext uri="{FF2B5EF4-FFF2-40B4-BE49-F238E27FC236}">
                        <a16:creationId xmlns:a16="http://schemas.microsoft.com/office/drawing/2014/main" id="{55FC4FD6-1910-4C35-BF42-36108B5625BF}"/>
                      </a:ext>
                    </a:extLst>
                  </p:cNvPr>
                  <p:cNvSpPr/>
                  <p:nvPr/>
                </p:nvSpPr>
                <p:spPr>
                  <a:xfrm>
                    <a:off x="3792893" y="3882067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타원 67">
                    <a:extLst>
                      <a:ext uri="{FF2B5EF4-FFF2-40B4-BE49-F238E27FC236}">
                        <a16:creationId xmlns:a16="http://schemas.microsoft.com/office/drawing/2014/main" id="{F61AC69B-1994-4E02-8984-CE002B96A635}"/>
                      </a:ext>
                    </a:extLst>
                  </p:cNvPr>
                  <p:cNvSpPr/>
                  <p:nvPr/>
                </p:nvSpPr>
                <p:spPr>
                  <a:xfrm>
                    <a:off x="3792893" y="4126616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" name="타원 68">
                    <a:extLst>
                      <a:ext uri="{FF2B5EF4-FFF2-40B4-BE49-F238E27FC236}">
                        <a16:creationId xmlns:a16="http://schemas.microsoft.com/office/drawing/2014/main" id="{2F80E165-13BB-452E-B3A3-2C5913732173}"/>
                      </a:ext>
                    </a:extLst>
                  </p:cNvPr>
                  <p:cNvSpPr/>
                  <p:nvPr/>
                </p:nvSpPr>
                <p:spPr>
                  <a:xfrm>
                    <a:off x="3792893" y="4379699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A4109F01-789C-4773-ADD1-3217E90F1BC6}"/>
                    </a:ext>
                  </a:extLst>
                </p:cNvPr>
                <p:cNvCxnSpPr>
                  <a:cxnSpLocks/>
                  <a:endCxn id="65" idx="2"/>
                </p:cNvCxnSpPr>
                <p:nvPr/>
              </p:nvCxnSpPr>
              <p:spPr>
                <a:xfrm flipV="1">
                  <a:off x="7276505" y="4763279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A1A3A13B-A135-4596-9391-7E50BEDBEC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8163" y="5512173"/>
                      <a:ext cx="904874" cy="4796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A1A3A13B-A135-4596-9391-7E50BEDBECF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8163" y="5512173"/>
                      <a:ext cx="904874" cy="47964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261" b="-41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7CE2C24F-1AD7-4234-93AA-39928FFF5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76505" y="2962222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45479C9D-5B5D-4C69-8357-48F9814A4B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5934" y="2617705"/>
                      <a:ext cx="921417" cy="4796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𝐡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45479C9D-5B5D-4C69-8357-48F9814A4B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45934" y="2617705"/>
                      <a:ext cx="921417" cy="47964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7527" b="-122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0D95BC7E-8B8F-41F1-A832-2028A435F2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394" y="3429000"/>
                  <a:ext cx="884419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5367AEDA-E43C-42BF-BFF9-47504D78A7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3" y="3426427"/>
                  <a:ext cx="0" cy="76934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BEA28930-28B4-4156-BF92-122C624C21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4" y="4195771"/>
                  <a:ext cx="462741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AD7F18C7-B059-4BE1-80A9-A71B13568C0A}"/>
                  </a:ext>
                </a:extLst>
              </p:cNvPr>
              <p:cNvGrpSpPr/>
              <p:nvPr/>
            </p:nvGrpSpPr>
            <p:grpSpPr>
              <a:xfrm>
                <a:off x="9284886" y="2658538"/>
                <a:ext cx="356188" cy="3260058"/>
                <a:chOff x="11197335" y="2743888"/>
                <a:chExt cx="356188" cy="3260058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645BAE1-7952-48C4-A259-BD03915C51E8}"/>
                    </a:ext>
                  </a:extLst>
                </p:cNvPr>
                <p:cNvSpPr txBox="1"/>
                <p:nvPr/>
              </p:nvSpPr>
              <p:spPr>
                <a:xfrm>
                  <a:off x="11197335" y="2743888"/>
                  <a:ext cx="3561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…</a:t>
                  </a:r>
                  <a:endParaRPr lang="ko-KR" altLang="en-US" dirty="0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EE8C302-4365-4547-B637-94B180FE7705}"/>
                    </a:ext>
                  </a:extLst>
                </p:cNvPr>
                <p:cNvSpPr txBox="1"/>
                <p:nvPr/>
              </p:nvSpPr>
              <p:spPr>
                <a:xfrm>
                  <a:off x="11197335" y="4103142"/>
                  <a:ext cx="3561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…</a:t>
                  </a:r>
                  <a:endParaRPr lang="ko-KR" altLang="en-US" dirty="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CBA7F62-D06E-46D5-B50E-BBA23F7F9A83}"/>
                    </a:ext>
                  </a:extLst>
                </p:cNvPr>
                <p:cNvSpPr txBox="1"/>
                <p:nvPr/>
              </p:nvSpPr>
              <p:spPr>
                <a:xfrm>
                  <a:off x="11197335" y="5634614"/>
                  <a:ext cx="3561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…</a:t>
                  </a:r>
                  <a:endParaRPr lang="ko-KR" altLang="en-US" dirty="0"/>
                </a:p>
              </p:txBody>
            </p:sp>
          </p:grpSp>
        </p:grp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50739B6-E3B3-4054-853F-E945E7532FBC}"/>
              </a:ext>
            </a:extLst>
          </p:cNvPr>
          <p:cNvGrpSpPr/>
          <p:nvPr/>
        </p:nvGrpSpPr>
        <p:grpSpPr>
          <a:xfrm>
            <a:off x="7564582" y="4156612"/>
            <a:ext cx="4463036" cy="2490138"/>
            <a:chOff x="6428509" y="1785059"/>
            <a:chExt cx="4599709" cy="2566394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010D773-BB7E-4FA2-A739-04B3F47FAFE0}"/>
                </a:ext>
              </a:extLst>
            </p:cNvPr>
            <p:cNvSpPr/>
            <p:nvPr/>
          </p:nvSpPr>
          <p:spPr>
            <a:xfrm>
              <a:off x="6428509" y="1785059"/>
              <a:ext cx="4599709" cy="2566394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75AFAD3-1ECD-405E-927E-180472F15041}"/>
                </a:ext>
              </a:extLst>
            </p:cNvPr>
            <p:cNvSpPr/>
            <p:nvPr/>
          </p:nvSpPr>
          <p:spPr>
            <a:xfrm>
              <a:off x="6674175" y="3656251"/>
              <a:ext cx="3768430" cy="48864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C7902541-BF5A-48E3-A16A-1919C58A0219}"/>
                </a:ext>
              </a:extLst>
            </p:cNvPr>
            <p:cNvGrpSpPr/>
            <p:nvPr/>
          </p:nvGrpSpPr>
          <p:grpSpPr>
            <a:xfrm>
              <a:off x="6857381" y="1855477"/>
              <a:ext cx="3992804" cy="2176069"/>
              <a:chOff x="5304462" y="2658538"/>
              <a:chExt cx="6286403" cy="3426076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98F4FF29-F8A5-473E-835D-257DEA86EB73}"/>
                  </a:ext>
                </a:extLst>
              </p:cNvPr>
              <p:cNvGrpSpPr/>
              <p:nvPr/>
            </p:nvGrpSpPr>
            <p:grpSpPr>
              <a:xfrm>
                <a:off x="6878981" y="2710501"/>
                <a:ext cx="1566348" cy="3374113"/>
                <a:chOff x="7076207" y="2617705"/>
                <a:chExt cx="1566348" cy="3374113"/>
              </a:xfrm>
            </p:grpSpPr>
            <p:grpSp>
              <p:nvGrpSpPr>
                <p:cNvPr id="130" name="그룹 129">
                  <a:extLst>
                    <a:ext uri="{FF2B5EF4-FFF2-40B4-BE49-F238E27FC236}">
                      <a16:creationId xmlns:a16="http://schemas.microsoft.com/office/drawing/2014/main" id="{492C01A4-5C1F-40E5-B1BB-A2B14D7263ED}"/>
                    </a:ext>
                  </a:extLst>
                </p:cNvPr>
                <p:cNvGrpSpPr/>
                <p:nvPr/>
              </p:nvGrpSpPr>
              <p:grpSpPr>
                <a:xfrm>
                  <a:off x="7076207" y="3602861"/>
                  <a:ext cx="400596" cy="1160418"/>
                  <a:chOff x="3657599" y="3507377"/>
                  <a:chExt cx="400596" cy="1160418"/>
                </a:xfrm>
              </p:grpSpPr>
              <p:sp>
                <p:nvSpPr>
                  <p:cNvPr id="138" name="사각형: 둥근 모서리 137">
                    <a:extLst>
                      <a:ext uri="{FF2B5EF4-FFF2-40B4-BE49-F238E27FC236}">
                        <a16:creationId xmlns:a16="http://schemas.microsoft.com/office/drawing/2014/main" id="{372FF720-E0F0-4CE8-BF98-484AA9BCBE70}"/>
                      </a:ext>
                    </a:extLst>
                  </p:cNvPr>
                  <p:cNvSpPr/>
                  <p:nvPr/>
                </p:nvSpPr>
                <p:spPr>
                  <a:xfrm>
                    <a:off x="3657599" y="3507377"/>
                    <a:ext cx="400596" cy="1160418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타원 138">
                    <a:extLst>
                      <a:ext uri="{FF2B5EF4-FFF2-40B4-BE49-F238E27FC236}">
                        <a16:creationId xmlns:a16="http://schemas.microsoft.com/office/drawing/2014/main" id="{B7D1079C-80FF-4BE6-8329-98C31A031446}"/>
                      </a:ext>
                    </a:extLst>
                  </p:cNvPr>
                  <p:cNvSpPr/>
                  <p:nvPr/>
                </p:nvSpPr>
                <p:spPr>
                  <a:xfrm>
                    <a:off x="3792893" y="3628984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0" name="타원 139">
                    <a:extLst>
                      <a:ext uri="{FF2B5EF4-FFF2-40B4-BE49-F238E27FC236}">
                        <a16:creationId xmlns:a16="http://schemas.microsoft.com/office/drawing/2014/main" id="{BB8F15D1-EA97-4D83-8331-E021CBF3C04E}"/>
                      </a:ext>
                    </a:extLst>
                  </p:cNvPr>
                  <p:cNvSpPr/>
                  <p:nvPr/>
                </p:nvSpPr>
                <p:spPr>
                  <a:xfrm>
                    <a:off x="3792893" y="3882067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타원 140">
                    <a:extLst>
                      <a:ext uri="{FF2B5EF4-FFF2-40B4-BE49-F238E27FC236}">
                        <a16:creationId xmlns:a16="http://schemas.microsoft.com/office/drawing/2014/main" id="{B2C95DE4-EF8B-4FAB-8A96-3C446B813EEA}"/>
                      </a:ext>
                    </a:extLst>
                  </p:cNvPr>
                  <p:cNvSpPr/>
                  <p:nvPr/>
                </p:nvSpPr>
                <p:spPr>
                  <a:xfrm>
                    <a:off x="3792893" y="4126616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타원 141">
                    <a:extLst>
                      <a:ext uri="{FF2B5EF4-FFF2-40B4-BE49-F238E27FC236}">
                        <a16:creationId xmlns:a16="http://schemas.microsoft.com/office/drawing/2014/main" id="{634C233A-519C-4022-989B-B41B4C4A17C6}"/>
                      </a:ext>
                    </a:extLst>
                  </p:cNvPr>
                  <p:cNvSpPr/>
                  <p:nvPr/>
                </p:nvSpPr>
                <p:spPr>
                  <a:xfrm>
                    <a:off x="3792893" y="4379699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31" name="직선 화살표 연결선 130">
                  <a:extLst>
                    <a:ext uri="{FF2B5EF4-FFF2-40B4-BE49-F238E27FC236}">
                      <a16:creationId xmlns:a16="http://schemas.microsoft.com/office/drawing/2014/main" id="{E9BC11D1-70CE-4B9C-91C1-6454617CFD2F}"/>
                    </a:ext>
                  </a:extLst>
                </p:cNvPr>
                <p:cNvCxnSpPr>
                  <a:cxnSpLocks/>
                  <a:endCxn id="138" idx="2"/>
                </p:cNvCxnSpPr>
                <p:nvPr/>
              </p:nvCxnSpPr>
              <p:spPr>
                <a:xfrm flipV="1">
                  <a:off x="7276505" y="4763279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C4F7FE1B-7364-4DFF-928A-A1CD4DE2B5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8163" y="5512173"/>
                      <a:ext cx="1063542" cy="4796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511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C4F7FE1B-7364-4DFF-928A-A1CD4DE2B5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8163" y="5512173"/>
                      <a:ext cx="1063542" cy="47964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804" b="-41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3" name="직선 화살표 연결선 132">
                  <a:extLst>
                    <a:ext uri="{FF2B5EF4-FFF2-40B4-BE49-F238E27FC236}">
                      <a16:creationId xmlns:a16="http://schemas.microsoft.com/office/drawing/2014/main" id="{F50A4620-8B6E-41E4-82BE-94497B57C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76505" y="2962222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3A520F9C-F6F3-4895-9F31-1470B20BFD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5934" y="2617705"/>
                      <a:ext cx="1080084" cy="4796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𝐡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511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3A520F9C-F6F3-4895-9F31-1470B20BFD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45934" y="2617705"/>
                      <a:ext cx="1080084" cy="47964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6364" b="-122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A7B4DAD7-728A-474F-8309-F1D4081C14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394" y="3429000"/>
                  <a:ext cx="884419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592E8B7E-8B5E-418A-93AC-3EE295A055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3" y="3426427"/>
                  <a:ext cx="0" cy="76934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화살표 연결선 136">
                  <a:extLst>
                    <a:ext uri="{FF2B5EF4-FFF2-40B4-BE49-F238E27FC236}">
                      <a16:creationId xmlns:a16="http://schemas.microsoft.com/office/drawing/2014/main" id="{2FDEE4FB-33EE-4757-884C-E788E9CA66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4" y="4195771"/>
                  <a:ext cx="462741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870DB11B-5783-4090-8F1F-1934082E8DE3}"/>
                  </a:ext>
                </a:extLst>
              </p:cNvPr>
              <p:cNvGrpSpPr/>
              <p:nvPr/>
            </p:nvGrpSpPr>
            <p:grpSpPr>
              <a:xfrm>
                <a:off x="8444609" y="2710501"/>
                <a:ext cx="1566348" cy="3374113"/>
                <a:chOff x="7076207" y="2617705"/>
                <a:chExt cx="1566348" cy="3374113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E41F139B-976E-4011-935D-2E50059935B4}"/>
                    </a:ext>
                  </a:extLst>
                </p:cNvPr>
                <p:cNvGrpSpPr/>
                <p:nvPr/>
              </p:nvGrpSpPr>
              <p:grpSpPr>
                <a:xfrm>
                  <a:off x="7076207" y="3602861"/>
                  <a:ext cx="400596" cy="1160418"/>
                  <a:chOff x="3657599" y="3507377"/>
                  <a:chExt cx="400596" cy="1160418"/>
                </a:xfrm>
              </p:grpSpPr>
              <p:sp>
                <p:nvSpPr>
                  <p:cNvPr id="125" name="사각형: 둥근 모서리 124">
                    <a:extLst>
                      <a:ext uri="{FF2B5EF4-FFF2-40B4-BE49-F238E27FC236}">
                        <a16:creationId xmlns:a16="http://schemas.microsoft.com/office/drawing/2014/main" id="{8BC47E96-AB7D-4D61-A0AF-5C42EC140A5B}"/>
                      </a:ext>
                    </a:extLst>
                  </p:cNvPr>
                  <p:cNvSpPr/>
                  <p:nvPr/>
                </p:nvSpPr>
                <p:spPr>
                  <a:xfrm>
                    <a:off x="3657599" y="3507377"/>
                    <a:ext cx="400596" cy="1160418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6" name="타원 125">
                    <a:extLst>
                      <a:ext uri="{FF2B5EF4-FFF2-40B4-BE49-F238E27FC236}">
                        <a16:creationId xmlns:a16="http://schemas.microsoft.com/office/drawing/2014/main" id="{AD19C3F2-6350-4B6B-A834-052C428BD45C}"/>
                      </a:ext>
                    </a:extLst>
                  </p:cNvPr>
                  <p:cNvSpPr/>
                  <p:nvPr/>
                </p:nvSpPr>
                <p:spPr>
                  <a:xfrm>
                    <a:off x="3792893" y="3628984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7" name="타원 126">
                    <a:extLst>
                      <a:ext uri="{FF2B5EF4-FFF2-40B4-BE49-F238E27FC236}">
                        <a16:creationId xmlns:a16="http://schemas.microsoft.com/office/drawing/2014/main" id="{ECEC5AE4-9C5C-437D-B564-10D7363522B7}"/>
                      </a:ext>
                    </a:extLst>
                  </p:cNvPr>
                  <p:cNvSpPr/>
                  <p:nvPr/>
                </p:nvSpPr>
                <p:spPr>
                  <a:xfrm>
                    <a:off x="3792893" y="3882067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8" name="타원 127">
                    <a:extLst>
                      <a:ext uri="{FF2B5EF4-FFF2-40B4-BE49-F238E27FC236}">
                        <a16:creationId xmlns:a16="http://schemas.microsoft.com/office/drawing/2014/main" id="{3DBFB392-1DBD-48CD-946D-58869B80C2B8}"/>
                      </a:ext>
                    </a:extLst>
                  </p:cNvPr>
                  <p:cNvSpPr/>
                  <p:nvPr/>
                </p:nvSpPr>
                <p:spPr>
                  <a:xfrm>
                    <a:off x="3792893" y="4126616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타원 128">
                    <a:extLst>
                      <a:ext uri="{FF2B5EF4-FFF2-40B4-BE49-F238E27FC236}">
                        <a16:creationId xmlns:a16="http://schemas.microsoft.com/office/drawing/2014/main" id="{DED3EAD8-EE82-4859-B7ED-E7A290C823F4}"/>
                      </a:ext>
                    </a:extLst>
                  </p:cNvPr>
                  <p:cNvSpPr/>
                  <p:nvPr/>
                </p:nvSpPr>
                <p:spPr>
                  <a:xfrm>
                    <a:off x="3792893" y="4379699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18" name="직선 화살표 연결선 117">
                  <a:extLst>
                    <a:ext uri="{FF2B5EF4-FFF2-40B4-BE49-F238E27FC236}">
                      <a16:creationId xmlns:a16="http://schemas.microsoft.com/office/drawing/2014/main" id="{174AF0B5-4CE6-4991-A97F-D2314EA45F96}"/>
                    </a:ext>
                  </a:extLst>
                </p:cNvPr>
                <p:cNvCxnSpPr>
                  <a:cxnSpLocks/>
                  <a:endCxn id="125" idx="2"/>
                </p:cNvCxnSpPr>
                <p:nvPr/>
              </p:nvCxnSpPr>
              <p:spPr>
                <a:xfrm flipV="1">
                  <a:off x="7276505" y="4763279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89C09350-897A-4FBA-A6F5-0285534021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8163" y="5512173"/>
                      <a:ext cx="1063542" cy="4796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512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89C09350-897A-4FBA-A6F5-02855340215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8163" y="5512173"/>
                      <a:ext cx="1063542" cy="47964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804" b="-41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0" name="직선 화살표 연결선 119">
                  <a:extLst>
                    <a:ext uri="{FF2B5EF4-FFF2-40B4-BE49-F238E27FC236}">
                      <a16:creationId xmlns:a16="http://schemas.microsoft.com/office/drawing/2014/main" id="{4C1420B2-0A71-482C-9986-039D12BB63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76505" y="2962222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79C43859-864F-4D9E-ACD7-71E8E5E5C7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5934" y="2617705"/>
                      <a:ext cx="1080084" cy="4796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𝐡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512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79C43859-864F-4D9E-ACD7-71E8E5E5C7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45934" y="2617705"/>
                      <a:ext cx="1080084" cy="479645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7339" b="-122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86C2BA44-21CD-4F09-B2A0-A9BE1ED0F2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394" y="3429000"/>
                  <a:ext cx="884419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id="{2421D989-4D91-4525-B5F8-911C82175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3" y="3426427"/>
                  <a:ext cx="0" cy="76934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화살표 연결선 123">
                  <a:extLst>
                    <a:ext uri="{FF2B5EF4-FFF2-40B4-BE49-F238E27FC236}">
                      <a16:creationId xmlns:a16="http://schemas.microsoft.com/office/drawing/2014/main" id="{70E200E1-92D1-4904-A7A8-48B8A66292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4" y="4195771"/>
                  <a:ext cx="462741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F4CD56FC-193E-474C-A810-89B20219B816}"/>
                  </a:ext>
                </a:extLst>
              </p:cNvPr>
              <p:cNvGrpSpPr/>
              <p:nvPr/>
            </p:nvGrpSpPr>
            <p:grpSpPr>
              <a:xfrm>
                <a:off x="10024517" y="2710501"/>
                <a:ext cx="1566348" cy="3374113"/>
                <a:chOff x="7076207" y="2617705"/>
                <a:chExt cx="1566348" cy="3374113"/>
              </a:xfrm>
            </p:grpSpPr>
            <p:grpSp>
              <p:nvGrpSpPr>
                <p:cNvPr id="104" name="그룹 103">
                  <a:extLst>
                    <a:ext uri="{FF2B5EF4-FFF2-40B4-BE49-F238E27FC236}">
                      <a16:creationId xmlns:a16="http://schemas.microsoft.com/office/drawing/2014/main" id="{E8A2BFB8-C2B8-42B6-B559-8D83147B3E42}"/>
                    </a:ext>
                  </a:extLst>
                </p:cNvPr>
                <p:cNvGrpSpPr/>
                <p:nvPr/>
              </p:nvGrpSpPr>
              <p:grpSpPr>
                <a:xfrm>
                  <a:off x="7076207" y="3602861"/>
                  <a:ext cx="400596" cy="1160418"/>
                  <a:chOff x="3657599" y="3507377"/>
                  <a:chExt cx="400596" cy="1160418"/>
                </a:xfrm>
              </p:grpSpPr>
              <p:sp>
                <p:nvSpPr>
                  <p:cNvPr id="112" name="사각형: 둥근 모서리 111">
                    <a:extLst>
                      <a:ext uri="{FF2B5EF4-FFF2-40B4-BE49-F238E27FC236}">
                        <a16:creationId xmlns:a16="http://schemas.microsoft.com/office/drawing/2014/main" id="{9AE98707-1D91-4882-8F20-9F95F585DF93}"/>
                      </a:ext>
                    </a:extLst>
                  </p:cNvPr>
                  <p:cNvSpPr/>
                  <p:nvPr/>
                </p:nvSpPr>
                <p:spPr>
                  <a:xfrm>
                    <a:off x="3657599" y="3507377"/>
                    <a:ext cx="400596" cy="1160418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3" name="타원 112">
                    <a:extLst>
                      <a:ext uri="{FF2B5EF4-FFF2-40B4-BE49-F238E27FC236}">
                        <a16:creationId xmlns:a16="http://schemas.microsoft.com/office/drawing/2014/main" id="{25C5A0F4-1750-4944-AC97-F15E83C3A629}"/>
                      </a:ext>
                    </a:extLst>
                  </p:cNvPr>
                  <p:cNvSpPr/>
                  <p:nvPr/>
                </p:nvSpPr>
                <p:spPr>
                  <a:xfrm>
                    <a:off x="3792893" y="3628984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4" name="타원 113">
                    <a:extLst>
                      <a:ext uri="{FF2B5EF4-FFF2-40B4-BE49-F238E27FC236}">
                        <a16:creationId xmlns:a16="http://schemas.microsoft.com/office/drawing/2014/main" id="{25F80872-74B0-4ADE-ABA8-3BAA287EA5B6}"/>
                      </a:ext>
                    </a:extLst>
                  </p:cNvPr>
                  <p:cNvSpPr/>
                  <p:nvPr/>
                </p:nvSpPr>
                <p:spPr>
                  <a:xfrm>
                    <a:off x="3792893" y="3882067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5" name="타원 114">
                    <a:extLst>
                      <a:ext uri="{FF2B5EF4-FFF2-40B4-BE49-F238E27FC236}">
                        <a16:creationId xmlns:a16="http://schemas.microsoft.com/office/drawing/2014/main" id="{8521DB32-A8E3-4C33-9870-B44019A2D399}"/>
                      </a:ext>
                    </a:extLst>
                  </p:cNvPr>
                  <p:cNvSpPr/>
                  <p:nvPr/>
                </p:nvSpPr>
                <p:spPr>
                  <a:xfrm>
                    <a:off x="3792893" y="4126616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6" name="타원 115">
                    <a:extLst>
                      <a:ext uri="{FF2B5EF4-FFF2-40B4-BE49-F238E27FC236}">
                        <a16:creationId xmlns:a16="http://schemas.microsoft.com/office/drawing/2014/main" id="{1517EE63-7200-4B84-BF9A-9FD416B0734E}"/>
                      </a:ext>
                    </a:extLst>
                  </p:cNvPr>
                  <p:cNvSpPr/>
                  <p:nvPr/>
                </p:nvSpPr>
                <p:spPr>
                  <a:xfrm>
                    <a:off x="3792893" y="4379699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05" name="직선 화살표 연결선 104">
                  <a:extLst>
                    <a:ext uri="{FF2B5EF4-FFF2-40B4-BE49-F238E27FC236}">
                      <a16:creationId xmlns:a16="http://schemas.microsoft.com/office/drawing/2014/main" id="{7FC138C4-9221-4F78-B57F-4EB89760E3CC}"/>
                    </a:ext>
                  </a:extLst>
                </p:cNvPr>
                <p:cNvCxnSpPr>
                  <a:cxnSpLocks/>
                  <a:endCxn id="112" idx="2"/>
                </p:cNvCxnSpPr>
                <p:nvPr/>
              </p:nvCxnSpPr>
              <p:spPr>
                <a:xfrm flipV="1">
                  <a:off x="7276505" y="4763279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C2C6E652-906C-4B02-A378-5416D10C7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8163" y="5512173"/>
                      <a:ext cx="1055738" cy="4796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519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C2C6E652-906C-4B02-A378-5416D10C78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8163" y="5512173"/>
                      <a:ext cx="1055738" cy="47964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830" b="-41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7" name="직선 화살표 연결선 106">
                  <a:extLst>
                    <a:ext uri="{FF2B5EF4-FFF2-40B4-BE49-F238E27FC236}">
                      <a16:creationId xmlns:a16="http://schemas.microsoft.com/office/drawing/2014/main" id="{E65430D3-1A56-4013-9A00-D2BCA5E50A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76505" y="2962222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F1253AC1-2257-42B9-9FCC-B8AA59A238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5934" y="2617705"/>
                      <a:ext cx="1072281" cy="4796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𝐡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519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F1253AC1-2257-42B9-9FCC-B8AA59A238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45934" y="2617705"/>
                      <a:ext cx="1072281" cy="47964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6422" b="-122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9" name="직선 연결선 108">
                  <a:extLst>
                    <a:ext uri="{FF2B5EF4-FFF2-40B4-BE49-F238E27FC236}">
                      <a16:creationId xmlns:a16="http://schemas.microsoft.com/office/drawing/2014/main" id="{8EF488C5-83A0-4053-A385-5E55516C25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394" y="3429000"/>
                  <a:ext cx="884419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9C29524C-171E-4650-98EB-B340388F5D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3" y="3426427"/>
                  <a:ext cx="0" cy="76934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화살표 연결선 110">
                  <a:extLst>
                    <a:ext uri="{FF2B5EF4-FFF2-40B4-BE49-F238E27FC236}">
                      <a16:creationId xmlns:a16="http://schemas.microsoft.com/office/drawing/2014/main" id="{6237D9B8-B86B-4164-8642-EDC3A1DBC7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4" y="4195771"/>
                  <a:ext cx="462741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B9E6715B-40C7-4EE0-AA85-47915ECFDA2C}"/>
                  </a:ext>
                </a:extLst>
              </p:cNvPr>
              <p:cNvGrpSpPr/>
              <p:nvPr/>
            </p:nvGrpSpPr>
            <p:grpSpPr>
              <a:xfrm>
                <a:off x="5304462" y="2710501"/>
                <a:ext cx="1566348" cy="3374113"/>
                <a:chOff x="7076207" y="2617705"/>
                <a:chExt cx="1566348" cy="3374113"/>
              </a:xfrm>
            </p:grpSpPr>
            <p:grpSp>
              <p:nvGrpSpPr>
                <p:cNvPr id="91" name="그룹 90">
                  <a:extLst>
                    <a:ext uri="{FF2B5EF4-FFF2-40B4-BE49-F238E27FC236}">
                      <a16:creationId xmlns:a16="http://schemas.microsoft.com/office/drawing/2014/main" id="{309F6970-71E1-4DC7-8025-3FD6B061F3D0}"/>
                    </a:ext>
                  </a:extLst>
                </p:cNvPr>
                <p:cNvGrpSpPr/>
                <p:nvPr/>
              </p:nvGrpSpPr>
              <p:grpSpPr>
                <a:xfrm>
                  <a:off x="7076207" y="3602861"/>
                  <a:ext cx="400596" cy="1160418"/>
                  <a:chOff x="3657599" y="3507377"/>
                  <a:chExt cx="400596" cy="1160418"/>
                </a:xfrm>
              </p:grpSpPr>
              <p:sp>
                <p:nvSpPr>
                  <p:cNvPr id="99" name="사각형: 둥근 모서리 98">
                    <a:extLst>
                      <a:ext uri="{FF2B5EF4-FFF2-40B4-BE49-F238E27FC236}">
                        <a16:creationId xmlns:a16="http://schemas.microsoft.com/office/drawing/2014/main" id="{E01AEAC0-CB85-4467-A525-B74998C99C99}"/>
                      </a:ext>
                    </a:extLst>
                  </p:cNvPr>
                  <p:cNvSpPr/>
                  <p:nvPr/>
                </p:nvSpPr>
                <p:spPr>
                  <a:xfrm>
                    <a:off x="3657599" y="3507377"/>
                    <a:ext cx="400596" cy="1160418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0" name="타원 99">
                    <a:extLst>
                      <a:ext uri="{FF2B5EF4-FFF2-40B4-BE49-F238E27FC236}">
                        <a16:creationId xmlns:a16="http://schemas.microsoft.com/office/drawing/2014/main" id="{6DA98A23-DCD4-4824-ADD8-67A6B8F8A1A4}"/>
                      </a:ext>
                    </a:extLst>
                  </p:cNvPr>
                  <p:cNvSpPr/>
                  <p:nvPr/>
                </p:nvSpPr>
                <p:spPr>
                  <a:xfrm>
                    <a:off x="3792893" y="3628984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타원 100">
                    <a:extLst>
                      <a:ext uri="{FF2B5EF4-FFF2-40B4-BE49-F238E27FC236}">
                        <a16:creationId xmlns:a16="http://schemas.microsoft.com/office/drawing/2014/main" id="{72873108-8CE1-4AB1-9019-624A968E2E38}"/>
                      </a:ext>
                    </a:extLst>
                  </p:cNvPr>
                  <p:cNvSpPr/>
                  <p:nvPr/>
                </p:nvSpPr>
                <p:spPr>
                  <a:xfrm>
                    <a:off x="3792893" y="3882067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355ABAB6-5857-47FF-B618-86278006E549}"/>
                      </a:ext>
                    </a:extLst>
                  </p:cNvPr>
                  <p:cNvSpPr/>
                  <p:nvPr/>
                </p:nvSpPr>
                <p:spPr>
                  <a:xfrm>
                    <a:off x="3792893" y="4126616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타원 102">
                    <a:extLst>
                      <a:ext uri="{FF2B5EF4-FFF2-40B4-BE49-F238E27FC236}">
                        <a16:creationId xmlns:a16="http://schemas.microsoft.com/office/drawing/2014/main" id="{92709191-461B-4999-B380-895C99F9AD81}"/>
                      </a:ext>
                    </a:extLst>
                  </p:cNvPr>
                  <p:cNvSpPr/>
                  <p:nvPr/>
                </p:nvSpPr>
                <p:spPr>
                  <a:xfrm>
                    <a:off x="3792893" y="4379699"/>
                    <a:ext cx="148668" cy="1486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92" name="직선 화살표 연결선 91">
                  <a:extLst>
                    <a:ext uri="{FF2B5EF4-FFF2-40B4-BE49-F238E27FC236}">
                      <a16:creationId xmlns:a16="http://schemas.microsoft.com/office/drawing/2014/main" id="{8B8A3DD3-344B-4ABE-868F-269DAF24864B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7276505" y="4763279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3E9FDA0F-C8ED-48A8-BD06-1265893225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8163" y="5512173"/>
                      <a:ext cx="1011133" cy="47964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510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3E9FDA0F-C8ED-48A8-BD06-1265893225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8163" y="5512173"/>
                      <a:ext cx="1011133" cy="47964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5825" b="-41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4" name="직선 화살표 연결선 93">
                  <a:extLst>
                    <a:ext uri="{FF2B5EF4-FFF2-40B4-BE49-F238E27FC236}">
                      <a16:creationId xmlns:a16="http://schemas.microsoft.com/office/drawing/2014/main" id="{4B74BCCC-134F-4EAE-AE96-FEBB2F3C59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76505" y="2962222"/>
                  <a:ext cx="0" cy="6406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3B3293CA-BE4B-41AF-B286-1BE7E167D0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5934" y="2617705"/>
                      <a:ext cx="1080084" cy="4796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𝐡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510</m:t>
                                    </m:r>
                                  </m:e>
                                </m:d>
                              </m:sup>
                            </m:s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3B3293CA-BE4B-41AF-B286-1BE7E167D0D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45934" y="2617705"/>
                      <a:ext cx="1080084" cy="47964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6422" b="-122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6B2CBF56-DA21-44F7-ADD5-1D36AA5591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394" y="3429000"/>
                  <a:ext cx="884419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1D36458A-B47E-4D81-A9D7-DBF7D03065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3" y="3426427"/>
                  <a:ext cx="0" cy="76934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화살표 연결선 97">
                  <a:extLst>
                    <a:ext uri="{FF2B5EF4-FFF2-40B4-BE49-F238E27FC236}">
                      <a16:creationId xmlns:a16="http://schemas.microsoft.com/office/drawing/2014/main" id="{BD6161AB-1FA7-45EE-9BDB-903B7F4820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9814" y="4195771"/>
                  <a:ext cx="462741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C48D89C4-9B12-47E6-8303-2DBD35F5A288}"/>
                  </a:ext>
                </a:extLst>
              </p:cNvPr>
              <p:cNvGrpSpPr/>
              <p:nvPr/>
            </p:nvGrpSpPr>
            <p:grpSpPr>
              <a:xfrm>
                <a:off x="9284886" y="2658538"/>
                <a:ext cx="356188" cy="3260058"/>
                <a:chOff x="11197335" y="2743888"/>
                <a:chExt cx="356188" cy="3260058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4B3FFEE-7D4F-44D8-82D3-A2935CCFF120}"/>
                    </a:ext>
                  </a:extLst>
                </p:cNvPr>
                <p:cNvSpPr txBox="1"/>
                <p:nvPr/>
              </p:nvSpPr>
              <p:spPr>
                <a:xfrm>
                  <a:off x="11197335" y="2743888"/>
                  <a:ext cx="3561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…</a:t>
                  </a:r>
                  <a:endParaRPr lang="ko-KR" altLang="en-US" dirty="0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6695393-245F-4241-AF72-C3B253D640E5}"/>
                    </a:ext>
                  </a:extLst>
                </p:cNvPr>
                <p:cNvSpPr txBox="1"/>
                <p:nvPr/>
              </p:nvSpPr>
              <p:spPr>
                <a:xfrm>
                  <a:off x="11197335" y="4103142"/>
                  <a:ext cx="3561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…</a:t>
                  </a:r>
                  <a:endParaRPr lang="ko-KR" altLang="en-US" dirty="0"/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DC74ECF2-F4A5-4A00-9DBB-42DA6F293C29}"/>
                    </a:ext>
                  </a:extLst>
                </p:cNvPr>
                <p:cNvSpPr txBox="1"/>
                <p:nvPr/>
              </p:nvSpPr>
              <p:spPr>
                <a:xfrm>
                  <a:off x="11197335" y="5634614"/>
                  <a:ext cx="3561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…</a:t>
                  </a:r>
                  <a:endParaRPr lang="ko-KR" altLang="en-US" dirty="0"/>
                </a:p>
              </p:txBody>
            </p:sp>
          </p:grpSp>
        </p:grp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00FCB20-7A26-4E2C-8B85-8D7687FE7419}"/>
              </a:ext>
            </a:extLst>
          </p:cNvPr>
          <p:cNvCxnSpPr>
            <a:stCxn id="143" idx="3"/>
            <a:endCxn id="76" idx="1"/>
          </p:cNvCxnSpPr>
          <p:nvPr/>
        </p:nvCxnSpPr>
        <p:spPr>
          <a:xfrm flipV="1">
            <a:off x="5323750" y="3526328"/>
            <a:ext cx="2479198" cy="35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3EB04AA-A9AA-44FC-B84B-39C3286398BF}"/>
              </a:ext>
            </a:extLst>
          </p:cNvPr>
          <p:cNvCxnSpPr>
            <a:stCxn id="144" idx="3"/>
            <a:endCxn id="81" idx="1"/>
          </p:cNvCxnSpPr>
          <p:nvPr/>
        </p:nvCxnSpPr>
        <p:spPr>
          <a:xfrm>
            <a:off x="5323750" y="4386430"/>
            <a:ext cx="2479198" cy="182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6690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629904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Recurrent Neural Networks (RNN) </a:t>
            </a:r>
            <a:r>
              <a:rPr lang="en-US" altLang="ko-KR" dirty="0" smtClean="0"/>
              <a:t>Implementation</a:t>
            </a:r>
            <a:endParaRPr lang="en-US" altLang="ko-KR" sz="3600" dirty="0"/>
          </a:p>
          <a:p>
            <a:pPr marL="457200" lvl="1" indent="0">
              <a:buNone/>
            </a:pPr>
            <a:endParaRPr lang="en-US" altLang="ko-KR" sz="3600" dirty="0" smtClean="0"/>
          </a:p>
          <a:p>
            <a:pPr marL="457200" lvl="1" indent="0">
              <a:buNone/>
            </a:pPr>
            <a:endParaRPr lang="en-US" altLang="ko-KR" sz="3600" dirty="0"/>
          </a:p>
          <a:p>
            <a:pPr marL="457200" lvl="1" indent="0" algn="ctr">
              <a:buNone/>
            </a:pPr>
            <a:r>
              <a:rPr lang="ko-KR" altLang="en-US" sz="3600" dirty="0" smtClean="0"/>
              <a:t>실습</a:t>
            </a:r>
            <a:endParaRPr lang="en-US" altLang="ko-KR" sz="3600" dirty="0" smtClean="0"/>
          </a:p>
          <a:p>
            <a:pPr marL="457200" lvl="1" indent="0" algn="ctr">
              <a:buNone/>
            </a:pPr>
            <a:endParaRPr lang="en-US" altLang="ko-KR" sz="3600" dirty="0" smtClean="0"/>
          </a:p>
          <a:p>
            <a:pPr marL="457200" lvl="1" indent="0" algn="ctr">
              <a:buNone/>
            </a:pPr>
            <a:r>
              <a:rPr lang="en-US" altLang="ko-KR" sz="3600" dirty="0" smtClean="0"/>
              <a:t>01_RNN&amp;RNNLM.ipynb</a:t>
            </a:r>
          </a:p>
          <a:p>
            <a:pPr marL="457200" lvl="1" indent="0" algn="ctr">
              <a:buNone/>
            </a:pP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5102014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38FEF52-74B2-46D9-9FC4-23FEE3E3A6B8}"/>
              </a:ext>
            </a:extLst>
          </p:cNvPr>
          <p:cNvSpPr txBox="1">
            <a:spLocks/>
          </p:cNvSpPr>
          <p:nvPr/>
        </p:nvSpPr>
        <p:spPr>
          <a:xfrm>
            <a:off x="403945" y="3024871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LSTM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04858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6D809FCC-59B8-4554-A00C-E8CCF9CEE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의 문제점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Vanishing(</a:t>
            </a:r>
            <a:r>
              <a:rPr lang="ko-KR" altLang="en-US" dirty="0"/>
              <a:t>또는 </a:t>
            </a:r>
            <a:r>
              <a:rPr lang="en-US" altLang="ko-KR" dirty="0"/>
              <a:t>exploding) gradient problem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 </a:t>
            </a:r>
            <a:r>
              <a:rPr lang="ko-KR" altLang="en-US" dirty="0">
                <a:sym typeface="Wingdings" panose="05000000000000000000" pitchFamily="2" charset="2"/>
              </a:rPr>
              <a:t>이를 개선하기 위한 </a:t>
            </a:r>
            <a:r>
              <a:rPr lang="ko-KR" altLang="en-US" dirty="0"/>
              <a:t>새로운 형태의</a:t>
            </a:r>
            <a:r>
              <a:rPr lang="en-US" altLang="ko-KR" dirty="0"/>
              <a:t> RNN : </a:t>
            </a:r>
            <a:r>
              <a:rPr lang="en-US" altLang="ko-KR" b="1" dirty="0">
                <a:solidFill>
                  <a:srgbClr val="FF0000"/>
                </a:solidFill>
              </a:rPr>
              <a:t>LSTM</a:t>
            </a:r>
            <a:r>
              <a:rPr lang="en-US" altLang="ko-KR" dirty="0"/>
              <a:t> and </a:t>
            </a:r>
            <a:r>
              <a:rPr lang="en-US" altLang="ko-KR" b="1" dirty="0">
                <a:solidFill>
                  <a:srgbClr val="FF0000"/>
                </a:solidFill>
              </a:rPr>
              <a:t>GRU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Vanishing (</a:t>
            </a:r>
            <a:r>
              <a:rPr lang="ko-KR" altLang="en-US" dirty="0"/>
              <a:t>또는 </a:t>
            </a:r>
            <a:r>
              <a:rPr lang="en-US" altLang="ko-KR" dirty="0"/>
              <a:t>exploding) gradient</a:t>
            </a:r>
            <a:r>
              <a:rPr lang="ko-KR" altLang="en-US" dirty="0"/>
              <a:t>의 다른 해결 방안</a:t>
            </a:r>
            <a:endParaRPr lang="en-US" altLang="ko-KR" dirty="0"/>
          </a:p>
          <a:p>
            <a:pPr lvl="2"/>
            <a:r>
              <a:rPr lang="en-US" altLang="ko-KR" dirty="0"/>
              <a:t>Gradient clipping</a:t>
            </a:r>
          </a:p>
          <a:p>
            <a:pPr lvl="2"/>
            <a:r>
              <a:rPr lang="en-US" altLang="ko-KR" dirty="0"/>
              <a:t>Skip connections (ex. </a:t>
            </a:r>
            <a:r>
              <a:rPr lang="en-US" altLang="ko-KR" dirty="0" err="1"/>
              <a:t>ResNet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4324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</p:spPr>
            <p:txBody>
              <a:bodyPr/>
              <a:lstStyle/>
              <a:p>
                <a:r>
                  <a:rPr lang="en-US" altLang="ko-KR" dirty="0"/>
                  <a:t>Vanishing(or Exploding) Gradient Problem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원인 </a:t>
                </a:r>
                <a:r>
                  <a:rPr lang="en-US" altLang="ko-KR" dirty="0"/>
                  <a:t>: tanh()</a:t>
                </a:r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𝐡</m:t>
                        </m:r>
                      </m:sub>
                    </m:sSub>
                    <m:r>
                      <a:rPr lang="ko-KR" altLang="en-US" b="1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 smtClean="0"/>
                  <a:t> 행렬곱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  <a:blipFill>
                <a:blip r:embed="rId2"/>
                <a:stretch>
                  <a:fillRect l="-694" t="-1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0" name="그룹 549">
            <a:extLst>
              <a:ext uri="{FF2B5EF4-FFF2-40B4-BE49-F238E27FC236}">
                <a16:creationId xmlns:a16="http://schemas.microsoft.com/office/drawing/2014/main" id="{B224F9D1-FEBD-4935-B8EC-3DB7490785B3}"/>
              </a:ext>
            </a:extLst>
          </p:cNvPr>
          <p:cNvGrpSpPr/>
          <p:nvPr/>
        </p:nvGrpSpPr>
        <p:grpSpPr>
          <a:xfrm>
            <a:off x="1008853" y="3429000"/>
            <a:ext cx="9564899" cy="2891898"/>
            <a:chOff x="2282281" y="2113365"/>
            <a:chExt cx="9564899" cy="2891898"/>
          </a:xfrm>
        </p:grpSpPr>
        <p:grpSp>
          <p:nvGrpSpPr>
            <p:cNvPr id="551" name="그룹 550">
              <a:extLst>
                <a:ext uri="{FF2B5EF4-FFF2-40B4-BE49-F238E27FC236}">
                  <a16:creationId xmlns:a16="http://schemas.microsoft.com/office/drawing/2014/main" id="{208B18BF-16E0-4FFF-8C5E-C7240789F5D2}"/>
                </a:ext>
              </a:extLst>
            </p:cNvPr>
            <p:cNvGrpSpPr/>
            <p:nvPr/>
          </p:nvGrpSpPr>
          <p:grpSpPr>
            <a:xfrm>
              <a:off x="2282281" y="2113365"/>
              <a:ext cx="3651617" cy="2891898"/>
              <a:chOff x="2282281" y="2113365"/>
              <a:chExt cx="3651617" cy="2891898"/>
            </a:xfrm>
          </p:grpSpPr>
          <p:sp>
            <p:nvSpPr>
              <p:cNvPr id="647" name="사각형: 둥근 모서리 646">
                <a:extLst>
                  <a:ext uri="{FF2B5EF4-FFF2-40B4-BE49-F238E27FC236}">
                    <a16:creationId xmlns:a16="http://schemas.microsoft.com/office/drawing/2014/main" id="{853C75B7-2E5C-4E34-992D-CD6EE7CBA7D6}"/>
                  </a:ext>
                </a:extLst>
              </p:cNvPr>
              <p:cNvSpPr/>
              <p:nvPr/>
            </p:nvSpPr>
            <p:spPr>
              <a:xfrm>
                <a:off x="3364713" y="2822476"/>
                <a:ext cx="1863269" cy="1675767"/>
              </a:xfrm>
              <a:prstGeom prst="roundRect">
                <a:avLst/>
              </a:prstGeom>
              <a:solidFill>
                <a:schemeClr val="accent6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타원 647">
                <a:extLst>
                  <a:ext uri="{FF2B5EF4-FFF2-40B4-BE49-F238E27FC236}">
                    <a16:creationId xmlns:a16="http://schemas.microsoft.com/office/drawing/2014/main" id="{AED903EB-A29D-4FFB-A2C7-0029B4B4BE89}"/>
                  </a:ext>
                </a:extLst>
              </p:cNvPr>
              <p:cNvSpPr/>
              <p:nvPr/>
            </p:nvSpPr>
            <p:spPr>
              <a:xfrm>
                <a:off x="3915486" y="3365803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649" name="타원 648">
                <a:extLst>
                  <a:ext uri="{FF2B5EF4-FFF2-40B4-BE49-F238E27FC236}">
                    <a16:creationId xmlns:a16="http://schemas.microsoft.com/office/drawing/2014/main" id="{09443EC6-A096-4370-A718-B626774C8DCC}"/>
                  </a:ext>
                </a:extLst>
              </p:cNvPr>
              <p:cNvSpPr/>
              <p:nvPr/>
            </p:nvSpPr>
            <p:spPr>
              <a:xfrm>
                <a:off x="4791262" y="3606272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grpSp>
            <p:nvGrpSpPr>
              <p:cNvPr id="650" name="그룹 649">
                <a:extLst>
                  <a:ext uri="{FF2B5EF4-FFF2-40B4-BE49-F238E27FC236}">
                    <a16:creationId xmlns:a16="http://schemas.microsoft.com/office/drawing/2014/main" id="{7E7DBE14-A251-43B6-AAC8-4A70913390FE}"/>
                  </a:ext>
                </a:extLst>
              </p:cNvPr>
              <p:cNvGrpSpPr/>
              <p:nvPr/>
            </p:nvGrpSpPr>
            <p:grpSpPr>
              <a:xfrm>
                <a:off x="4674156" y="3101260"/>
                <a:ext cx="470000" cy="281796"/>
                <a:chOff x="4328374" y="2271384"/>
                <a:chExt cx="470000" cy="281796"/>
              </a:xfrm>
            </p:grpSpPr>
            <p:sp>
              <p:nvSpPr>
                <p:cNvPr id="693" name="타원 692">
                  <a:extLst>
                    <a:ext uri="{FF2B5EF4-FFF2-40B4-BE49-F238E27FC236}">
                      <a16:creationId xmlns:a16="http://schemas.microsoft.com/office/drawing/2014/main" id="{50BD5E5A-D603-40A9-8AFD-717A52C828F2}"/>
                    </a:ext>
                  </a:extLst>
                </p:cNvPr>
                <p:cNvSpPr/>
                <p:nvPr/>
              </p:nvSpPr>
              <p:spPr>
                <a:xfrm>
                  <a:off x="4422476" y="2271384"/>
                  <a:ext cx="281796" cy="28179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5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94" name="TextBox 693">
                  <a:extLst>
                    <a:ext uri="{FF2B5EF4-FFF2-40B4-BE49-F238E27FC236}">
                      <a16:creationId xmlns:a16="http://schemas.microsoft.com/office/drawing/2014/main" id="{BD1B7D43-0E10-4183-BF31-A9F378E0F2A7}"/>
                    </a:ext>
                  </a:extLst>
                </p:cNvPr>
                <p:cNvSpPr txBox="1"/>
                <p:nvPr/>
              </p:nvSpPr>
              <p:spPr>
                <a:xfrm>
                  <a:off x="4328374" y="2274317"/>
                  <a:ext cx="4700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>
                      <a:solidFill>
                        <a:schemeClr val="bg1"/>
                      </a:solidFill>
                    </a:rPr>
                    <a:t>tanh</a:t>
                  </a:r>
                  <a:endParaRPr lang="ko-KR" alt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51" name="그룹 650">
                <a:extLst>
                  <a:ext uri="{FF2B5EF4-FFF2-40B4-BE49-F238E27FC236}">
                    <a16:creationId xmlns:a16="http://schemas.microsoft.com/office/drawing/2014/main" id="{A1B23392-D4A7-40FE-B8A2-FEBB3EEBDE93}"/>
                  </a:ext>
                </a:extLst>
              </p:cNvPr>
              <p:cNvGrpSpPr/>
              <p:nvPr/>
            </p:nvGrpSpPr>
            <p:grpSpPr>
              <a:xfrm>
                <a:off x="4872564" y="3383056"/>
                <a:ext cx="83008" cy="234346"/>
                <a:chOff x="4526782" y="2553180"/>
                <a:chExt cx="83008" cy="234346"/>
              </a:xfrm>
            </p:grpSpPr>
            <p:cxnSp>
              <p:nvCxnSpPr>
                <p:cNvPr id="691" name="직선 화살표 연결선 690">
                  <a:extLst>
                    <a:ext uri="{FF2B5EF4-FFF2-40B4-BE49-F238E27FC236}">
                      <a16:creationId xmlns:a16="http://schemas.microsoft.com/office/drawing/2014/main" id="{94F163E6-7EB2-4EC5-A703-25F0B96517BA}"/>
                    </a:ext>
                  </a:extLst>
                </p:cNvPr>
                <p:cNvCxnSpPr/>
                <p:nvPr/>
              </p:nvCxnSpPr>
              <p:spPr>
                <a:xfrm flipV="1">
                  <a:off x="4526782" y="2553180"/>
                  <a:ext cx="0" cy="22321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직선 화살표 연결선 691">
                  <a:extLst>
                    <a:ext uri="{FF2B5EF4-FFF2-40B4-BE49-F238E27FC236}">
                      <a16:creationId xmlns:a16="http://schemas.microsoft.com/office/drawing/2014/main" id="{D05B3843-17BB-4870-950C-CB8E3B8447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08917" y="2564296"/>
                  <a:ext cx="873" cy="22323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2" name="타원 651">
                <a:extLst>
                  <a:ext uri="{FF2B5EF4-FFF2-40B4-BE49-F238E27FC236}">
                    <a16:creationId xmlns:a16="http://schemas.microsoft.com/office/drawing/2014/main" id="{B36251CF-F4B5-49DB-892F-A3FAA0C09B21}"/>
                  </a:ext>
                </a:extLst>
              </p:cNvPr>
              <p:cNvSpPr/>
              <p:nvPr/>
            </p:nvSpPr>
            <p:spPr>
              <a:xfrm>
                <a:off x="4324537" y="3606272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grpSp>
            <p:nvGrpSpPr>
              <p:cNvPr id="653" name="그룹 652">
                <a:extLst>
                  <a:ext uri="{FF2B5EF4-FFF2-40B4-BE49-F238E27FC236}">
                    <a16:creationId xmlns:a16="http://schemas.microsoft.com/office/drawing/2014/main" id="{5D5A785B-A4D2-4531-B4DF-210BBEF688F8}"/>
                  </a:ext>
                </a:extLst>
              </p:cNvPr>
              <p:cNvGrpSpPr/>
              <p:nvPr/>
            </p:nvGrpSpPr>
            <p:grpSpPr>
              <a:xfrm rot="5400000">
                <a:off x="4632652" y="3606993"/>
                <a:ext cx="83008" cy="234346"/>
                <a:chOff x="4526782" y="2553180"/>
                <a:chExt cx="83008" cy="234346"/>
              </a:xfrm>
            </p:grpSpPr>
            <p:cxnSp>
              <p:nvCxnSpPr>
                <p:cNvPr id="689" name="직선 화살표 연결선 688">
                  <a:extLst>
                    <a:ext uri="{FF2B5EF4-FFF2-40B4-BE49-F238E27FC236}">
                      <a16:creationId xmlns:a16="http://schemas.microsoft.com/office/drawing/2014/main" id="{9D9D0551-3A8C-4539-ABC5-4F619129CA04}"/>
                    </a:ext>
                  </a:extLst>
                </p:cNvPr>
                <p:cNvCxnSpPr/>
                <p:nvPr/>
              </p:nvCxnSpPr>
              <p:spPr>
                <a:xfrm flipV="1">
                  <a:off x="4526782" y="2553180"/>
                  <a:ext cx="0" cy="22321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직선 화살표 연결선 689">
                  <a:extLst>
                    <a:ext uri="{FF2B5EF4-FFF2-40B4-BE49-F238E27FC236}">
                      <a16:creationId xmlns:a16="http://schemas.microsoft.com/office/drawing/2014/main" id="{C8C19C7A-2858-4A4E-9772-ACEEF9B49E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08917" y="2564296"/>
                  <a:ext cx="873" cy="22323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4" name="타원 653">
                <a:extLst>
                  <a:ext uri="{FF2B5EF4-FFF2-40B4-BE49-F238E27FC236}">
                    <a16:creationId xmlns:a16="http://schemas.microsoft.com/office/drawing/2014/main" id="{391E0DC3-E338-4CAA-BDE7-9D9A8141F1B5}"/>
                  </a:ext>
                </a:extLst>
              </p:cNvPr>
              <p:cNvSpPr/>
              <p:nvPr/>
            </p:nvSpPr>
            <p:spPr>
              <a:xfrm>
                <a:off x="3915486" y="3894272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  <p:grpSp>
            <p:nvGrpSpPr>
              <p:cNvPr id="655" name="그룹 654">
                <a:extLst>
                  <a:ext uri="{FF2B5EF4-FFF2-40B4-BE49-F238E27FC236}">
                    <a16:creationId xmlns:a16="http://schemas.microsoft.com/office/drawing/2014/main" id="{D0F738A1-BB46-4773-94C9-7BC282325BC8}"/>
                  </a:ext>
                </a:extLst>
              </p:cNvPr>
              <p:cNvGrpSpPr/>
              <p:nvPr/>
            </p:nvGrpSpPr>
            <p:grpSpPr>
              <a:xfrm rot="7200000">
                <a:off x="4205825" y="3500229"/>
                <a:ext cx="83008" cy="234346"/>
                <a:chOff x="4526782" y="2553180"/>
                <a:chExt cx="83008" cy="234346"/>
              </a:xfrm>
            </p:grpSpPr>
            <p:cxnSp>
              <p:nvCxnSpPr>
                <p:cNvPr id="687" name="직선 화살표 연결선 686">
                  <a:extLst>
                    <a:ext uri="{FF2B5EF4-FFF2-40B4-BE49-F238E27FC236}">
                      <a16:creationId xmlns:a16="http://schemas.microsoft.com/office/drawing/2014/main" id="{8785F2B5-CB76-4681-A4AC-D2C875B88368}"/>
                    </a:ext>
                  </a:extLst>
                </p:cNvPr>
                <p:cNvCxnSpPr/>
                <p:nvPr/>
              </p:nvCxnSpPr>
              <p:spPr>
                <a:xfrm flipV="1">
                  <a:off x="4526782" y="2553180"/>
                  <a:ext cx="0" cy="22321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직선 화살표 연결선 687">
                  <a:extLst>
                    <a:ext uri="{FF2B5EF4-FFF2-40B4-BE49-F238E27FC236}">
                      <a16:creationId xmlns:a16="http://schemas.microsoft.com/office/drawing/2014/main" id="{5B1794B3-587C-4876-A883-D154C05AE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08917" y="2564296"/>
                  <a:ext cx="873" cy="22323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5" name="직선 화살표 연결선 684">
                <a:extLst>
                  <a:ext uri="{FF2B5EF4-FFF2-40B4-BE49-F238E27FC236}">
                    <a16:creationId xmlns:a16="http://schemas.microsoft.com/office/drawing/2014/main" id="{3155ED9E-8B1D-4C7A-9AEC-264EAD94F135}"/>
                  </a:ext>
                </a:extLst>
              </p:cNvPr>
              <p:cNvCxnSpPr/>
              <p:nvPr/>
            </p:nvCxnSpPr>
            <p:spPr>
              <a:xfrm rot="3600000" flipV="1">
                <a:off x="4236572" y="3726460"/>
                <a:ext cx="0" cy="223216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7" name="그룹 656">
                <a:extLst>
                  <a:ext uri="{FF2B5EF4-FFF2-40B4-BE49-F238E27FC236}">
                    <a16:creationId xmlns:a16="http://schemas.microsoft.com/office/drawing/2014/main" id="{8F570914-81E3-4041-9CA8-0F3A6D25D468}"/>
                  </a:ext>
                </a:extLst>
              </p:cNvPr>
              <p:cNvGrpSpPr/>
              <p:nvPr/>
            </p:nvGrpSpPr>
            <p:grpSpPr>
              <a:xfrm rot="5400000">
                <a:off x="3062504" y="2674723"/>
                <a:ext cx="72764" cy="1633209"/>
                <a:chOff x="4526782" y="2553180"/>
                <a:chExt cx="82137" cy="238086"/>
              </a:xfrm>
            </p:grpSpPr>
            <p:cxnSp>
              <p:nvCxnSpPr>
                <p:cNvPr id="683" name="직선 화살표 연결선 682">
                  <a:extLst>
                    <a:ext uri="{FF2B5EF4-FFF2-40B4-BE49-F238E27FC236}">
                      <a16:creationId xmlns:a16="http://schemas.microsoft.com/office/drawing/2014/main" id="{E87FBE07-D76F-416E-A382-2466381603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26782" y="2553180"/>
                  <a:ext cx="0" cy="22321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직선 화살표 연결선 683">
                  <a:extLst>
                    <a:ext uri="{FF2B5EF4-FFF2-40B4-BE49-F238E27FC236}">
                      <a16:creationId xmlns:a16="http://schemas.microsoft.com/office/drawing/2014/main" id="{83A11C45-1638-4B1F-9F4B-CF4660DACD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490573" y="2672920"/>
                  <a:ext cx="236692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8" name="직선 화살표 연결선 657">
                <a:extLst>
                  <a:ext uri="{FF2B5EF4-FFF2-40B4-BE49-F238E27FC236}">
                    <a16:creationId xmlns:a16="http://schemas.microsoft.com/office/drawing/2014/main" id="{07C010A3-FF61-41AF-93BE-9AD0A8F19A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41877" y="4130060"/>
                <a:ext cx="0" cy="67174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9" name="그룹 658">
                <a:extLst>
                  <a:ext uri="{FF2B5EF4-FFF2-40B4-BE49-F238E27FC236}">
                    <a16:creationId xmlns:a16="http://schemas.microsoft.com/office/drawing/2014/main" id="{7730D460-9D1F-4A97-A72D-298883A269F6}"/>
                  </a:ext>
                </a:extLst>
              </p:cNvPr>
              <p:cNvGrpSpPr/>
              <p:nvPr/>
            </p:nvGrpSpPr>
            <p:grpSpPr>
              <a:xfrm>
                <a:off x="3531128" y="3222531"/>
                <a:ext cx="460243" cy="143272"/>
                <a:chOff x="3185346" y="2392655"/>
                <a:chExt cx="460243" cy="143272"/>
              </a:xfrm>
            </p:grpSpPr>
            <p:cxnSp>
              <p:nvCxnSpPr>
                <p:cNvPr id="681" name="직선 화살표 연결선 680">
                  <a:extLst>
                    <a:ext uri="{FF2B5EF4-FFF2-40B4-BE49-F238E27FC236}">
                      <a16:creationId xmlns:a16="http://schemas.microsoft.com/office/drawing/2014/main" id="{AED867C5-53BD-477A-8FF3-2777C0ECA0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2317" y="2392655"/>
                  <a:ext cx="143272" cy="143272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직선 연결선 681">
                  <a:extLst>
                    <a:ext uri="{FF2B5EF4-FFF2-40B4-BE49-F238E27FC236}">
                      <a16:creationId xmlns:a16="http://schemas.microsoft.com/office/drawing/2014/main" id="{B0C8D94B-EEDE-4E06-9846-BFF22D44240A}"/>
                    </a:ext>
                  </a:extLst>
                </p:cNvPr>
                <p:cNvCxnSpPr/>
                <p:nvPr/>
              </p:nvCxnSpPr>
              <p:spPr>
                <a:xfrm flipH="1">
                  <a:off x="3185346" y="2392655"/>
                  <a:ext cx="31697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0" name="그룹 659">
                <a:extLst>
                  <a:ext uri="{FF2B5EF4-FFF2-40B4-BE49-F238E27FC236}">
                    <a16:creationId xmlns:a16="http://schemas.microsoft.com/office/drawing/2014/main" id="{86DFCBB7-47F2-4897-99C4-555D01D71918}"/>
                  </a:ext>
                </a:extLst>
              </p:cNvPr>
              <p:cNvGrpSpPr/>
              <p:nvPr/>
            </p:nvGrpSpPr>
            <p:grpSpPr>
              <a:xfrm>
                <a:off x="3531128" y="4095529"/>
                <a:ext cx="418888" cy="256122"/>
                <a:chOff x="3185346" y="2297119"/>
                <a:chExt cx="418888" cy="95536"/>
              </a:xfrm>
            </p:grpSpPr>
            <p:cxnSp>
              <p:nvCxnSpPr>
                <p:cNvPr id="679" name="직선 화살표 연결선 678">
                  <a:extLst>
                    <a:ext uri="{FF2B5EF4-FFF2-40B4-BE49-F238E27FC236}">
                      <a16:creationId xmlns:a16="http://schemas.microsoft.com/office/drawing/2014/main" id="{DF95A4A4-E642-4307-A495-8331FA402309}"/>
                    </a:ext>
                  </a:extLst>
                </p:cNvPr>
                <p:cNvCxnSpPr>
                  <a:cxnSpLocks/>
                  <a:endCxn id="654" idx="3"/>
                </p:cNvCxnSpPr>
                <p:nvPr/>
              </p:nvCxnSpPr>
              <p:spPr>
                <a:xfrm flipV="1">
                  <a:off x="3502317" y="2297119"/>
                  <a:ext cx="101917" cy="9553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직선 연결선 679">
                  <a:extLst>
                    <a:ext uri="{FF2B5EF4-FFF2-40B4-BE49-F238E27FC236}">
                      <a16:creationId xmlns:a16="http://schemas.microsoft.com/office/drawing/2014/main" id="{6FCA08F7-DC56-487E-A6E5-6F68AFA653D3}"/>
                    </a:ext>
                  </a:extLst>
                </p:cNvPr>
                <p:cNvCxnSpPr/>
                <p:nvPr/>
              </p:nvCxnSpPr>
              <p:spPr>
                <a:xfrm flipH="1">
                  <a:off x="3185346" y="2392655"/>
                  <a:ext cx="31697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1" name="그룹 660">
                <a:extLst>
                  <a:ext uri="{FF2B5EF4-FFF2-40B4-BE49-F238E27FC236}">
                    <a16:creationId xmlns:a16="http://schemas.microsoft.com/office/drawing/2014/main" id="{87745AAC-C231-4688-BC0D-D539E9FE386A}"/>
                  </a:ext>
                </a:extLst>
              </p:cNvPr>
              <p:cNvGrpSpPr/>
              <p:nvPr/>
            </p:nvGrpSpPr>
            <p:grpSpPr>
              <a:xfrm>
                <a:off x="4517848" y="3838067"/>
                <a:ext cx="361865" cy="513583"/>
                <a:chOff x="3185346" y="2297119"/>
                <a:chExt cx="418888" cy="95536"/>
              </a:xfrm>
            </p:grpSpPr>
            <p:cxnSp>
              <p:nvCxnSpPr>
                <p:cNvPr id="677" name="직선 화살표 연결선 676">
                  <a:extLst>
                    <a:ext uri="{FF2B5EF4-FFF2-40B4-BE49-F238E27FC236}">
                      <a16:creationId xmlns:a16="http://schemas.microsoft.com/office/drawing/2014/main" id="{4E55A63F-FE54-4CD8-A742-6B28BD0206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2317" y="2297119"/>
                  <a:ext cx="101917" cy="9553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직선 연결선 677">
                  <a:extLst>
                    <a:ext uri="{FF2B5EF4-FFF2-40B4-BE49-F238E27FC236}">
                      <a16:creationId xmlns:a16="http://schemas.microsoft.com/office/drawing/2014/main" id="{447E5704-0AFE-41E6-8896-05F1C3709CBC}"/>
                    </a:ext>
                  </a:extLst>
                </p:cNvPr>
                <p:cNvCxnSpPr/>
                <p:nvPr/>
              </p:nvCxnSpPr>
              <p:spPr>
                <a:xfrm flipH="1">
                  <a:off x="3185346" y="2392655"/>
                  <a:ext cx="31697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2" name="TextBox 661">
                    <a:extLst>
                      <a:ext uri="{FF2B5EF4-FFF2-40B4-BE49-F238E27FC236}">
                        <a16:creationId xmlns:a16="http://schemas.microsoft.com/office/drawing/2014/main" id="{5B6C38D4-5DC0-4B3D-B074-0C614638CE88}"/>
                      </a:ext>
                    </a:extLst>
                  </p:cNvPr>
                  <p:cNvSpPr txBox="1"/>
                  <p:nvPr/>
                </p:nvSpPr>
                <p:spPr>
                  <a:xfrm>
                    <a:off x="3506089" y="2932710"/>
                    <a:ext cx="39805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662" name="TextBox 661">
                    <a:extLst>
                      <a:ext uri="{FF2B5EF4-FFF2-40B4-BE49-F238E27FC236}">
                        <a16:creationId xmlns:a16="http://schemas.microsoft.com/office/drawing/2014/main" id="{5B6C38D4-5DC0-4B3D-B074-0C614638CE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6089" y="2932710"/>
                    <a:ext cx="398058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091" r="-4545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3" name="TextBox 662">
                    <a:extLst>
                      <a:ext uri="{FF2B5EF4-FFF2-40B4-BE49-F238E27FC236}">
                        <a16:creationId xmlns:a16="http://schemas.microsoft.com/office/drawing/2014/main" id="{9FA8FEE7-9D65-4041-BCA7-1E4EF1AC8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506089" y="4048220"/>
                    <a:ext cx="388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663" name="TextBox 662">
                    <a:extLst>
                      <a:ext uri="{FF2B5EF4-FFF2-40B4-BE49-F238E27FC236}">
                        <a16:creationId xmlns:a16="http://schemas.microsoft.com/office/drawing/2014/main" id="{9FA8FEE7-9D65-4041-BCA7-1E4EF1AC8E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6089" y="4048220"/>
                    <a:ext cx="388953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37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4" name="TextBox 663">
                    <a:extLst>
                      <a:ext uri="{FF2B5EF4-FFF2-40B4-BE49-F238E27FC236}">
                        <a16:creationId xmlns:a16="http://schemas.microsoft.com/office/drawing/2014/main" id="{4CAF82C3-122C-4988-9DE8-69EF0612ECF1}"/>
                      </a:ext>
                    </a:extLst>
                  </p:cNvPr>
                  <p:cNvSpPr txBox="1"/>
                  <p:nvPr/>
                </p:nvSpPr>
                <p:spPr>
                  <a:xfrm>
                    <a:off x="3910435" y="4728264"/>
                    <a:ext cx="3214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664" name="TextBox 663">
                    <a:extLst>
                      <a:ext uri="{FF2B5EF4-FFF2-40B4-BE49-F238E27FC236}">
                        <a16:creationId xmlns:a16="http://schemas.microsoft.com/office/drawing/2014/main" id="{4CAF82C3-122C-4988-9DE8-69EF0612EC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0435" y="4728264"/>
                    <a:ext cx="32143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769" r="-5769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5" name="TextBox 664">
                    <a:extLst>
                      <a:ext uri="{FF2B5EF4-FFF2-40B4-BE49-F238E27FC236}">
                        <a16:creationId xmlns:a16="http://schemas.microsoft.com/office/drawing/2014/main" id="{83860214-0733-4178-ACBD-4663CA68A2B5}"/>
                      </a:ext>
                    </a:extLst>
                  </p:cNvPr>
                  <p:cNvSpPr txBox="1"/>
                  <p:nvPr/>
                </p:nvSpPr>
                <p:spPr>
                  <a:xfrm>
                    <a:off x="4492757" y="4075620"/>
                    <a:ext cx="2212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665" name="TextBox 664">
                    <a:extLst>
                      <a:ext uri="{FF2B5EF4-FFF2-40B4-BE49-F238E27FC236}">
                        <a16:creationId xmlns:a16="http://schemas.microsoft.com/office/drawing/2014/main" id="{83860214-0733-4178-ACBD-4663CA68A2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757" y="4075620"/>
                    <a:ext cx="22121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444" r="-25000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6" name="TextBox 665">
                    <a:extLst>
                      <a:ext uri="{FF2B5EF4-FFF2-40B4-BE49-F238E27FC236}">
                        <a16:creationId xmlns:a16="http://schemas.microsoft.com/office/drawing/2014/main" id="{5607E256-5877-4BFA-98EF-F242AD711404}"/>
                      </a:ext>
                    </a:extLst>
                  </p:cNvPr>
                  <p:cNvSpPr txBox="1"/>
                  <p:nvPr/>
                </p:nvSpPr>
                <p:spPr>
                  <a:xfrm>
                    <a:off x="2419392" y="3141543"/>
                    <a:ext cx="51289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𝐢𝐧𝐢𝐭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666" name="TextBox 665">
                    <a:extLst>
                      <a:ext uri="{FF2B5EF4-FFF2-40B4-BE49-F238E27FC236}">
                        <a16:creationId xmlns:a16="http://schemas.microsoft.com/office/drawing/2014/main" id="{5607E256-5877-4BFA-98EF-F242AD7114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9392" y="3141543"/>
                    <a:ext cx="512897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524" r="-238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7" name="TextBox 666">
                    <a:extLst>
                      <a:ext uri="{FF2B5EF4-FFF2-40B4-BE49-F238E27FC236}">
                        <a16:creationId xmlns:a16="http://schemas.microsoft.com/office/drawing/2014/main" id="{AA4F48B7-B86B-4C25-A1B9-867A10EF8B00}"/>
                      </a:ext>
                    </a:extLst>
                  </p:cNvPr>
                  <p:cNvSpPr txBox="1"/>
                  <p:nvPr/>
                </p:nvSpPr>
                <p:spPr>
                  <a:xfrm>
                    <a:off x="2419392" y="3605855"/>
                    <a:ext cx="653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𝐝𝐡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𝐢𝐧𝐢𝐭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667" name="TextBox 666">
                    <a:extLst>
                      <a:ext uri="{FF2B5EF4-FFF2-40B4-BE49-F238E27FC236}">
                        <a16:creationId xmlns:a16="http://schemas.microsoft.com/office/drawing/2014/main" id="{AA4F48B7-B86B-4C25-A1B9-867A10EF8B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9392" y="3605855"/>
                    <a:ext cx="65396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477" r="-1869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8" name="직선 화살표 연결선 667">
                <a:extLst>
                  <a:ext uri="{FF2B5EF4-FFF2-40B4-BE49-F238E27FC236}">
                    <a16:creationId xmlns:a16="http://schemas.microsoft.com/office/drawing/2014/main" id="{FC7F1FA1-609A-471B-920A-499F4DE0F0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2564" y="2429519"/>
                <a:ext cx="0" cy="67174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직선 화살표 연결선 668">
                <a:extLst>
                  <a:ext uri="{FF2B5EF4-FFF2-40B4-BE49-F238E27FC236}">
                    <a16:creationId xmlns:a16="http://schemas.microsoft.com/office/drawing/2014/main" id="{4653F537-F77D-40C5-9EB9-FBB62B68B1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0298" y="2732089"/>
                <a:ext cx="0" cy="36195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0" name="직선 연결선 669">
                <a:extLst>
                  <a:ext uri="{FF2B5EF4-FFF2-40B4-BE49-F238E27FC236}">
                    <a16:creationId xmlns:a16="http://schemas.microsoft.com/office/drawing/2014/main" id="{7D81AC0C-0869-47C2-A4CB-F520CCDCC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2565" y="2652632"/>
                <a:ext cx="622402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직선 연결선 670">
                <a:extLst>
                  <a:ext uri="{FF2B5EF4-FFF2-40B4-BE49-F238E27FC236}">
                    <a16:creationId xmlns:a16="http://schemas.microsoft.com/office/drawing/2014/main" id="{85C22834-E0B0-463C-9D9B-7D4F2F8B73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699" y="2733137"/>
                <a:ext cx="447177" cy="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2" name="직선 연결선 671">
                <a:extLst>
                  <a:ext uri="{FF2B5EF4-FFF2-40B4-BE49-F238E27FC236}">
                    <a16:creationId xmlns:a16="http://schemas.microsoft.com/office/drawing/2014/main" id="{9C749061-E196-4FB5-9974-294B58D9AA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92414" y="2652633"/>
                <a:ext cx="1" cy="80229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직선 연결선 672">
                <a:extLst>
                  <a:ext uri="{FF2B5EF4-FFF2-40B4-BE49-F238E27FC236}">
                    <a16:creationId xmlns:a16="http://schemas.microsoft.com/office/drawing/2014/main" id="{5105B7DD-B758-4BA9-8406-AC933EF19B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01876" y="2732090"/>
                <a:ext cx="1" cy="795598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4" name="TextBox 673">
                    <a:extLst>
                      <a:ext uri="{FF2B5EF4-FFF2-40B4-BE49-F238E27FC236}">
                        <a16:creationId xmlns:a16="http://schemas.microsoft.com/office/drawing/2014/main" id="{62554F62-2EE4-4D01-B02E-188D39E10EF7}"/>
                      </a:ext>
                    </a:extLst>
                  </p:cNvPr>
                  <p:cNvSpPr txBox="1"/>
                  <p:nvPr/>
                </p:nvSpPr>
                <p:spPr>
                  <a:xfrm>
                    <a:off x="4768258" y="2113365"/>
                    <a:ext cx="33336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674" name="TextBox 673">
                    <a:extLst>
                      <a:ext uri="{FF2B5EF4-FFF2-40B4-BE49-F238E27FC236}">
                        <a16:creationId xmlns:a16="http://schemas.microsoft.com/office/drawing/2014/main" id="{62554F62-2EE4-4D01-B02E-188D39E10E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8258" y="2113365"/>
                    <a:ext cx="333361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727" r="-3636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5" name="TextBox 674">
                    <a:extLst>
                      <a:ext uri="{FF2B5EF4-FFF2-40B4-BE49-F238E27FC236}">
                        <a16:creationId xmlns:a16="http://schemas.microsoft.com/office/drawing/2014/main" id="{0CBD911C-25E9-49CD-8B0D-4D0106B24B29}"/>
                      </a:ext>
                    </a:extLst>
                  </p:cNvPr>
                  <p:cNvSpPr txBox="1"/>
                  <p:nvPr/>
                </p:nvSpPr>
                <p:spPr>
                  <a:xfrm>
                    <a:off x="5530006" y="3141543"/>
                    <a:ext cx="333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675" name="TextBox 674">
                    <a:extLst>
                      <a:ext uri="{FF2B5EF4-FFF2-40B4-BE49-F238E27FC236}">
                        <a16:creationId xmlns:a16="http://schemas.microsoft.com/office/drawing/2014/main" id="{0CBD911C-25E9-49CD-8B0D-4D0106B24B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0006" y="3141543"/>
                    <a:ext cx="333360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727" r="-3636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6" name="TextBox 675">
                    <a:extLst>
                      <a:ext uri="{FF2B5EF4-FFF2-40B4-BE49-F238E27FC236}">
                        <a16:creationId xmlns:a16="http://schemas.microsoft.com/office/drawing/2014/main" id="{6BCCEF77-4791-43B4-A9B0-412DCD46EA41}"/>
                      </a:ext>
                    </a:extLst>
                  </p:cNvPr>
                  <p:cNvSpPr txBox="1"/>
                  <p:nvPr/>
                </p:nvSpPr>
                <p:spPr>
                  <a:xfrm>
                    <a:off x="5459474" y="3567874"/>
                    <a:ext cx="47442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𝐝𝐡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676" name="TextBox 675">
                    <a:extLst>
                      <a:ext uri="{FF2B5EF4-FFF2-40B4-BE49-F238E27FC236}">
                        <a16:creationId xmlns:a16="http://schemas.microsoft.com/office/drawing/2014/main" id="{6BCCEF77-4791-43B4-A9B0-412DCD46EA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9474" y="3567874"/>
                    <a:ext cx="474424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0256" r="-2564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2" name="그룹 551">
              <a:extLst>
                <a:ext uri="{FF2B5EF4-FFF2-40B4-BE49-F238E27FC236}">
                  <a16:creationId xmlns:a16="http://schemas.microsoft.com/office/drawing/2014/main" id="{8AE041E0-BF27-46AF-92B0-EDCAD2F37761}"/>
                </a:ext>
              </a:extLst>
            </p:cNvPr>
            <p:cNvGrpSpPr/>
            <p:nvPr/>
          </p:nvGrpSpPr>
          <p:grpSpPr>
            <a:xfrm>
              <a:off x="5389754" y="2113365"/>
              <a:ext cx="3651618" cy="2891898"/>
              <a:chOff x="2282281" y="2113365"/>
              <a:chExt cx="3651618" cy="2891898"/>
            </a:xfrm>
          </p:grpSpPr>
          <p:sp>
            <p:nvSpPr>
              <p:cNvPr id="601" name="사각형: 둥근 모서리 600">
                <a:extLst>
                  <a:ext uri="{FF2B5EF4-FFF2-40B4-BE49-F238E27FC236}">
                    <a16:creationId xmlns:a16="http://schemas.microsoft.com/office/drawing/2014/main" id="{797B27EF-ADE9-4874-855D-2C8F7D501357}"/>
                  </a:ext>
                </a:extLst>
              </p:cNvPr>
              <p:cNvSpPr/>
              <p:nvPr/>
            </p:nvSpPr>
            <p:spPr>
              <a:xfrm>
                <a:off x="3364713" y="2822476"/>
                <a:ext cx="1863269" cy="1675767"/>
              </a:xfrm>
              <a:prstGeom prst="roundRect">
                <a:avLst/>
              </a:prstGeom>
              <a:solidFill>
                <a:schemeClr val="accent6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타원 601">
                <a:extLst>
                  <a:ext uri="{FF2B5EF4-FFF2-40B4-BE49-F238E27FC236}">
                    <a16:creationId xmlns:a16="http://schemas.microsoft.com/office/drawing/2014/main" id="{E76AF38F-36E8-4BFE-ABAA-9B291E93CAB2}"/>
                  </a:ext>
                </a:extLst>
              </p:cNvPr>
              <p:cNvSpPr/>
              <p:nvPr/>
            </p:nvSpPr>
            <p:spPr>
              <a:xfrm>
                <a:off x="3915486" y="3365803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603" name="타원 602">
                <a:extLst>
                  <a:ext uri="{FF2B5EF4-FFF2-40B4-BE49-F238E27FC236}">
                    <a16:creationId xmlns:a16="http://schemas.microsoft.com/office/drawing/2014/main" id="{57D0C6CB-8BA1-42F0-AE80-0158ACF83608}"/>
                  </a:ext>
                </a:extLst>
              </p:cNvPr>
              <p:cNvSpPr/>
              <p:nvPr/>
            </p:nvSpPr>
            <p:spPr>
              <a:xfrm>
                <a:off x="4791262" y="3606272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grpSp>
            <p:nvGrpSpPr>
              <p:cNvPr id="604" name="그룹 603">
                <a:extLst>
                  <a:ext uri="{FF2B5EF4-FFF2-40B4-BE49-F238E27FC236}">
                    <a16:creationId xmlns:a16="http://schemas.microsoft.com/office/drawing/2014/main" id="{B79EA8BF-648A-4DB1-985A-16B8D190D888}"/>
                  </a:ext>
                </a:extLst>
              </p:cNvPr>
              <p:cNvGrpSpPr/>
              <p:nvPr/>
            </p:nvGrpSpPr>
            <p:grpSpPr>
              <a:xfrm>
                <a:off x="4674156" y="3101260"/>
                <a:ext cx="470000" cy="281796"/>
                <a:chOff x="4328374" y="2271384"/>
                <a:chExt cx="470000" cy="281796"/>
              </a:xfrm>
            </p:grpSpPr>
            <p:sp>
              <p:nvSpPr>
                <p:cNvPr id="645" name="타원 644">
                  <a:extLst>
                    <a:ext uri="{FF2B5EF4-FFF2-40B4-BE49-F238E27FC236}">
                      <a16:creationId xmlns:a16="http://schemas.microsoft.com/office/drawing/2014/main" id="{50313821-FEB6-4610-9634-9EF9A1C22609}"/>
                    </a:ext>
                  </a:extLst>
                </p:cNvPr>
                <p:cNvSpPr/>
                <p:nvPr/>
              </p:nvSpPr>
              <p:spPr>
                <a:xfrm>
                  <a:off x="4422476" y="2271384"/>
                  <a:ext cx="281796" cy="28179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5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6" name="TextBox 645">
                  <a:extLst>
                    <a:ext uri="{FF2B5EF4-FFF2-40B4-BE49-F238E27FC236}">
                      <a16:creationId xmlns:a16="http://schemas.microsoft.com/office/drawing/2014/main" id="{AAAF92F8-187D-4E16-96E4-864DA8E0B058}"/>
                    </a:ext>
                  </a:extLst>
                </p:cNvPr>
                <p:cNvSpPr txBox="1"/>
                <p:nvPr/>
              </p:nvSpPr>
              <p:spPr>
                <a:xfrm>
                  <a:off x="4328374" y="2274317"/>
                  <a:ext cx="4700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>
                      <a:solidFill>
                        <a:schemeClr val="bg1"/>
                      </a:solidFill>
                    </a:rPr>
                    <a:t>tanh</a:t>
                  </a:r>
                  <a:endParaRPr lang="ko-KR" alt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05" name="그룹 604">
                <a:extLst>
                  <a:ext uri="{FF2B5EF4-FFF2-40B4-BE49-F238E27FC236}">
                    <a16:creationId xmlns:a16="http://schemas.microsoft.com/office/drawing/2014/main" id="{7A12E993-27E7-49FD-BAC9-F11DB815C550}"/>
                  </a:ext>
                </a:extLst>
              </p:cNvPr>
              <p:cNvGrpSpPr/>
              <p:nvPr/>
            </p:nvGrpSpPr>
            <p:grpSpPr>
              <a:xfrm>
                <a:off x="4872564" y="3383056"/>
                <a:ext cx="83008" cy="234346"/>
                <a:chOff x="4526782" y="2553180"/>
                <a:chExt cx="83008" cy="234346"/>
              </a:xfrm>
            </p:grpSpPr>
            <p:cxnSp>
              <p:nvCxnSpPr>
                <p:cNvPr id="643" name="직선 화살표 연결선 642">
                  <a:extLst>
                    <a:ext uri="{FF2B5EF4-FFF2-40B4-BE49-F238E27FC236}">
                      <a16:creationId xmlns:a16="http://schemas.microsoft.com/office/drawing/2014/main" id="{0145AE8F-20AA-4641-A2AC-8CAC757AF607}"/>
                    </a:ext>
                  </a:extLst>
                </p:cNvPr>
                <p:cNvCxnSpPr/>
                <p:nvPr/>
              </p:nvCxnSpPr>
              <p:spPr>
                <a:xfrm flipV="1">
                  <a:off x="4526782" y="2553180"/>
                  <a:ext cx="0" cy="22321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4" name="직선 화살표 연결선 643">
                  <a:extLst>
                    <a:ext uri="{FF2B5EF4-FFF2-40B4-BE49-F238E27FC236}">
                      <a16:creationId xmlns:a16="http://schemas.microsoft.com/office/drawing/2014/main" id="{099ADDFB-0F65-4DB3-8A6B-C536D379FF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08917" y="2564296"/>
                  <a:ext cx="873" cy="22323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6" name="타원 605">
                <a:extLst>
                  <a:ext uri="{FF2B5EF4-FFF2-40B4-BE49-F238E27FC236}">
                    <a16:creationId xmlns:a16="http://schemas.microsoft.com/office/drawing/2014/main" id="{2B96F6C3-8900-443A-A06F-EE316362A8D1}"/>
                  </a:ext>
                </a:extLst>
              </p:cNvPr>
              <p:cNvSpPr/>
              <p:nvPr/>
            </p:nvSpPr>
            <p:spPr>
              <a:xfrm>
                <a:off x="4324537" y="3606272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grpSp>
            <p:nvGrpSpPr>
              <p:cNvPr id="607" name="그룹 606">
                <a:extLst>
                  <a:ext uri="{FF2B5EF4-FFF2-40B4-BE49-F238E27FC236}">
                    <a16:creationId xmlns:a16="http://schemas.microsoft.com/office/drawing/2014/main" id="{A36D6A4B-B7F7-4EBB-8129-C5F1C3D83B53}"/>
                  </a:ext>
                </a:extLst>
              </p:cNvPr>
              <p:cNvGrpSpPr/>
              <p:nvPr/>
            </p:nvGrpSpPr>
            <p:grpSpPr>
              <a:xfrm rot="5400000">
                <a:off x="4632652" y="3606993"/>
                <a:ext cx="83008" cy="234346"/>
                <a:chOff x="4526782" y="2553180"/>
                <a:chExt cx="83008" cy="234346"/>
              </a:xfrm>
            </p:grpSpPr>
            <p:cxnSp>
              <p:nvCxnSpPr>
                <p:cNvPr id="641" name="직선 화살표 연결선 640">
                  <a:extLst>
                    <a:ext uri="{FF2B5EF4-FFF2-40B4-BE49-F238E27FC236}">
                      <a16:creationId xmlns:a16="http://schemas.microsoft.com/office/drawing/2014/main" id="{A2466D40-352C-404D-B022-A68CBF410CD8}"/>
                    </a:ext>
                  </a:extLst>
                </p:cNvPr>
                <p:cNvCxnSpPr/>
                <p:nvPr/>
              </p:nvCxnSpPr>
              <p:spPr>
                <a:xfrm flipV="1">
                  <a:off x="4526782" y="2553180"/>
                  <a:ext cx="0" cy="22321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2" name="직선 화살표 연결선 641">
                  <a:extLst>
                    <a:ext uri="{FF2B5EF4-FFF2-40B4-BE49-F238E27FC236}">
                      <a16:creationId xmlns:a16="http://schemas.microsoft.com/office/drawing/2014/main" id="{78FB5431-43C0-47DA-8BEB-2726D89EAF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08917" y="2564296"/>
                  <a:ext cx="873" cy="22323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8" name="타원 607">
                <a:extLst>
                  <a:ext uri="{FF2B5EF4-FFF2-40B4-BE49-F238E27FC236}">
                    <a16:creationId xmlns:a16="http://schemas.microsoft.com/office/drawing/2014/main" id="{C836A070-20B8-4ADB-A473-5A410697E5D6}"/>
                  </a:ext>
                </a:extLst>
              </p:cNvPr>
              <p:cNvSpPr/>
              <p:nvPr/>
            </p:nvSpPr>
            <p:spPr>
              <a:xfrm>
                <a:off x="3915486" y="3894272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  <p:grpSp>
            <p:nvGrpSpPr>
              <p:cNvPr id="609" name="그룹 608">
                <a:extLst>
                  <a:ext uri="{FF2B5EF4-FFF2-40B4-BE49-F238E27FC236}">
                    <a16:creationId xmlns:a16="http://schemas.microsoft.com/office/drawing/2014/main" id="{3540AEEA-32F4-4820-9764-0E7AEA551E6A}"/>
                  </a:ext>
                </a:extLst>
              </p:cNvPr>
              <p:cNvGrpSpPr/>
              <p:nvPr/>
            </p:nvGrpSpPr>
            <p:grpSpPr>
              <a:xfrm rot="7200000">
                <a:off x="4205825" y="3500229"/>
                <a:ext cx="83008" cy="234346"/>
                <a:chOff x="4526782" y="2553180"/>
                <a:chExt cx="83008" cy="234346"/>
              </a:xfrm>
            </p:grpSpPr>
            <p:cxnSp>
              <p:nvCxnSpPr>
                <p:cNvPr id="639" name="직선 화살표 연결선 638">
                  <a:extLst>
                    <a:ext uri="{FF2B5EF4-FFF2-40B4-BE49-F238E27FC236}">
                      <a16:creationId xmlns:a16="http://schemas.microsoft.com/office/drawing/2014/main" id="{D8D4463A-1F69-4279-A69C-303030C30B57}"/>
                    </a:ext>
                  </a:extLst>
                </p:cNvPr>
                <p:cNvCxnSpPr/>
                <p:nvPr/>
              </p:nvCxnSpPr>
              <p:spPr>
                <a:xfrm flipV="1">
                  <a:off x="4526782" y="2553180"/>
                  <a:ext cx="0" cy="22321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직선 화살표 연결선 639">
                  <a:extLst>
                    <a:ext uri="{FF2B5EF4-FFF2-40B4-BE49-F238E27FC236}">
                      <a16:creationId xmlns:a16="http://schemas.microsoft.com/office/drawing/2014/main" id="{1ADCE222-5465-4013-A6E0-0FC342CACC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08917" y="2564296"/>
                  <a:ext cx="873" cy="22323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7" name="직선 화살표 연결선 636">
                <a:extLst>
                  <a:ext uri="{FF2B5EF4-FFF2-40B4-BE49-F238E27FC236}">
                    <a16:creationId xmlns:a16="http://schemas.microsoft.com/office/drawing/2014/main" id="{5A23149F-EF88-44ED-B934-B4CEB596C29F}"/>
                  </a:ext>
                </a:extLst>
              </p:cNvPr>
              <p:cNvCxnSpPr/>
              <p:nvPr/>
            </p:nvCxnSpPr>
            <p:spPr>
              <a:xfrm rot="3600000" flipV="1">
                <a:off x="4236572" y="3726460"/>
                <a:ext cx="0" cy="223216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1" name="그룹 610">
                <a:extLst>
                  <a:ext uri="{FF2B5EF4-FFF2-40B4-BE49-F238E27FC236}">
                    <a16:creationId xmlns:a16="http://schemas.microsoft.com/office/drawing/2014/main" id="{93DC1EFF-A1E1-422E-BAD0-8A1BC25418FA}"/>
                  </a:ext>
                </a:extLst>
              </p:cNvPr>
              <p:cNvGrpSpPr/>
              <p:nvPr/>
            </p:nvGrpSpPr>
            <p:grpSpPr>
              <a:xfrm rot="5400000">
                <a:off x="3062504" y="2674723"/>
                <a:ext cx="72764" cy="1633209"/>
                <a:chOff x="4526782" y="2553180"/>
                <a:chExt cx="82137" cy="238086"/>
              </a:xfrm>
            </p:grpSpPr>
            <p:cxnSp>
              <p:nvCxnSpPr>
                <p:cNvPr id="635" name="직선 화살표 연결선 634">
                  <a:extLst>
                    <a:ext uri="{FF2B5EF4-FFF2-40B4-BE49-F238E27FC236}">
                      <a16:creationId xmlns:a16="http://schemas.microsoft.com/office/drawing/2014/main" id="{A0E1D3EB-8EA4-4D85-8DB5-42D3ACB3BF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26782" y="2553180"/>
                  <a:ext cx="0" cy="22321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직선 화살표 연결선 635">
                  <a:extLst>
                    <a:ext uri="{FF2B5EF4-FFF2-40B4-BE49-F238E27FC236}">
                      <a16:creationId xmlns:a16="http://schemas.microsoft.com/office/drawing/2014/main" id="{2811C6C2-5015-4878-981E-5862BC4437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490573" y="2672920"/>
                  <a:ext cx="236692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2" name="직선 화살표 연결선 611">
                <a:extLst>
                  <a:ext uri="{FF2B5EF4-FFF2-40B4-BE49-F238E27FC236}">
                    <a16:creationId xmlns:a16="http://schemas.microsoft.com/office/drawing/2014/main" id="{362E3A10-4898-42BB-A9F3-43FF235C20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41877" y="4130060"/>
                <a:ext cx="0" cy="67174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3" name="그룹 612">
                <a:extLst>
                  <a:ext uri="{FF2B5EF4-FFF2-40B4-BE49-F238E27FC236}">
                    <a16:creationId xmlns:a16="http://schemas.microsoft.com/office/drawing/2014/main" id="{EA3D3723-60F0-4B0F-99C5-0A895972769F}"/>
                  </a:ext>
                </a:extLst>
              </p:cNvPr>
              <p:cNvGrpSpPr/>
              <p:nvPr/>
            </p:nvGrpSpPr>
            <p:grpSpPr>
              <a:xfrm>
                <a:off x="3531128" y="3222531"/>
                <a:ext cx="460243" cy="143272"/>
                <a:chOff x="3185346" y="2392655"/>
                <a:chExt cx="460243" cy="143272"/>
              </a:xfrm>
            </p:grpSpPr>
            <p:cxnSp>
              <p:nvCxnSpPr>
                <p:cNvPr id="633" name="직선 화살표 연결선 632">
                  <a:extLst>
                    <a:ext uri="{FF2B5EF4-FFF2-40B4-BE49-F238E27FC236}">
                      <a16:creationId xmlns:a16="http://schemas.microsoft.com/office/drawing/2014/main" id="{58AF6A6E-924D-4852-8578-934D6063E3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2317" y="2392655"/>
                  <a:ext cx="143272" cy="143272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4" name="직선 연결선 633">
                  <a:extLst>
                    <a:ext uri="{FF2B5EF4-FFF2-40B4-BE49-F238E27FC236}">
                      <a16:creationId xmlns:a16="http://schemas.microsoft.com/office/drawing/2014/main" id="{262A06C2-94B3-4164-8F3F-B08986FC1392}"/>
                    </a:ext>
                  </a:extLst>
                </p:cNvPr>
                <p:cNvCxnSpPr/>
                <p:nvPr/>
              </p:nvCxnSpPr>
              <p:spPr>
                <a:xfrm flipH="1">
                  <a:off x="3185346" y="2392655"/>
                  <a:ext cx="31697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4" name="그룹 613">
                <a:extLst>
                  <a:ext uri="{FF2B5EF4-FFF2-40B4-BE49-F238E27FC236}">
                    <a16:creationId xmlns:a16="http://schemas.microsoft.com/office/drawing/2014/main" id="{EF98D8B6-7297-48FD-9A8B-0EA9FA9E71E2}"/>
                  </a:ext>
                </a:extLst>
              </p:cNvPr>
              <p:cNvGrpSpPr/>
              <p:nvPr/>
            </p:nvGrpSpPr>
            <p:grpSpPr>
              <a:xfrm>
                <a:off x="3531128" y="4095529"/>
                <a:ext cx="418888" cy="256122"/>
                <a:chOff x="3185346" y="2297119"/>
                <a:chExt cx="418888" cy="95536"/>
              </a:xfrm>
            </p:grpSpPr>
            <p:cxnSp>
              <p:nvCxnSpPr>
                <p:cNvPr id="631" name="직선 화살표 연결선 630">
                  <a:extLst>
                    <a:ext uri="{FF2B5EF4-FFF2-40B4-BE49-F238E27FC236}">
                      <a16:creationId xmlns:a16="http://schemas.microsoft.com/office/drawing/2014/main" id="{B7F44C9E-E115-4D13-AC70-667D029FDD7B}"/>
                    </a:ext>
                  </a:extLst>
                </p:cNvPr>
                <p:cNvCxnSpPr>
                  <a:cxnSpLocks/>
                  <a:endCxn id="608" idx="3"/>
                </p:cNvCxnSpPr>
                <p:nvPr/>
              </p:nvCxnSpPr>
              <p:spPr>
                <a:xfrm flipV="1">
                  <a:off x="3502317" y="2297119"/>
                  <a:ext cx="101917" cy="9553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직선 연결선 631">
                  <a:extLst>
                    <a:ext uri="{FF2B5EF4-FFF2-40B4-BE49-F238E27FC236}">
                      <a16:creationId xmlns:a16="http://schemas.microsoft.com/office/drawing/2014/main" id="{C549B7B2-B5ED-4729-86DD-5E951B88638E}"/>
                    </a:ext>
                  </a:extLst>
                </p:cNvPr>
                <p:cNvCxnSpPr/>
                <p:nvPr/>
              </p:nvCxnSpPr>
              <p:spPr>
                <a:xfrm flipH="1">
                  <a:off x="3185346" y="2392655"/>
                  <a:ext cx="31697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5" name="그룹 614">
                <a:extLst>
                  <a:ext uri="{FF2B5EF4-FFF2-40B4-BE49-F238E27FC236}">
                    <a16:creationId xmlns:a16="http://schemas.microsoft.com/office/drawing/2014/main" id="{117B7301-B887-4A25-9983-05B2F9064C2C}"/>
                  </a:ext>
                </a:extLst>
              </p:cNvPr>
              <p:cNvGrpSpPr/>
              <p:nvPr/>
            </p:nvGrpSpPr>
            <p:grpSpPr>
              <a:xfrm>
                <a:off x="4517848" y="3838067"/>
                <a:ext cx="361865" cy="513583"/>
                <a:chOff x="3185346" y="2297119"/>
                <a:chExt cx="418888" cy="95536"/>
              </a:xfrm>
            </p:grpSpPr>
            <p:cxnSp>
              <p:nvCxnSpPr>
                <p:cNvPr id="629" name="직선 화살표 연결선 628">
                  <a:extLst>
                    <a:ext uri="{FF2B5EF4-FFF2-40B4-BE49-F238E27FC236}">
                      <a16:creationId xmlns:a16="http://schemas.microsoft.com/office/drawing/2014/main" id="{5459EF60-87C8-4D4C-A1E7-AC638832CE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2317" y="2297119"/>
                  <a:ext cx="101917" cy="9553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0" name="직선 연결선 629">
                  <a:extLst>
                    <a:ext uri="{FF2B5EF4-FFF2-40B4-BE49-F238E27FC236}">
                      <a16:creationId xmlns:a16="http://schemas.microsoft.com/office/drawing/2014/main" id="{52730508-DC78-4EEF-9605-A5B4AA7114A7}"/>
                    </a:ext>
                  </a:extLst>
                </p:cNvPr>
                <p:cNvCxnSpPr/>
                <p:nvPr/>
              </p:nvCxnSpPr>
              <p:spPr>
                <a:xfrm flipH="1">
                  <a:off x="3185346" y="2392655"/>
                  <a:ext cx="31697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6" name="TextBox 615">
                    <a:extLst>
                      <a:ext uri="{FF2B5EF4-FFF2-40B4-BE49-F238E27FC236}">
                        <a16:creationId xmlns:a16="http://schemas.microsoft.com/office/drawing/2014/main" id="{DB29DC75-C9E5-4432-AABB-09FFDB6CF1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06089" y="2932710"/>
                    <a:ext cx="39805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616" name="TextBox 615">
                    <a:extLst>
                      <a:ext uri="{FF2B5EF4-FFF2-40B4-BE49-F238E27FC236}">
                        <a16:creationId xmlns:a16="http://schemas.microsoft.com/office/drawing/2014/main" id="{DB29DC75-C9E5-4432-AABB-09FFDB6CF1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6089" y="2932710"/>
                    <a:ext cx="398058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231" r="-6154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7" name="TextBox 616">
                    <a:extLst>
                      <a:ext uri="{FF2B5EF4-FFF2-40B4-BE49-F238E27FC236}">
                        <a16:creationId xmlns:a16="http://schemas.microsoft.com/office/drawing/2014/main" id="{65D7B417-2F5B-4C0C-A97E-8F99002C60C8}"/>
                      </a:ext>
                    </a:extLst>
                  </p:cNvPr>
                  <p:cNvSpPr txBox="1"/>
                  <p:nvPr/>
                </p:nvSpPr>
                <p:spPr>
                  <a:xfrm>
                    <a:off x="3506089" y="4048220"/>
                    <a:ext cx="388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617" name="TextBox 616">
                    <a:extLst>
                      <a:ext uri="{FF2B5EF4-FFF2-40B4-BE49-F238E27FC236}">
                        <a16:creationId xmlns:a16="http://schemas.microsoft.com/office/drawing/2014/main" id="{65D7B417-2F5B-4C0C-A97E-8F99002C60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6089" y="4048220"/>
                    <a:ext cx="38895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937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8" name="TextBox 617">
                    <a:extLst>
                      <a:ext uri="{FF2B5EF4-FFF2-40B4-BE49-F238E27FC236}">
                        <a16:creationId xmlns:a16="http://schemas.microsoft.com/office/drawing/2014/main" id="{9CCA8E44-AC61-4D75-8D87-C36F9E97DE37}"/>
                      </a:ext>
                    </a:extLst>
                  </p:cNvPr>
                  <p:cNvSpPr txBox="1"/>
                  <p:nvPr/>
                </p:nvSpPr>
                <p:spPr>
                  <a:xfrm>
                    <a:off x="3910435" y="4728264"/>
                    <a:ext cx="3214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618" name="TextBox 617">
                    <a:extLst>
                      <a:ext uri="{FF2B5EF4-FFF2-40B4-BE49-F238E27FC236}">
                        <a16:creationId xmlns:a16="http://schemas.microsoft.com/office/drawing/2014/main" id="{9CCA8E44-AC61-4D75-8D87-C36F9E97DE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0435" y="4728264"/>
                    <a:ext cx="321434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660" r="-3774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9" name="TextBox 618">
                    <a:extLst>
                      <a:ext uri="{FF2B5EF4-FFF2-40B4-BE49-F238E27FC236}">
                        <a16:creationId xmlns:a16="http://schemas.microsoft.com/office/drawing/2014/main" id="{F3A2735C-A50C-4AA6-BECD-2244C12B4CD4}"/>
                      </a:ext>
                    </a:extLst>
                  </p:cNvPr>
                  <p:cNvSpPr txBox="1"/>
                  <p:nvPr/>
                </p:nvSpPr>
                <p:spPr>
                  <a:xfrm>
                    <a:off x="4492757" y="4075620"/>
                    <a:ext cx="2212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619" name="TextBox 618">
                    <a:extLst>
                      <a:ext uri="{FF2B5EF4-FFF2-40B4-BE49-F238E27FC236}">
                        <a16:creationId xmlns:a16="http://schemas.microsoft.com/office/drawing/2014/main" id="{F3A2735C-A50C-4AA6-BECD-2244C12B4C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757" y="4075620"/>
                    <a:ext cx="221214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2222" r="-2222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0" name="직선 화살표 연결선 619">
                <a:extLst>
                  <a:ext uri="{FF2B5EF4-FFF2-40B4-BE49-F238E27FC236}">
                    <a16:creationId xmlns:a16="http://schemas.microsoft.com/office/drawing/2014/main" id="{5363BCCF-3CFE-483B-BE5A-49789B9A8C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2564" y="2429519"/>
                <a:ext cx="0" cy="67174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직선 화살표 연결선 620">
                <a:extLst>
                  <a:ext uri="{FF2B5EF4-FFF2-40B4-BE49-F238E27FC236}">
                    <a16:creationId xmlns:a16="http://schemas.microsoft.com/office/drawing/2014/main" id="{E85CA475-A2FE-41E8-B724-209BF54122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0298" y="2732089"/>
                <a:ext cx="0" cy="36195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2" name="직선 연결선 621">
                <a:extLst>
                  <a:ext uri="{FF2B5EF4-FFF2-40B4-BE49-F238E27FC236}">
                    <a16:creationId xmlns:a16="http://schemas.microsoft.com/office/drawing/2014/main" id="{4F5F98C1-5CF9-4091-A892-B35FCFF42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2565" y="2652632"/>
                <a:ext cx="622402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직선 연결선 622">
                <a:extLst>
                  <a:ext uri="{FF2B5EF4-FFF2-40B4-BE49-F238E27FC236}">
                    <a16:creationId xmlns:a16="http://schemas.microsoft.com/office/drawing/2014/main" id="{62877479-BB47-4BD5-A15F-A79F970B64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699" y="2733137"/>
                <a:ext cx="447177" cy="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4" name="직선 연결선 623">
                <a:extLst>
                  <a:ext uri="{FF2B5EF4-FFF2-40B4-BE49-F238E27FC236}">
                    <a16:creationId xmlns:a16="http://schemas.microsoft.com/office/drawing/2014/main" id="{0E9B59A8-F1B9-410E-B7E1-5E1B40A580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92414" y="2652633"/>
                <a:ext cx="1" cy="80229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직선 연결선 624">
                <a:extLst>
                  <a:ext uri="{FF2B5EF4-FFF2-40B4-BE49-F238E27FC236}">
                    <a16:creationId xmlns:a16="http://schemas.microsoft.com/office/drawing/2014/main" id="{29605900-482A-45D8-AE5A-CB87BA4C48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01876" y="2732090"/>
                <a:ext cx="1" cy="795598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6" name="TextBox 625">
                    <a:extLst>
                      <a:ext uri="{FF2B5EF4-FFF2-40B4-BE49-F238E27FC236}">
                        <a16:creationId xmlns:a16="http://schemas.microsoft.com/office/drawing/2014/main" id="{89B0ACC6-9EF8-40B8-BDB1-40A33CCCCBCE}"/>
                      </a:ext>
                    </a:extLst>
                  </p:cNvPr>
                  <p:cNvSpPr txBox="1"/>
                  <p:nvPr/>
                </p:nvSpPr>
                <p:spPr>
                  <a:xfrm>
                    <a:off x="4768258" y="2113365"/>
                    <a:ext cx="33336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626" name="TextBox 625">
                    <a:extLst>
                      <a:ext uri="{FF2B5EF4-FFF2-40B4-BE49-F238E27FC236}">
                        <a16:creationId xmlns:a16="http://schemas.microsoft.com/office/drawing/2014/main" id="{89B0ACC6-9EF8-40B8-BDB1-40A33CCCCB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8258" y="2113365"/>
                    <a:ext cx="333361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2727" r="-3636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7" name="TextBox 626">
                    <a:extLst>
                      <a:ext uri="{FF2B5EF4-FFF2-40B4-BE49-F238E27FC236}">
                        <a16:creationId xmlns:a16="http://schemas.microsoft.com/office/drawing/2014/main" id="{2E10F567-B937-43CB-ACF3-6C999AAC60D5}"/>
                      </a:ext>
                    </a:extLst>
                  </p:cNvPr>
                  <p:cNvSpPr txBox="1"/>
                  <p:nvPr/>
                </p:nvSpPr>
                <p:spPr>
                  <a:xfrm>
                    <a:off x="5530006" y="3141543"/>
                    <a:ext cx="33336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627" name="TextBox 626">
                    <a:extLst>
                      <a:ext uri="{FF2B5EF4-FFF2-40B4-BE49-F238E27FC236}">
                        <a16:creationId xmlns:a16="http://schemas.microsoft.com/office/drawing/2014/main" id="{2E10F567-B937-43CB-ACF3-6C999AAC60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0006" y="3141543"/>
                    <a:ext cx="333361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2727" r="-3636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8" name="TextBox 627">
                    <a:extLst>
                      <a:ext uri="{FF2B5EF4-FFF2-40B4-BE49-F238E27FC236}">
                        <a16:creationId xmlns:a16="http://schemas.microsoft.com/office/drawing/2014/main" id="{40A042B8-70E3-483B-8644-14D96C0657C7}"/>
                      </a:ext>
                    </a:extLst>
                  </p:cNvPr>
                  <p:cNvSpPr txBox="1"/>
                  <p:nvPr/>
                </p:nvSpPr>
                <p:spPr>
                  <a:xfrm>
                    <a:off x="5459474" y="3567874"/>
                    <a:ext cx="474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𝐝𝐡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628" name="TextBox 627">
                    <a:extLst>
                      <a:ext uri="{FF2B5EF4-FFF2-40B4-BE49-F238E27FC236}">
                        <a16:creationId xmlns:a16="http://schemas.microsoft.com/office/drawing/2014/main" id="{40A042B8-70E3-483B-8644-14D96C0657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9474" y="3567874"/>
                    <a:ext cx="474425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8974" r="-2564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3" name="그룹 552">
              <a:extLst>
                <a:ext uri="{FF2B5EF4-FFF2-40B4-BE49-F238E27FC236}">
                  <a16:creationId xmlns:a16="http://schemas.microsoft.com/office/drawing/2014/main" id="{11D1DF50-5B63-48B4-8245-83C355DC1592}"/>
                </a:ext>
              </a:extLst>
            </p:cNvPr>
            <p:cNvGrpSpPr/>
            <p:nvPr/>
          </p:nvGrpSpPr>
          <p:grpSpPr>
            <a:xfrm>
              <a:off x="8499508" y="2113365"/>
              <a:ext cx="3347672" cy="2891898"/>
              <a:chOff x="2282291" y="2113365"/>
              <a:chExt cx="3347672" cy="2891898"/>
            </a:xfrm>
          </p:grpSpPr>
          <p:sp>
            <p:nvSpPr>
              <p:cNvPr id="554" name="사각형: 둥근 모서리 553">
                <a:extLst>
                  <a:ext uri="{FF2B5EF4-FFF2-40B4-BE49-F238E27FC236}">
                    <a16:creationId xmlns:a16="http://schemas.microsoft.com/office/drawing/2014/main" id="{AD7F846F-1805-4562-9296-CFFF95088FA7}"/>
                  </a:ext>
                </a:extLst>
              </p:cNvPr>
              <p:cNvSpPr/>
              <p:nvPr/>
            </p:nvSpPr>
            <p:spPr>
              <a:xfrm>
                <a:off x="3364713" y="2822476"/>
                <a:ext cx="1863269" cy="1675767"/>
              </a:xfrm>
              <a:prstGeom prst="roundRect">
                <a:avLst/>
              </a:prstGeom>
              <a:solidFill>
                <a:schemeClr val="accent6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타원 554">
                <a:extLst>
                  <a:ext uri="{FF2B5EF4-FFF2-40B4-BE49-F238E27FC236}">
                    <a16:creationId xmlns:a16="http://schemas.microsoft.com/office/drawing/2014/main" id="{EBED1055-21C2-44C9-9229-1817BF1F638F}"/>
                  </a:ext>
                </a:extLst>
              </p:cNvPr>
              <p:cNvSpPr/>
              <p:nvPr/>
            </p:nvSpPr>
            <p:spPr>
              <a:xfrm>
                <a:off x="3915486" y="3365803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556" name="타원 555">
                <a:extLst>
                  <a:ext uri="{FF2B5EF4-FFF2-40B4-BE49-F238E27FC236}">
                    <a16:creationId xmlns:a16="http://schemas.microsoft.com/office/drawing/2014/main" id="{6773B08F-3EE6-463F-A93C-72F1BF8342BF}"/>
                  </a:ext>
                </a:extLst>
              </p:cNvPr>
              <p:cNvSpPr/>
              <p:nvPr/>
            </p:nvSpPr>
            <p:spPr>
              <a:xfrm>
                <a:off x="4791262" y="3606272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grpSp>
            <p:nvGrpSpPr>
              <p:cNvPr id="557" name="그룹 556">
                <a:extLst>
                  <a:ext uri="{FF2B5EF4-FFF2-40B4-BE49-F238E27FC236}">
                    <a16:creationId xmlns:a16="http://schemas.microsoft.com/office/drawing/2014/main" id="{66FA2156-17C4-4F8B-83D9-1316246EC45A}"/>
                  </a:ext>
                </a:extLst>
              </p:cNvPr>
              <p:cNvGrpSpPr/>
              <p:nvPr/>
            </p:nvGrpSpPr>
            <p:grpSpPr>
              <a:xfrm>
                <a:off x="4674156" y="3101260"/>
                <a:ext cx="470000" cy="281796"/>
                <a:chOff x="4328374" y="2271384"/>
                <a:chExt cx="470000" cy="281796"/>
              </a:xfrm>
            </p:grpSpPr>
            <p:sp>
              <p:nvSpPr>
                <p:cNvPr id="599" name="타원 598">
                  <a:extLst>
                    <a:ext uri="{FF2B5EF4-FFF2-40B4-BE49-F238E27FC236}">
                      <a16:creationId xmlns:a16="http://schemas.microsoft.com/office/drawing/2014/main" id="{14EDED17-164A-467A-86E9-80EA47CC8FE0}"/>
                    </a:ext>
                  </a:extLst>
                </p:cNvPr>
                <p:cNvSpPr/>
                <p:nvPr/>
              </p:nvSpPr>
              <p:spPr>
                <a:xfrm>
                  <a:off x="4422476" y="2271384"/>
                  <a:ext cx="281796" cy="28179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5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0" name="TextBox 599">
                  <a:extLst>
                    <a:ext uri="{FF2B5EF4-FFF2-40B4-BE49-F238E27FC236}">
                      <a16:creationId xmlns:a16="http://schemas.microsoft.com/office/drawing/2014/main" id="{6839489B-28C8-4877-B754-5A26D6F91F7B}"/>
                    </a:ext>
                  </a:extLst>
                </p:cNvPr>
                <p:cNvSpPr txBox="1"/>
                <p:nvPr/>
              </p:nvSpPr>
              <p:spPr>
                <a:xfrm>
                  <a:off x="4328374" y="2274317"/>
                  <a:ext cx="4700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>
                      <a:solidFill>
                        <a:schemeClr val="bg1"/>
                      </a:solidFill>
                    </a:rPr>
                    <a:t>tanh</a:t>
                  </a:r>
                  <a:endParaRPr lang="ko-KR" alt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58" name="그룹 557">
                <a:extLst>
                  <a:ext uri="{FF2B5EF4-FFF2-40B4-BE49-F238E27FC236}">
                    <a16:creationId xmlns:a16="http://schemas.microsoft.com/office/drawing/2014/main" id="{99890720-3CC5-42D0-9D7C-8ED68D13408A}"/>
                  </a:ext>
                </a:extLst>
              </p:cNvPr>
              <p:cNvGrpSpPr/>
              <p:nvPr/>
            </p:nvGrpSpPr>
            <p:grpSpPr>
              <a:xfrm>
                <a:off x="4872564" y="3383056"/>
                <a:ext cx="83008" cy="234346"/>
                <a:chOff x="4526782" y="2553180"/>
                <a:chExt cx="83008" cy="234346"/>
              </a:xfrm>
            </p:grpSpPr>
            <p:cxnSp>
              <p:nvCxnSpPr>
                <p:cNvPr id="597" name="직선 화살표 연결선 596">
                  <a:extLst>
                    <a:ext uri="{FF2B5EF4-FFF2-40B4-BE49-F238E27FC236}">
                      <a16:creationId xmlns:a16="http://schemas.microsoft.com/office/drawing/2014/main" id="{95054165-64BE-4475-810E-25B8D0DDB5BF}"/>
                    </a:ext>
                  </a:extLst>
                </p:cNvPr>
                <p:cNvCxnSpPr/>
                <p:nvPr/>
              </p:nvCxnSpPr>
              <p:spPr>
                <a:xfrm flipV="1">
                  <a:off x="4526782" y="2553180"/>
                  <a:ext cx="0" cy="22321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8" name="직선 화살표 연결선 597">
                  <a:extLst>
                    <a:ext uri="{FF2B5EF4-FFF2-40B4-BE49-F238E27FC236}">
                      <a16:creationId xmlns:a16="http://schemas.microsoft.com/office/drawing/2014/main" id="{42B5073F-EC50-4242-8414-0974E7AB45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08917" y="2564296"/>
                  <a:ext cx="873" cy="22323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9" name="타원 558">
                <a:extLst>
                  <a:ext uri="{FF2B5EF4-FFF2-40B4-BE49-F238E27FC236}">
                    <a16:creationId xmlns:a16="http://schemas.microsoft.com/office/drawing/2014/main" id="{5480B74B-21A0-4163-A2D5-62EDBE204A4E}"/>
                  </a:ext>
                </a:extLst>
              </p:cNvPr>
              <p:cNvSpPr/>
              <p:nvPr/>
            </p:nvSpPr>
            <p:spPr>
              <a:xfrm>
                <a:off x="4324537" y="3606272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grpSp>
            <p:nvGrpSpPr>
              <p:cNvPr id="560" name="그룹 559">
                <a:extLst>
                  <a:ext uri="{FF2B5EF4-FFF2-40B4-BE49-F238E27FC236}">
                    <a16:creationId xmlns:a16="http://schemas.microsoft.com/office/drawing/2014/main" id="{EB2A3634-2BED-4BEE-8A45-A317BACF2A03}"/>
                  </a:ext>
                </a:extLst>
              </p:cNvPr>
              <p:cNvGrpSpPr/>
              <p:nvPr/>
            </p:nvGrpSpPr>
            <p:grpSpPr>
              <a:xfrm rot="5400000">
                <a:off x="4632652" y="3606993"/>
                <a:ext cx="83008" cy="234346"/>
                <a:chOff x="4526782" y="2553180"/>
                <a:chExt cx="83008" cy="234346"/>
              </a:xfrm>
            </p:grpSpPr>
            <p:cxnSp>
              <p:nvCxnSpPr>
                <p:cNvPr id="595" name="직선 화살표 연결선 594">
                  <a:extLst>
                    <a:ext uri="{FF2B5EF4-FFF2-40B4-BE49-F238E27FC236}">
                      <a16:creationId xmlns:a16="http://schemas.microsoft.com/office/drawing/2014/main" id="{C4E3B731-E0F4-44A7-B3E4-20F48F0F502A}"/>
                    </a:ext>
                  </a:extLst>
                </p:cNvPr>
                <p:cNvCxnSpPr/>
                <p:nvPr/>
              </p:nvCxnSpPr>
              <p:spPr>
                <a:xfrm flipV="1">
                  <a:off x="4526782" y="2553180"/>
                  <a:ext cx="0" cy="22321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6" name="직선 화살표 연결선 595">
                  <a:extLst>
                    <a:ext uri="{FF2B5EF4-FFF2-40B4-BE49-F238E27FC236}">
                      <a16:creationId xmlns:a16="http://schemas.microsoft.com/office/drawing/2014/main" id="{08815AA2-27A9-444B-865A-A20BB3C54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08917" y="2564296"/>
                  <a:ext cx="873" cy="22323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1" name="타원 560">
                <a:extLst>
                  <a:ext uri="{FF2B5EF4-FFF2-40B4-BE49-F238E27FC236}">
                    <a16:creationId xmlns:a16="http://schemas.microsoft.com/office/drawing/2014/main" id="{8A3F01B5-BB62-48BD-9ACF-C8F2B0D9AD0D}"/>
                  </a:ext>
                </a:extLst>
              </p:cNvPr>
              <p:cNvSpPr/>
              <p:nvPr/>
            </p:nvSpPr>
            <p:spPr>
              <a:xfrm>
                <a:off x="3915486" y="3894272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  <p:grpSp>
            <p:nvGrpSpPr>
              <p:cNvPr id="562" name="그룹 561">
                <a:extLst>
                  <a:ext uri="{FF2B5EF4-FFF2-40B4-BE49-F238E27FC236}">
                    <a16:creationId xmlns:a16="http://schemas.microsoft.com/office/drawing/2014/main" id="{889D6518-F960-4BC9-B2B8-33870E0D8255}"/>
                  </a:ext>
                </a:extLst>
              </p:cNvPr>
              <p:cNvGrpSpPr/>
              <p:nvPr/>
            </p:nvGrpSpPr>
            <p:grpSpPr>
              <a:xfrm rot="7200000">
                <a:off x="4205825" y="3500229"/>
                <a:ext cx="83008" cy="234346"/>
                <a:chOff x="4526782" y="2553180"/>
                <a:chExt cx="83008" cy="234346"/>
              </a:xfrm>
            </p:grpSpPr>
            <p:cxnSp>
              <p:nvCxnSpPr>
                <p:cNvPr id="593" name="직선 화살표 연결선 592">
                  <a:extLst>
                    <a:ext uri="{FF2B5EF4-FFF2-40B4-BE49-F238E27FC236}">
                      <a16:creationId xmlns:a16="http://schemas.microsoft.com/office/drawing/2014/main" id="{EB08E64D-B67C-40DA-939A-732F93BD022B}"/>
                    </a:ext>
                  </a:extLst>
                </p:cNvPr>
                <p:cNvCxnSpPr/>
                <p:nvPr/>
              </p:nvCxnSpPr>
              <p:spPr>
                <a:xfrm flipV="1">
                  <a:off x="4526782" y="2553180"/>
                  <a:ext cx="0" cy="22321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직선 화살표 연결선 593">
                  <a:extLst>
                    <a:ext uri="{FF2B5EF4-FFF2-40B4-BE49-F238E27FC236}">
                      <a16:creationId xmlns:a16="http://schemas.microsoft.com/office/drawing/2014/main" id="{0E7C131B-DCB9-4B5D-831E-28C3A45CD5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08917" y="2564296"/>
                  <a:ext cx="873" cy="22323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1" name="직선 화살표 연결선 590">
                <a:extLst>
                  <a:ext uri="{FF2B5EF4-FFF2-40B4-BE49-F238E27FC236}">
                    <a16:creationId xmlns:a16="http://schemas.microsoft.com/office/drawing/2014/main" id="{D63C1609-2C15-4EDB-9A18-B9E527F80495}"/>
                  </a:ext>
                </a:extLst>
              </p:cNvPr>
              <p:cNvCxnSpPr/>
              <p:nvPr/>
            </p:nvCxnSpPr>
            <p:spPr>
              <a:xfrm rot="3600000" flipV="1">
                <a:off x="4236572" y="3726460"/>
                <a:ext cx="0" cy="223216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4" name="그룹 563">
                <a:extLst>
                  <a:ext uri="{FF2B5EF4-FFF2-40B4-BE49-F238E27FC236}">
                    <a16:creationId xmlns:a16="http://schemas.microsoft.com/office/drawing/2014/main" id="{01049373-32F1-44F6-97EF-E261FFEE6AE3}"/>
                  </a:ext>
                </a:extLst>
              </p:cNvPr>
              <p:cNvGrpSpPr/>
              <p:nvPr/>
            </p:nvGrpSpPr>
            <p:grpSpPr>
              <a:xfrm rot="5400000">
                <a:off x="3062510" y="2674721"/>
                <a:ext cx="72763" cy="1633202"/>
                <a:chOff x="4526783" y="2553180"/>
                <a:chExt cx="82136" cy="238085"/>
              </a:xfrm>
            </p:grpSpPr>
            <p:cxnSp>
              <p:nvCxnSpPr>
                <p:cNvPr id="589" name="직선 화살표 연결선 588">
                  <a:extLst>
                    <a:ext uri="{FF2B5EF4-FFF2-40B4-BE49-F238E27FC236}">
                      <a16:creationId xmlns:a16="http://schemas.microsoft.com/office/drawing/2014/main" id="{9124ADBB-C2FF-41D8-ACB6-B5F8D5F62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473631" y="2606332"/>
                  <a:ext cx="106303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직선 화살표 연결선 589">
                  <a:extLst>
                    <a:ext uri="{FF2B5EF4-FFF2-40B4-BE49-F238E27FC236}">
                      <a16:creationId xmlns:a16="http://schemas.microsoft.com/office/drawing/2014/main" id="{BC129D07-EF8F-4A65-9783-0E83018614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574563" y="2756910"/>
                  <a:ext cx="68711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5" name="직선 화살표 연결선 564">
                <a:extLst>
                  <a:ext uri="{FF2B5EF4-FFF2-40B4-BE49-F238E27FC236}">
                    <a16:creationId xmlns:a16="http://schemas.microsoft.com/office/drawing/2014/main" id="{C01CE1C5-EB1B-4876-8684-60DE8E87B2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41877" y="4130060"/>
                <a:ext cx="0" cy="67174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6" name="그룹 565">
                <a:extLst>
                  <a:ext uri="{FF2B5EF4-FFF2-40B4-BE49-F238E27FC236}">
                    <a16:creationId xmlns:a16="http://schemas.microsoft.com/office/drawing/2014/main" id="{52E9D33C-FCCB-4F9F-83FA-E86A87F9284F}"/>
                  </a:ext>
                </a:extLst>
              </p:cNvPr>
              <p:cNvGrpSpPr/>
              <p:nvPr/>
            </p:nvGrpSpPr>
            <p:grpSpPr>
              <a:xfrm>
                <a:off x="2382671" y="3222531"/>
                <a:ext cx="1608700" cy="232393"/>
                <a:chOff x="2036889" y="2392655"/>
                <a:chExt cx="1608700" cy="232393"/>
              </a:xfrm>
            </p:grpSpPr>
            <p:cxnSp>
              <p:nvCxnSpPr>
                <p:cNvPr id="586" name="직선 화살표 연결선 585">
                  <a:extLst>
                    <a:ext uri="{FF2B5EF4-FFF2-40B4-BE49-F238E27FC236}">
                      <a16:creationId xmlns:a16="http://schemas.microsoft.com/office/drawing/2014/main" id="{5326C9EB-B380-44F4-A434-14DAFFA045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2317" y="2392655"/>
                  <a:ext cx="143272" cy="143272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직선 연결선 586">
                  <a:extLst>
                    <a:ext uri="{FF2B5EF4-FFF2-40B4-BE49-F238E27FC236}">
                      <a16:creationId xmlns:a16="http://schemas.microsoft.com/office/drawing/2014/main" id="{348AC02E-AF9D-41C1-B71C-6D4841E97E9E}"/>
                    </a:ext>
                  </a:extLst>
                </p:cNvPr>
                <p:cNvCxnSpPr/>
                <p:nvPr/>
              </p:nvCxnSpPr>
              <p:spPr>
                <a:xfrm flipH="1">
                  <a:off x="3185346" y="2392655"/>
                  <a:ext cx="31697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직선 연결선 587">
                  <a:extLst>
                    <a:ext uri="{FF2B5EF4-FFF2-40B4-BE49-F238E27FC236}">
                      <a16:creationId xmlns:a16="http://schemas.microsoft.com/office/drawing/2014/main" id="{B55FAFDC-AD95-41EF-B330-BB46A02DA0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36889" y="2625048"/>
                  <a:ext cx="37095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7" name="그룹 566">
                <a:extLst>
                  <a:ext uri="{FF2B5EF4-FFF2-40B4-BE49-F238E27FC236}">
                    <a16:creationId xmlns:a16="http://schemas.microsoft.com/office/drawing/2014/main" id="{CBB84E5B-7C0A-4344-8EA6-B48AA48CBC0E}"/>
                  </a:ext>
                </a:extLst>
              </p:cNvPr>
              <p:cNvGrpSpPr/>
              <p:nvPr/>
            </p:nvGrpSpPr>
            <p:grpSpPr>
              <a:xfrm>
                <a:off x="3531128" y="4095529"/>
                <a:ext cx="418888" cy="256122"/>
                <a:chOff x="3185346" y="2297119"/>
                <a:chExt cx="418888" cy="95536"/>
              </a:xfrm>
            </p:grpSpPr>
            <p:cxnSp>
              <p:nvCxnSpPr>
                <p:cNvPr id="584" name="직선 화살표 연결선 583">
                  <a:extLst>
                    <a:ext uri="{FF2B5EF4-FFF2-40B4-BE49-F238E27FC236}">
                      <a16:creationId xmlns:a16="http://schemas.microsoft.com/office/drawing/2014/main" id="{EB0BAA47-F476-4514-8E42-2E5357A1C393}"/>
                    </a:ext>
                  </a:extLst>
                </p:cNvPr>
                <p:cNvCxnSpPr>
                  <a:cxnSpLocks/>
                  <a:endCxn id="561" idx="3"/>
                </p:cNvCxnSpPr>
                <p:nvPr/>
              </p:nvCxnSpPr>
              <p:spPr>
                <a:xfrm flipV="1">
                  <a:off x="3502317" y="2297119"/>
                  <a:ext cx="101917" cy="9553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5" name="직선 연결선 584">
                  <a:extLst>
                    <a:ext uri="{FF2B5EF4-FFF2-40B4-BE49-F238E27FC236}">
                      <a16:creationId xmlns:a16="http://schemas.microsoft.com/office/drawing/2014/main" id="{3BFAE216-B2EA-46FC-814C-1DF9A68A2905}"/>
                    </a:ext>
                  </a:extLst>
                </p:cNvPr>
                <p:cNvCxnSpPr/>
                <p:nvPr/>
              </p:nvCxnSpPr>
              <p:spPr>
                <a:xfrm flipH="1">
                  <a:off x="3185346" y="2392655"/>
                  <a:ext cx="31697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8" name="그룹 567">
                <a:extLst>
                  <a:ext uri="{FF2B5EF4-FFF2-40B4-BE49-F238E27FC236}">
                    <a16:creationId xmlns:a16="http://schemas.microsoft.com/office/drawing/2014/main" id="{22DB7B8C-3F64-47C0-B9EA-F7B72E7E3B70}"/>
                  </a:ext>
                </a:extLst>
              </p:cNvPr>
              <p:cNvGrpSpPr/>
              <p:nvPr/>
            </p:nvGrpSpPr>
            <p:grpSpPr>
              <a:xfrm>
                <a:off x="4517848" y="3838067"/>
                <a:ext cx="361865" cy="513583"/>
                <a:chOff x="3185346" y="2297119"/>
                <a:chExt cx="418888" cy="95536"/>
              </a:xfrm>
            </p:grpSpPr>
            <p:cxnSp>
              <p:nvCxnSpPr>
                <p:cNvPr id="582" name="직선 화살표 연결선 581">
                  <a:extLst>
                    <a:ext uri="{FF2B5EF4-FFF2-40B4-BE49-F238E27FC236}">
                      <a16:creationId xmlns:a16="http://schemas.microsoft.com/office/drawing/2014/main" id="{A9FD5425-4580-440A-BAF2-C1FAB79FE6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2317" y="2297119"/>
                  <a:ext cx="101917" cy="9553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3" name="직선 연결선 582">
                  <a:extLst>
                    <a:ext uri="{FF2B5EF4-FFF2-40B4-BE49-F238E27FC236}">
                      <a16:creationId xmlns:a16="http://schemas.microsoft.com/office/drawing/2014/main" id="{9B133EFC-633F-4A3C-A92D-94DFE581F631}"/>
                    </a:ext>
                  </a:extLst>
                </p:cNvPr>
                <p:cNvCxnSpPr/>
                <p:nvPr/>
              </p:nvCxnSpPr>
              <p:spPr>
                <a:xfrm flipH="1">
                  <a:off x="3185346" y="2392655"/>
                  <a:ext cx="31697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9" name="TextBox 568">
                    <a:extLst>
                      <a:ext uri="{FF2B5EF4-FFF2-40B4-BE49-F238E27FC236}">
                        <a16:creationId xmlns:a16="http://schemas.microsoft.com/office/drawing/2014/main" id="{6F8136A0-7396-4409-B837-1FC8E019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3506089" y="2932710"/>
                    <a:ext cx="39805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569" name="TextBox 568">
                    <a:extLst>
                      <a:ext uri="{FF2B5EF4-FFF2-40B4-BE49-F238E27FC236}">
                        <a16:creationId xmlns:a16="http://schemas.microsoft.com/office/drawing/2014/main" id="{6F8136A0-7396-4409-B837-1FC8E019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6089" y="2932710"/>
                    <a:ext cx="398058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9231" r="-6154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0" name="TextBox 569">
                    <a:extLst>
                      <a:ext uri="{FF2B5EF4-FFF2-40B4-BE49-F238E27FC236}">
                        <a16:creationId xmlns:a16="http://schemas.microsoft.com/office/drawing/2014/main" id="{C10C9F6C-8CD8-46DD-B206-0A05C894B576}"/>
                      </a:ext>
                    </a:extLst>
                  </p:cNvPr>
                  <p:cNvSpPr txBox="1"/>
                  <p:nvPr/>
                </p:nvSpPr>
                <p:spPr>
                  <a:xfrm>
                    <a:off x="3506089" y="4048220"/>
                    <a:ext cx="388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570" name="TextBox 569">
                    <a:extLst>
                      <a:ext uri="{FF2B5EF4-FFF2-40B4-BE49-F238E27FC236}">
                        <a16:creationId xmlns:a16="http://schemas.microsoft.com/office/drawing/2014/main" id="{C10C9F6C-8CD8-46DD-B206-0A05C894B5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6089" y="4048220"/>
                    <a:ext cx="388953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937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E555EA80-B54A-4EFF-A6C8-9EB6B12F4B07}"/>
                      </a:ext>
                    </a:extLst>
                  </p:cNvPr>
                  <p:cNvSpPr txBox="1"/>
                  <p:nvPr/>
                </p:nvSpPr>
                <p:spPr>
                  <a:xfrm>
                    <a:off x="3910435" y="4728264"/>
                    <a:ext cx="5538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E555EA80-B54A-4EFF-A6C8-9EB6B12F4B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0435" y="4728264"/>
                    <a:ext cx="553870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97" r="-2198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EE19D8A8-9CAB-4FAE-8F7F-46EAFBBB0757}"/>
                      </a:ext>
                    </a:extLst>
                  </p:cNvPr>
                  <p:cNvSpPr txBox="1"/>
                  <p:nvPr/>
                </p:nvSpPr>
                <p:spPr>
                  <a:xfrm>
                    <a:off x="4492757" y="4075620"/>
                    <a:ext cx="2212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EE19D8A8-9CAB-4FAE-8F7F-46EAFBBB07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757" y="4075620"/>
                    <a:ext cx="221214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2222" r="-2222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3" name="직선 화살표 연결선 572">
                <a:extLst>
                  <a:ext uri="{FF2B5EF4-FFF2-40B4-BE49-F238E27FC236}">
                    <a16:creationId xmlns:a16="http://schemas.microsoft.com/office/drawing/2014/main" id="{665F2747-F488-4619-91F6-6ADDE095C1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2564" y="2429519"/>
                <a:ext cx="0" cy="67174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직선 화살표 연결선 573">
                <a:extLst>
                  <a:ext uri="{FF2B5EF4-FFF2-40B4-BE49-F238E27FC236}">
                    <a16:creationId xmlns:a16="http://schemas.microsoft.com/office/drawing/2014/main" id="{6B1D0561-F525-4E5E-92F0-9BF1C728C4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0298" y="2429519"/>
                <a:ext cx="0" cy="66452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7" name="TextBox 576">
                    <a:extLst>
                      <a:ext uri="{FF2B5EF4-FFF2-40B4-BE49-F238E27FC236}">
                        <a16:creationId xmlns:a16="http://schemas.microsoft.com/office/drawing/2014/main" id="{649B8007-F583-4842-8F08-043E26E48447}"/>
                      </a:ext>
                    </a:extLst>
                  </p:cNvPr>
                  <p:cNvSpPr txBox="1"/>
                  <p:nvPr/>
                </p:nvSpPr>
                <p:spPr>
                  <a:xfrm>
                    <a:off x="4269895" y="2113365"/>
                    <a:ext cx="5657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577" name="TextBox 576">
                    <a:extLst>
                      <a:ext uri="{FF2B5EF4-FFF2-40B4-BE49-F238E27FC236}">
                        <a16:creationId xmlns:a16="http://schemas.microsoft.com/office/drawing/2014/main" id="{649B8007-F583-4842-8F08-043E26E484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9895" y="2113365"/>
                    <a:ext cx="565796" cy="27699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7527" r="-215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8" name="TextBox 577">
                    <a:extLst>
                      <a:ext uri="{FF2B5EF4-FFF2-40B4-BE49-F238E27FC236}">
                        <a16:creationId xmlns:a16="http://schemas.microsoft.com/office/drawing/2014/main" id="{CA1D5DB7-0DBF-472A-B435-15E005857F15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103" y="2129913"/>
                    <a:ext cx="7068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𝐝𝐡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578" name="TextBox 577">
                    <a:extLst>
                      <a:ext uri="{FF2B5EF4-FFF2-40B4-BE49-F238E27FC236}">
                        <a16:creationId xmlns:a16="http://schemas.microsoft.com/office/drawing/2014/main" id="{CA1D5DB7-0DBF-472A-B435-15E005857F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3103" y="2129913"/>
                    <a:ext cx="706860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6034" r="-1724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0" name="직선 연결선 579">
                <a:extLst>
                  <a:ext uri="{FF2B5EF4-FFF2-40B4-BE49-F238E27FC236}">
                    <a16:creationId xmlns:a16="http://schemas.microsoft.com/office/drawing/2014/main" id="{F690B7F9-A98F-47CC-A104-5E97E236B6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86279" y="3527688"/>
                <a:ext cx="708763" cy="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69AE26D8-AE84-4504-A44A-4FDDF8A71376}"/>
                  </a:ext>
                </a:extLst>
              </p:cNvPr>
              <p:cNvSpPr txBox="1"/>
              <p:nvPr/>
            </p:nvSpPr>
            <p:spPr>
              <a:xfrm>
                <a:off x="2858905" y="3306913"/>
                <a:ext cx="2203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b="1" dirty="0"/>
                  <a:t>…</a:t>
                </a:r>
                <a:endParaRPr lang="ko-KR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24920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</p:spPr>
            <p:txBody>
              <a:bodyPr/>
              <a:lstStyle/>
              <a:p>
                <a:r>
                  <a:rPr lang="en-US" altLang="ko-KR" dirty="0"/>
                  <a:t>Vanishing(or Exploding) Gradient Problem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원인 </a:t>
                </a:r>
                <a:r>
                  <a:rPr lang="en-US" altLang="ko-KR" dirty="0"/>
                  <a:t>: tanh()</a:t>
                </a:r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𝐡</m:t>
                        </m:r>
                      </m:sub>
                    </m:sSub>
                    <m:r>
                      <a:rPr lang="ko-KR" altLang="en-US" b="1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 smtClean="0"/>
                  <a:t> 행렬곱 </a:t>
                </a:r>
                <a:r>
                  <a:rPr lang="en-US" altLang="ko-KR" dirty="0"/>
                  <a:t>: tanh</a:t>
                </a:r>
                <a:r>
                  <a:rPr lang="ko-KR" altLang="en-US" dirty="0"/>
                  <a:t>의 </a:t>
                </a:r>
                <a:r>
                  <a:rPr lang="ko-KR" altLang="en-US" dirty="0" smtClean="0"/>
                  <a:t>미분과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𝐡</m:t>
                        </m:r>
                      </m:sub>
                    </m:sSub>
                    <m:r>
                      <a:rPr lang="ko-KR" altLang="en-US" b="1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의 길이만큼 누적해 </a:t>
                </a:r>
                <a:r>
                  <a:rPr lang="ko-KR" altLang="en-US" dirty="0" err="1"/>
                  <a:t>곱해짐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  <a:blipFill>
                <a:blip r:embed="rId2"/>
                <a:stretch>
                  <a:fillRect l="-694" t="-1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7" name="사각형: 둥근 모서리 646">
            <a:extLst>
              <a:ext uri="{FF2B5EF4-FFF2-40B4-BE49-F238E27FC236}">
                <a16:creationId xmlns:a16="http://schemas.microsoft.com/office/drawing/2014/main" id="{853C75B7-2E5C-4E34-992D-CD6EE7CBA7D6}"/>
              </a:ext>
            </a:extLst>
          </p:cNvPr>
          <p:cNvSpPr/>
          <p:nvPr/>
        </p:nvSpPr>
        <p:spPr>
          <a:xfrm>
            <a:off x="2091285" y="4138111"/>
            <a:ext cx="1863269" cy="1675767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8" name="타원 647">
            <a:extLst>
              <a:ext uri="{FF2B5EF4-FFF2-40B4-BE49-F238E27FC236}">
                <a16:creationId xmlns:a16="http://schemas.microsoft.com/office/drawing/2014/main" id="{AED903EB-A29D-4FFB-A2C7-0029B4B4BE89}"/>
              </a:ext>
            </a:extLst>
          </p:cNvPr>
          <p:cNvSpPr/>
          <p:nvPr/>
        </p:nvSpPr>
        <p:spPr>
          <a:xfrm>
            <a:off x="2642058" y="4681438"/>
            <a:ext cx="235788" cy="2357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649" name="타원 648">
            <a:extLst>
              <a:ext uri="{FF2B5EF4-FFF2-40B4-BE49-F238E27FC236}">
                <a16:creationId xmlns:a16="http://schemas.microsoft.com/office/drawing/2014/main" id="{09443EC6-A096-4370-A718-B626774C8DCC}"/>
              </a:ext>
            </a:extLst>
          </p:cNvPr>
          <p:cNvSpPr/>
          <p:nvPr/>
        </p:nvSpPr>
        <p:spPr>
          <a:xfrm>
            <a:off x="3517834" y="4921907"/>
            <a:ext cx="235788" cy="2357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650" name="그룹 649">
            <a:extLst>
              <a:ext uri="{FF2B5EF4-FFF2-40B4-BE49-F238E27FC236}">
                <a16:creationId xmlns:a16="http://schemas.microsoft.com/office/drawing/2014/main" id="{7E7DBE14-A251-43B6-AAC8-4A70913390FE}"/>
              </a:ext>
            </a:extLst>
          </p:cNvPr>
          <p:cNvGrpSpPr/>
          <p:nvPr/>
        </p:nvGrpSpPr>
        <p:grpSpPr>
          <a:xfrm>
            <a:off x="3400728" y="4416895"/>
            <a:ext cx="470000" cy="281796"/>
            <a:chOff x="4328374" y="2271384"/>
            <a:chExt cx="470000" cy="281796"/>
          </a:xfrm>
        </p:grpSpPr>
        <p:sp>
          <p:nvSpPr>
            <p:cNvPr id="693" name="타원 692">
              <a:extLst>
                <a:ext uri="{FF2B5EF4-FFF2-40B4-BE49-F238E27FC236}">
                  <a16:creationId xmlns:a16="http://schemas.microsoft.com/office/drawing/2014/main" id="{50BD5E5A-D603-40A9-8AFD-717A52C828F2}"/>
                </a:ext>
              </a:extLst>
            </p:cNvPr>
            <p:cNvSpPr/>
            <p:nvPr/>
          </p:nvSpPr>
          <p:spPr>
            <a:xfrm>
              <a:off x="4422476" y="2271384"/>
              <a:ext cx="281796" cy="28179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694" name="TextBox 693">
              <a:extLst>
                <a:ext uri="{FF2B5EF4-FFF2-40B4-BE49-F238E27FC236}">
                  <a16:creationId xmlns:a16="http://schemas.microsoft.com/office/drawing/2014/main" id="{BD1B7D43-0E10-4183-BF31-A9F378E0F2A7}"/>
                </a:ext>
              </a:extLst>
            </p:cNvPr>
            <p:cNvSpPr txBox="1"/>
            <p:nvPr/>
          </p:nvSpPr>
          <p:spPr>
            <a:xfrm>
              <a:off x="4328374" y="2274317"/>
              <a:ext cx="4700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</a:rPr>
                <a:t>tanh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1" name="그룹 650">
            <a:extLst>
              <a:ext uri="{FF2B5EF4-FFF2-40B4-BE49-F238E27FC236}">
                <a16:creationId xmlns:a16="http://schemas.microsoft.com/office/drawing/2014/main" id="{A1B23392-D4A7-40FE-B8A2-FEBB3EEBDE93}"/>
              </a:ext>
            </a:extLst>
          </p:cNvPr>
          <p:cNvGrpSpPr/>
          <p:nvPr/>
        </p:nvGrpSpPr>
        <p:grpSpPr>
          <a:xfrm>
            <a:off x="3599136" y="4698691"/>
            <a:ext cx="83008" cy="234346"/>
            <a:chOff x="4526782" y="2553180"/>
            <a:chExt cx="83008" cy="234346"/>
          </a:xfrm>
        </p:grpSpPr>
        <p:cxnSp>
          <p:nvCxnSpPr>
            <p:cNvPr id="691" name="직선 화살표 연결선 690">
              <a:extLst>
                <a:ext uri="{FF2B5EF4-FFF2-40B4-BE49-F238E27FC236}">
                  <a16:creationId xmlns:a16="http://schemas.microsoft.com/office/drawing/2014/main" id="{94F163E6-7EB2-4EC5-A703-25F0B96517BA}"/>
                </a:ext>
              </a:extLst>
            </p:cNvPr>
            <p:cNvCxnSpPr/>
            <p:nvPr/>
          </p:nvCxnSpPr>
          <p:spPr>
            <a:xfrm flipV="1">
              <a:off x="4526782" y="2553180"/>
              <a:ext cx="0" cy="22321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직선 화살표 연결선 691">
              <a:extLst>
                <a:ext uri="{FF2B5EF4-FFF2-40B4-BE49-F238E27FC236}">
                  <a16:creationId xmlns:a16="http://schemas.microsoft.com/office/drawing/2014/main" id="{D05B3843-17BB-4870-950C-CB8E3B8447BB}"/>
                </a:ext>
              </a:extLst>
            </p:cNvPr>
            <p:cNvCxnSpPr>
              <a:cxnSpLocks/>
            </p:cNvCxnSpPr>
            <p:nvPr/>
          </p:nvCxnSpPr>
          <p:spPr>
            <a:xfrm>
              <a:off x="4608917" y="2564296"/>
              <a:ext cx="873" cy="2232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52" name="타원 651">
            <a:extLst>
              <a:ext uri="{FF2B5EF4-FFF2-40B4-BE49-F238E27FC236}">
                <a16:creationId xmlns:a16="http://schemas.microsoft.com/office/drawing/2014/main" id="{B36251CF-F4B5-49DB-892F-A3FAA0C09B21}"/>
              </a:ext>
            </a:extLst>
          </p:cNvPr>
          <p:cNvSpPr/>
          <p:nvPr/>
        </p:nvSpPr>
        <p:spPr>
          <a:xfrm>
            <a:off x="3051109" y="4921907"/>
            <a:ext cx="235788" cy="2357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653" name="그룹 652">
            <a:extLst>
              <a:ext uri="{FF2B5EF4-FFF2-40B4-BE49-F238E27FC236}">
                <a16:creationId xmlns:a16="http://schemas.microsoft.com/office/drawing/2014/main" id="{5D5A785B-A4D2-4531-B4DF-210BBEF688F8}"/>
              </a:ext>
            </a:extLst>
          </p:cNvPr>
          <p:cNvGrpSpPr/>
          <p:nvPr/>
        </p:nvGrpSpPr>
        <p:grpSpPr>
          <a:xfrm rot="5400000">
            <a:off x="3359224" y="4922628"/>
            <a:ext cx="83008" cy="234346"/>
            <a:chOff x="4526782" y="2553180"/>
            <a:chExt cx="83008" cy="234346"/>
          </a:xfrm>
        </p:grpSpPr>
        <p:cxnSp>
          <p:nvCxnSpPr>
            <p:cNvPr id="689" name="직선 화살표 연결선 688">
              <a:extLst>
                <a:ext uri="{FF2B5EF4-FFF2-40B4-BE49-F238E27FC236}">
                  <a16:creationId xmlns:a16="http://schemas.microsoft.com/office/drawing/2014/main" id="{9D9D0551-3A8C-4539-ABC5-4F619129CA04}"/>
                </a:ext>
              </a:extLst>
            </p:cNvPr>
            <p:cNvCxnSpPr/>
            <p:nvPr/>
          </p:nvCxnSpPr>
          <p:spPr>
            <a:xfrm flipV="1">
              <a:off x="4526782" y="2553180"/>
              <a:ext cx="0" cy="22321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직선 화살표 연결선 689">
              <a:extLst>
                <a:ext uri="{FF2B5EF4-FFF2-40B4-BE49-F238E27FC236}">
                  <a16:creationId xmlns:a16="http://schemas.microsoft.com/office/drawing/2014/main" id="{C8C19C7A-2858-4A4E-9772-ACEEF9B49EDA}"/>
                </a:ext>
              </a:extLst>
            </p:cNvPr>
            <p:cNvCxnSpPr>
              <a:cxnSpLocks/>
            </p:cNvCxnSpPr>
            <p:nvPr/>
          </p:nvCxnSpPr>
          <p:spPr>
            <a:xfrm>
              <a:off x="4608917" y="2564296"/>
              <a:ext cx="873" cy="2232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55" name="그룹 654">
            <a:extLst>
              <a:ext uri="{FF2B5EF4-FFF2-40B4-BE49-F238E27FC236}">
                <a16:creationId xmlns:a16="http://schemas.microsoft.com/office/drawing/2014/main" id="{D0F738A1-BB46-4773-94C9-7BC282325BC8}"/>
              </a:ext>
            </a:extLst>
          </p:cNvPr>
          <p:cNvGrpSpPr/>
          <p:nvPr/>
        </p:nvGrpSpPr>
        <p:grpSpPr>
          <a:xfrm rot="7200000">
            <a:off x="2932397" y="4815864"/>
            <a:ext cx="83008" cy="234346"/>
            <a:chOff x="4526782" y="2553180"/>
            <a:chExt cx="83008" cy="234346"/>
          </a:xfrm>
        </p:grpSpPr>
        <p:cxnSp>
          <p:nvCxnSpPr>
            <p:cNvPr id="687" name="직선 화살표 연결선 686">
              <a:extLst>
                <a:ext uri="{FF2B5EF4-FFF2-40B4-BE49-F238E27FC236}">
                  <a16:creationId xmlns:a16="http://schemas.microsoft.com/office/drawing/2014/main" id="{8785F2B5-CB76-4681-A4AC-D2C875B88368}"/>
                </a:ext>
              </a:extLst>
            </p:cNvPr>
            <p:cNvCxnSpPr/>
            <p:nvPr/>
          </p:nvCxnSpPr>
          <p:spPr>
            <a:xfrm flipV="1">
              <a:off x="4526782" y="2553180"/>
              <a:ext cx="0" cy="22321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직선 화살표 연결선 687">
              <a:extLst>
                <a:ext uri="{FF2B5EF4-FFF2-40B4-BE49-F238E27FC236}">
                  <a16:creationId xmlns:a16="http://schemas.microsoft.com/office/drawing/2014/main" id="{5B1794B3-587C-4876-A883-D154C05AE662}"/>
                </a:ext>
              </a:extLst>
            </p:cNvPr>
            <p:cNvCxnSpPr>
              <a:cxnSpLocks/>
            </p:cNvCxnSpPr>
            <p:nvPr/>
          </p:nvCxnSpPr>
          <p:spPr>
            <a:xfrm>
              <a:off x="4608917" y="2564296"/>
              <a:ext cx="873" cy="2232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57" name="그룹 656">
            <a:extLst>
              <a:ext uri="{FF2B5EF4-FFF2-40B4-BE49-F238E27FC236}">
                <a16:creationId xmlns:a16="http://schemas.microsoft.com/office/drawing/2014/main" id="{8F570914-81E3-4041-9CA8-0F3A6D25D468}"/>
              </a:ext>
            </a:extLst>
          </p:cNvPr>
          <p:cNvGrpSpPr/>
          <p:nvPr/>
        </p:nvGrpSpPr>
        <p:grpSpPr>
          <a:xfrm rot="5400000">
            <a:off x="1789076" y="3990358"/>
            <a:ext cx="72764" cy="1633209"/>
            <a:chOff x="4526782" y="2553180"/>
            <a:chExt cx="82137" cy="238086"/>
          </a:xfrm>
        </p:grpSpPr>
        <p:cxnSp>
          <p:nvCxnSpPr>
            <p:cNvPr id="683" name="직선 화살표 연결선 682">
              <a:extLst>
                <a:ext uri="{FF2B5EF4-FFF2-40B4-BE49-F238E27FC236}">
                  <a16:creationId xmlns:a16="http://schemas.microsoft.com/office/drawing/2014/main" id="{E87FBE07-D76F-416E-A382-246638160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6782" y="2553180"/>
              <a:ext cx="0" cy="22321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직선 화살표 연결선 683">
              <a:extLst>
                <a:ext uri="{FF2B5EF4-FFF2-40B4-BE49-F238E27FC236}">
                  <a16:creationId xmlns:a16="http://schemas.microsoft.com/office/drawing/2014/main" id="{83A11C45-1638-4B1F-9F4B-CF4660DACD7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490573" y="2672920"/>
              <a:ext cx="23669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59" name="그룹 658">
            <a:extLst>
              <a:ext uri="{FF2B5EF4-FFF2-40B4-BE49-F238E27FC236}">
                <a16:creationId xmlns:a16="http://schemas.microsoft.com/office/drawing/2014/main" id="{7730D460-9D1F-4A97-A72D-298883A269F6}"/>
              </a:ext>
            </a:extLst>
          </p:cNvPr>
          <p:cNvGrpSpPr/>
          <p:nvPr/>
        </p:nvGrpSpPr>
        <p:grpSpPr>
          <a:xfrm>
            <a:off x="2257700" y="4538166"/>
            <a:ext cx="460243" cy="143272"/>
            <a:chOff x="3185346" y="2392655"/>
            <a:chExt cx="460243" cy="143272"/>
          </a:xfrm>
        </p:grpSpPr>
        <p:cxnSp>
          <p:nvCxnSpPr>
            <p:cNvPr id="681" name="직선 화살표 연결선 680">
              <a:extLst>
                <a:ext uri="{FF2B5EF4-FFF2-40B4-BE49-F238E27FC236}">
                  <a16:creationId xmlns:a16="http://schemas.microsoft.com/office/drawing/2014/main" id="{AED867C5-53BD-477A-8FF3-2777C0ECA033}"/>
                </a:ext>
              </a:extLst>
            </p:cNvPr>
            <p:cNvCxnSpPr>
              <a:cxnSpLocks/>
            </p:cNvCxnSpPr>
            <p:nvPr/>
          </p:nvCxnSpPr>
          <p:spPr>
            <a:xfrm>
              <a:off x="3502317" y="2392655"/>
              <a:ext cx="143272" cy="14327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직선 연결선 681">
              <a:extLst>
                <a:ext uri="{FF2B5EF4-FFF2-40B4-BE49-F238E27FC236}">
                  <a16:creationId xmlns:a16="http://schemas.microsoft.com/office/drawing/2014/main" id="{B0C8D94B-EEDE-4E06-9846-BFF22D44240A}"/>
                </a:ext>
              </a:extLst>
            </p:cNvPr>
            <p:cNvCxnSpPr/>
            <p:nvPr/>
          </p:nvCxnSpPr>
          <p:spPr>
            <a:xfrm flipH="1">
              <a:off x="3185346" y="2392655"/>
              <a:ext cx="31697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2" name="TextBox 661">
                <a:extLst>
                  <a:ext uri="{FF2B5EF4-FFF2-40B4-BE49-F238E27FC236}">
                    <a16:creationId xmlns:a16="http://schemas.microsoft.com/office/drawing/2014/main" id="{5B6C38D4-5DC0-4B3D-B074-0C614638CE88}"/>
                  </a:ext>
                </a:extLst>
              </p:cNvPr>
              <p:cNvSpPr txBox="1"/>
              <p:nvPr/>
            </p:nvSpPr>
            <p:spPr>
              <a:xfrm>
                <a:off x="2232661" y="4248345"/>
                <a:ext cx="398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62" name="TextBox 661">
                <a:extLst>
                  <a:ext uri="{FF2B5EF4-FFF2-40B4-BE49-F238E27FC236}">
                    <a16:creationId xmlns:a16="http://schemas.microsoft.com/office/drawing/2014/main" id="{5B6C38D4-5DC0-4B3D-B074-0C614638C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661" y="4248345"/>
                <a:ext cx="398058" cy="276999"/>
              </a:xfrm>
              <a:prstGeom prst="rect">
                <a:avLst/>
              </a:prstGeom>
              <a:blipFill>
                <a:blip r:embed="rId3"/>
                <a:stretch>
                  <a:fillRect l="-9091" r="-4545" b="-2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5607E256-5877-4BFA-98EF-F242AD711404}"/>
                  </a:ext>
                </a:extLst>
              </p:cNvPr>
              <p:cNvSpPr txBox="1"/>
              <p:nvPr/>
            </p:nvSpPr>
            <p:spPr>
              <a:xfrm>
                <a:off x="1145964" y="4457178"/>
                <a:ext cx="5128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𝐢𝐧𝐢𝐭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5607E256-5877-4BFA-98EF-F242AD711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4" y="4457178"/>
                <a:ext cx="512897" cy="276999"/>
              </a:xfrm>
              <a:prstGeom prst="rect">
                <a:avLst/>
              </a:prstGeom>
              <a:blipFill>
                <a:blip r:embed="rId4"/>
                <a:stretch>
                  <a:fillRect l="-9524" r="-2381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AA4F48B7-B86B-4C25-A1B9-867A10EF8B00}"/>
                  </a:ext>
                </a:extLst>
              </p:cNvPr>
              <p:cNvSpPr txBox="1"/>
              <p:nvPr/>
            </p:nvSpPr>
            <p:spPr>
              <a:xfrm>
                <a:off x="1145964" y="4921490"/>
                <a:ext cx="6539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𝐝𝐡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𝐢𝐧𝐢𝐭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AA4F48B7-B86B-4C25-A1B9-867A10EF8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4" y="4921490"/>
                <a:ext cx="653962" cy="276999"/>
              </a:xfrm>
              <a:prstGeom prst="rect">
                <a:avLst/>
              </a:prstGeom>
              <a:blipFill>
                <a:blip r:embed="rId5"/>
                <a:stretch>
                  <a:fillRect l="-7477" r="-1869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8" name="직선 화살표 연결선 667">
            <a:extLst>
              <a:ext uri="{FF2B5EF4-FFF2-40B4-BE49-F238E27FC236}">
                <a16:creationId xmlns:a16="http://schemas.microsoft.com/office/drawing/2014/main" id="{FC7F1FA1-609A-471B-920A-499F4DE0F0D3}"/>
              </a:ext>
            </a:extLst>
          </p:cNvPr>
          <p:cNvCxnSpPr>
            <a:cxnSpLocks/>
          </p:cNvCxnSpPr>
          <p:nvPr/>
        </p:nvCxnSpPr>
        <p:spPr>
          <a:xfrm flipV="1">
            <a:off x="3599136" y="3745154"/>
            <a:ext cx="0" cy="6717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직선 화살표 연결선 668">
            <a:extLst>
              <a:ext uri="{FF2B5EF4-FFF2-40B4-BE49-F238E27FC236}">
                <a16:creationId xmlns:a16="http://schemas.microsoft.com/office/drawing/2014/main" id="{4653F537-F77D-40C5-9EB9-FBB62B68B15F}"/>
              </a:ext>
            </a:extLst>
          </p:cNvPr>
          <p:cNvCxnSpPr>
            <a:cxnSpLocks/>
          </p:cNvCxnSpPr>
          <p:nvPr/>
        </p:nvCxnSpPr>
        <p:spPr>
          <a:xfrm>
            <a:off x="3686870" y="4047724"/>
            <a:ext cx="0" cy="3619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0" name="직선 연결선 669">
            <a:extLst>
              <a:ext uri="{FF2B5EF4-FFF2-40B4-BE49-F238E27FC236}">
                <a16:creationId xmlns:a16="http://schemas.microsoft.com/office/drawing/2014/main" id="{7D81AC0C-0869-47C2-A4CB-F520CCDCCD2A}"/>
              </a:ext>
            </a:extLst>
          </p:cNvPr>
          <p:cNvCxnSpPr>
            <a:cxnSpLocks/>
          </p:cNvCxnSpPr>
          <p:nvPr/>
        </p:nvCxnSpPr>
        <p:spPr>
          <a:xfrm flipH="1">
            <a:off x="3599137" y="3968267"/>
            <a:ext cx="62240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직선 연결선 670">
            <a:extLst>
              <a:ext uri="{FF2B5EF4-FFF2-40B4-BE49-F238E27FC236}">
                <a16:creationId xmlns:a16="http://schemas.microsoft.com/office/drawing/2014/main" id="{85C22834-E0B0-463C-9D9B-7D4F2F8B73D6}"/>
              </a:ext>
            </a:extLst>
          </p:cNvPr>
          <p:cNvCxnSpPr>
            <a:cxnSpLocks/>
          </p:cNvCxnSpPr>
          <p:nvPr/>
        </p:nvCxnSpPr>
        <p:spPr>
          <a:xfrm flipH="1">
            <a:off x="3681271" y="4048772"/>
            <a:ext cx="447177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2" name="직선 연결선 671">
            <a:extLst>
              <a:ext uri="{FF2B5EF4-FFF2-40B4-BE49-F238E27FC236}">
                <a16:creationId xmlns:a16="http://schemas.microsoft.com/office/drawing/2014/main" id="{9C749061-E196-4FB5-9974-294B58D9AA2B}"/>
              </a:ext>
            </a:extLst>
          </p:cNvPr>
          <p:cNvCxnSpPr>
            <a:cxnSpLocks/>
          </p:cNvCxnSpPr>
          <p:nvPr/>
        </p:nvCxnSpPr>
        <p:spPr>
          <a:xfrm flipV="1">
            <a:off x="4218986" y="3968268"/>
            <a:ext cx="1" cy="8022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직선 연결선 672">
            <a:extLst>
              <a:ext uri="{FF2B5EF4-FFF2-40B4-BE49-F238E27FC236}">
                <a16:creationId xmlns:a16="http://schemas.microsoft.com/office/drawing/2014/main" id="{5105B7DD-B758-4BA9-8406-AC933EF19BCA}"/>
              </a:ext>
            </a:extLst>
          </p:cNvPr>
          <p:cNvCxnSpPr>
            <a:cxnSpLocks/>
          </p:cNvCxnSpPr>
          <p:nvPr/>
        </p:nvCxnSpPr>
        <p:spPr>
          <a:xfrm flipV="1">
            <a:off x="4128448" y="4047725"/>
            <a:ext cx="1" cy="795598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4" name="TextBox 673">
                <a:extLst>
                  <a:ext uri="{FF2B5EF4-FFF2-40B4-BE49-F238E27FC236}">
                    <a16:creationId xmlns:a16="http://schemas.microsoft.com/office/drawing/2014/main" id="{62554F62-2EE4-4D01-B02E-188D39E10EF7}"/>
                  </a:ext>
                </a:extLst>
              </p:cNvPr>
              <p:cNvSpPr txBox="1"/>
              <p:nvPr/>
            </p:nvSpPr>
            <p:spPr>
              <a:xfrm>
                <a:off x="3494830" y="3429000"/>
                <a:ext cx="3333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74" name="TextBox 673">
                <a:extLst>
                  <a:ext uri="{FF2B5EF4-FFF2-40B4-BE49-F238E27FC236}">
                    <a16:creationId xmlns:a16="http://schemas.microsoft.com/office/drawing/2014/main" id="{62554F62-2EE4-4D01-B02E-188D39E10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830" y="3429000"/>
                <a:ext cx="333361" cy="276999"/>
              </a:xfrm>
              <a:prstGeom prst="rect">
                <a:avLst/>
              </a:prstGeom>
              <a:blipFill>
                <a:blip r:embed="rId6"/>
                <a:stretch>
                  <a:fillRect l="-12727" r="-363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5" name="TextBox 674">
                <a:extLst>
                  <a:ext uri="{FF2B5EF4-FFF2-40B4-BE49-F238E27FC236}">
                    <a16:creationId xmlns:a16="http://schemas.microsoft.com/office/drawing/2014/main" id="{0CBD911C-25E9-49CD-8B0D-4D0106B24B29}"/>
                  </a:ext>
                </a:extLst>
              </p:cNvPr>
              <p:cNvSpPr txBox="1"/>
              <p:nvPr/>
            </p:nvSpPr>
            <p:spPr>
              <a:xfrm>
                <a:off x="4256578" y="4457178"/>
                <a:ext cx="333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75" name="TextBox 674">
                <a:extLst>
                  <a:ext uri="{FF2B5EF4-FFF2-40B4-BE49-F238E27FC236}">
                    <a16:creationId xmlns:a16="http://schemas.microsoft.com/office/drawing/2014/main" id="{0CBD911C-25E9-49CD-8B0D-4D0106B24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578" y="4457178"/>
                <a:ext cx="333360" cy="276999"/>
              </a:xfrm>
              <a:prstGeom prst="rect">
                <a:avLst/>
              </a:prstGeom>
              <a:blipFill>
                <a:blip r:embed="rId7"/>
                <a:stretch>
                  <a:fillRect l="-12727" r="-363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6" name="TextBox 675">
                <a:extLst>
                  <a:ext uri="{FF2B5EF4-FFF2-40B4-BE49-F238E27FC236}">
                    <a16:creationId xmlns:a16="http://schemas.microsoft.com/office/drawing/2014/main" id="{6BCCEF77-4791-43B4-A9B0-412DCD46EA41}"/>
                  </a:ext>
                </a:extLst>
              </p:cNvPr>
              <p:cNvSpPr txBox="1"/>
              <p:nvPr/>
            </p:nvSpPr>
            <p:spPr>
              <a:xfrm>
                <a:off x="4186046" y="4883509"/>
                <a:ext cx="474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𝐝𝐡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76" name="TextBox 675">
                <a:extLst>
                  <a:ext uri="{FF2B5EF4-FFF2-40B4-BE49-F238E27FC236}">
                    <a16:creationId xmlns:a16="http://schemas.microsoft.com/office/drawing/2014/main" id="{6BCCEF77-4791-43B4-A9B0-412DCD46E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046" y="4883509"/>
                <a:ext cx="474424" cy="276999"/>
              </a:xfrm>
              <a:prstGeom prst="rect">
                <a:avLst/>
              </a:prstGeom>
              <a:blipFill>
                <a:blip r:embed="rId8"/>
                <a:stretch>
                  <a:fillRect l="-10256" r="-256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1" name="사각형: 둥근 모서리 600">
            <a:extLst>
              <a:ext uri="{FF2B5EF4-FFF2-40B4-BE49-F238E27FC236}">
                <a16:creationId xmlns:a16="http://schemas.microsoft.com/office/drawing/2014/main" id="{797B27EF-ADE9-4874-855D-2C8F7D501357}"/>
              </a:ext>
            </a:extLst>
          </p:cNvPr>
          <p:cNvSpPr/>
          <p:nvPr/>
        </p:nvSpPr>
        <p:spPr>
          <a:xfrm>
            <a:off x="5198758" y="4138111"/>
            <a:ext cx="1863269" cy="1675767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2" name="타원 601">
            <a:extLst>
              <a:ext uri="{FF2B5EF4-FFF2-40B4-BE49-F238E27FC236}">
                <a16:creationId xmlns:a16="http://schemas.microsoft.com/office/drawing/2014/main" id="{E76AF38F-36E8-4BFE-ABAA-9B291E93CAB2}"/>
              </a:ext>
            </a:extLst>
          </p:cNvPr>
          <p:cNvSpPr/>
          <p:nvPr/>
        </p:nvSpPr>
        <p:spPr>
          <a:xfrm>
            <a:off x="5749531" y="4681438"/>
            <a:ext cx="235788" cy="2357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603" name="타원 602">
            <a:extLst>
              <a:ext uri="{FF2B5EF4-FFF2-40B4-BE49-F238E27FC236}">
                <a16:creationId xmlns:a16="http://schemas.microsoft.com/office/drawing/2014/main" id="{57D0C6CB-8BA1-42F0-AE80-0158ACF83608}"/>
              </a:ext>
            </a:extLst>
          </p:cNvPr>
          <p:cNvSpPr/>
          <p:nvPr/>
        </p:nvSpPr>
        <p:spPr>
          <a:xfrm>
            <a:off x="6625307" y="4921907"/>
            <a:ext cx="235788" cy="2357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604" name="그룹 603">
            <a:extLst>
              <a:ext uri="{FF2B5EF4-FFF2-40B4-BE49-F238E27FC236}">
                <a16:creationId xmlns:a16="http://schemas.microsoft.com/office/drawing/2014/main" id="{B79EA8BF-648A-4DB1-985A-16B8D190D888}"/>
              </a:ext>
            </a:extLst>
          </p:cNvPr>
          <p:cNvGrpSpPr/>
          <p:nvPr/>
        </p:nvGrpSpPr>
        <p:grpSpPr>
          <a:xfrm>
            <a:off x="6508201" y="4416895"/>
            <a:ext cx="470000" cy="281796"/>
            <a:chOff x="4328374" y="2271384"/>
            <a:chExt cx="470000" cy="281796"/>
          </a:xfrm>
        </p:grpSpPr>
        <p:sp>
          <p:nvSpPr>
            <p:cNvPr id="645" name="타원 644">
              <a:extLst>
                <a:ext uri="{FF2B5EF4-FFF2-40B4-BE49-F238E27FC236}">
                  <a16:creationId xmlns:a16="http://schemas.microsoft.com/office/drawing/2014/main" id="{50313821-FEB6-4610-9634-9EF9A1C22609}"/>
                </a:ext>
              </a:extLst>
            </p:cNvPr>
            <p:cNvSpPr/>
            <p:nvPr/>
          </p:nvSpPr>
          <p:spPr>
            <a:xfrm>
              <a:off x="4422476" y="2271384"/>
              <a:ext cx="281796" cy="28179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646" name="TextBox 645">
              <a:extLst>
                <a:ext uri="{FF2B5EF4-FFF2-40B4-BE49-F238E27FC236}">
                  <a16:creationId xmlns:a16="http://schemas.microsoft.com/office/drawing/2014/main" id="{AAAF92F8-187D-4E16-96E4-864DA8E0B058}"/>
                </a:ext>
              </a:extLst>
            </p:cNvPr>
            <p:cNvSpPr txBox="1"/>
            <p:nvPr/>
          </p:nvSpPr>
          <p:spPr>
            <a:xfrm>
              <a:off x="4328374" y="2274317"/>
              <a:ext cx="4700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</a:rPr>
                <a:t>tanh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5" name="그룹 604">
            <a:extLst>
              <a:ext uri="{FF2B5EF4-FFF2-40B4-BE49-F238E27FC236}">
                <a16:creationId xmlns:a16="http://schemas.microsoft.com/office/drawing/2014/main" id="{7A12E993-27E7-49FD-BAC9-F11DB815C550}"/>
              </a:ext>
            </a:extLst>
          </p:cNvPr>
          <p:cNvGrpSpPr/>
          <p:nvPr/>
        </p:nvGrpSpPr>
        <p:grpSpPr>
          <a:xfrm>
            <a:off x="6706609" y="4698691"/>
            <a:ext cx="83008" cy="234346"/>
            <a:chOff x="4526782" y="2553180"/>
            <a:chExt cx="83008" cy="234346"/>
          </a:xfrm>
        </p:grpSpPr>
        <p:cxnSp>
          <p:nvCxnSpPr>
            <p:cNvPr id="643" name="직선 화살표 연결선 642">
              <a:extLst>
                <a:ext uri="{FF2B5EF4-FFF2-40B4-BE49-F238E27FC236}">
                  <a16:creationId xmlns:a16="http://schemas.microsoft.com/office/drawing/2014/main" id="{0145AE8F-20AA-4641-A2AC-8CAC757AF607}"/>
                </a:ext>
              </a:extLst>
            </p:cNvPr>
            <p:cNvCxnSpPr/>
            <p:nvPr/>
          </p:nvCxnSpPr>
          <p:spPr>
            <a:xfrm flipV="1">
              <a:off x="4526782" y="2553180"/>
              <a:ext cx="0" cy="22321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직선 화살표 연결선 643">
              <a:extLst>
                <a:ext uri="{FF2B5EF4-FFF2-40B4-BE49-F238E27FC236}">
                  <a16:creationId xmlns:a16="http://schemas.microsoft.com/office/drawing/2014/main" id="{099ADDFB-0F65-4DB3-8A6B-C536D379FFD6}"/>
                </a:ext>
              </a:extLst>
            </p:cNvPr>
            <p:cNvCxnSpPr>
              <a:cxnSpLocks/>
            </p:cNvCxnSpPr>
            <p:nvPr/>
          </p:nvCxnSpPr>
          <p:spPr>
            <a:xfrm>
              <a:off x="4608917" y="2564296"/>
              <a:ext cx="873" cy="2232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06" name="타원 605">
            <a:extLst>
              <a:ext uri="{FF2B5EF4-FFF2-40B4-BE49-F238E27FC236}">
                <a16:creationId xmlns:a16="http://schemas.microsoft.com/office/drawing/2014/main" id="{2B96F6C3-8900-443A-A06F-EE316362A8D1}"/>
              </a:ext>
            </a:extLst>
          </p:cNvPr>
          <p:cNvSpPr/>
          <p:nvPr/>
        </p:nvSpPr>
        <p:spPr>
          <a:xfrm>
            <a:off x="6158582" y="4921907"/>
            <a:ext cx="235788" cy="2357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607" name="그룹 606">
            <a:extLst>
              <a:ext uri="{FF2B5EF4-FFF2-40B4-BE49-F238E27FC236}">
                <a16:creationId xmlns:a16="http://schemas.microsoft.com/office/drawing/2014/main" id="{A36D6A4B-B7F7-4EBB-8129-C5F1C3D83B53}"/>
              </a:ext>
            </a:extLst>
          </p:cNvPr>
          <p:cNvGrpSpPr/>
          <p:nvPr/>
        </p:nvGrpSpPr>
        <p:grpSpPr>
          <a:xfrm rot="5400000">
            <a:off x="6466697" y="4922628"/>
            <a:ext cx="83008" cy="234346"/>
            <a:chOff x="4526782" y="2553180"/>
            <a:chExt cx="83008" cy="234346"/>
          </a:xfrm>
        </p:grpSpPr>
        <p:cxnSp>
          <p:nvCxnSpPr>
            <p:cNvPr id="641" name="직선 화살표 연결선 640">
              <a:extLst>
                <a:ext uri="{FF2B5EF4-FFF2-40B4-BE49-F238E27FC236}">
                  <a16:creationId xmlns:a16="http://schemas.microsoft.com/office/drawing/2014/main" id="{A2466D40-352C-404D-B022-A68CBF410CD8}"/>
                </a:ext>
              </a:extLst>
            </p:cNvPr>
            <p:cNvCxnSpPr/>
            <p:nvPr/>
          </p:nvCxnSpPr>
          <p:spPr>
            <a:xfrm flipV="1">
              <a:off x="4526782" y="2553180"/>
              <a:ext cx="0" cy="22321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직선 화살표 연결선 641">
              <a:extLst>
                <a:ext uri="{FF2B5EF4-FFF2-40B4-BE49-F238E27FC236}">
                  <a16:creationId xmlns:a16="http://schemas.microsoft.com/office/drawing/2014/main" id="{78FB5431-43C0-47DA-8BEB-2726D89EAF82}"/>
                </a:ext>
              </a:extLst>
            </p:cNvPr>
            <p:cNvCxnSpPr>
              <a:cxnSpLocks/>
            </p:cNvCxnSpPr>
            <p:nvPr/>
          </p:nvCxnSpPr>
          <p:spPr>
            <a:xfrm>
              <a:off x="4608917" y="2564296"/>
              <a:ext cx="873" cy="2232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09" name="그룹 608">
            <a:extLst>
              <a:ext uri="{FF2B5EF4-FFF2-40B4-BE49-F238E27FC236}">
                <a16:creationId xmlns:a16="http://schemas.microsoft.com/office/drawing/2014/main" id="{3540AEEA-32F4-4820-9764-0E7AEA551E6A}"/>
              </a:ext>
            </a:extLst>
          </p:cNvPr>
          <p:cNvGrpSpPr/>
          <p:nvPr/>
        </p:nvGrpSpPr>
        <p:grpSpPr>
          <a:xfrm rot="7200000">
            <a:off x="6039870" y="4815864"/>
            <a:ext cx="83008" cy="234346"/>
            <a:chOff x="4526782" y="2553180"/>
            <a:chExt cx="83008" cy="234346"/>
          </a:xfrm>
        </p:grpSpPr>
        <p:cxnSp>
          <p:nvCxnSpPr>
            <p:cNvPr id="639" name="직선 화살표 연결선 638">
              <a:extLst>
                <a:ext uri="{FF2B5EF4-FFF2-40B4-BE49-F238E27FC236}">
                  <a16:creationId xmlns:a16="http://schemas.microsoft.com/office/drawing/2014/main" id="{D8D4463A-1F69-4279-A69C-303030C30B57}"/>
                </a:ext>
              </a:extLst>
            </p:cNvPr>
            <p:cNvCxnSpPr/>
            <p:nvPr/>
          </p:nvCxnSpPr>
          <p:spPr>
            <a:xfrm flipV="1">
              <a:off x="4526782" y="2553180"/>
              <a:ext cx="0" cy="22321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직선 화살표 연결선 639">
              <a:extLst>
                <a:ext uri="{FF2B5EF4-FFF2-40B4-BE49-F238E27FC236}">
                  <a16:creationId xmlns:a16="http://schemas.microsoft.com/office/drawing/2014/main" id="{1ADCE222-5465-4013-A6E0-0FC342CACC85}"/>
                </a:ext>
              </a:extLst>
            </p:cNvPr>
            <p:cNvCxnSpPr>
              <a:cxnSpLocks/>
            </p:cNvCxnSpPr>
            <p:nvPr/>
          </p:nvCxnSpPr>
          <p:spPr>
            <a:xfrm>
              <a:off x="4608917" y="2564296"/>
              <a:ext cx="873" cy="2232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11" name="그룹 610">
            <a:extLst>
              <a:ext uri="{FF2B5EF4-FFF2-40B4-BE49-F238E27FC236}">
                <a16:creationId xmlns:a16="http://schemas.microsoft.com/office/drawing/2014/main" id="{93DC1EFF-A1E1-422E-BAD0-8A1BC25418FA}"/>
              </a:ext>
            </a:extLst>
          </p:cNvPr>
          <p:cNvGrpSpPr/>
          <p:nvPr/>
        </p:nvGrpSpPr>
        <p:grpSpPr>
          <a:xfrm rot="5400000">
            <a:off x="4896549" y="3990358"/>
            <a:ext cx="72764" cy="1633209"/>
            <a:chOff x="4526782" y="2553180"/>
            <a:chExt cx="82137" cy="238086"/>
          </a:xfrm>
        </p:grpSpPr>
        <p:cxnSp>
          <p:nvCxnSpPr>
            <p:cNvPr id="635" name="직선 화살표 연결선 634">
              <a:extLst>
                <a:ext uri="{FF2B5EF4-FFF2-40B4-BE49-F238E27FC236}">
                  <a16:creationId xmlns:a16="http://schemas.microsoft.com/office/drawing/2014/main" id="{A0E1D3EB-8EA4-4D85-8DB5-42D3ACB3BF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6782" y="2553180"/>
              <a:ext cx="0" cy="22321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직선 화살표 연결선 635">
              <a:extLst>
                <a:ext uri="{FF2B5EF4-FFF2-40B4-BE49-F238E27FC236}">
                  <a16:creationId xmlns:a16="http://schemas.microsoft.com/office/drawing/2014/main" id="{2811C6C2-5015-4878-981E-5862BC44375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490573" y="2672920"/>
              <a:ext cx="23669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13" name="그룹 612">
            <a:extLst>
              <a:ext uri="{FF2B5EF4-FFF2-40B4-BE49-F238E27FC236}">
                <a16:creationId xmlns:a16="http://schemas.microsoft.com/office/drawing/2014/main" id="{EA3D3723-60F0-4B0F-99C5-0A895972769F}"/>
              </a:ext>
            </a:extLst>
          </p:cNvPr>
          <p:cNvGrpSpPr/>
          <p:nvPr/>
        </p:nvGrpSpPr>
        <p:grpSpPr>
          <a:xfrm>
            <a:off x="5365173" y="4538166"/>
            <a:ext cx="460243" cy="143272"/>
            <a:chOff x="3185346" y="2392655"/>
            <a:chExt cx="460243" cy="143272"/>
          </a:xfrm>
        </p:grpSpPr>
        <p:cxnSp>
          <p:nvCxnSpPr>
            <p:cNvPr id="633" name="직선 화살표 연결선 632">
              <a:extLst>
                <a:ext uri="{FF2B5EF4-FFF2-40B4-BE49-F238E27FC236}">
                  <a16:creationId xmlns:a16="http://schemas.microsoft.com/office/drawing/2014/main" id="{58AF6A6E-924D-4852-8578-934D6063E361}"/>
                </a:ext>
              </a:extLst>
            </p:cNvPr>
            <p:cNvCxnSpPr>
              <a:cxnSpLocks/>
            </p:cNvCxnSpPr>
            <p:nvPr/>
          </p:nvCxnSpPr>
          <p:spPr>
            <a:xfrm>
              <a:off x="3502317" y="2392655"/>
              <a:ext cx="143272" cy="14327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직선 연결선 633">
              <a:extLst>
                <a:ext uri="{FF2B5EF4-FFF2-40B4-BE49-F238E27FC236}">
                  <a16:creationId xmlns:a16="http://schemas.microsoft.com/office/drawing/2014/main" id="{262A06C2-94B3-4164-8F3F-B08986FC1392}"/>
                </a:ext>
              </a:extLst>
            </p:cNvPr>
            <p:cNvCxnSpPr/>
            <p:nvPr/>
          </p:nvCxnSpPr>
          <p:spPr>
            <a:xfrm flipH="1">
              <a:off x="3185346" y="2392655"/>
              <a:ext cx="31697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6" name="TextBox 615">
                <a:extLst>
                  <a:ext uri="{FF2B5EF4-FFF2-40B4-BE49-F238E27FC236}">
                    <a16:creationId xmlns:a16="http://schemas.microsoft.com/office/drawing/2014/main" id="{DB29DC75-C9E5-4432-AABB-09FFDB6CF123}"/>
                  </a:ext>
                </a:extLst>
              </p:cNvPr>
              <p:cNvSpPr txBox="1"/>
              <p:nvPr/>
            </p:nvSpPr>
            <p:spPr>
              <a:xfrm>
                <a:off x="5340134" y="4248345"/>
                <a:ext cx="398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16" name="TextBox 615">
                <a:extLst>
                  <a:ext uri="{FF2B5EF4-FFF2-40B4-BE49-F238E27FC236}">
                    <a16:creationId xmlns:a16="http://schemas.microsoft.com/office/drawing/2014/main" id="{DB29DC75-C9E5-4432-AABB-09FFDB6CF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134" y="4248345"/>
                <a:ext cx="398058" cy="276999"/>
              </a:xfrm>
              <a:prstGeom prst="rect">
                <a:avLst/>
              </a:prstGeom>
              <a:blipFill>
                <a:blip r:embed="rId9"/>
                <a:stretch>
                  <a:fillRect l="-9231" r="-6154" b="-2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0" name="직선 화살표 연결선 619">
            <a:extLst>
              <a:ext uri="{FF2B5EF4-FFF2-40B4-BE49-F238E27FC236}">
                <a16:creationId xmlns:a16="http://schemas.microsoft.com/office/drawing/2014/main" id="{5363BCCF-3CFE-483B-BE5A-49789B9A8C8E}"/>
              </a:ext>
            </a:extLst>
          </p:cNvPr>
          <p:cNvCxnSpPr>
            <a:cxnSpLocks/>
          </p:cNvCxnSpPr>
          <p:nvPr/>
        </p:nvCxnSpPr>
        <p:spPr>
          <a:xfrm flipV="1">
            <a:off x="6706609" y="3745154"/>
            <a:ext cx="0" cy="6717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직선 화살표 연결선 620">
            <a:extLst>
              <a:ext uri="{FF2B5EF4-FFF2-40B4-BE49-F238E27FC236}">
                <a16:creationId xmlns:a16="http://schemas.microsoft.com/office/drawing/2014/main" id="{E85CA475-A2FE-41E8-B724-209BF5412256}"/>
              </a:ext>
            </a:extLst>
          </p:cNvPr>
          <p:cNvCxnSpPr>
            <a:cxnSpLocks/>
          </p:cNvCxnSpPr>
          <p:nvPr/>
        </p:nvCxnSpPr>
        <p:spPr>
          <a:xfrm>
            <a:off x="6794343" y="4047724"/>
            <a:ext cx="0" cy="3619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2" name="직선 연결선 621">
            <a:extLst>
              <a:ext uri="{FF2B5EF4-FFF2-40B4-BE49-F238E27FC236}">
                <a16:creationId xmlns:a16="http://schemas.microsoft.com/office/drawing/2014/main" id="{4F5F98C1-5CF9-4091-A892-B35FCFF42CA5}"/>
              </a:ext>
            </a:extLst>
          </p:cNvPr>
          <p:cNvCxnSpPr>
            <a:cxnSpLocks/>
          </p:cNvCxnSpPr>
          <p:nvPr/>
        </p:nvCxnSpPr>
        <p:spPr>
          <a:xfrm flipH="1">
            <a:off x="6706610" y="3968267"/>
            <a:ext cx="62240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직선 연결선 622">
            <a:extLst>
              <a:ext uri="{FF2B5EF4-FFF2-40B4-BE49-F238E27FC236}">
                <a16:creationId xmlns:a16="http://schemas.microsoft.com/office/drawing/2014/main" id="{62877479-BB47-4BD5-A15F-A79F970B64AD}"/>
              </a:ext>
            </a:extLst>
          </p:cNvPr>
          <p:cNvCxnSpPr>
            <a:cxnSpLocks/>
          </p:cNvCxnSpPr>
          <p:nvPr/>
        </p:nvCxnSpPr>
        <p:spPr>
          <a:xfrm flipH="1">
            <a:off x="6788744" y="4048772"/>
            <a:ext cx="447177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4" name="직선 연결선 623">
            <a:extLst>
              <a:ext uri="{FF2B5EF4-FFF2-40B4-BE49-F238E27FC236}">
                <a16:creationId xmlns:a16="http://schemas.microsoft.com/office/drawing/2014/main" id="{0E9B59A8-F1B9-410E-B7E1-5E1B40A58072}"/>
              </a:ext>
            </a:extLst>
          </p:cNvPr>
          <p:cNvCxnSpPr>
            <a:cxnSpLocks/>
          </p:cNvCxnSpPr>
          <p:nvPr/>
        </p:nvCxnSpPr>
        <p:spPr>
          <a:xfrm flipV="1">
            <a:off x="7326459" y="3968268"/>
            <a:ext cx="1" cy="8022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직선 연결선 624">
            <a:extLst>
              <a:ext uri="{FF2B5EF4-FFF2-40B4-BE49-F238E27FC236}">
                <a16:creationId xmlns:a16="http://schemas.microsoft.com/office/drawing/2014/main" id="{29605900-482A-45D8-AE5A-CB87BA4C486C}"/>
              </a:ext>
            </a:extLst>
          </p:cNvPr>
          <p:cNvCxnSpPr>
            <a:cxnSpLocks/>
          </p:cNvCxnSpPr>
          <p:nvPr/>
        </p:nvCxnSpPr>
        <p:spPr>
          <a:xfrm flipV="1">
            <a:off x="7235921" y="4047725"/>
            <a:ext cx="1" cy="795598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6" name="TextBox 625">
                <a:extLst>
                  <a:ext uri="{FF2B5EF4-FFF2-40B4-BE49-F238E27FC236}">
                    <a16:creationId xmlns:a16="http://schemas.microsoft.com/office/drawing/2014/main" id="{89B0ACC6-9EF8-40B8-BDB1-40A33CCCCBCE}"/>
                  </a:ext>
                </a:extLst>
              </p:cNvPr>
              <p:cNvSpPr txBox="1"/>
              <p:nvPr/>
            </p:nvSpPr>
            <p:spPr>
              <a:xfrm>
                <a:off x="6602303" y="3429000"/>
                <a:ext cx="3333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26" name="TextBox 625">
                <a:extLst>
                  <a:ext uri="{FF2B5EF4-FFF2-40B4-BE49-F238E27FC236}">
                    <a16:creationId xmlns:a16="http://schemas.microsoft.com/office/drawing/2014/main" id="{89B0ACC6-9EF8-40B8-BDB1-40A33CCCC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303" y="3429000"/>
                <a:ext cx="333361" cy="276999"/>
              </a:xfrm>
              <a:prstGeom prst="rect">
                <a:avLst/>
              </a:prstGeom>
              <a:blipFill>
                <a:blip r:embed="rId10"/>
                <a:stretch>
                  <a:fillRect l="-12727" r="-363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TextBox 626">
                <a:extLst>
                  <a:ext uri="{FF2B5EF4-FFF2-40B4-BE49-F238E27FC236}">
                    <a16:creationId xmlns:a16="http://schemas.microsoft.com/office/drawing/2014/main" id="{2E10F567-B937-43CB-ACF3-6C999AAC60D5}"/>
                  </a:ext>
                </a:extLst>
              </p:cNvPr>
              <p:cNvSpPr txBox="1"/>
              <p:nvPr/>
            </p:nvSpPr>
            <p:spPr>
              <a:xfrm>
                <a:off x="7364051" y="4457178"/>
                <a:ext cx="3333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27" name="TextBox 626">
                <a:extLst>
                  <a:ext uri="{FF2B5EF4-FFF2-40B4-BE49-F238E27FC236}">
                    <a16:creationId xmlns:a16="http://schemas.microsoft.com/office/drawing/2014/main" id="{2E10F567-B937-43CB-ACF3-6C999AAC6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051" y="4457178"/>
                <a:ext cx="333361" cy="276999"/>
              </a:xfrm>
              <a:prstGeom prst="rect">
                <a:avLst/>
              </a:prstGeom>
              <a:blipFill>
                <a:blip r:embed="rId11"/>
                <a:stretch>
                  <a:fillRect l="-12727" r="-363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TextBox 627">
                <a:extLst>
                  <a:ext uri="{FF2B5EF4-FFF2-40B4-BE49-F238E27FC236}">
                    <a16:creationId xmlns:a16="http://schemas.microsoft.com/office/drawing/2014/main" id="{40A042B8-70E3-483B-8644-14D96C0657C7}"/>
                  </a:ext>
                </a:extLst>
              </p:cNvPr>
              <p:cNvSpPr txBox="1"/>
              <p:nvPr/>
            </p:nvSpPr>
            <p:spPr>
              <a:xfrm>
                <a:off x="7293519" y="4883509"/>
                <a:ext cx="4744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𝐝𝐡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28" name="TextBox 627">
                <a:extLst>
                  <a:ext uri="{FF2B5EF4-FFF2-40B4-BE49-F238E27FC236}">
                    <a16:creationId xmlns:a16="http://schemas.microsoft.com/office/drawing/2014/main" id="{40A042B8-70E3-483B-8644-14D96C065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519" y="4883509"/>
                <a:ext cx="474425" cy="276999"/>
              </a:xfrm>
              <a:prstGeom prst="rect">
                <a:avLst/>
              </a:prstGeom>
              <a:blipFill>
                <a:blip r:embed="rId12"/>
                <a:stretch>
                  <a:fillRect l="-8974" r="-256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4" name="사각형: 둥근 모서리 553">
            <a:extLst>
              <a:ext uri="{FF2B5EF4-FFF2-40B4-BE49-F238E27FC236}">
                <a16:creationId xmlns:a16="http://schemas.microsoft.com/office/drawing/2014/main" id="{AD7F846F-1805-4562-9296-CFFF95088FA7}"/>
              </a:ext>
            </a:extLst>
          </p:cNvPr>
          <p:cNvSpPr/>
          <p:nvPr/>
        </p:nvSpPr>
        <p:spPr>
          <a:xfrm>
            <a:off x="8308502" y="4138111"/>
            <a:ext cx="1863269" cy="1675767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5" name="타원 554">
            <a:extLst>
              <a:ext uri="{FF2B5EF4-FFF2-40B4-BE49-F238E27FC236}">
                <a16:creationId xmlns:a16="http://schemas.microsoft.com/office/drawing/2014/main" id="{EBED1055-21C2-44C9-9229-1817BF1F638F}"/>
              </a:ext>
            </a:extLst>
          </p:cNvPr>
          <p:cNvSpPr/>
          <p:nvPr/>
        </p:nvSpPr>
        <p:spPr>
          <a:xfrm>
            <a:off x="8859275" y="4681438"/>
            <a:ext cx="235788" cy="2357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56" name="타원 555">
            <a:extLst>
              <a:ext uri="{FF2B5EF4-FFF2-40B4-BE49-F238E27FC236}">
                <a16:creationId xmlns:a16="http://schemas.microsoft.com/office/drawing/2014/main" id="{6773B08F-3EE6-463F-A93C-72F1BF8342BF}"/>
              </a:ext>
            </a:extLst>
          </p:cNvPr>
          <p:cNvSpPr/>
          <p:nvPr/>
        </p:nvSpPr>
        <p:spPr>
          <a:xfrm>
            <a:off x="9735051" y="4921907"/>
            <a:ext cx="235788" cy="2357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557" name="그룹 556">
            <a:extLst>
              <a:ext uri="{FF2B5EF4-FFF2-40B4-BE49-F238E27FC236}">
                <a16:creationId xmlns:a16="http://schemas.microsoft.com/office/drawing/2014/main" id="{66FA2156-17C4-4F8B-83D9-1316246EC45A}"/>
              </a:ext>
            </a:extLst>
          </p:cNvPr>
          <p:cNvGrpSpPr/>
          <p:nvPr/>
        </p:nvGrpSpPr>
        <p:grpSpPr>
          <a:xfrm>
            <a:off x="9617945" y="4416895"/>
            <a:ext cx="470000" cy="281796"/>
            <a:chOff x="4328374" y="2271384"/>
            <a:chExt cx="470000" cy="281796"/>
          </a:xfrm>
        </p:grpSpPr>
        <p:sp>
          <p:nvSpPr>
            <p:cNvPr id="599" name="타원 598">
              <a:extLst>
                <a:ext uri="{FF2B5EF4-FFF2-40B4-BE49-F238E27FC236}">
                  <a16:creationId xmlns:a16="http://schemas.microsoft.com/office/drawing/2014/main" id="{14EDED17-164A-467A-86E9-80EA47CC8FE0}"/>
                </a:ext>
              </a:extLst>
            </p:cNvPr>
            <p:cNvSpPr/>
            <p:nvPr/>
          </p:nvSpPr>
          <p:spPr>
            <a:xfrm>
              <a:off x="4422476" y="2271384"/>
              <a:ext cx="281796" cy="28179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6839489B-28C8-4877-B754-5A26D6F91F7B}"/>
                </a:ext>
              </a:extLst>
            </p:cNvPr>
            <p:cNvSpPr txBox="1"/>
            <p:nvPr/>
          </p:nvSpPr>
          <p:spPr>
            <a:xfrm>
              <a:off x="4328374" y="2274317"/>
              <a:ext cx="4700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</a:rPr>
                <a:t>tanh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8" name="그룹 557">
            <a:extLst>
              <a:ext uri="{FF2B5EF4-FFF2-40B4-BE49-F238E27FC236}">
                <a16:creationId xmlns:a16="http://schemas.microsoft.com/office/drawing/2014/main" id="{99890720-3CC5-42D0-9D7C-8ED68D13408A}"/>
              </a:ext>
            </a:extLst>
          </p:cNvPr>
          <p:cNvGrpSpPr/>
          <p:nvPr/>
        </p:nvGrpSpPr>
        <p:grpSpPr>
          <a:xfrm>
            <a:off x="9816353" y="4698691"/>
            <a:ext cx="83008" cy="234346"/>
            <a:chOff x="4526782" y="2553180"/>
            <a:chExt cx="83008" cy="234346"/>
          </a:xfrm>
        </p:grpSpPr>
        <p:cxnSp>
          <p:nvCxnSpPr>
            <p:cNvPr id="597" name="직선 화살표 연결선 596">
              <a:extLst>
                <a:ext uri="{FF2B5EF4-FFF2-40B4-BE49-F238E27FC236}">
                  <a16:creationId xmlns:a16="http://schemas.microsoft.com/office/drawing/2014/main" id="{95054165-64BE-4475-810E-25B8D0DDB5BF}"/>
                </a:ext>
              </a:extLst>
            </p:cNvPr>
            <p:cNvCxnSpPr/>
            <p:nvPr/>
          </p:nvCxnSpPr>
          <p:spPr>
            <a:xfrm flipV="1">
              <a:off x="4526782" y="2553180"/>
              <a:ext cx="0" cy="22321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직선 화살표 연결선 597">
              <a:extLst>
                <a:ext uri="{FF2B5EF4-FFF2-40B4-BE49-F238E27FC236}">
                  <a16:creationId xmlns:a16="http://schemas.microsoft.com/office/drawing/2014/main" id="{42B5073F-EC50-4242-8414-0974E7AB456D}"/>
                </a:ext>
              </a:extLst>
            </p:cNvPr>
            <p:cNvCxnSpPr>
              <a:cxnSpLocks/>
            </p:cNvCxnSpPr>
            <p:nvPr/>
          </p:nvCxnSpPr>
          <p:spPr>
            <a:xfrm>
              <a:off x="4608917" y="2564296"/>
              <a:ext cx="873" cy="2232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59" name="타원 558">
            <a:extLst>
              <a:ext uri="{FF2B5EF4-FFF2-40B4-BE49-F238E27FC236}">
                <a16:creationId xmlns:a16="http://schemas.microsoft.com/office/drawing/2014/main" id="{5480B74B-21A0-4163-A2D5-62EDBE204A4E}"/>
              </a:ext>
            </a:extLst>
          </p:cNvPr>
          <p:cNvSpPr/>
          <p:nvPr/>
        </p:nvSpPr>
        <p:spPr>
          <a:xfrm>
            <a:off x="9268326" y="4921907"/>
            <a:ext cx="235788" cy="2357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560" name="그룹 559">
            <a:extLst>
              <a:ext uri="{FF2B5EF4-FFF2-40B4-BE49-F238E27FC236}">
                <a16:creationId xmlns:a16="http://schemas.microsoft.com/office/drawing/2014/main" id="{EB2A3634-2BED-4BEE-8A45-A317BACF2A03}"/>
              </a:ext>
            </a:extLst>
          </p:cNvPr>
          <p:cNvGrpSpPr/>
          <p:nvPr/>
        </p:nvGrpSpPr>
        <p:grpSpPr>
          <a:xfrm rot="5400000">
            <a:off x="9576441" y="4922628"/>
            <a:ext cx="83008" cy="234346"/>
            <a:chOff x="4526782" y="2553180"/>
            <a:chExt cx="83008" cy="234346"/>
          </a:xfrm>
        </p:grpSpPr>
        <p:cxnSp>
          <p:nvCxnSpPr>
            <p:cNvPr id="595" name="직선 화살표 연결선 594">
              <a:extLst>
                <a:ext uri="{FF2B5EF4-FFF2-40B4-BE49-F238E27FC236}">
                  <a16:creationId xmlns:a16="http://schemas.microsoft.com/office/drawing/2014/main" id="{C4E3B731-E0F4-44A7-B3E4-20F48F0F502A}"/>
                </a:ext>
              </a:extLst>
            </p:cNvPr>
            <p:cNvCxnSpPr/>
            <p:nvPr/>
          </p:nvCxnSpPr>
          <p:spPr>
            <a:xfrm flipV="1">
              <a:off x="4526782" y="2553180"/>
              <a:ext cx="0" cy="22321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직선 화살표 연결선 595">
              <a:extLst>
                <a:ext uri="{FF2B5EF4-FFF2-40B4-BE49-F238E27FC236}">
                  <a16:creationId xmlns:a16="http://schemas.microsoft.com/office/drawing/2014/main" id="{08815AA2-27A9-444B-865A-A20BB3C54208}"/>
                </a:ext>
              </a:extLst>
            </p:cNvPr>
            <p:cNvCxnSpPr>
              <a:cxnSpLocks/>
            </p:cNvCxnSpPr>
            <p:nvPr/>
          </p:nvCxnSpPr>
          <p:spPr>
            <a:xfrm>
              <a:off x="4608917" y="2564296"/>
              <a:ext cx="873" cy="2232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2" name="그룹 561">
            <a:extLst>
              <a:ext uri="{FF2B5EF4-FFF2-40B4-BE49-F238E27FC236}">
                <a16:creationId xmlns:a16="http://schemas.microsoft.com/office/drawing/2014/main" id="{889D6518-F960-4BC9-B2B8-33870E0D8255}"/>
              </a:ext>
            </a:extLst>
          </p:cNvPr>
          <p:cNvGrpSpPr/>
          <p:nvPr/>
        </p:nvGrpSpPr>
        <p:grpSpPr>
          <a:xfrm rot="7200000">
            <a:off x="9149614" y="4815864"/>
            <a:ext cx="83008" cy="234346"/>
            <a:chOff x="4526782" y="2553180"/>
            <a:chExt cx="83008" cy="234346"/>
          </a:xfrm>
        </p:grpSpPr>
        <p:cxnSp>
          <p:nvCxnSpPr>
            <p:cNvPr id="593" name="직선 화살표 연결선 592">
              <a:extLst>
                <a:ext uri="{FF2B5EF4-FFF2-40B4-BE49-F238E27FC236}">
                  <a16:creationId xmlns:a16="http://schemas.microsoft.com/office/drawing/2014/main" id="{EB08E64D-B67C-40DA-939A-732F93BD022B}"/>
                </a:ext>
              </a:extLst>
            </p:cNvPr>
            <p:cNvCxnSpPr/>
            <p:nvPr/>
          </p:nvCxnSpPr>
          <p:spPr>
            <a:xfrm flipV="1">
              <a:off x="4526782" y="2553180"/>
              <a:ext cx="0" cy="22321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직선 화살표 연결선 593">
              <a:extLst>
                <a:ext uri="{FF2B5EF4-FFF2-40B4-BE49-F238E27FC236}">
                  <a16:creationId xmlns:a16="http://schemas.microsoft.com/office/drawing/2014/main" id="{0E7C131B-DCB9-4B5D-831E-28C3A45CD5CC}"/>
                </a:ext>
              </a:extLst>
            </p:cNvPr>
            <p:cNvCxnSpPr>
              <a:cxnSpLocks/>
            </p:cNvCxnSpPr>
            <p:nvPr/>
          </p:nvCxnSpPr>
          <p:spPr>
            <a:xfrm>
              <a:off x="4608917" y="2564296"/>
              <a:ext cx="873" cy="2232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4" name="그룹 563">
            <a:extLst>
              <a:ext uri="{FF2B5EF4-FFF2-40B4-BE49-F238E27FC236}">
                <a16:creationId xmlns:a16="http://schemas.microsoft.com/office/drawing/2014/main" id="{01049373-32F1-44F6-97EF-E261FFEE6AE3}"/>
              </a:ext>
            </a:extLst>
          </p:cNvPr>
          <p:cNvGrpSpPr/>
          <p:nvPr/>
        </p:nvGrpSpPr>
        <p:grpSpPr>
          <a:xfrm rot="5400000">
            <a:off x="8006299" y="3990356"/>
            <a:ext cx="72763" cy="1633202"/>
            <a:chOff x="4526783" y="2553180"/>
            <a:chExt cx="82136" cy="238085"/>
          </a:xfrm>
        </p:grpSpPr>
        <p:cxnSp>
          <p:nvCxnSpPr>
            <p:cNvPr id="589" name="직선 화살표 연결선 588">
              <a:extLst>
                <a:ext uri="{FF2B5EF4-FFF2-40B4-BE49-F238E27FC236}">
                  <a16:creationId xmlns:a16="http://schemas.microsoft.com/office/drawing/2014/main" id="{9124ADBB-C2FF-41D8-ACB6-B5F8D5F622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73631" y="2606332"/>
              <a:ext cx="10630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직선 화살표 연결선 589">
              <a:extLst>
                <a:ext uri="{FF2B5EF4-FFF2-40B4-BE49-F238E27FC236}">
                  <a16:creationId xmlns:a16="http://schemas.microsoft.com/office/drawing/2014/main" id="{BC129D07-EF8F-4A65-9783-0E83018614B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574563" y="2756910"/>
              <a:ext cx="6871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6" name="그룹 565">
            <a:extLst>
              <a:ext uri="{FF2B5EF4-FFF2-40B4-BE49-F238E27FC236}">
                <a16:creationId xmlns:a16="http://schemas.microsoft.com/office/drawing/2014/main" id="{52E9D33C-FCCB-4F9F-83FA-E86A87F9284F}"/>
              </a:ext>
            </a:extLst>
          </p:cNvPr>
          <p:cNvGrpSpPr/>
          <p:nvPr/>
        </p:nvGrpSpPr>
        <p:grpSpPr>
          <a:xfrm>
            <a:off x="7326460" y="4538166"/>
            <a:ext cx="1608700" cy="232393"/>
            <a:chOff x="2036889" y="2392655"/>
            <a:chExt cx="1608700" cy="232393"/>
          </a:xfrm>
        </p:grpSpPr>
        <p:cxnSp>
          <p:nvCxnSpPr>
            <p:cNvPr id="586" name="직선 화살표 연결선 585">
              <a:extLst>
                <a:ext uri="{FF2B5EF4-FFF2-40B4-BE49-F238E27FC236}">
                  <a16:creationId xmlns:a16="http://schemas.microsoft.com/office/drawing/2014/main" id="{5326C9EB-B380-44F4-A434-14DAFFA0458A}"/>
                </a:ext>
              </a:extLst>
            </p:cNvPr>
            <p:cNvCxnSpPr>
              <a:cxnSpLocks/>
            </p:cNvCxnSpPr>
            <p:nvPr/>
          </p:nvCxnSpPr>
          <p:spPr>
            <a:xfrm>
              <a:off x="3502317" y="2392655"/>
              <a:ext cx="143272" cy="14327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직선 연결선 586">
              <a:extLst>
                <a:ext uri="{FF2B5EF4-FFF2-40B4-BE49-F238E27FC236}">
                  <a16:creationId xmlns:a16="http://schemas.microsoft.com/office/drawing/2014/main" id="{348AC02E-AF9D-41C1-B71C-6D4841E97E9E}"/>
                </a:ext>
              </a:extLst>
            </p:cNvPr>
            <p:cNvCxnSpPr/>
            <p:nvPr/>
          </p:nvCxnSpPr>
          <p:spPr>
            <a:xfrm flipH="1">
              <a:off x="3185346" y="2392655"/>
              <a:ext cx="31697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직선 연결선 587">
              <a:extLst>
                <a:ext uri="{FF2B5EF4-FFF2-40B4-BE49-F238E27FC236}">
                  <a16:creationId xmlns:a16="http://schemas.microsoft.com/office/drawing/2014/main" id="{B55FAFDC-AD95-41EF-B330-BB46A02DA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6889" y="2625048"/>
              <a:ext cx="37095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6F8136A0-7396-4409-B837-1FC8E0193EF9}"/>
                  </a:ext>
                </a:extLst>
              </p:cNvPr>
              <p:cNvSpPr txBox="1"/>
              <p:nvPr/>
            </p:nvSpPr>
            <p:spPr>
              <a:xfrm>
                <a:off x="8449878" y="4248345"/>
                <a:ext cx="398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6F8136A0-7396-4409-B837-1FC8E0193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878" y="4248345"/>
                <a:ext cx="398058" cy="276999"/>
              </a:xfrm>
              <a:prstGeom prst="rect">
                <a:avLst/>
              </a:prstGeom>
              <a:blipFill>
                <a:blip r:embed="rId13"/>
                <a:stretch>
                  <a:fillRect l="-9231" r="-6154" b="-2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3" name="직선 화살표 연결선 572">
            <a:extLst>
              <a:ext uri="{FF2B5EF4-FFF2-40B4-BE49-F238E27FC236}">
                <a16:creationId xmlns:a16="http://schemas.microsoft.com/office/drawing/2014/main" id="{665F2747-F488-4619-91F6-6ADDE095C13E}"/>
              </a:ext>
            </a:extLst>
          </p:cNvPr>
          <p:cNvCxnSpPr>
            <a:cxnSpLocks/>
          </p:cNvCxnSpPr>
          <p:nvPr/>
        </p:nvCxnSpPr>
        <p:spPr>
          <a:xfrm flipV="1">
            <a:off x="9816353" y="3745154"/>
            <a:ext cx="0" cy="6717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직선 화살표 연결선 573">
            <a:extLst>
              <a:ext uri="{FF2B5EF4-FFF2-40B4-BE49-F238E27FC236}">
                <a16:creationId xmlns:a16="http://schemas.microsoft.com/office/drawing/2014/main" id="{6B1D0561-F525-4E5E-92F0-9BF1C728C4DF}"/>
              </a:ext>
            </a:extLst>
          </p:cNvPr>
          <p:cNvCxnSpPr>
            <a:cxnSpLocks/>
          </p:cNvCxnSpPr>
          <p:nvPr/>
        </p:nvCxnSpPr>
        <p:spPr>
          <a:xfrm>
            <a:off x="9904087" y="3745154"/>
            <a:ext cx="0" cy="6645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7" name="TextBox 576">
                <a:extLst>
                  <a:ext uri="{FF2B5EF4-FFF2-40B4-BE49-F238E27FC236}">
                    <a16:creationId xmlns:a16="http://schemas.microsoft.com/office/drawing/2014/main" id="{649B8007-F583-4842-8F08-043E26E48447}"/>
                  </a:ext>
                </a:extLst>
              </p:cNvPr>
              <p:cNvSpPr txBox="1"/>
              <p:nvPr/>
            </p:nvSpPr>
            <p:spPr>
              <a:xfrm>
                <a:off x="9213684" y="3429000"/>
                <a:ext cx="565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77" name="TextBox 576">
                <a:extLst>
                  <a:ext uri="{FF2B5EF4-FFF2-40B4-BE49-F238E27FC236}">
                    <a16:creationId xmlns:a16="http://schemas.microsoft.com/office/drawing/2014/main" id="{649B8007-F583-4842-8F08-043E26E48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4" y="3429000"/>
                <a:ext cx="565796" cy="276999"/>
              </a:xfrm>
              <a:prstGeom prst="rect">
                <a:avLst/>
              </a:prstGeom>
              <a:blipFill>
                <a:blip r:embed="rId14"/>
                <a:stretch>
                  <a:fillRect l="-7527" r="-215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8" name="TextBox 577">
                <a:extLst>
                  <a:ext uri="{FF2B5EF4-FFF2-40B4-BE49-F238E27FC236}">
                    <a16:creationId xmlns:a16="http://schemas.microsoft.com/office/drawing/2014/main" id="{CA1D5DB7-0DBF-472A-B435-15E005857F15}"/>
                  </a:ext>
                </a:extLst>
              </p:cNvPr>
              <p:cNvSpPr txBox="1"/>
              <p:nvPr/>
            </p:nvSpPr>
            <p:spPr>
              <a:xfrm>
                <a:off x="9866892" y="3445548"/>
                <a:ext cx="7068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𝐝𝐡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78" name="TextBox 577">
                <a:extLst>
                  <a:ext uri="{FF2B5EF4-FFF2-40B4-BE49-F238E27FC236}">
                    <a16:creationId xmlns:a16="http://schemas.microsoft.com/office/drawing/2014/main" id="{CA1D5DB7-0DBF-472A-B435-15E005857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892" y="3445548"/>
                <a:ext cx="706860" cy="276999"/>
              </a:xfrm>
              <a:prstGeom prst="rect">
                <a:avLst/>
              </a:prstGeom>
              <a:blipFill>
                <a:blip r:embed="rId15"/>
                <a:stretch>
                  <a:fillRect l="-6034" r="-172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0" name="직선 연결선 579">
            <a:extLst>
              <a:ext uri="{FF2B5EF4-FFF2-40B4-BE49-F238E27FC236}">
                <a16:creationId xmlns:a16="http://schemas.microsoft.com/office/drawing/2014/main" id="{F690B7F9-A98F-47CC-A104-5E97E236B6F6}"/>
              </a:ext>
            </a:extLst>
          </p:cNvPr>
          <p:cNvCxnSpPr>
            <a:cxnSpLocks/>
          </p:cNvCxnSpPr>
          <p:nvPr/>
        </p:nvCxnSpPr>
        <p:spPr>
          <a:xfrm flipH="1">
            <a:off x="8130068" y="4843323"/>
            <a:ext cx="708763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1" name="TextBox 580">
            <a:extLst>
              <a:ext uri="{FF2B5EF4-FFF2-40B4-BE49-F238E27FC236}">
                <a16:creationId xmlns:a16="http://schemas.microsoft.com/office/drawing/2014/main" id="{69AE26D8-AE84-4504-A44A-4FDDF8A71376}"/>
              </a:ext>
            </a:extLst>
          </p:cNvPr>
          <p:cNvSpPr txBox="1"/>
          <p:nvPr/>
        </p:nvSpPr>
        <p:spPr>
          <a:xfrm>
            <a:off x="7802694" y="4622548"/>
            <a:ext cx="2203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8FFEFA1-0C55-48A6-8D71-A520B14E8A1E}"/>
                  </a:ext>
                </a:extLst>
              </p:cNvPr>
              <p:cNvSpPr txBox="1"/>
              <p:nvPr/>
            </p:nvSpPr>
            <p:spPr>
              <a:xfrm>
                <a:off x="10009895" y="4640717"/>
                <a:ext cx="2268442" cy="537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𝒕𝒂𝒏</m:t>
                          </m:r>
                          <m:sSup>
                            <m:sSup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>
                              <a:latin typeface="Cambria Math" panose="02040503050406030204" pitchFamily="18" charset="0"/>
                            </a:rPr>
                            <m:t>𝐝𝐡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/>
              </a:p>
              <a:p>
                <a:endParaRPr lang="ko-KR" altLang="en-US" sz="1400" b="1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8FFEFA1-0C55-48A6-8D71-A520B14E8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895" y="4640717"/>
                <a:ext cx="2268442" cy="53784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5B7098B-D5F0-4A7C-A4A7-E0B4F6FCF2FC}"/>
                  </a:ext>
                </a:extLst>
              </p:cNvPr>
              <p:cNvSpPr txBox="1"/>
              <p:nvPr/>
            </p:nvSpPr>
            <p:spPr>
              <a:xfrm>
                <a:off x="7705327" y="5950083"/>
                <a:ext cx="3288015" cy="753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ko-KR" altLang="en-US" sz="1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sz="1400" b="1">
                              <a:latin typeface="Cambria Math" panose="02040503050406030204" pitchFamily="18" charset="0"/>
                            </a:rPr>
                            <m:t>𝐡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𝒕𝒂𝒏</m:t>
                          </m:r>
                          <m:sSup>
                            <m:sSup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>
                              <a:latin typeface="Cambria Math" panose="02040503050406030204" pitchFamily="18" charset="0"/>
                            </a:rPr>
                            <m:t>𝐝𝐡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/>
              </a:p>
              <a:p>
                <a:endParaRPr lang="ko-KR" altLang="en-US" sz="1400" b="1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5B7098B-D5F0-4A7C-A4A7-E0B4F6FCF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27" y="5950083"/>
                <a:ext cx="3288015" cy="75328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4616612-9BF8-4EBC-AD1E-1253501B36F4}"/>
                  </a:ext>
                </a:extLst>
              </p:cNvPr>
              <p:cNvSpPr txBox="1"/>
              <p:nvPr/>
            </p:nvSpPr>
            <p:spPr>
              <a:xfrm>
                <a:off x="3858355" y="5735328"/>
                <a:ext cx="4152282" cy="10419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ko-KR" altLang="en-US" sz="1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b>
                                  <m:r>
                                    <a:rPr lang="en-US" altLang="ko-KR" sz="1400" b="1">
                                      <a:latin typeface="Cambria Math" panose="02040503050406030204" pitchFamily="18" charset="0"/>
                                    </a:rPr>
                                    <m:t>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𝒕𝒂𝒏</m:t>
                              </m:r>
                              <m:sSup>
                                <m:s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>
                                  <a:latin typeface="Cambria Math" panose="02040503050406030204" pitchFamily="18" charset="0"/>
                                </a:rPr>
                                <m:t>𝐝𝐡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400" b="1" dirty="0"/>
              </a:p>
              <a:p>
                <a:endParaRPr lang="ko-KR" altLang="en-US" sz="1400" b="1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4616612-9BF8-4EBC-AD1E-1253501B3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355" y="5735328"/>
                <a:ext cx="4152282" cy="10419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12807B0-A83F-41D0-BEB3-08E959EE2109}"/>
                  </a:ext>
                </a:extLst>
              </p:cNvPr>
              <p:cNvSpPr txBox="1"/>
              <p:nvPr/>
            </p:nvSpPr>
            <p:spPr>
              <a:xfrm>
                <a:off x="-6320" y="5735328"/>
                <a:ext cx="4152282" cy="10419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ko-KR" altLang="en-US" sz="1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b>
                                  <m:r>
                                    <a:rPr lang="en-US" altLang="ko-KR" sz="1400" b="1">
                                      <a:latin typeface="Cambria Math" panose="02040503050406030204" pitchFamily="18" charset="0"/>
                                    </a:rPr>
                                    <m:t>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𝒕𝒂𝒏</m:t>
                              </m:r>
                              <m:sSup>
                                <m:s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>
                                  <a:latin typeface="Cambria Math" panose="02040503050406030204" pitchFamily="18" charset="0"/>
                                </a:rPr>
                                <m:t>𝐝𝐡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400" b="1" dirty="0"/>
              </a:p>
              <a:p>
                <a:endParaRPr lang="ko-KR" altLang="en-US" sz="1400" b="1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12807B0-A83F-41D0-BEB3-08E959EE2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20" y="5735328"/>
                <a:ext cx="4152282" cy="104195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B852D8F-2752-452B-938F-B45FCAA388BF}"/>
              </a:ext>
            </a:extLst>
          </p:cNvPr>
          <p:cNvCxnSpPr/>
          <p:nvPr/>
        </p:nvCxnSpPr>
        <p:spPr>
          <a:xfrm>
            <a:off x="8445329" y="4843323"/>
            <a:ext cx="904005" cy="12399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B7B2BAA0-845F-4809-A9D4-0F2B598EF49C}"/>
              </a:ext>
            </a:extLst>
          </p:cNvPr>
          <p:cNvCxnSpPr/>
          <p:nvPr/>
        </p:nvCxnSpPr>
        <p:spPr>
          <a:xfrm>
            <a:off x="4900893" y="4843323"/>
            <a:ext cx="904005" cy="12399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3B0D83DC-2FE6-41C4-A829-93B32B41EC50}"/>
              </a:ext>
            </a:extLst>
          </p:cNvPr>
          <p:cNvCxnSpPr>
            <a:cxnSpLocks/>
          </p:cNvCxnSpPr>
          <p:nvPr/>
        </p:nvCxnSpPr>
        <p:spPr>
          <a:xfrm flipH="1">
            <a:off x="1944080" y="4843323"/>
            <a:ext cx="11048" cy="11403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934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</p:spPr>
            <p:txBody>
              <a:bodyPr/>
              <a:lstStyle/>
              <a:p>
                <a:r>
                  <a:rPr lang="en-US" altLang="ko-KR" dirty="0"/>
                  <a:t>Vanishing(or Exploding) Gradient Problem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원인 </a:t>
                </a:r>
                <a:r>
                  <a:rPr lang="en-US" altLang="ko-KR" dirty="0"/>
                  <a:t>: tanh()</a:t>
                </a:r>
                <a:r>
                  <a:rPr lang="ko-KR" altLang="en-US" dirty="0"/>
                  <a:t>와 </a:t>
                </a:r>
                <a:r>
                  <a:rPr lang="ko-KR" altLang="en-US" dirty="0" err="1"/>
                  <a:t>행렬곱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tanh</a:t>
                </a:r>
                <a:r>
                  <a:rPr lang="ko-KR" altLang="en-US" dirty="0"/>
                  <a:t>의 </a:t>
                </a:r>
                <a:r>
                  <a:rPr lang="ko-KR" altLang="en-US" dirty="0" smtClean="0"/>
                  <a:t>미분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𝒕𝒂𝒏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1</a:t>
                </a:r>
                <a:r>
                  <a:rPr lang="ko-KR" altLang="en-US" dirty="0"/>
                  <a:t>보다 작은 값이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계속 곱해져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Gradient</a:t>
                </a:r>
                <a:r>
                  <a:rPr lang="ko-KR" altLang="en-US" dirty="0"/>
                  <a:t>의 크기가 줄어든다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  <a:blipFill>
                <a:blip r:embed="rId2"/>
                <a:stretch>
                  <a:fillRect l="-694" t="-1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C388484D-E0F5-45D7-B4C8-36C1E0627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017" y="2915615"/>
            <a:ext cx="5820587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234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</p:spPr>
            <p:txBody>
              <a:bodyPr/>
              <a:lstStyle/>
              <a:p>
                <a:r>
                  <a:rPr lang="en-US" altLang="ko-KR" dirty="0"/>
                  <a:t>Vanishing(or Exploding) Gradient Problem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원인 </a:t>
                </a:r>
                <a:r>
                  <a:rPr lang="en-US" altLang="ko-KR" dirty="0"/>
                  <a:t>: tanh()</a:t>
                </a:r>
                <a:r>
                  <a:rPr lang="ko-KR" altLang="en-US" dirty="0"/>
                  <a:t>와 </a:t>
                </a:r>
                <a:r>
                  <a:rPr lang="ko-KR" altLang="en-US" dirty="0" err="1"/>
                  <a:t>행렬곱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𝐡</m:t>
                        </m:r>
                      </m:sub>
                    </m:sSub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누적 </a:t>
                </a:r>
                <a:r>
                  <a:rPr lang="ko-KR" altLang="en-US" dirty="0" err="1"/>
                  <a:t>행렬곱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𝐡</m:t>
                        </m:r>
                      </m:sub>
                    </m:sSub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err="1"/>
                  <a:t>특잇값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고윳값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최댓값 </a:t>
                </a:r>
                <a:r>
                  <a:rPr lang="en-US" altLang="ko-KR" dirty="0"/>
                  <a:t>&gt; 1 </a:t>
                </a:r>
                <a:r>
                  <a:rPr lang="ko-KR" altLang="en-US" dirty="0"/>
                  <a:t>이면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Exploding</a:t>
                </a:r>
                <a:r>
                  <a:rPr lang="ko-KR" altLang="en-US" dirty="0"/>
                  <a:t>할 가능성이 높고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𝐡</m:t>
                        </m:r>
                      </m:sub>
                    </m:sSub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err="1"/>
                  <a:t>특잇값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고윳값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최댓값 </a:t>
                </a:r>
                <a:r>
                  <a:rPr lang="en-US" altLang="ko-KR" dirty="0"/>
                  <a:t>&lt; 1 </a:t>
                </a:r>
                <a:r>
                  <a:rPr lang="ko-KR" altLang="en-US" dirty="0"/>
                  <a:t>이면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Vanishing</a:t>
                </a:r>
                <a:r>
                  <a:rPr lang="ko-KR" altLang="en-US" dirty="0"/>
                  <a:t>할 가능성이 높다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  <a:blipFill>
                <a:blip r:embed="rId2"/>
                <a:stretch>
                  <a:fillRect l="-694" t="-1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8904362D-40C6-4618-AF51-17D306357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34668"/>
            <a:ext cx="5934903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9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자연어처리 개요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863AA-3AB2-402A-8973-B10A82ED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3200" dirty="0" smtClean="0"/>
              <a:t>NLP</a:t>
            </a:r>
            <a:r>
              <a:rPr lang="ko-KR" altLang="en-US" sz="3200" dirty="0"/>
              <a:t> </a:t>
            </a:r>
            <a:r>
              <a:rPr lang="en-US" altLang="ko-KR" sz="3200" dirty="0" smtClean="0"/>
              <a:t>Workflow</a:t>
            </a:r>
            <a:endParaRPr lang="en-US" altLang="ko-KR" sz="3200" dirty="0"/>
          </a:p>
        </p:txBody>
      </p:sp>
      <p:sp>
        <p:nvSpPr>
          <p:cNvPr id="2" name="직사각형 1"/>
          <p:cNvSpPr/>
          <p:nvPr/>
        </p:nvSpPr>
        <p:spPr>
          <a:xfrm>
            <a:off x="2043862" y="2641600"/>
            <a:ext cx="1378857" cy="3120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Text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85347" y="2641600"/>
            <a:ext cx="1378857" cy="3120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Embedding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126832" y="2641600"/>
            <a:ext cx="1378857" cy="3120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ML</a:t>
            </a:r>
          </a:p>
          <a:p>
            <a:pPr algn="ctr"/>
            <a:r>
              <a:rPr lang="en-US" altLang="ko-KR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</a:t>
            </a:r>
          </a:p>
          <a:p>
            <a:pPr algn="ctr"/>
            <a:r>
              <a:rPr lang="en-US" altLang="ko-KR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DL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984171" y="4122057"/>
            <a:ext cx="117565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7523671" y="4122057"/>
            <a:ext cx="117565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076498" y="2070564"/>
            <a:ext cx="2396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Word Representation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55369" y="2070564"/>
            <a:ext cx="1121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NLP TASK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7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</p:spPr>
            <p:txBody>
              <a:bodyPr/>
              <a:lstStyle/>
              <a:p>
                <a:r>
                  <a:rPr lang="en-US" altLang="ko-KR" dirty="0"/>
                  <a:t>RNN</a:t>
                </a:r>
                <a:r>
                  <a:rPr lang="ko-KR" altLang="en-US" dirty="0"/>
                  <a:t>의 문제점 해결 방안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Gradient clipping</a:t>
                </a:r>
              </a:p>
              <a:p>
                <a:pPr lvl="1" algn="ctr"/>
                <a:endParaRPr lang="en-US" altLang="ko-KR" sz="32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 i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b="1" i="0" smtClean="0"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</m:acc>
                      </m:e>
                    </m:d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𝑡h𝑟𝑒𝑠h𝑜𝑙𝑑</m:t>
                    </m:r>
                  </m:oMath>
                </a14:m>
                <a:r>
                  <a:rPr lang="en-US" altLang="ko-KR" sz="3200" dirty="0"/>
                  <a:t> :</a:t>
                </a:r>
              </a:p>
              <a:p>
                <a:pPr marL="457200" lvl="1" indent="0" algn="ctr">
                  <a:buNone/>
                </a:pPr>
                <a:endParaRPr lang="en-US" altLang="ko-KR" sz="3200" dirty="0"/>
              </a:p>
              <a:p>
                <a:pPr marL="457200" lvl="1" indent="0" algn="ctr">
                  <a:buNone/>
                </a:pPr>
                <a:r>
                  <a:rPr lang="en-US" altLang="ko-KR" sz="3200" dirty="0"/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</m:acc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3200" b="1">
                                    <a:latin typeface="Cambria Math" panose="02040503050406030204" pitchFamily="18" charset="0"/>
                                  </a:rPr>
                                  <m:t>𝐠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altLang="ko-KR" sz="3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</m:acc>
                  </m:oMath>
                </a14:m>
                <a:endParaRPr lang="en-US" altLang="ko-KR" sz="3200" dirty="0"/>
              </a:p>
              <a:p>
                <a:pPr marL="457200" lvl="1" indent="0" algn="ctr">
                  <a:buNone/>
                </a:pPr>
                <a:r>
                  <a:rPr lang="en-US" altLang="ko-KR" sz="3200" dirty="0"/>
                  <a:t> 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  <a:blipFill>
                <a:blip r:embed="rId2"/>
                <a:stretch>
                  <a:fillRect l="-694" t="-1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4685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</p:spPr>
            <p:txBody>
              <a:bodyPr/>
              <a:lstStyle/>
              <a:p>
                <a:r>
                  <a:rPr lang="en-US" altLang="ko-KR" dirty="0"/>
                  <a:t>RNN</a:t>
                </a:r>
                <a:r>
                  <a:rPr lang="ko-KR" altLang="en-US" dirty="0"/>
                  <a:t>의 문제점 해결 방안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Gradient clipping</a:t>
                </a:r>
              </a:p>
              <a:p>
                <a:pPr lvl="1" algn="ctr"/>
                <a:endParaRPr lang="en-US" altLang="ko-KR" sz="32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 i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b="1" i="0" smtClean="0"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</m:acc>
                      </m:e>
                    </m:d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𝑡h𝑟𝑒𝑠h𝑜𝑙𝑑</m:t>
                    </m:r>
                  </m:oMath>
                </a14:m>
                <a:r>
                  <a:rPr lang="en-US" altLang="ko-KR" sz="3200" dirty="0"/>
                  <a:t> :</a:t>
                </a:r>
              </a:p>
              <a:p>
                <a:pPr marL="457200" lvl="1" indent="0" algn="ctr">
                  <a:buNone/>
                </a:pPr>
                <a:endParaRPr lang="en-US" altLang="ko-KR" sz="3200" dirty="0"/>
              </a:p>
              <a:p>
                <a:pPr marL="457200" lvl="1" indent="0" algn="ctr">
                  <a:buNone/>
                </a:pPr>
                <a:r>
                  <a:rPr lang="en-US" altLang="ko-KR" sz="3200" dirty="0"/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</m:acc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3200" b="1">
                                    <a:latin typeface="Cambria Math" panose="02040503050406030204" pitchFamily="18" charset="0"/>
                                  </a:rPr>
                                  <m:t>𝐠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altLang="ko-KR" sz="3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</m:acc>
                  </m:oMath>
                </a14:m>
                <a:endParaRPr lang="en-US" altLang="ko-KR" sz="3200" dirty="0"/>
              </a:p>
              <a:p>
                <a:pPr marL="457200" lvl="1" indent="0" algn="ctr">
                  <a:buNone/>
                </a:pPr>
                <a:r>
                  <a:rPr lang="en-US" altLang="ko-KR" sz="3200" dirty="0"/>
                  <a:t> 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  <a:blipFill>
                <a:blip r:embed="rId2"/>
                <a:stretch>
                  <a:fillRect l="-694" t="-1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F2CB961E-BECB-4BF9-AF10-CA596B92A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017" y="1695634"/>
            <a:ext cx="4969565" cy="480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662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</p:spPr>
            <p:txBody>
              <a:bodyPr/>
              <a:lstStyle/>
              <a:p>
                <a:r>
                  <a:rPr lang="en-US" altLang="ko-KR" dirty="0"/>
                  <a:t>LSTM (Long Short-Term Memory)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 smtClean="0"/>
                  <a:t>Long-Term Memory </a:t>
                </a:r>
                <a:r>
                  <a:rPr lang="en-US" altLang="ko-KR" dirty="0"/>
                  <a:t>cell “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US" altLang="ko-KR" dirty="0"/>
                  <a:t>”</a:t>
                </a:r>
                <a:r>
                  <a:rPr lang="ko-KR" altLang="en-US" dirty="0"/>
                  <a:t>를 </a:t>
                </a:r>
                <a:r>
                  <a:rPr lang="ko-KR" altLang="en-US" dirty="0" smtClean="0"/>
                  <a:t>도입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 err="1" smtClean="0"/>
                  <a:t>ResNet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Skip connection</a:t>
                </a:r>
                <a:r>
                  <a:rPr lang="ko-KR" altLang="en-US" dirty="0" smtClean="0"/>
                  <a:t>과 비슷한 기능으로 </a:t>
                </a:r>
                <a:r>
                  <a:rPr lang="en-US" altLang="ko-KR" dirty="0" smtClean="0"/>
                  <a:t>gradient </a:t>
                </a:r>
                <a:r>
                  <a:rPr lang="ko-KR" altLang="en-US" dirty="0" smtClean="0"/>
                  <a:t>를 유지하여</a:t>
                </a:r>
                <a:endParaRPr lang="en-US" altLang="ko-KR" dirty="0" smtClean="0"/>
              </a:p>
              <a:p>
                <a:pPr marL="457200" lvl="1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Vanishing </a:t>
                </a:r>
                <a:r>
                  <a:rPr lang="en-US" altLang="ko-KR" dirty="0"/>
                  <a:t>Gradient </a:t>
                </a:r>
                <a:r>
                  <a:rPr lang="ko-KR" altLang="en-US" dirty="0"/>
                  <a:t>개선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  <a:blipFill>
                <a:blip r:embed="rId2"/>
                <a:stretch>
                  <a:fillRect l="-694" t="-1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5264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은 어떻게 </a:t>
            </a:r>
            <a:r>
              <a:rPr lang="en-US" altLang="ko-KR" dirty="0"/>
              <a:t>vanishing gradient </a:t>
            </a:r>
            <a:r>
              <a:rPr lang="ko-KR" altLang="en-US" dirty="0"/>
              <a:t>문제를 해결하는가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endParaRPr lang="en-US" altLang="ko-KR" sz="3600" dirty="0"/>
          </a:p>
          <a:p>
            <a:pPr marL="457200" lvl="1" indent="0">
              <a:buNone/>
            </a:pPr>
            <a:endParaRPr lang="en-US" altLang="ko-KR" sz="3600" dirty="0"/>
          </a:p>
        </p:txBody>
      </p:sp>
      <p:grpSp>
        <p:nvGrpSpPr>
          <p:cNvPr id="4" name="그룹 3"/>
          <p:cNvGrpSpPr/>
          <p:nvPr/>
        </p:nvGrpSpPr>
        <p:grpSpPr>
          <a:xfrm>
            <a:off x="-164321" y="2657784"/>
            <a:ext cx="4220029" cy="2528036"/>
            <a:chOff x="3404487" y="2456787"/>
            <a:chExt cx="6374101" cy="3843475"/>
          </a:xfrm>
        </p:grpSpPr>
        <p:sp>
          <p:nvSpPr>
            <p:cNvPr id="6" name="사각형: 둥근 모서리 241">
              <a:extLst>
                <a:ext uri="{FF2B5EF4-FFF2-40B4-BE49-F238E27FC236}">
                  <a16:creationId xmlns:a16="http://schemas.microsoft.com/office/drawing/2014/main" id="{F9A60143-9132-4ED7-BD72-31B4E43A083F}"/>
                </a:ext>
              </a:extLst>
            </p:cNvPr>
            <p:cNvSpPr/>
            <p:nvPr/>
          </p:nvSpPr>
          <p:spPr>
            <a:xfrm>
              <a:off x="4122878" y="3207432"/>
              <a:ext cx="4905164" cy="2338720"/>
            </a:xfrm>
            <a:prstGeom prst="roundRect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4FF3B11-6762-49DB-956A-84E211EB2E3E}"/>
                </a:ext>
              </a:extLst>
            </p:cNvPr>
            <p:cNvSpPr/>
            <p:nvPr/>
          </p:nvSpPr>
          <p:spPr>
            <a:xfrm>
              <a:off x="5756360" y="4032124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/>
                <p:nvPr/>
              </p:nvSpPr>
              <p:spPr>
                <a:xfrm>
                  <a:off x="4438140" y="5972714"/>
                  <a:ext cx="332194" cy="3275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140" y="5972714"/>
                  <a:ext cx="332194" cy="327548"/>
                </a:xfrm>
                <a:prstGeom prst="rect">
                  <a:avLst/>
                </a:prstGeom>
                <a:blipFill>
                  <a:blip r:embed="rId3"/>
                  <a:stretch>
                    <a:fillRect l="-5556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A950468-54A9-4605-9C82-C0B89C663A0B}"/>
                    </a:ext>
                  </a:extLst>
                </p:cNvPr>
                <p:cNvSpPr txBox="1"/>
                <p:nvPr/>
              </p:nvSpPr>
              <p:spPr>
                <a:xfrm>
                  <a:off x="3404487" y="4740150"/>
                  <a:ext cx="606860" cy="3275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A950468-54A9-4605-9C82-C0B89C663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487" y="4740150"/>
                  <a:ext cx="606860" cy="327548"/>
                </a:xfrm>
                <a:prstGeom prst="rect">
                  <a:avLst/>
                </a:prstGeom>
                <a:blipFill>
                  <a:blip r:embed="rId4"/>
                  <a:stretch>
                    <a:fillRect l="-9091" r="-3030" b="-19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8622457" y="2456787"/>
                  <a:ext cx="345365" cy="3275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457" y="2456787"/>
                  <a:ext cx="345365" cy="327548"/>
                </a:xfrm>
                <a:prstGeom prst="rect">
                  <a:avLst/>
                </a:prstGeom>
                <a:blipFill>
                  <a:blip r:embed="rId5"/>
                  <a:stretch>
                    <a:fillRect l="-16216" r="-2703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98F1F6A-5CF2-4872-B2B7-9C93D388503E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3448585" y="3704641"/>
              <a:ext cx="121537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3404489" y="3391238"/>
                  <a:ext cx="572963" cy="3275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489" y="3391238"/>
                  <a:ext cx="572963" cy="327548"/>
                </a:xfrm>
                <a:prstGeom prst="rect">
                  <a:avLst/>
                </a:prstGeom>
                <a:blipFill>
                  <a:blip r:embed="rId6"/>
                  <a:stretch>
                    <a:fillRect l="-3226" r="-3226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8B16B6A-14C5-449F-8962-3C5B34218E32}"/>
                </a:ext>
              </a:extLst>
            </p:cNvPr>
            <p:cNvSpPr/>
            <p:nvPr/>
          </p:nvSpPr>
          <p:spPr>
            <a:xfrm>
              <a:off x="5433383" y="4579378"/>
              <a:ext cx="881743" cy="299272"/>
            </a:xfrm>
            <a:prstGeom prst="rect">
              <a:avLst/>
            </a:prstGeom>
            <a:solidFill>
              <a:srgbClr val="F4EE9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tanh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/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blipFill>
                  <a:blip r:embed="rId8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/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blipFill>
                  <a:blip r:embed="rId9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/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blipFill>
                  <a:blip r:embed="rId10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8ED087F-B47B-493D-8100-F3A781A06E52}"/>
                </a:ext>
              </a:extLst>
            </p:cNvPr>
            <p:cNvSpPr/>
            <p:nvPr/>
          </p:nvSpPr>
          <p:spPr>
            <a:xfrm>
              <a:off x="8370454" y="4258898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E476EFF-E669-4268-B490-DF8BD5547070}"/>
                </a:ext>
              </a:extLst>
            </p:cNvPr>
            <p:cNvSpPr/>
            <p:nvPr/>
          </p:nvSpPr>
          <p:spPr>
            <a:xfrm>
              <a:off x="4663955" y="3586747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251D916-7AA8-44CD-B827-F43421DF5D4A}"/>
                </a:ext>
              </a:extLst>
            </p:cNvPr>
            <p:cNvSpPr/>
            <p:nvPr/>
          </p:nvSpPr>
          <p:spPr>
            <a:xfrm>
              <a:off x="5756360" y="3581472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+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E84B6B6-5E17-4DBA-BDA5-F83BF0AD686B}"/>
                </a:ext>
              </a:extLst>
            </p:cNvPr>
            <p:cNvGrpSpPr/>
            <p:nvPr/>
          </p:nvGrpSpPr>
          <p:grpSpPr>
            <a:xfrm>
              <a:off x="8246559" y="3841217"/>
              <a:ext cx="654220" cy="353876"/>
              <a:chOff x="4328374" y="2271384"/>
              <a:chExt cx="654220" cy="353876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8596040-027D-45A1-84F6-C1CCA8A83C44}"/>
                  </a:ext>
                </a:extLst>
              </p:cNvPr>
              <p:cNvSpPr/>
              <p:nvPr/>
            </p:nvSpPr>
            <p:spPr>
              <a:xfrm>
                <a:off x="4422476" y="2271384"/>
                <a:ext cx="281796" cy="28179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3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6A1EDF0-A8A6-49F2-964A-75FABE4DBD30}"/>
                  </a:ext>
                </a:extLst>
              </p:cNvPr>
              <p:cNvSpPr txBox="1"/>
              <p:nvPr/>
            </p:nvSpPr>
            <p:spPr>
              <a:xfrm>
                <a:off x="4328374" y="2274317"/>
                <a:ext cx="654220" cy="350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bg1"/>
                    </a:solidFill>
                  </a:rPr>
                  <a:t>tanh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F155BC7-48AE-40A0-BEDC-7BEADB13843F}"/>
                </a:ext>
              </a:extLst>
            </p:cNvPr>
            <p:cNvCxnSpPr>
              <a:cxnSpLocks/>
            </p:cNvCxnSpPr>
            <p:nvPr/>
          </p:nvCxnSpPr>
          <p:spPr>
            <a:xfrm>
              <a:off x="3448585" y="5071870"/>
              <a:ext cx="430310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ED77BA8-BD16-4549-BD7D-6612CC2AA042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13" y="5210415"/>
              <a:ext cx="3357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11D4C39-4797-4901-8C60-F87BFFA977D8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4580424" y="5210417"/>
              <a:ext cx="23814" cy="76229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E73A163-79AB-42C2-930F-6BDA0FEE256A}"/>
                </a:ext>
              </a:extLst>
            </p:cNvPr>
            <p:cNvGrpSpPr/>
            <p:nvPr/>
          </p:nvGrpSpPr>
          <p:grpSpPr>
            <a:xfrm>
              <a:off x="7747874" y="4878652"/>
              <a:ext cx="173314" cy="331763"/>
              <a:chOff x="3033413" y="4878652"/>
              <a:chExt cx="173314" cy="331763"/>
            </a:xfrm>
          </p:grpSpPr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3D866DBC-2ECE-48B1-87D9-F8462347B3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3413" y="4878652"/>
                <a:ext cx="0" cy="19321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28251B5C-1057-446B-B269-311AA72B1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6727" y="4878652"/>
                <a:ext cx="0" cy="3317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F65E917-4692-444B-91A4-E09D219D7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4254" y="4268682"/>
              <a:ext cx="0" cy="311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CD652E05-3C05-47FB-A246-403D71504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6245" y="3841217"/>
              <a:ext cx="0" cy="7406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A5CEE3F-42E2-46F1-8EBA-A682E6ACB1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7565" y="4155288"/>
              <a:ext cx="976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8FFF26D-FAC4-44C9-968E-CEBF3725F95B}"/>
                </a:ext>
              </a:extLst>
            </p:cNvPr>
            <p:cNvCxnSpPr>
              <a:cxnSpLocks/>
            </p:cNvCxnSpPr>
            <p:nvPr/>
          </p:nvCxnSpPr>
          <p:spPr>
            <a:xfrm>
              <a:off x="6984221" y="4150018"/>
              <a:ext cx="0" cy="4293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87F8F5E-9EBA-4DFF-8FE5-CF1A93FD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210" y="4376792"/>
              <a:ext cx="0" cy="1970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84DEB058-E95B-4DB7-AEA4-1431E76013D8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7831210" y="4376792"/>
              <a:ext cx="539244" cy="5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4173B20-618F-4598-82D8-677BB995A2A7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V="1">
              <a:off x="5874254" y="3817260"/>
              <a:ext cx="0" cy="2077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6DCA5F6-470E-4895-8A56-A48CF142AA20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129786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8C3420D-2ACD-4A4F-A828-0FAD42E99087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4901236" y="3699366"/>
              <a:ext cx="855124" cy="52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3B76DB9-FFA6-49AC-A025-84B891F9C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0471" y="3704646"/>
              <a:ext cx="3306884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F430A164-511B-4013-A5A2-AFE756BFD248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3688148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84B8213-5F27-4AC0-AC3A-854C978373E7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494686"/>
              <a:ext cx="0" cy="5771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F5CC061-0AF9-4C98-8D53-B65E8AAF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1559" y="5072507"/>
              <a:ext cx="793368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02AA4566-D044-4259-B712-F62067CB4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3651" y="2810933"/>
              <a:ext cx="0" cy="7976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4CF2D3C-650D-42E4-B52C-DD65112DB769}"/>
                </a:ext>
              </a:extLst>
            </p:cNvPr>
            <p:cNvCxnSpPr>
              <a:cxnSpLocks/>
            </p:cNvCxnSpPr>
            <p:nvPr/>
          </p:nvCxnSpPr>
          <p:spPr>
            <a:xfrm>
              <a:off x="8743651" y="3817260"/>
              <a:ext cx="0" cy="12546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8954A6F6-8CB5-4F98-A430-4C36137209F8}"/>
                </a:ext>
              </a:extLst>
            </p:cNvPr>
            <p:cNvGrpSpPr/>
            <p:nvPr/>
          </p:nvGrpSpPr>
          <p:grpSpPr>
            <a:xfrm>
              <a:off x="4682331" y="4878652"/>
              <a:ext cx="217412" cy="331763"/>
              <a:chOff x="3026640" y="4878652"/>
              <a:chExt cx="217412" cy="331763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7358D56-2E23-41C7-9E40-4A3163688754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9577B411-067E-4B0E-99EB-C778C1B07683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59" name="직선 화살표 연결선 58">
                  <a:extLst>
                    <a:ext uri="{FF2B5EF4-FFF2-40B4-BE49-F238E27FC236}">
                      <a16:creationId xmlns:a16="http://schemas.microsoft.com/office/drawing/2014/main" id="{570EE663-D84B-4DEE-ADF3-E15340470B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화살표 연결선 59">
                  <a:extLst>
                    <a:ext uri="{FF2B5EF4-FFF2-40B4-BE49-F238E27FC236}">
                      <a16:creationId xmlns:a16="http://schemas.microsoft.com/office/drawing/2014/main" id="{2D956B5B-1595-4C27-86CD-531C9DF651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ABCEA9E-393F-4D78-89E0-5D3B594D0E5E}"/>
                </a:ext>
              </a:extLst>
            </p:cNvPr>
            <p:cNvGrpSpPr/>
            <p:nvPr/>
          </p:nvGrpSpPr>
          <p:grpSpPr>
            <a:xfrm>
              <a:off x="5795760" y="4878652"/>
              <a:ext cx="217412" cy="331763"/>
              <a:chOff x="3026640" y="4878652"/>
              <a:chExt cx="217412" cy="331763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90B9B53-51A9-40D0-8D48-94C7B4F8B21E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A60178E6-DA85-4674-B970-70CF365A8E01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55" name="직선 화살표 연결선 54">
                  <a:extLst>
                    <a:ext uri="{FF2B5EF4-FFF2-40B4-BE49-F238E27FC236}">
                      <a16:creationId xmlns:a16="http://schemas.microsoft.com/office/drawing/2014/main" id="{2F0BD785-EECF-4E1D-AF0E-0F2C68D427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0D657324-5E5D-406C-B213-971A3E980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77D4294-EE83-473B-B1F0-A82C75DA817A}"/>
                </a:ext>
              </a:extLst>
            </p:cNvPr>
            <p:cNvGrpSpPr/>
            <p:nvPr/>
          </p:nvGrpSpPr>
          <p:grpSpPr>
            <a:xfrm>
              <a:off x="6872828" y="4878652"/>
              <a:ext cx="217412" cy="331763"/>
              <a:chOff x="3026640" y="4878652"/>
              <a:chExt cx="217412" cy="331763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21697AA-FF18-4D7D-90B5-58ACEBAE821F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F0DB96-68A4-4A84-8B7D-7C380D95F692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51" name="직선 화살표 연결선 50">
                  <a:extLst>
                    <a:ext uri="{FF2B5EF4-FFF2-40B4-BE49-F238E27FC236}">
                      <a16:creationId xmlns:a16="http://schemas.microsoft.com/office/drawing/2014/main" id="{9F8FFF99-BB59-47E6-999B-6F3ADD7FB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화살표 연결선 51">
                  <a:extLst>
                    <a:ext uri="{FF2B5EF4-FFF2-40B4-BE49-F238E27FC236}">
                      <a16:creationId xmlns:a16="http://schemas.microsoft.com/office/drawing/2014/main" id="{3EFAB99B-B5E4-480D-AEC3-CECCED441F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A526B74-0CA6-43E3-9E37-09FE44E06BF3}"/>
                    </a:ext>
                  </a:extLst>
                </p:cNvPr>
                <p:cNvSpPr txBox="1"/>
                <p:nvPr/>
              </p:nvSpPr>
              <p:spPr>
                <a:xfrm>
                  <a:off x="9433223" y="4740150"/>
                  <a:ext cx="345365" cy="3275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A526B74-0CA6-43E3-9E37-09FE44E06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223" y="4740150"/>
                  <a:ext cx="345365" cy="327548"/>
                </a:xfrm>
                <a:prstGeom prst="rect">
                  <a:avLst/>
                </a:prstGeom>
                <a:blipFill>
                  <a:blip r:embed="rId5"/>
                  <a:stretch>
                    <a:fillRect l="-16216" r="-2703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9462077" y="3391238"/>
                  <a:ext cx="311468" cy="3275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077" y="3391238"/>
                  <a:ext cx="311468" cy="327548"/>
                </a:xfrm>
                <a:prstGeom prst="rect">
                  <a:avLst/>
                </a:prstGeom>
                <a:blipFill>
                  <a:blip r:embed="rId11"/>
                  <a:stretch>
                    <a:fillRect l="-882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4559626" y="4219033"/>
                  <a:ext cx="291226" cy="3275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626" y="4219033"/>
                  <a:ext cx="291226" cy="327548"/>
                </a:xfrm>
                <a:prstGeom prst="rect">
                  <a:avLst/>
                </a:prstGeom>
                <a:blipFill>
                  <a:blip r:embed="rId12"/>
                  <a:stretch>
                    <a:fillRect l="-15625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6791558" y="4219033"/>
                  <a:ext cx="277571" cy="3275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558" y="4219033"/>
                  <a:ext cx="277571" cy="327548"/>
                </a:xfrm>
                <a:prstGeom prst="rect">
                  <a:avLst/>
                </a:prstGeom>
                <a:blipFill>
                  <a:blip r:embed="rId13"/>
                  <a:stretch>
                    <a:fillRect l="-20000" r="-3333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7595569" y="4219033"/>
                  <a:ext cx="345365" cy="3275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𝐨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569" y="4219033"/>
                  <a:ext cx="345365" cy="327548"/>
                </a:xfrm>
                <a:prstGeom prst="rect">
                  <a:avLst/>
                </a:prstGeom>
                <a:blipFill>
                  <a:blip r:embed="rId14"/>
                  <a:stretch>
                    <a:fillRect l="-5263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5461196" y="4219033"/>
                  <a:ext cx="267636" cy="3275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b="1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196" y="4219033"/>
                  <a:ext cx="267636" cy="327548"/>
                </a:xfrm>
                <a:prstGeom prst="rect">
                  <a:avLst/>
                </a:prstGeom>
                <a:blipFill>
                  <a:blip r:embed="rId15"/>
                  <a:stretch>
                    <a:fillRect l="-13793" t="-2857" r="-5172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그룹 64"/>
          <p:cNvGrpSpPr/>
          <p:nvPr/>
        </p:nvGrpSpPr>
        <p:grpSpPr>
          <a:xfrm>
            <a:off x="4030393" y="2657784"/>
            <a:ext cx="3933844" cy="2528036"/>
            <a:chOff x="3448585" y="2456787"/>
            <a:chExt cx="5941834" cy="3843475"/>
          </a:xfrm>
        </p:grpSpPr>
        <p:sp>
          <p:nvSpPr>
            <p:cNvPr id="66" name="사각형: 둥근 모서리 241">
              <a:extLst>
                <a:ext uri="{FF2B5EF4-FFF2-40B4-BE49-F238E27FC236}">
                  <a16:creationId xmlns:a16="http://schemas.microsoft.com/office/drawing/2014/main" id="{F9A60143-9132-4ED7-BD72-31B4E43A083F}"/>
                </a:ext>
              </a:extLst>
            </p:cNvPr>
            <p:cNvSpPr/>
            <p:nvPr/>
          </p:nvSpPr>
          <p:spPr>
            <a:xfrm>
              <a:off x="4122878" y="3207432"/>
              <a:ext cx="4905164" cy="2338720"/>
            </a:xfrm>
            <a:prstGeom prst="roundRect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B4FF3B11-6762-49DB-956A-84E211EB2E3E}"/>
                </a:ext>
              </a:extLst>
            </p:cNvPr>
            <p:cNvSpPr/>
            <p:nvPr/>
          </p:nvSpPr>
          <p:spPr>
            <a:xfrm>
              <a:off x="5756360" y="4032124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/>
                <p:nvPr/>
              </p:nvSpPr>
              <p:spPr>
                <a:xfrm>
                  <a:off x="4438140" y="5972714"/>
                  <a:ext cx="332194" cy="3275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140" y="5972714"/>
                  <a:ext cx="332194" cy="327548"/>
                </a:xfrm>
                <a:prstGeom prst="rect">
                  <a:avLst/>
                </a:prstGeom>
                <a:blipFill>
                  <a:blip r:embed="rId16"/>
                  <a:stretch>
                    <a:fillRect l="-8333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8622457" y="2456787"/>
                  <a:ext cx="345365" cy="3275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457" y="2456787"/>
                  <a:ext cx="345365" cy="327548"/>
                </a:xfrm>
                <a:prstGeom prst="rect">
                  <a:avLst/>
                </a:prstGeom>
                <a:blipFill>
                  <a:blip r:embed="rId5"/>
                  <a:stretch>
                    <a:fillRect l="-15789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098F1F6A-5CF2-4872-B2B7-9C93D388503E}"/>
                </a:ext>
              </a:extLst>
            </p:cNvPr>
            <p:cNvCxnSpPr>
              <a:cxnSpLocks/>
              <a:endCxn id="78" idx="2"/>
            </p:cNvCxnSpPr>
            <p:nvPr/>
          </p:nvCxnSpPr>
          <p:spPr>
            <a:xfrm flipV="1">
              <a:off x="3448585" y="3704641"/>
              <a:ext cx="121537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8B16B6A-14C5-449F-8962-3C5B34218E32}"/>
                </a:ext>
              </a:extLst>
            </p:cNvPr>
            <p:cNvSpPr/>
            <p:nvPr/>
          </p:nvSpPr>
          <p:spPr>
            <a:xfrm>
              <a:off x="5433383" y="4579378"/>
              <a:ext cx="881743" cy="299272"/>
            </a:xfrm>
            <a:prstGeom prst="rect">
              <a:avLst/>
            </a:prstGeom>
            <a:solidFill>
              <a:srgbClr val="F4EE9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tanh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/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blipFill>
                  <a:blip r:embed="rId8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/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blipFill>
                  <a:blip r:embed="rId9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/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blipFill>
                  <a:blip r:embed="rId10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B8ED087F-B47B-493D-8100-F3A781A06E52}"/>
                </a:ext>
              </a:extLst>
            </p:cNvPr>
            <p:cNvSpPr/>
            <p:nvPr/>
          </p:nvSpPr>
          <p:spPr>
            <a:xfrm>
              <a:off x="8370454" y="4258898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9E476EFF-E669-4268-B490-DF8BD5547070}"/>
                </a:ext>
              </a:extLst>
            </p:cNvPr>
            <p:cNvSpPr/>
            <p:nvPr/>
          </p:nvSpPr>
          <p:spPr>
            <a:xfrm>
              <a:off x="4663955" y="3586747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251D916-7AA8-44CD-B827-F43421DF5D4A}"/>
                </a:ext>
              </a:extLst>
            </p:cNvPr>
            <p:cNvSpPr/>
            <p:nvPr/>
          </p:nvSpPr>
          <p:spPr>
            <a:xfrm>
              <a:off x="5756360" y="3581472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+</a:t>
              </a: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7E84B6B6-5E17-4DBA-BDA5-F83BF0AD686B}"/>
                </a:ext>
              </a:extLst>
            </p:cNvPr>
            <p:cNvGrpSpPr/>
            <p:nvPr/>
          </p:nvGrpSpPr>
          <p:grpSpPr>
            <a:xfrm>
              <a:off x="8246559" y="3841217"/>
              <a:ext cx="654220" cy="353876"/>
              <a:chOff x="4328374" y="2271384"/>
              <a:chExt cx="654220" cy="353876"/>
            </a:xfrm>
          </p:grpSpPr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38596040-027D-45A1-84F6-C1CCA8A83C44}"/>
                  </a:ext>
                </a:extLst>
              </p:cNvPr>
              <p:cNvSpPr/>
              <p:nvPr/>
            </p:nvSpPr>
            <p:spPr>
              <a:xfrm>
                <a:off x="4422476" y="2271384"/>
                <a:ext cx="281796" cy="28179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3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6A1EDF0-A8A6-49F2-964A-75FABE4DBD30}"/>
                  </a:ext>
                </a:extLst>
              </p:cNvPr>
              <p:cNvSpPr txBox="1"/>
              <p:nvPr/>
            </p:nvSpPr>
            <p:spPr>
              <a:xfrm>
                <a:off x="4328374" y="2274317"/>
                <a:ext cx="654220" cy="350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bg1"/>
                    </a:solidFill>
                  </a:rPr>
                  <a:t>tanh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AF155BC7-48AE-40A0-BEDC-7BEADB13843F}"/>
                </a:ext>
              </a:extLst>
            </p:cNvPr>
            <p:cNvCxnSpPr>
              <a:cxnSpLocks/>
            </p:cNvCxnSpPr>
            <p:nvPr/>
          </p:nvCxnSpPr>
          <p:spPr>
            <a:xfrm>
              <a:off x="3448585" y="5071870"/>
              <a:ext cx="430310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ED77BA8-BD16-4549-BD7D-6612CC2AA042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13" y="5210415"/>
              <a:ext cx="3357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311D4C39-4797-4901-8C60-F87BFFA977D8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4580424" y="5210417"/>
              <a:ext cx="23814" cy="76229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1E73A163-79AB-42C2-930F-6BDA0FEE256A}"/>
                </a:ext>
              </a:extLst>
            </p:cNvPr>
            <p:cNvGrpSpPr/>
            <p:nvPr/>
          </p:nvGrpSpPr>
          <p:grpSpPr>
            <a:xfrm>
              <a:off x="7747874" y="4878652"/>
              <a:ext cx="173314" cy="331763"/>
              <a:chOff x="3033413" y="4878652"/>
              <a:chExt cx="173314" cy="331763"/>
            </a:xfrm>
          </p:grpSpPr>
          <p:cxnSp>
            <p:nvCxnSpPr>
              <p:cNvPr id="121" name="직선 화살표 연결선 120">
                <a:extLst>
                  <a:ext uri="{FF2B5EF4-FFF2-40B4-BE49-F238E27FC236}">
                    <a16:creationId xmlns:a16="http://schemas.microsoft.com/office/drawing/2014/main" id="{3D866DBC-2ECE-48B1-87D9-F8462347B3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3413" y="4878652"/>
                <a:ext cx="0" cy="19321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28251B5C-1057-446B-B269-311AA72B1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6727" y="4878652"/>
                <a:ext cx="0" cy="3317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1F65E917-4692-444B-91A4-E09D219D7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4254" y="4268682"/>
              <a:ext cx="0" cy="311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D652E05-3C05-47FB-A246-403D71504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6245" y="3841217"/>
              <a:ext cx="0" cy="7406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BA5CEE3F-42E2-46F1-8EBA-A682E6ACB1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7565" y="4155288"/>
              <a:ext cx="976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28FFF26D-FAC4-44C9-968E-CEBF3725F95B}"/>
                </a:ext>
              </a:extLst>
            </p:cNvPr>
            <p:cNvCxnSpPr>
              <a:cxnSpLocks/>
            </p:cNvCxnSpPr>
            <p:nvPr/>
          </p:nvCxnSpPr>
          <p:spPr>
            <a:xfrm>
              <a:off x="6984221" y="4150018"/>
              <a:ext cx="0" cy="4293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587F8F5E-9EBA-4DFF-8FE5-CF1A93FD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210" y="4376792"/>
              <a:ext cx="0" cy="1970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84DEB058-E95B-4DB7-AEA4-1431E76013D8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 flipV="1">
              <a:off x="7831210" y="4376792"/>
              <a:ext cx="539244" cy="5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04173B20-618F-4598-82D8-677BB995A2A7}"/>
                </a:ext>
              </a:extLst>
            </p:cNvPr>
            <p:cNvCxnSpPr>
              <a:cxnSpLocks/>
              <a:endCxn id="79" idx="4"/>
            </p:cNvCxnSpPr>
            <p:nvPr/>
          </p:nvCxnSpPr>
          <p:spPr>
            <a:xfrm flipV="1">
              <a:off x="5874254" y="3817260"/>
              <a:ext cx="0" cy="2077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56DCA5F6-470E-4895-8A56-A48CF142AA20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129786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C8C3420D-2ACD-4A4F-A828-0FAD42E99087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V="1">
              <a:off x="4901236" y="3699366"/>
              <a:ext cx="855124" cy="52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83B76DB9-FFA6-49AC-A025-84B891F9C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0471" y="3704646"/>
              <a:ext cx="3315884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430A164-511B-4013-A5A2-AFE756BFD248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3688148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084B8213-5F27-4AC0-AC3A-854C978373E7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494686"/>
              <a:ext cx="0" cy="5771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2F5CC061-0AF9-4C98-8D53-B65E8AAF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1559" y="5072507"/>
              <a:ext cx="908860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02AA4566-D044-4259-B712-F62067CB4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3651" y="2810933"/>
              <a:ext cx="0" cy="7976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74CF2D3C-650D-42E4-B52C-DD65112DB769}"/>
                </a:ext>
              </a:extLst>
            </p:cNvPr>
            <p:cNvCxnSpPr>
              <a:cxnSpLocks/>
            </p:cNvCxnSpPr>
            <p:nvPr/>
          </p:nvCxnSpPr>
          <p:spPr>
            <a:xfrm>
              <a:off x="8743651" y="3817260"/>
              <a:ext cx="0" cy="12546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8954A6F6-8CB5-4F98-A430-4C36137209F8}"/>
                </a:ext>
              </a:extLst>
            </p:cNvPr>
            <p:cNvGrpSpPr/>
            <p:nvPr/>
          </p:nvGrpSpPr>
          <p:grpSpPr>
            <a:xfrm>
              <a:off x="4682331" y="4878652"/>
              <a:ext cx="217412" cy="331763"/>
              <a:chOff x="3026640" y="4878652"/>
              <a:chExt cx="217412" cy="331763"/>
            </a:xfrm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C7358D56-2E23-41C7-9E40-4A3163688754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9577B411-067E-4B0E-99EB-C778C1B07683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19" name="직선 화살표 연결선 118">
                  <a:extLst>
                    <a:ext uri="{FF2B5EF4-FFF2-40B4-BE49-F238E27FC236}">
                      <a16:creationId xmlns:a16="http://schemas.microsoft.com/office/drawing/2014/main" id="{570EE663-D84B-4DEE-ADF3-E15340470B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화살표 연결선 119">
                  <a:extLst>
                    <a:ext uri="{FF2B5EF4-FFF2-40B4-BE49-F238E27FC236}">
                      <a16:creationId xmlns:a16="http://schemas.microsoft.com/office/drawing/2014/main" id="{2D956B5B-1595-4C27-86CD-531C9DF651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7ABCEA9E-393F-4D78-89E0-5D3B594D0E5E}"/>
                </a:ext>
              </a:extLst>
            </p:cNvPr>
            <p:cNvGrpSpPr/>
            <p:nvPr/>
          </p:nvGrpSpPr>
          <p:grpSpPr>
            <a:xfrm>
              <a:off x="5795760" y="4878652"/>
              <a:ext cx="217412" cy="331763"/>
              <a:chOff x="3026640" y="4878652"/>
              <a:chExt cx="217412" cy="331763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B90B9B53-51A9-40D0-8D48-94C7B4F8B21E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A60178E6-DA85-4674-B970-70CF365A8E01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15" name="직선 화살표 연결선 114">
                  <a:extLst>
                    <a:ext uri="{FF2B5EF4-FFF2-40B4-BE49-F238E27FC236}">
                      <a16:creationId xmlns:a16="http://schemas.microsoft.com/office/drawing/2014/main" id="{2F0BD785-EECF-4E1D-AF0E-0F2C68D427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화살표 연결선 115">
                  <a:extLst>
                    <a:ext uri="{FF2B5EF4-FFF2-40B4-BE49-F238E27FC236}">
                      <a16:creationId xmlns:a16="http://schemas.microsoft.com/office/drawing/2014/main" id="{0D657324-5E5D-406C-B213-971A3E980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77D4294-EE83-473B-B1F0-A82C75DA817A}"/>
                </a:ext>
              </a:extLst>
            </p:cNvPr>
            <p:cNvGrpSpPr/>
            <p:nvPr/>
          </p:nvGrpSpPr>
          <p:grpSpPr>
            <a:xfrm>
              <a:off x="6872828" y="4878652"/>
              <a:ext cx="217412" cy="331763"/>
              <a:chOff x="3026640" y="4878652"/>
              <a:chExt cx="217412" cy="331763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E21697AA-FF18-4D7D-90B5-58ACEBAE821F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E3F0DB96-68A4-4A84-8B7D-7C380D95F692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11" name="직선 화살표 연결선 110">
                  <a:extLst>
                    <a:ext uri="{FF2B5EF4-FFF2-40B4-BE49-F238E27FC236}">
                      <a16:creationId xmlns:a16="http://schemas.microsoft.com/office/drawing/2014/main" id="{9F8FFF99-BB59-47E6-999B-6F3ADD7FB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화살표 연결선 111">
                  <a:extLst>
                    <a:ext uri="{FF2B5EF4-FFF2-40B4-BE49-F238E27FC236}">
                      <a16:creationId xmlns:a16="http://schemas.microsoft.com/office/drawing/2014/main" id="{3EFAB99B-B5E4-480D-AEC3-CECCED441F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4559626" y="4219033"/>
                  <a:ext cx="291226" cy="3275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626" y="4219033"/>
                  <a:ext cx="291226" cy="327548"/>
                </a:xfrm>
                <a:prstGeom prst="rect">
                  <a:avLst/>
                </a:prstGeom>
                <a:blipFill>
                  <a:blip r:embed="rId17"/>
                  <a:stretch>
                    <a:fillRect l="-19355" r="-3226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6791558" y="4219033"/>
                  <a:ext cx="277571" cy="3275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558" y="4219033"/>
                  <a:ext cx="277571" cy="327548"/>
                </a:xfrm>
                <a:prstGeom prst="rect">
                  <a:avLst/>
                </a:prstGeom>
                <a:blipFill>
                  <a:blip r:embed="rId18"/>
                  <a:stretch>
                    <a:fillRect l="-16667" r="-3333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7595569" y="4219033"/>
                  <a:ext cx="345365" cy="3275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𝐨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569" y="4219033"/>
                  <a:ext cx="345365" cy="327548"/>
                </a:xfrm>
                <a:prstGeom prst="rect">
                  <a:avLst/>
                </a:prstGeom>
                <a:blipFill>
                  <a:blip r:embed="rId19"/>
                  <a:stretch>
                    <a:fillRect l="-8108" r="-2703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5461196" y="4219033"/>
                  <a:ext cx="267636" cy="3275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b="1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196" y="4219033"/>
                  <a:ext cx="267636" cy="327548"/>
                </a:xfrm>
                <a:prstGeom prst="rect">
                  <a:avLst/>
                </a:prstGeom>
                <a:blipFill>
                  <a:blip r:embed="rId20"/>
                  <a:stretch>
                    <a:fillRect l="-17241" t="-2857" r="-48276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그룹 124"/>
          <p:cNvGrpSpPr/>
          <p:nvPr/>
        </p:nvGrpSpPr>
        <p:grpSpPr>
          <a:xfrm>
            <a:off x="8034439" y="2657784"/>
            <a:ext cx="4321684" cy="2528036"/>
            <a:chOff x="3375840" y="2456787"/>
            <a:chExt cx="6527645" cy="3843475"/>
          </a:xfrm>
        </p:grpSpPr>
        <p:sp>
          <p:nvSpPr>
            <p:cNvPr id="126" name="사각형: 둥근 모서리 241">
              <a:extLst>
                <a:ext uri="{FF2B5EF4-FFF2-40B4-BE49-F238E27FC236}">
                  <a16:creationId xmlns:a16="http://schemas.microsoft.com/office/drawing/2014/main" id="{F9A60143-9132-4ED7-BD72-31B4E43A083F}"/>
                </a:ext>
              </a:extLst>
            </p:cNvPr>
            <p:cNvSpPr/>
            <p:nvPr/>
          </p:nvSpPr>
          <p:spPr>
            <a:xfrm>
              <a:off x="4122878" y="3207432"/>
              <a:ext cx="4905164" cy="2338720"/>
            </a:xfrm>
            <a:prstGeom prst="roundRect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B4FF3B11-6762-49DB-956A-84E211EB2E3E}"/>
                </a:ext>
              </a:extLst>
            </p:cNvPr>
            <p:cNvSpPr/>
            <p:nvPr/>
          </p:nvSpPr>
          <p:spPr>
            <a:xfrm>
              <a:off x="5756360" y="4032124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/>
                <p:nvPr/>
              </p:nvSpPr>
              <p:spPr>
                <a:xfrm>
                  <a:off x="4438140" y="5972714"/>
                  <a:ext cx="332194" cy="3275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140" y="5972714"/>
                  <a:ext cx="332194" cy="327548"/>
                </a:xfrm>
                <a:prstGeom prst="rect">
                  <a:avLst/>
                </a:prstGeom>
                <a:blipFill>
                  <a:blip r:embed="rId3"/>
                  <a:stretch>
                    <a:fillRect l="-5556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5A950468-54A9-4605-9C82-C0B89C663A0B}"/>
                    </a:ext>
                  </a:extLst>
                </p:cNvPr>
                <p:cNvSpPr txBox="1"/>
                <p:nvPr/>
              </p:nvSpPr>
              <p:spPr>
                <a:xfrm>
                  <a:off x="3404487" y="4740150"/>
                  <a:ext cx="606860" cy="3275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5A950468-54A9-4605-9C82-C0B89C663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487" y="4740150"/>
                  <a:ext cx="606860" cy="327548"/>
                </a:xfrm>
                <a:prstGeom prst="rect">
                  <a:avLst/>
                </a:prstGeom>
                <a:blipFill>
                  <a:blip r:embed="rId21"/>
                  <a:stretch>
                    <a:fillRect l="-9091" r="-3030" b="-19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8622457" y="2456787"/>
                  <a:ext cx="345365" cy="3275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457" y="2456787"/>
                  <a:ext cx="345365" cy="327548"/>
                </a:xfrm>
                <a:prstGeom prst="rect">
                  <a:avLst/>
                </a:prstGeom>
                <a:blipFill>
                  <a:blip r:embed="rId5"/>
                  <a:stretch>
                    <a:fillRect l="-16216" r="-2703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098F1F6A-5CF2-4872-B2B7-9C93D388503E}"/>
                </a:ext>
              </a:extLst>
            </p:cNvPr>
            <p:cNvCxnSpPr>
              <a:cxnSpLocks/>
              <a:endCxn id="138" idx="2"/>
            </p:cNvCxnSpPr>
            <p:nvPr/>
          </p:nvCxnSpPr>
          <p:spPr>
            <a:xfrm>
              <a:off x="3939216" y="3704641"/>
              <a:ext cx="7247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3375840" y="3391238"/>
                  <a:ext cx="572963" cy="3275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5840" y="3391238"/>
                  <a:ext cx="572963" cy="327548"/>
                </a:xfrm>
                <a:prstGeom prst="rect">
                  <a:avLst/>
                </a:prstGeom>
                <a:blipFill>
                  <a:blip r:embed="rId22"/>
                  <a:stretch>
                    <a:fillRect l="-4839" r="-1613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28B16B6A-14C5-449F-8962-3C5B34218E32}"/>
                </a:ext>
              </a:extLst>
            </p:cNvPr>
            <p:cNvSpPr/>
            <p:nvPr/>
          </p:nvSpPr>
          <p:spPr>
            <a:xfrm>
              <a:off x="5433383" y="4579378"/>
              <a:ext cx="881743" cy="299272"/>
            </a:xfrm>
            <a:prstGeom prst="rect">
              <a:avLst/>
            </a:prstGeom>
            <a:solidFill>
              <a:srgbClr val="F4EE9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tanh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/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blipFill>
                  <a:blip r:embed="rId8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직사각형 134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/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blipFill>
                  <a:blip r:embed="rId9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/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blipFill>
                  <a:blip r:embed="rId10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B8ED087F-B47B-493D-8100-F3A781A06E52}"/>
                </a:ext>
              </a:extLst>
            </p:cNvPr>
            <p:cNvSpPr/>
            <p:nvPr/>
          </p:nvSpPr>
          <p:spPr>
            <a:xfrm>
              <a:off x="8370454" y="4258898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9E476EFF-E669-4268-B490-DF8BD5547070}"/>
                </a:ext>
              </a:extLst>
            </p:cNvPr>
            <p:cNvSpPr/>
            <p:nvPr/>
          </p:nvSpPr>
          <p:spPr>
            <a:xfrm>
              <a:off x="4663955" y="3586747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2251D916-7AA8-44CD-B827-F43421DF5D4A}"/>
                </a:ext>
              </a:extLst>
            </p:cNvPr>
            <p:cNvSpPr/>
            <p:nvPr/>
          </p:nvSpPr>
          <p:spPr>
            <a:xfrm>
              <a:off x="5756360" y="3581472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+</a:t>
              </a:r>
            </a:p>
          </p:txBody>
        </p: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7E84B6B6-5E17-4DBA-BDA5-F83BF0AD686B}"/>
                </a:ext>
              </a:extLst>
            </p:cNvPr>
            <p:cNvGrpSpPr/>
            <p:nvPr/>
          </p:nvGrpSpPr>
          <p:grpSpPr>
            <a:xfrm>
              <a:off x="8246559" y="3841217"/>
              <a:ext cx="654220" cy="353876"/>
              <a:chOff x="4328374" y="2271384"/>
              <a:chExt cx="654220" cy="353876"/>
            </a:xfrm>
          </p:grpSpPr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38596040-027D-45A1-84F6-C1CCA8A83C44}"/>
                  </a:ext>
                </a:extLst>
              </p:cNvPr>
              <p:cNvSpPr/>
              <p:nvPr/>
            </p:nvSpPr>
            <p:spPr>
              <a:xfrm>
                <a:off x="4422476" y="2271384"/>
                <a:ext cx="281796" cy="28179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3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B6A1EDF0-A8A6-49F2-964A-75FABE4DBD30}"/>
                  </a:ext>
                </a:extLst>
              </p:cNvPr>
              <p:cNvSpPr txBox="1"/>
              <p:nvPr/>
            </p:nvSpPr>
            <p:spPr>
              <a:xfrm>
                <a:off x="4328374" y="2274317"/>
                <a:ext cx="654220" cy="350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bg1"/>
                    </a:solidFill>
                  </a:rPr>
                  <a:t>tanh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AF155BC7-48AE-40A0-BEDC-7BEADB13843F}"/>
                </a:ext>
              </a:extLst>
            </p:cNvPr>
            <p:cNvCxnSpPr>
              <a:cxnSpLocks/>
            </p:cNvCxnSpPr>
            <p:nvPr/>
          </p:nvCxnSpPr>
          <p:spPr>
            <a:xfrm>
              <a:off x="4122878" y="5071870"/>
              <a:ext cx="362881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7ED77BA8-BD16-4549-BD7D-6612CC2AA042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13" y="5210415"/>
              <a:ext cx="3357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311D4C39-4797-4901-8C60-F87BFFA977D8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>
              <a:off x="4580424" y="5210417"/>
              <a:ext cx="23814" cy="76229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1E73A163-79AB-42C2-930F-6BDA0FEE256A}"/>
                </a:ext>
              </a:extLst>
            </p:cNvPr>
            <p:cNvGrpSpPr/>
            <p:nvPr/>
          </p:nvGrpSpPr>
          <p:grpSpPr>
            <a:xfrm>
              <a:off x="7747874" y="4878652"/>
              <a:ext cx="173314" cy="331763"/>
              <a:chOff x="3033413" y="4878652"/>
              <a:chExt cx="173314" cy="331763"/>
            </a:xfrm>
          </p:grpSpPr>
          <p:cxnSp>
            <p:nvCxnSpPr>
              <p:cNvPr id="181" name="직선 화살표 연결선 180">
                <a:extLst>
                  <a:ext uri="{FF2B5EF4-FFF2-40B4-BE49-F238E27FC236}">
                    <a16:creationId xmlns:a16="http://schemas.microsoft.com/office/drawing/2014/main" id="{3D866DBC-2ECE-48B1-87D9-F8462347B3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3413" y="4878652"/>
                <a:ext cx="0" cy="19321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화살표 연결선 181">
                <a:extLst>
                  <a:ext uri="{FF2B5EF4-FFF2-40B4-BE49-F238E27FC236}">
                    <a16:creationId xmlns:a16="http://schemas.microsoft.com/office/drawing/2014/main" id="{28251B5C-1057-446B-B269-311AA72B1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6727" y="4878652"/>
                <a:ext cx="0" cy="3317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1F65E917-4692-444B-91A4-E09D219D7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4254" y="4268682"/>
              <a:ext cx="0" cy="311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CD652E05-3C05-47FB-A246-403D71504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6245" y="3841217"/>
              <a:ext cx="0" cy="7406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BA5CEE3F-42E2-46F1-8EBA-A682E6ACB1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7565" y="4155288"/>
              <a:ext cx="976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28FFF26D-FAC4-44C9-968E-CEBF3725F95B}"/>
                </a:ext>
              </a:extLst>
            </p:cNvPr>
            <p:cNvCxnSpPr>
              <a:cxnSpLocks/>
            </p:cNvCxnSpPr>
            <p:nvPr/>
          </p:nvCxnSpPr>
          <p:spPr>
            <a:xfrm>
              <a:off x="6984221" y="4150018"/>
              <a:ext cx="0" cy="4293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587F8F5E-9EBA-4DFF-8FE5-CF1A93FD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210" y="4376792"/>
              <a:ext cx="0" cy="1970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84DEB058-E95B-4DB7-AEA4-1431E76013D8}"/>
                </a:ext>
              </a:extLst>
            </p:cNvPr>
            <p:cNvCxnSpPr>
              <a:cxnSpLocks/>
              <a:endCxn id="137" idx="2"/>
            </p:cNvCxnSpPr>
            <p:nvPr/>
          </p:nvCxnSpPr>
          <p:spPr>
            <a:xfrm flipV="1">
              <a:off x="7831210" y="4376792"/>
              <a:ext cx="539244" cy="5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04173B20-618F-4598-82D8-677BB995A2A7}"/>
                </a:ext>
              </a:extLst>
            </p:cNvPr>
            <p:cNvCxnSpPr>
              <a:cxnSpLocks/>
              <a:endCxn id="139" idx="4"/>
            </p:cNvCxnSpPr>
            <p:nvPr/>
          </p:nvCxnSpPr>
          <p:spPr>
            <a:xfrm flipV="1">
              <a:off x="5874254" y="3817260"/>
              <a:ext cx="0" cy="2077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56DCA5F6-470E-4895-8A56-A48CF142AA20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129786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C8C3420D-2ACD-4A4F-A828-0FAD42E99087}"/>
                </a:ext>
              </a:extLst>
            </p:cNvPr>
            <p:cNvCxnSpPr>
              <a:cxnSpLocks/>
              <a:endCxn id="139" idx="2"/>
            </p:cNvCxnSpPr>
            <p:nvPr/>
          </p:nvCxnSpPr>
          <p:spPr>
            <a:xfrm flipV="1">
              <a:off x="4901236" y="3699366"/>
              <a:ext cx="855124" cy="52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83B76DB9-FFA6-49AC-A025-84B891F9C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0471" y="3704644"/>
              <a:ext cx="3913014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F430A164-511B-4013-A5A2-AFE756BFD248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3688148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084B8213-5F27-4AC0-AC3A-854C978373E7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494686"/>
              <a:ext cx="0" cy="5771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2F5CC061-0AF9-4C98-8D53-B65E8AAF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1559" y="5072505"/>
              <a:ext cx="140481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02AA4566-D044-4259-B712-F62067CB4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3651" y="2810933"/>
              <a:ext cx="0" cy="7976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74CF2D3C-650D-42E4-B52C-DD65112DB769}"/>
                </a:ext>
              </a:extLst>
            </p:cNvPr>
            <p:cNvCxnSpPr>
              <a:cxnSpLocks/>
            </p:cNvCxnSpPr>
            <p:nvPr/>
          </p:nvCxnSpPr>
          <p:spPr>
            <a:xfrm>
              <a:off x="8743651" y="3817260"/>
              <a:ext cx="0" cy="12546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8954A6F6-8CB5-4F98-A430-4C36137209F8}"/>
                </a:ext>
              </a:extLst>
            </p:cNvPr>
            <p:cNvGrpSpPr/>
            <p:nvPr/>
          </p:nvGrpSpPr>
          <p:grpSpPr>
            <a:xfrm>
              <a:off x="4682331" y="4878652"/>
              <a:ext cx="217412" cy="331763"/>
              <a:chOff x="3026640" y="4878652"/>
              <a:chExt cx="217412" cy="331763"/>
            </a:xfrm>
          </p:grpSpPr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C7358D56-2E23-41C7-9E40-4A3163688754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9577B411-067E-4B0E-99EB-C778C1B07683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79" name="직선 화살표 연결선 178">
                  <a:extLst>
                    <a:ext uri="{FF2B5EF4-FFF2-40B4-BE49-F238E27FC236}">
                      <a16:creationId xmlns:a16="http://schemas.microsoft.com/office/drawing/2014/main" id="{570EE663-D84B-4DEE-ADF3-E15340470B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화살표 연결선 179">
                  <a:extLst>
                    <a:ext uri="{FF2B5EF4-FFF2-40B4-BE49-F238E27FC236}">
                      <a16:creationId xmlns:a16="http://schemas.microsoft.com/office/drawing/2014/main" id="{2D956B5B-1595-4C27-86CD-531C9DF651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7ABCEA9E-393F-4D78-89E0-5D3B594D0E5E}"/>
                </a:ext>
              </a:extLst>
            </p:cNvPr>
            <p:cNvGrpSpPr/>
            <p:nvPr/>
          </p:nvGrpSpPr>
          <p:grpSpPr>
            <a:xfrm>
              <a:off x="5795760" y="4878652"/>
              <a:ext cx="217412" cy="331763"/>
              <a:chOff x="3026640" y="4878652"/>
              <a:chExt cx="217412" cy="331763"/>
            </a:xfrm>
          </p:grpSpPr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B90B9B53-51A9-40D0-8D48-94C7B4F8B21E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A60178E6-DA85-4674-B970-70CF365A8E01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75" name="직선 화살표 연결선 174">
                  <a:extLst>
                    <a:ext uri="{FF2B5EF4-FFF2-40B4-BE49-F238E27FC236}">
                      <a16:creationId xmlns:a16="http://schemas.microsoft.com/office/drawing/2014/main" id="{2F0BD785-EECF-4E1D-AF0E-0F2C68D427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화살표 연결선 175">
                  <a:extLst>
                    <a:ext uri="{FF2B5EF4-FFF2-40B4-BE49-F238E27FC236}">
                      <a16:creationId xmlns:a16="http://schemas.microsoft.com/office/drawing/2014/main" id="{0D657324-5E5D-406C-B213-971A3E980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377D4294-EE83-473B-B1F0-A82C75DA817A}"/>
                </a:ext>
              </a:extLst>
            </p:cNvPr>
            <p:cNvGrpSpPr/>
            <p:nvPr/>
          </p:nvGrpSpPr>
          <p:grpSpPr>
            <a:xfrm>
              <a:off x="6872828" y="4878652"/>
              <a:ext cx="217412" cy="331763"/>
              <a:chOff x="3026640" y="4878652"/>
              <a:chExt cx="217412" cy="331763"/>
            </a:xfrm>
          </p:grpSpPr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E21697AA-FF18-4D7D-90B5-58ACEBAE821F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E3F0DB96-68A4-4A84-8B7D-7C380D95F692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71" name="직선 화살표 연결선 170">
                  <a:extLst>
                    <a:ext uri="{FF2B5EF4-FFF2-40B4-BE49-F238E27FC236}">
                      <a16:creationId xmlns:a16="http://schemas.microsoft.com/office/drawing/2014/main" id="{9F8FFF99-BB59-47E6-999B-6F3ADD7FB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화살표 연결선 171">
                  <a:extLst>
                    <a:ext uri="{FF2B5EF4-FFF2-40B4-BE49-F238E27FC236}">
                      <a16:creationId xmlns:a16="http://schemas.microsoft.com/office/drawing/2014/main" id="{3EFAB99B-B5E4-480D-AEC3-CECCED441F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0A526B74-0CA6-43E3-9E37-09FE44E06BF3}"/>
                    </a:ext>
                  </a:extLst>
                </p:cNvPr>
                <p:cNvSpPr txBox="1"/>
                <p:nvPr/>
              </p:nvSpPr>
              <p:spPr>
                <a:xfrm>
                  <a:off x="9433223" y="4740150"/>
                  <a:ext cx="345365" cy="3275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0A526B74-0CA6-43E3-9E37-09FE44E06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223" y="4740150"/>
                  <a:ext cx="345365" cy="327548"/>
                </a:xfrm>
                <a:prstGeom prst="rect">
                  <a:avLst/>
                </a:prstGeom>
                <a:blipFill>
                  <a:blip r:embed="rId5"/>
                  <a:stretch>
                    <a:fillRect l="-16216" r="-2703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9462077" y="3391238"/>
                  <a:ext cx="311468" cy="3275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077" y="3391238"/>
                  <a:ext cx="311468" cy="327548"/>
                </a:xfrm>
                <a:prstGeom prst="rect">
                  <a:avLst/>
                </a:prstGeom>
                <a:blipFill>
                  <a:blip r:embed="rId11"/>
                  <a:stretch>
                    <a:fillRect l="-882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4559626" y="4219033"/>
                  <a:ext cx="291226" cy="3275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626" y="4219033"/>
                  <a:ext cx="291226" cy="327548"/>
                </a:xfrm>
                <a:prstGeom prst="rect">
                  <a:avLst/>
                </a:prstGeom>
                <a:blipFill>
                  <a:blip r:embed="rId17"/>
                  <a:stretch>
                    <a:fillRect l="-19355" r="-3226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6791558" y="4219033"/>
                  <a:ext cx="277571" cy="3275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558" y="4219033"/>
                  <a:ext cx="277571" cy="327548"/>
                </a:xfrm>
                <a:prstGeom prst="rect">
                  <a:avLst/>
                </a:prstGeom>
                <a:blipFill>
                  <a:blip r:embed="rId13"/>
                  <a:stretch>
                    <a:fillRect l="-20000" r="-3333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7595569" y="4219033"/>
                  <a:ext cx="345365" cy="3275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𝐨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569" y="4219033"/>
                  <a:ext cx="345365" cy="327548"/>
                </a:xfrm>
                <a:prstGeom prst="rect">
                  <a:avLst/>
                </a:prstGeom>
                <a:blipFill>
                  <a:blip r:embed="rId14"/>
                  <a:stretch>
                    <a:fillRect l="-5263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5461196" y="4219033"/>
                  <a:ext cx="267636" cy="3275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b="1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196" y="4219033"/>
                  <a:ext cx="267636" cy="327548"/>
                </a:xfrm>
                <a:prstGeom prst="rect">
                  <a:avLst/>
                </a:prstGeom>
                <a:blipFill>
                  <a:blip r:embed="rId15"/>
                  <a:stretch>
                    <a:fillRect l="-13333" t="-2857" r="-46667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1" name="직선 화살표 연결선 190"/>
          <p:cNvCxnSpPr/>
          <p:nvPr/>
        </p:nvCxnSpPr>
        <p:spPr>
          <a:xfrm flipH="1">
            <a:off x="761926" y="2509737"/>
            <a:ext cx="1086664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그림 19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665787" y="5489389"/>
            <a:ext cx="3043977" cy="1127149"/>
          </a:xfrm>
          <a:prstGeom prst="rect">
            <a:avLst/>
          </a:prstGeom>
        </p:spPr>
      </p:pic>
      <p:sp>
        <p:nvSpPr>
          <p:cNvPr id="194" name="직사각형 193"/>
          <p:cNvSpPr/>
          <p:nvPr/>
        </p:nvSpPr>
        <p:spPr>
          <a:xfrm>
            <a:off x="6640535" y="657158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hlinkClick r:id="rId24"/>
              </a:rPr>
              <a:t>http://cs231n.stanford.edu/slides/2017/cs231n_2017_lecture10.pdf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94822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</p:spPr>
            <p:txBody>
              <a:bodyPr/>
              <a:lstStyle/>
              <a:p>
                <a:r>
                  <a:rPr lang="en-US" altLang="ko-KR" dirty="0"/>
                  <a:t>LSTM (Long Short-Term Memory)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시점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에서</a:t>
                </a:r>
                <a:r>
                  <a:rPr lang="en-US" altLang="ko-KR" dirty="0"/>
                  <a:t>, 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로 구성</a:t>
                </a:r>
                <a:endParaRPr lang="en-US" altLang="ko-KR" dirty="0"/>
              </a:p>
              <a:p>
                <a:pPr lvl="2"/>
                <a:r>
                  <a:rPr lang="en-US" altLang="ko-KR" dirty="0" smtClean="0"/>
                  <a:t>LSTM</a:t>
                </a:r>
                <a:r>
                  <a:rPr lang="ko-KR" altLang="en-US" dirty="0"/>
                  <a:t>은 </a:t>
                </a:r>
                <a:r>
                  <a:rPr lang="en-US" altLang="ko-KR" dirty="0" smtClean="0"/>
                  <a:t>Long-Term Memory</a:t>
                </a:r>
                <a:r>
                  <a:rPr lang="ko-KR" altLang="en-US" dirty="0" smtClean="0"/>
                  <a:t>인 </a:t>
                </a:r>
                <a:r>
                  <a:rPr lang="en-US" altLang="ko-KR" dirty="0" smtClean="0"/>
                  <a:t>cell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ko-KR" altLang="en-US" dirty="0" smtClean="0"/>
                  <a:t>로부터</a:t>
                </a:r>
                <a:endParaRPr lang="en-US" altLang="ko-KR" dirty="0" smtClean="0"/>
              </a:p>
              <a:p>
                <a:pPr marL="914400" lvl="2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:r>
                  <a:rPr lang="ko-KR" altLang="en-US" dirty="0" smtClean="0"/>
                  <a:t>정보를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지우고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잊고</a:t>
                </a:r>
                <a:r>
                  <a:rPr lang="en-US" altLang="ko-KR" dirty="0"/>
                  <a:t>),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쓰고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읽을</a:t>
                </a:r>
                <a:r>
                  <a:rPr lang="ko-KR" altLang="en-US" dirty="0"/>
                  <a:t> 수 있다</a:t>
                </a:r>
                <a:r>
                  <a:rPr lang="en-US" altLang="ko-KR" dirty="0"/>
                  <a:t>.(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erase</a:t>
                </a:r>
                <a:r>
                  <a:rPr lang="en-US" altLang="ko-KR" dirty="0"/>
                  <a:t>,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write</a:t>
                </a:r>
                <a:r>
                  <a:rPr lang="en-US" altLang="ko-KR" dirty="0"/>
                  <a:t>,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read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Gate</a:t>
                </a:r>
                <a:r>
                  <a:rPr lang="ko-KR" altLang="en-US" dirty="0"/>
                  <a:t>를 추가하여 어떤 정보를 지우고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쓰고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읽을지를 조절함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 smtClean="0"/>
                  <a:t>각</a:t>
                </a:r>
                <a:r>
                  <a:rPr lang="en-US" altLang="ko-KR" dirty="0" smtClean="0"/>
                  <a:t> </a:t>
                </a:r>
                <a:r>
                  <a:rPr lang="ko-KR" altLang="en-US" dirty="0"/>
                  <a:t>시점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gate</a:t>
                </a:r>
                <a:r>
                  <a:rPr lang="ko-KR" altLang="en-US" dirty="0"/>
                  <a:t>의 원소들은 각 위치에 해당하는 원소들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정보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을 얼마나 사용할 지</a:t>
                </a:r>
                <a:r>
                  <a:rPr lang="en-US" altLang="ko-KR" dirty="0"/>
                  <a:t>,</a:t>
                </a:r>
              </a:p>
              <a:p>
                <a:pPr marL="914400" lvl="2" indent="0">
                  <a:buNone/>
                </a:pPr>
                <a:r>
                  <a:rPr lang="en-US" altLang="ko-KR" dirty="0"/>
                  <a:t>  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그 </a:t>
                </a:r>
                <a:r>
                  <a:rPr lang="ko-KR" altLang="en-US" dirty="0"/>
                  <a:t>개방 정도를 </a:t>
                </a:r>
                <a:r>
                  <a:rPr lang="en-US" altLang="ko-KR" dirty="0"/>
                  <a:t>0~1</a:t>
                </a:r>
                <a:r>
                  <a:rPr lang="ko-KR" altLang="en-US" dirty="0"/>
                  <a:t>사이의 가중치로 표현함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/>
                  <a:t>현재의 맥락 정보를 바탕으로 </a:t>
                </a:r>
                <a:r>
                  <a:rPr lang="en-US" altLang="ko-KR" dirty="0"/>
                  <a:t>gate</a:t>
                </a:r>
                <a:r>
                  <a:rPr lang="ko-KR" altLang="en-US" dirty="0"/>
                  <a:t>의 개방 여부가 계산됨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  <a:blipFill>
                <a:blip r:embed="rId2"/>
                <a:stretch>
                  <a:fillRect l="-694" t="-1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8785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BD635588-4703-40B5-A3D1-781860813768}"/>
              </a:ext>
            </a:extLst>
          </p:cNvPr>
          <p:cNvSpPr/>
          <p:nvPr/>
        </p:nvSpPr>
        <p:spPr>
          <a:xfrm>
            <a:off x="-19299" y="2962137"/>
            <a:ext cx="5983801" cy="3535378"/>
          </a:xfrm>
          <a:prstGeom prst="round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B90C5339-3C8E-4367-9AD5-D39E1A724484}"/>
              </a:ext>
            </a:extLst>
          </p:cNvPr>
          <p:cNvSpPr/>
          <p:nvPr/>
        </p:nvSpPr>
        <p:spPr>
          <a:xfrm>
            <a:off x="6193555" y="2962137"/>
            <a:ext cx="5983801" cy="3535378"/>
          </a:xfrm>
          <a:prstGeom prst="roundRect">
            <a:avLst/>
          </a:prstGeom>
          <a:solidFill>
            <a:schemeClr val="accent6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6D809FCC-59B8-4554-A00C-E8CCF9CEE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LSTM (Long Short-Term Memory)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RNN</a:t>
            </a:r>
            <a:r>
              <a:rPr lang="ko-KR" altLang="en-US" dirty="0"/>
              <a:t>과 </a:t>
            </a:r>
            <a:r>
              <a:rPr lang="en-US" altLang="ko-KR" dirty="0"/>
              <a:t>LSTM </a:t>
            </a:r>
            <a:r>
              <a:rPr lang="ko-KR" altLang="en-US" dirty="0"/>
              <a:t>비교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>
            <a:off x="6178197" y="3462614"/>
            <a:ext cx="5857461" cy="2659065"/>
            <a:chOff x="6178197" y="3462614"/>
            <a:chExt cx="6103656" cy="2798296"/>
          </a:xfrm>
        </p:grpSpPr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E602D150-E8F3-4DA1-AFA2-53775323D2F8}"/>
                </a:ext>
              </a:extLst>
            </p:cNvPr>
            <p:cNvCxnSpPr>
              <a:cxnSpLocks/>
            </p:cNvCxnSpPr>
            <p:nvPr/>
          </p:nvCxnSpPr>
          <p:spPr>
            <a:xfrm>
              <a:off x="7758263" y="4943409"/>
              <a:ext cx="46494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69B0DD9D-CC69-47E7-8278-6AC49BAE145C}"/>
                </a:ext>
              </a:extLst>
            </p:cNvPr>
            <p:cNvGrpSpPr/>
            <p:nvPr/>
          </p:nvGrpSpPr>
          <p:grpSpPr>
            <a:xfrm>
              <a:off x="6178197" y="3631453"/>
              <a:ext cx="5872602" cy="2196746"/>
              <a:chOff x="2017321" y="3342795"/>
              <a:chExt cx="7043958" cy="2634911"/>
            </a:xfrm>
          </p:grpSpPr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349740FE-5104-4EBD-87BB-3E2A5D237142}"/>
                  </a:ext>
                </a:extLst>
              </p:cNvPr>
              <p:cNvGrpSpPr/>
              <p:nvPr/>
            </p:nvGrpSpPr>
            <p:grpSpPr>
              <a:xfrm>
                <a:off x="2017321" y="3342795"/>
                <a:ext cx="2138940" cy="2634911"/>
                <a:chOff x="4243127" y="3134384"/>
                <a:chExt cx="2768778" cy="3410793"/>
              </a:xfrm>
            </p:grpSpPr>
            <p:sp>
              <p:nvSpPr>
                <p:cNvPr id="194" name="사각형: 둥근 모서리 33">
                  <a:extLst>
                    <a:ext uri="{FF2B5EF4-FFF2-40B4-BE49-F238E27FC236}">
                      <a16:creationId xmlns:a16="http://schemas.microsoft.com/office/drawing/2014/main" id="{3BC14E7C-2CC1-4FDA-ABC2-38615A94A250}"/>
                    </a:ext>
                  </a:extLst>
                </p:cNvPr>
                <p:cNvSpPr/>
                <p:nvPr/>
              </p:nvSpPr>
              <p:spPr>
                <a:xfrm>
                  <a:off x="4702237" y="4300693"/>
                  <a:ext cx="1992573" cy="1078173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b="1" dirty="0" smtClean="0">
                      <a:solidFill>
                        <a:schemeClr val="tx1"/>
                      </a:solidFill>
                    </a:rPr>
                    <a:t>LSTM</a:t>
                  </a:r>
                  <a:endParaRPr lang="ko-KR" altLang="en-US" sz="2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5" name="직선 화살표 연결선 194">
                  <a:extLst>
                    <a:ext uri="{FF2B5EF4-FFF2-40B4-BE49-F238E27FC236}">
                      <a16:creationId xmlns:a16="http://schemas.microsoft.com/office/drawing/2014/main" id="{7E259EF7-E3E5-427B-966D-1B1D9BEA2D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127" y="4827493"/>
                  <a:ext cx="43857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CFBF0E52-AC8F-4B4C-A941-57584D66D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0280" y="4115067"/>
                  <a:ext cx="1301625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51E14F99-FA4F-48A6-ADC8-80A0C603B9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3602" y="4115067"/>
                  <a:ext cx="0" cy="71242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화살표 연결선 197">
                  <a:extLst>
                    <a:ext uri="{FF2B5EF4-FFF2-40B4-BE49-F238E27FC236}">
                      <a16:creationId xmlns:a16="http://schemas.microsoft.com/office/drawing/2014/main" id="{3448957D-36C2-466C-A11B-12A7AC8AC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0240" y="5378867"/>
                  <a:ext cx="0" cy="116631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화살표 연결선 198">
                  <a:extLst>
                    <a:ext uri="{FF2B5EF4-FFF2-40B4-BE49-F238E27FC236}">
                      <a16:creationId xmlns:a16="http://schemas.microsoft.com/office/drawing/2014/main" id="{3448957D-36C2-466C-A11B-12A7AC8AC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0240" y="3134384"/>
                  <a:ext cx="0" cy="116630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8EAE2297-5B66-4320-A1AF-B100BF70C9F2}"/>
                  </a:ext>
                </a:extLst>
              </p:cNvPr>
              <p:cNvGrpSpPr/>
              <p:nvPr/>
            </p:nvGrpSpPr>
            <p:grpSpPr>
              <a:xfrm>
                <a:off x="4131426" y="3342795"/>
                <a:ext cx="2138940" cy="2634911"/>
                <a:chOff x="4243127" y="3134384"/>
                <a:chExt cx="2768778" cy="3410793"/>
              </a:xfrm>
            </p:grpSpPr>
            <p:sp>
              <p:nvSpPr>
                <p:cNvPr id="188" name="사각형: 둥근 모서리 88">
                  <a:extLst>
                    <a:ext uri="{FF2B5EF4-FFF2-40B4-BE49-F238E27FC236}">
                      <a16:creationId xmlns:a16="http://schemas.microsoft.com/office/drawing/2014/main" id="{F010C40B-6364-4CD0-AA34-40673CA37AA3}"/>
                    </a:ext>
                  </a:extLst>
                </p:cNvPr>
                <p:cNvSpPr/>
                <p:nvPr/>
              </p:nvSpPr>
              <p:spPr>
                <a:xfrm>
                  <a:off x="4702237" y="4300693"/>
                  <a:ext cx="1992573" cy="1078173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b="1" dirty="0">
                      <a:solidFill>
                        <a:schemeClr val="tx1"/>
                      </a:solidFill>
                    </a:rPr>
                    <a:t>LSTM</a:t>
                  </a:r>
                  <a:endParaRPr lang="ko-KR" altLang="en-US" sz="2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9" name="직선 화살표 연결선 188">
                  <a:extLst>
                    <a:ext uri="{FF2B5EF4-FFF2-40B4-BE49-F238E27FC236}">
                      <a16:creationId xmlns:a16="http://schemas.microsoft.com/office/drawing/2014/main" id="{05CC3D80-7A55-4428-B2D5-62E11071E0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127" y="4827493"/>
                  <a:ext cx="43857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40F6798C-BFFD-4384-9029-E4F45749B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0280" y="4115067"/>
                  <a:ext cx="1301625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직선 연결선 190">
                  <a:extLst>
                    <a:ext uri="{FF2B5EF4-FFF2-40B4-BE49-F238E27FC236}">
                      <a16:creationId xmlns:a16="http://schemas.microsoft.com/office/drawing/2014/main" id="{6C92AB2D-31B2-4D69-B6A8-D769C8970E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3602" y="4115067"/>
                  <a:ext cx="0" cy="71242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화살표 연결선 191">
                  <a:extLst>
                    <a:ext uri="{FF2B5EF4-FFF2-40B4-BE49-F238E27FC236}">
                      <a16:creationId xmlns:a16="http://schemas.microsoft.com/office/drawing/2014/main" id="{8ACEA79E-7896-4D27-A91D-FC8920BABB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0240" y="5378867"/>
                  <a:ext cx="0" cy="116631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화살표 연결선 192">
                  <a:extLst>
                    <a:ext uri="{FF2B5EF4-FFF2-40B4-BE49-F238E27FC236}">
                      <a16:creationId xmlns:a16="http://schemas.microsoft.com/office/drawing/2014/main" id="{8ACEA79E-7896-4D27-A91D-FC8920BABB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0240" y="3134384"/>
                  <a:ext cx="0" cy="116630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그룹 172">
                <a:extLst>
                  <a:ext uri="{FF2B5EF4-FFF2-40B4-BE49-F238E27FC236}">
                    <a16:creationId xmlns:a16="http://schemas.microsoft.com/office/drawing/2014/main" id="{1199EC4B-FF63-4553-BC6B-135B64DD28E4}"/>
                  </a:ext>
                </a:extLst>
              </p:cNvPr>
              <p:cNvGrpSpPr/>
              <p:nvPr/>
            </p:nvGrpSpPr>
            <p:grpSpPr>
              <a:xfrm>
                <a:off x="6606278" y="3342795"/>
                <a:ext cx="2455001" cy="2634911"/>
                <a:chOff x="4243127" y="3134384"/>
                <a:chExt cx="3177908" cy="3410793"/>
              </a:xfrm>
            </p:grpSpPr>
            <p:sp>
              <p:nvSpPr>
                <p:cNvPr id="175" name="사각형: 둥근 모서리 95">
                  <a:extLst>
                    <a:ext uri="{FF2B5EF4-FFF2-40B4-BE49-F238E27FC236}">
                      <a16:creationId xmlns:a16="http://schemas.microsoft.com/office/drawing/2014/main" id="{DE6AFCA8-A871-4151-8A0D-894742737877}"/>
                    </a:ext>
                  </a:extLst>
                </p:cNvPr>
                <p:cNvSpPr/>
                <p:nvPr/>
              </p:nvSpPr>
              <p:spPr>
                <a:xfrm>
                  <a:off x="4702237" y="4300693"/>
                  <a:ext cx="1992573" cy="1078173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b="1" dirty="0">
                      <a:solidFill>
                        <a:schemeClr val="tx1"/>
                      </a:solidFill>
                    </a:rPr>
                    <a:t>LSTM</a:t>
                  </a:r>
                  <a:endParaRPr lang="ko-KR" altLang="en-US" sz="2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6" name="직선 화살표 연결선 175">
                  <a:extLst>
                    <a:ext uri="{FF2B5EF4-FFF2-40B4-BE49-F238E27FC236}">
                      <a16:creationId xmlns:a16="http://schemas.microsoft.com/office/drawing/2014/main" id="{DE4568F0-7C8F-4CB2-A085-93D0ED631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127" y="4827493"/>
                  <a:ext cx="43857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직선 연결선 176">
                  <a:extLst>
                    <a:ext uri="{FF2B5EF4-FFF2-40B4-BE49-F238E27FC236}">
                      <a16:creationId xmlns:a16="http://schemas.microsoft.com/office/drawing/2014/main" id="{9B28770F-ECD2-4A9A-BDED-E946F0DD6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0280" y="4115067"/>
                  <a:ext cx="130162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연결선 177">
                  <a:extLst>
                    <a:ext uri="{FF2B5EF4-FFF2-40B4-BE49-F238E27FC236}">
                      <a16:creationId xmlns:a16="http://schemas.microsoft.com/office/drawing/2014/main" id="{DEFDB2F0-3FC8-44A4-94AE-33339C3E80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3602" y="4115067"/>
                  <a:ext cx="0" cy="71242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직선 화살표 연결선 178">
                  <a:extLst>
                    <a:ext uri="{FF2B5EF4-FFF2-40B4-BE49-F238E27FC236}">
                      <a16:creationId xmlns:a16="http://schemas.microsoft.com/office/drawing/2014/main" id="{A9E929C2-8C44-40DF-A7DC-19625284E4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0240" y="5378867"/>
                  <a:ext cx="0" cy="116631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화살표 연결선 185">
                  <a:extLst>
                    <a:ext uri="{FF2B5EF4-FFF2-40B4-BE49-F238E27FC236}">
                      <a16:creationId xmlns:a16="http://schemas.microsoft.com/office/drawing/2014/main" id="{02EA2C99-EB51-4EBB-8504-CF460F7FE0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82464" y="4827492"/>
                  <a:ext cx="438571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화살표 연결선 186">
                  <a:extLst>
                    <a:ext uri="{FF2B5EF4-FFF2-40B4-BE49-F238E27FC236}">
                      <a16:creationId xmlns:a16="http://schemas.microsoft.com/office/drawing/2014/main" id="{A9E929C2-8C44-40DF-A7DC-19625284E4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0239" y="3134384"/>
                  <a:ext cx="0" cy="116630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E03B9E09-CD4F-4BC8-BFE7-FCBF1A208E30}"/>
                      </a:ext>
                    </a:extLst>
                  </p:cNvPr>
                  <p:cNvSpPr txBox="1"/>
                  <p:nvPr/>
                </p:nvSpPr>
                <p:spPr>
                  <a:xfrm>
                    <a:off x="6263951" y="4394535"/>
                    <a:ext cx="33983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ko-KR" altLang="en-US" sz="2400" b="1" dirty="0"/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E03B9E09-CD4F-4BC8-BFE7-FCBF1A208E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3951" y="4394535"/>
                    <a:ext cx="33983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9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E602D150-E8F3-4DA1-AFA2-53775323D2F8}"/>
                </a:ext>
              </a:extLst>
            </p:cNvPr>
            <p:cNvCxnSpPr>
              <a:cxnSpLocks/>
            </p:cNvCxnSpPr>
            <p:nvPr/>
          </p:nvCxnSpPr>
          <p:spPr>
            <a:xfrm>
              <a:off x="9519767" y="4943409"/>
              <a:ext cx="46494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E602D150-E8F3-4DA1-AFA2-53775323D2F8}"/>
                </a:ext>
              </a:extLst>
            </p:cNvPr>
            <p:cNvCxnSpPr>
              <a:cxnSpLocks/>
            </p:cNvCxnSpPr>
            <p:nvPr/>
          </p:nvCxnSpPr>
          <p:spPr>
            <a:xfrm>
              <a:off x="11585855" y="4943409"/>
              <a:ext cx="46494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E1FF3B5C-25BB-43D0-AEB0-AEA0CF7D9109}"/>
                    </a:ext>
                  </a:extLst>
                </p:cNvPr>
                <p:cNvSpPr txBox="1"/>
                <p:nvPr/>
              </p:nvSpPr>
              <p:spPr>
                <a:xfrm>
                  <a:off x="7882256" y="5077028"/>
                  <a:ext cx="450251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E1FF3B5C-25BB-43D0-AEB0-AEA0CF7D9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2256" y="5077028"/>
                  <a:ext cx="450251" cy="295594"/>
                </a:xfrm>
                <a:prstGeom prst="rect">
                  <a:avLst/>
                </a:prstGeom>
                <a:blipFill>
                  <a:blip r:embed="rId4"/>
                  <a:stretch>
                    <a:fillRect l="-7042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/>
                <p:nvPr/>
              </p:nvSpPr>
              <p:spPr>
                <a:xfrm>
                  <a:off x="9544130" y="5077028"/>
                  <a:ext cx="450251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4130" y="5077028"/>
                  <a:ext cx="450251" cy="295594"/>
                </a:xfrm>
                <a:prstGeom prst="rect">
                  <a:avLst/>
                </a:prstGeom>
                <a:blipFill>
                  <a:blip r:embed="rId5"/>
                  <a:stretch>
                    <a:fillRect l="-7042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/>
                <p:nvPr/>
              </p:nvSpPr>
              <p:spPr>
                <a:xfrm>
                  <a:off x="11577224" y="5077028"/>
                  <a:ext cx="430695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7224" y="5077028"/>
                  <a:ext cx="430695" cy="295594"/>
                </a:xfrm>
                <a:prstGeom prst="rect">
                  <a:avLst/>
                </a:prstGeom>
                <a:blipFill>
                  <a:blip r:embed="rId6"/>
                  <a:stretch>
                    <a:fillRect l="-5882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E1FF3B5C-25BB-43D0-AEB0-AEA0CF7D9109}"/>
                    </a:ext>
                  </a:extLst>
                </p:cNvPr>
                <p:cNvSpPr txBox="1"/>
                <p:nvPr/>
              </p:nvSpPr>
              <p:spPr>
                <a:xfrm>
                  <a:off x="6983239" y="5965316"/>
                  <a:ext cx="459869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E1FF3B5C-25BB-43D0-AEB0-AEA0CF7D9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239" y="5965316"/>
                  <a:ext cx="459869" cy="295594"/>
                </a:xfrm>
                <a:prstGeom prst="rect">
                  <a:avLst/>
                </a:prstGeom>
                <a:blipFill>
                  <a:blip r:embed="rId7"/>
                  <a:stretch>
                    <a:fillRect l="-6849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/>
                <p:nvPr/>
              </p:nvSpPr>
              <p:spPr>
                <a:xfrm>
                  <a:off x="8645113" y="5965316"/>
                  <a:ext cx="459869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5113" y="5965316"/>
                  <a:ext cx="459869" cy="295594"/>
                </a:xfrm>
                <a:prstGeom prst="rect">
                  <a:avLst/>
                </a:prstGeom>
                <a:blipFill>
                  <a:blip r:embed="rId8"/>
                  <a:stretch>
                    <a:fillRect l="-6944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/>
                <p:nvPr/>
              </p:nvSpPr>
              <p:spPr>
                <a:xfrm>
                  <a:off x="10678207" y="5965316"/>
                  <a:ext cx="440312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8207" y="5965316"/>
                  <a:ext cx="440312" cy="295594"/>
                </a:xfrm>
                <a:prstGeom prst="rect">
                  <a:avLst/>
                </a:prstGeom>
                <a:blipFill>
                  <a:blip r:embed="rId9"/>
                  <a:stretch>
                    <a:fillRect l="-579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E1FF3B5C-25BB-43D0-AEB0-AEA0CF7D9109}"/>
                    </a:ext>
                  </a:extLst>
                </p:cNvPr>
                <p:cNvSpPr txBox="1"/>
                <p:nvPr/>
              </p:nvSpPr>
              <p:spPr>
                <a:xfrm>
                  <a:off x="6679150" y="3977270"/>
                  <a:ext cx="470064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E1FF3B5C-25BB-43D0-AEB0-AEA0CF7D9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9150" y="3977270"/>
                  <a:ext cx="470064" cy="295594"/>
                </a:xfrm>
                <a:prstGeom prst="rect">
                  <a:avLst/>
                </a:prstGeom>
                <a:blipFill>
                  <a:blip r:embed="rId10"/>
                  <a:stretch>
                    <a:fillRect l="-12162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/>
                <p:nvPr/>
              </p:nvSpPr>
              <p:spPr>
                <a:xfrm>
                  <a:off x="8341024" y="3977270"/>
                  <a:ext cx="470064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024" y="3977270"/>
                  <a:ext cx="470064" cy="295594"/>
                </a:xfrm>
                <a:prstGeom prst="rect">
                  <a:avLst/>
                </a:prstGeom>
                <a:blipFill>
                  <a:blip r:embed="rId11"/>
                  <a:stretch>
                    <a:fillRect l="-1351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/>
                <p:nvPr/>
              </p:nvSpPr>
              <p:spPr>
                <a:xfrm>
                  <a:off x="10374118" y="3977270"/>
                  <a:ext cx="450508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4118" y="3977270"/>
                  <a:ext cx="450508" cy="295594"/>
                </a:xfrm>
                <a:prstGeom prst="rect">
                  <a:avLst/>
                </a:prstGeom>
                <a:blipFill>
                  <a:blip r:embed="rId12"/>
                  <a:stretch>
                    <a:fillRect l="-12676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2" name="직선 화살표 연결선 221">
              <a:extLst>
                <a:ext uri="{FF2B5EF4-FFF2-40B4-BE49-F238E27FC236}">
                  <a16:creationId xmlns:a16="http://schemas.microsoft.com/office/drawing/2014/main" id="{E602D150-E8F3-4DA1-AFA2-53775323D2F8}"/>
                </a:ext>
              </a:extLst>
            </p:cNvPr>
            <p:cNvCxnSpPr>
              <a:cxnSpLocks/>
            </p:cNvCxnSpPr>
            <p:nvPr/>
          </p:nvCxnSpPr>
          <p:spPr>
            <a:xfrm>
              <a:off x="6193555" y="4943409"/>
              <a:ext cx="280335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D71C7C12-BF84-46D4-BD40-3B8D98F7AC97}"/>
                </a:ext>
              </a:extLst>
            </p:cNvPr>
            <p:cNvSpPr txBox="1"/>
            <p:nvPr/>
          </p:nvSpPr>
          <p:spPr>
            <a:xfrm>
              <a:off x="11989468" y="3462614"/>
              <a:ext cx="292385" cy="301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C7938749-8C2B-42B1-BEE8-CB348BDAE0AB}"/>
                </a:ext>
              </a:extLst>
            </p:cNvPr>
            <p:cNvSpPr txBox="1"/>
            <p:nvPr/>
          </p:nvSpPr>
          <p:spPr>
            <a:xfrm>
              <a:off x="11989468" y="4571289"/>
              <a:ext cx="292385" cy="301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2C504BD-17C2-48E6-B59F-BBC9082F8F09}"/>
                </a:ext>
              </a:extLst>
            </p:cNvPr>
            <p:cNvSpPr txBox="1"/>
            <p:nvPr/>
          </p:nvSpPr>
          <p:spPr>
            <a:xfrm>
              <a:off x="11989468" y="5820434"/>
              <a:ext cx="292385" cy="301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3692" y="3462614"/>
            <a:ext cx="5771099" cy="2659065"/>
            <a:chOff x="53692" y="3462614"/>
            <a:chExt cx="6073279" cy="2798296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69B0DD9D-CC69-47E7-8278-6AC49BAE145C}"/>
                </a:ext>
              </a:extLst>
            </p:cNvPr>
            <p:cNvGrpSpPr/>
            <p:nvPr/>
          </p:nvGrpSpPr>
          <p:grpSpPr>
            <a:xfrm>
              <a:off x="53692" y="3631453"/>
              <a:ext cx="5872602" cy="2196746"/>
              <a:chOff x="2017321" y="3342795"/>
              <a:chExt cx="7043958" cy="2634911"/>
            </a:xfrm>
          </p:grpSpPr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349740FE-5104-4EBD-87BB-3E2A5D237142}"/>
                  </a:ext>
                </a:extLst>
              </p:cNvPr>
              <p:cNvGrpSpPr/>
              <p:nvPr/>
            </p:nvGrpSpPr>
            <p:grpSpPr>
              <a:xfrm>
                <a:off x="2017321" y="3342795"/>
                <a:ext cx="2138940" cy="2634911"/>
                <a:chOff x="4243127" y="3134384"/>
                <a:chExt cx="2768778" cy="3410793"/>
              </a:xfrm>
            </p:grpSpPr>
            <p:sp>
              <p:nvSpPr>
                <p:cNvPr id="164" name="사각형: 둥근 모서리 33">
                  <a:extLst>
                    <a:ext uri="{FF2B5EF4-FFF2-40B4-BE49-F238E27FC236}">
                      <a16:creationId xmlns:a16="http://schemas.microsoft.com/office/drawing/2014/main" id="{3BC14E7C-2CC1-4FDA-ABC2-38615A94A250}"/>
                    </a:ext>
                  </a:extLst>
                </p:cNvPr>
                <p:cNvSpPr/>
                <p:nvPr/>
              </p:nvSpPr>
              <p:spPr>
                <a:xfrm>
                  <a:off x="4702237" y="4300693"/>
                  <a:ext cx="1992573" cy="1078173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b="1" dirty="0">
                      <a:solidFill>
                        <a:schemeClr val="tx1"/>
                      </a:solidFill>
                    </a:rPr>
                    <a:t>RNN</a:t>
                  </a:r>
                  <a:endParaRPr lang="ko-KR" altLang="en-US" sz="2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5" name="직선 화살표 연결선 164">
                  <a:extLst>
                    <a:ext uri="{FF2B5EF4-FFF2-40B4-BE49-F238E27FC236}">
                      <a16:creationId xmlns:a16="http://schemas.microsoft.com/office/drawing/2014/main" id="{7E259EF7-E3E5-427B-966D-1B1D9BEA2D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127" y="4827493"/>
                  <a:ext cx="43857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직선 연결선 165">
                  <a:extLst>
                    <a:ext uri="{FF2B5EF4-FFF2-40B4-BE49-F238E27FC236}">
                      <a16:creationId xmlns:a16="http://schemas.microsoft.com/office/drawing/2014/main" id="{CFBF0E52-AC8F-4B4C-A941-57584D66D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0280" y="4115067"/>
                  <a:ext cx="1301625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>
                  <a:extLst>
                    <a:ext uri="{FF2B5EF4-FFF2-40B4-BE49-F238E27FC236}">
                      <a16:creationId xmlns:a16="http://schemas.microsoft.com/office/drawing/2014/main" id="{51E14F99-FA4F-48A6-ADC8-80A0C603B9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3602" y="4115067"/>
                  <a:ext cx="0" cy="71242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직선 화살표 연결선 167">
                  <a:extLst>
                    <a:ext uri="{FF2B5EF4-FFF2-40B4-BE49-F238E27FC236}">
                      <a16:creationId xmlns:a16="http://schemas.microsoft.com/office/drawing/2014/main" id="{3448957D-36C2-466C-A11B-12A7AC8AC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0240" y="5378867"/>
                  <a:ext cx="0" cy="116631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직선 화살표 연결선 168">
                  <a:extLst>
                    <a:ext uri="{FF2B5EF4-FFF2-40B4-BE49-F238E27FC236}">
                      <a16:creationId xmlns:a16="http://schemas.microsoft.com/office/drawing/2014/main" id="{3448957D-36C2-466C-A11B-12A7AC8AC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0240" y="3134384"/>
                  <a:ext cx="0" cy="116630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8EAE2297-5B66-4320-A1AF-B100BF70C9F2}"/>
                  </a:ext>
                </a:extLst>
              </p:cNvPr>
              <p:cNvGrpSpPr/>
              <p:nvPr/>
            </p:nvGrpSpPr>
            <p:grpSpPr>
              <a:xfrm>
                <a:off x="4131426" y="3342795"/>
                <a:ext cx="2138940" cy="2634911"/>
                <a:chOff x="4243127" y="3134384"/>
                <a:chExt cx="2768778" cy="3410793"/>
              </a:xfrm>
            </p:grpSpPr>
            <p:sp>
              <p:nvSpPr>
                <p:cNvPr id="158" name="사각형: 둥근 모서리 88">
                  <a:extLst>
                    <a:ext uri="{FF2B5EF4-FFF2-40B4-BE49-F238E27FC236}">
                      <a16:creationId xmlns:a16="http://schemas.microsoft.com/office/drawing/2014/main" id="{F010C40B-6364-4CD0-AA34-40673CA37AA3}"/>
                    </a:ext>
                  </a:extLst>
                </p:cNvPr>
                <p:cNvSpPr/>
                <p:nvPr/>
              </p:nvSpPr>
              <p:spPr>
                <a:xfrm>
                  <a:off x="4702237" y="4300693"/>
                  <a:ext cx="1992573" cy="1078173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b="1" dirty="0">
                      <a:solidFill>
                        <a:schemeClr val="tx1"/>
                      </a:solidFill>
                    </a:rPr>
                    <a:t>RNN</a:t>
                  </a:r>
                  <a:endParaRPr lang="ko-KR" altLang="en-US" sz="2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9" name="직선 화살표 연결선 158">
                  <a:extLst>
                    <a:ext uri="{FF2B5EF4-FFF2-40B4-BE49-F238E27FC236}">
                      <a16:creationId xmlns:a16="http://schemas.microsoft.com/office/drawing/2014/main" id="{05CC3D80-7A55-4428-B2D5-62E11071E0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127" y="4827493"/>
                  <a:ext cx="43857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40F6798C-BFFD-4384-9029-E4F45749B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0280" y="4115067"/>
                  <a:ext cx="1301625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연결선 160">
                  <a:extLst>
                    <a:ext uri="{FF2B5EF4-FFF2-40B4-BE49-F238E27FC236}">
                      <a16:creationId xmlns:a16="http://schemas.microsoft.com/office/drawing/2014/main" id="{6C92AB2D-31B2-4D69-B6A8-D769C8970E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3602" y="4115067"/>
                  <a:ext cx="0" cy="71242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화살표 연결선 161">
                  <a:extLst>
                    <a:ext uri="{FF2B5EF4-FFF2-40B4-BE49-F238E27FC236}">
                      <a16:creationId xmlns:a16="http://schemas.microsoft.com/office/drawing/2014/main" id="{8ACEA79E-7896-4D27-A91D-FC8920BABB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0240" y="5378867"/>
                  <a:ext cx="0" cy="116631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화살표 연결선 162">
                  <a:extLst>
                    <a:ext uri="{FF2B5EF4-FFF2-40B4-BE49-F238E27FC236}">
                      <a16:creationId xmlns:a16="http://schemas.microsoft.com/office/drawing/2014/main" id="{8ACEA79E-7896-4D27-A91D-FC8920BABB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0240" y="3134384"/>
                  <a:ext cx="0" cy="116630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1199EC4B-FF63-4553-BC6B-135B64DD28E4}"/>
                  </a:ext>
                </a:extLst>
              </p:cNvPr>
              <p:cNvGrpSpPr/>
              <p:nvPr/>
            </p:nvGrpSpPr>
            <p:grpSpPr>
              <a:xfrm>
                <a:off x="6606278" y="3342795"/>
                <a:ext cx="2455001" cy="2634911"/>
                <a:chOff x="4243127" y="3134384"/>
                <a:chExt cx="3177908" cy="3410793"/>
              </a:xfrm>
            </p:grpSpPr>
            <p:sp>
              <p:nvSpPr>
                <p:cNvPr id="147" name="사각형: 둥근 모서리 95">
                  <a:extLst>
                    <a:ext uri="{FF2B5EF4-FFF2-40B4-BE49-F238E27FC236}">
                      <a16:creationId xmlns:a16="http://schemas.microsoft.com/office/drawing/2014/main" id="{DE6AFCA8-A871-4151-8A0D-894742737877}"/>
                    </a:ext>
                  </a:extLst>
                </p:cNvPr>
                <p:cNvSpPr/>
                <p:nvPr/>
              </p:nvSpPr>
              <p:spPr>
                <a:xfrm>
                  <a:off x="4702237" y="4300693"/>
                  <a:ext cx="1992573" cy="1078173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b="1" dirty="0">
                      <a:solidFill>
                        <a:schemeClr val="tx1"/>
                      </a:solidFill>
                    </a:rPr>
                    <a:t>RNN</a:t>
                  </a:r>
                  <a:endParaRPr lang="ko-KR" altLang="en-US" sz="2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2" name="직선 화살표 연결선 151">
                  <a:extLst>
                    <a:ext uri="{FF2B5EF4-FFF2-40B4-BE49-F238E27FC236}">
                      <a16:creationId xmlns:a16="http://schemas.microsoft.com/office/drawing/2014/main" id="{DE4568F0-7C8F-4CB2-A085-93D0ED631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127" y="4827493"/>
                  <a:ext cx="43857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직선 연결선 152">
                  <a:extLst>
                    <a:ext uri="{FF2B5EF4-FFF2-40B4-BE49-F238E27FC236}">
                      <a16:creationId xmlns:a16="http://schemas.microsoft.com/office/drawing/2014/main" id="{9B28770F-ECD2-4A9A-BDED-E946F0DD6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0280" y="4115067"/>
                  <a:ext cx="130162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DEFDB2F0-3FC8-44A4-94AE-33339C3E80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3602" y="4115067"/>
                  <a:ext cx="0" cy="71242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화살표 연결선 154">
                  <a:extLst>
                    <a:ext uri="{FF2B5EF4-FFF2-40B4-BE49-F238E27FC236}">
                      <a16:creationId xmlns:a16="http://schemas.microsoft.com/office/drawing/2014/main" id="{A9E929C2-8C44-40DF-A7DC-19625284E4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0240" y="5378867"/>
                  <a:ext cx="0" cy="116631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화살표 연결선 155">
                  <a:extLst>
                    <a:ext uri="{FF2B5EF4-FFF2-40B4-BE49-F238E27FC236}">
                      <a16:creationId xmlns:a16="http://schemas.microsoft.com/office/drawing/2014/main" id="{02EA2C99-EB51-4EBB-8504-CF460F7FE0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82464" y="4827492"/>
                  <a:ext cx="438571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화살표 연결선 156">
                  <a:extLst>
                    <a:ext uri="{FF2B5EF4-FFF2-40B4-BE49-F238E27FC236}">
                      <a16:creationId xmlns:a16="http://schemas.microsoft.com/office/drawing/2014/main" id="{A9E929C2-8C44-40DF-A7DC-19625284E4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0239" y="3134384"/>
                  <a:ext cx="0" cy="116630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E03B9E09-CD4F-4BC8-BFE7-FCBF1A208E30}"/>
                      </a:ext>
                    </a:extLst>
                  </p:cNvPr>
                  <p:cNvSpPr txBox="1"/>
                  <p:nvPr/>
                </p:nvSpPr>
                <p:spPr>
                  <a:xfrm>
                    <a:off x="6263951" y="4394535"/>
                    <a:ext cx="33983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ko-KR" altLang="en-US" sz="2400" b="1" dirty="0"/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E03B9E09-CD4F-4BC8-BFE7-FCBF1A208E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3951" y="4394535"/>
                    <a:ext cx="33983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9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E1FF3B5C-25BB-43D0-AEB0-AEA0CF7D9109}"/>
                    </a:ext>
                  </a:extLst>
                </p:cNvPr>
                <p:cNvSpPr txBox="1"/>
                <p:nvPr/>
              </p:nvSpPr>
              <p:spPr>
                <a:xfrm>
                  <a:off x="832526" y="5965316"/>
                  <a:ext cx="459869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E1FF3B5C-25BB-43D0-AEB0-AEA0CF7D9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526" y="5965316"/>
                  <a:ext cx="459869" cy="295594"/>
                </a:xfrm>
                <a:prstGeom prst="rect">
                  <a:avLst/>
                </a:prstGeom>
                <a:blipFill>
                  <a:blip r:embed="rId13"/>
                  <a:stretch>
                    <a:fillRect l="-6944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/>
                <p:nvPr/>
              </p:nvSpPr>
              <p:spPr>
                <a:xfrm>
                  <a:off x="2494400" y="5965316"/>
                  <a:ext cx="459869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4400" y="5965316"/>
                  <a:ext cx="459869" cy="295594"/>
                </a:xfrm>
                <a:prstGeom prst="rect">
                  <a:avLst/>
                </a:prstGeom>
                <a:blipFill>
                  <a:blip r:embed="rId14"/>
                  <a:stretch>
                    <a:fillRect l="-6944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/>
                <p:nvPr/>
              </p:nvSpPr>
              <p:spPr>
                <a:xfrm>
                  <a:off x="4527494" y="5965316"/>
                  <a:ext cx="440312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494" y="5965316"/>
                  <a:ext cx="440312" cy="295594"/>
                </a:xfrm>
                <a:prstGeom prst="rect">
                  <a:avLst/>
                </a:prstGeom>
                <a:blipFill>
                  <a:blip r:embed="rId15"/>
                  <a:stretch>
                    <a:fillRect l="-7246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E1FF3B5C-25BB-43D0-AEB0-AEA0CF7D9109}"/>
                    </a:ext>
                  </a:extLst>
                </p:cNvPr>
                <p:cNvSpPr txBox="1"/>
                <p:nvPr/>
              </p:nvSpPr>
              <p:spPr>
                <a:xfrm>
                  <a:off x="523353" y="3977270"/>
                  <a:ext cx="470064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E1FF3B5C-25BB-43D0-AEB0-AEA0CF7D9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53" y="3977270"/>
                  <a:ext cx="470064" cy="295594"/>
                </a:xfrm>
                <a:prstGeom prst="rect">
                  <a:avLst/>
                </a:prstGeom>
                <a:blipFill>
                  <a:blip r:embed="rId16"/>
                  <a:stretch>
                    <a:fillRect l="-12329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/>
                <p:nvPr/>
              </p:nvSpPr>
              <p:spPr>
                <a:xfrm>
                  <a:off x="2185227" y="3977270"/>
                  <a:ext cx="470064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5227" y="3977270"/>
                  <a:ext cx="470064" cy="295594"/>
                </a:xfrm>
                <a:prstGeom prst="rect">
                  <a:avLst/>
                </a:prstGeom>
                <a:blipFill>
                  <a:blip r:embed="rId17"/>
                  <a:stretch>
                    <a:fillRect l="-12329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/>
                <p:nvPr/>
              </p:nvSpPr>
              <p:spPr>
                <a:xfrm>
                  <a:off x="4218321" y="3977270"/>
                  <a:ext cx="450508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8321" y="3977270"/>
                  <a:ext cx="450508" cy="295594"/>
                </a:xfrm>
                <a:prstGeom prst="rect">
                  <a:avLst/>
                </a:prstGeom>
                <a:blipFill>
                  <a:blip r:embed="rId18"/>
                  <a:stretch>
                    <a:fillRect l="-14286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D71C7C12-BF84-46D4-BD40-3B8D98F7AC97}"/>
                </a:ext>
              </a:extLst>
            </p:cNvPr>
            <p:cNvSpPr txBox="1"/>
            <p:nvPr/>
          </p:nvSpPr>
          <p:spPr>
            <a:xfrm>
              <a:off x="5834586" y="3462614"/>
              <a:ext cx="292385" cy="301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C7938749-8C2B-42B1-BEE8-CB348BDAE0AB}"/>
                </a:ext>
              </a:extLst>
            </p:cNvPr>
            <p:cNvSpPr txBox="1"/>
            <p:nvPr/>
          </p:nvSpPr>
          <p:spPr>
            <a:xfrm>
              <a:off x="5834586" y="4571289"/>
              <a:ext cx="292385" cy="301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12C504BD-17C2-48E6-B59F-BBC9082F8F09}"/>
                </a:ext>
              </a:extLst>
            </p:cNvPr>
            <p:cNvSpPr txBox="1"/>
            <p:nvPr/>
          </p:nvSpPr>
          <p:spPr>
            <a:xfrm>
              <a:off x="5834586" y="5820434"/>
              <a:ext cx="292385" cy="301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60828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BD635588-4703-40B5-A3D1-781860813768}"/>
              </a:ext>
            </a:extLst>
          </p:cNvPr>
          <p:cNvSpPr/>
          <p:nvPr/>
        </p:nvSpPr>
        <p:spPr>
          <a:xfrm>
            <a:off x="-19299" y="2962137"/>
            <a:ext cx="5983801" cy="3535378"/>
          </a:xfrm>
          <a:prstGeom prst="round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B90C5339-3C8E-4367-9AD5-D39E1A724484}"/>
              </a:ext>
            </a:extLst>
          </p:cNvPr>
          <p:cNvSpPr/>
          <p:nvPr/>
        </p:nvSpPr>
        <p:spPr>
          <a:xfrm>
            <a:off x="6193555" y="2962137"/>
            <a:ext cx="5983801" cy="3535378"/>
          </a:xfrm>
          <a:prstGeom prst="roundRect">
            <a:avLst/>
          </a:prstGeom>
          <a:solidFill>
            <a:schemeClr val="accent6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6D809FCC-59B8-4554-A00C-E8CCF9CEE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LSTM (Long Short-Term Memory)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RNN</a:t>
            </a:r>
            <a:r>
              <a:rPr lang="ko-KR" altLang="en-US" dirty="0"/>
              <a:t>과 </a:t>
            </a:r>
            <a:r>
              <a:rPr lang="en-US" altLang="ko-KR" dirty="0"/>
              <a:t>LSTM </a:t>
            </a:r>
            <a:r>
              <a:rPr lang="ko-KR" altLang="en-US" dirty="0"/>
              <a:t>비교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>
            <a:off x="6178197" y="3462614"/>
            <a:ext cx="5857461" cy="2659065"/>
            <a:chOff x="6178197" y="3462614"/>
            <a:chExt cx="6103656" cy="2798296"/>
          </a:xfrm>
        </p:grpSpPr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E602D150-E8F3-4DA1-AFA2-53775323D2F8}"/>
                </a:ext>
              </a:extLst>
            </p:cNvPr>
            <p:cNvCxnSpPr>
              <a:cxnSpLocks/>
            </p:cNvCxnSpPr>
            <p:nvPr/>
          </p:nvCxnSpPr>
          <p:spPr>
            <a:xfrm>
              <a:off x="7758263" y="4943409"/>
              <a:ext cx="46494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69B0DD9D-CC69-47E7-8278-6AC49BAE145C}"/>
                </a:ext>
              </a:extLst>
            </p:cNvPr>
            <p:cNvGrpSpPr/>
            <p:nvPr/>
          </p:nvGrpSpPr>
          <p:grpSpPr>
            <a:xfrm>
              <a:off x="6178197" y="3631453"/>
              <a:ext cx="5872602" cy="2196746"/>
              <a:chOff x="2017321" y="3342795"/>
              <a:chExt cx="7043958" cy="2634911"/>
            </a:xfrm>
          </p:grpSpPr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349740FE-5104-4EBD-87BB-3E2A5D237142}"/>
                  </a:ext>
                </a:extLst>
              </p:cNvPr>
              <p:cNvGrpSpPr/>
              <p:nvPr/>
            </p:nvGrpSpPr>
            <p:grpSpPr>
              <a:xfrm>
                <a:off x="2017321" y="3342795"/>
                <a:ext cx="2138940" cy="2634911"/>
                <a:chOff x="4243127" y="3134384"/>
                <a:chExt cx="2768778" cy="3410793"/>
              </a:xfrm>
            </p:grpSpPr>
            <p:sp>
              <p:nvSpPr>
                <p:cNvPr id="194" name="사각형: 둥근 모서리 33">
                  <a:extLst>
                    <a:ext uri="{FF2B5EF4-FFF2-40B4-BE49-F238E27FC236}">
                      <a16:creationId xmlns:a16="http://schemas.microsoft.com/office/drawing/2014/main" id="{3BC14E7C-2CC1-4FDA-ABC2-38615A94A250}"/>
                    </a:ext>
                  </a:extLst>
                </p:cNvPr>
                <p:cNvSpPr/>
                <p:nvPr/>
              </p:nvSpPr>
              <p:spPr>
                <a:xfrm>
                  <a:off x="4702237" y="4300693"/>
                  <a:ext cx="1992573" cy="1078173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b="1" dirty="0" smtClean="0">
                      <a:solidFill>
                        <a:schemeClr val="tx1"/>
                      </a:solidFill>
                    </a:rPr>
                    <a:t>LSTM</a:t>
                  </a:r>
                  <a:endParaRPr lang="ko-KR" altLang="en-US" sz="2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5" name="직선 화살표 연결선 194">
                  <a:extLst>
                    <a:ext uri="{FF2B5EF4-FFF2-40B4-BE49-F238E27FC236}">
                      <a16:creationId xmlns:a16="http://schemas.microsoft.com/office/drawing/2014/main" id="{7E259EF7-E3E5-427B-966D-1B1D9BEA2D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127" y="4827493"/>
                  <a:ext cx="43857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CFBF0E52-AC8F-4B4C-A941-57584D66D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0280" y="4115067"/>
                  <a:ext cx="1301625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51E14F99-FA4F-48A6-ADC8-80A0C603B9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3602" y="4115067"/>
                  <a:ext cx="0" cy="71242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화살표 연결선 197">
                  <a:extLst>
                    <a:ext uri="{FF2B5EF4-FFF2-40B4-BE49-F238E27FC236}">
                      <a16:creationId xmlns:a16="http://schemas.microsoft.com/office/drawing/2014/main" id="{3448957D-36C2-466C-A11B-12A7AC8AC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0240" y="5378867"/>
                  <a:ext cx="0" cy="116631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화살표 연결선 198">
                  <a:extLst>
                    <a:ext uri="{FF2B5EF4-FFF2-40B4-BE49-F238E27FC236}">
                      <a16:creationId xmlns:a16="http://schemas.microsoft.com/office/drawing/2014/main" id="{3448957D-36C2-466C-A11B-12A7AC8AC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0240" y="3134384"/>
                  <a:ext cx="0" cy="116630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8EAE2297-5B66-4320-A1AF-B100BF70C9F2}"/>
                  </a:ext>
                </a:extLst>
              </p:cNvPr>
              <p:cNvGrpSpPr/>
              <p:nvPr/>
            </p:nvGrpSpPr>
            <p:grpSpPr>
              <a:xfrm>
                <a:off x="4131426" y="3342795"/>
                <a:ext cx="2138940" cy="2634911"/>
                <a:chOff x="4243127" y="3134384"/>
                <a:chExt cx="2768778" cy="3410793"/>
              </a:xfrm>
            </p:grpSpPr>
            <p:sp>
              <p:nvSpPr>
                <p:cNvPr id="188" name="사각형: 둥근 모서리 88">
                  <a:extLst>
                    <a:ext uri="{FF2B5EF4-FFF2-40B4-BE49-F238E27FC236}">
                      <a16:creationId xmlns:a16="http://schemas.microsoft.com/office/drawing/2014/main" id="{F010C40B-6364-4CD0-AA34-40673CA37AA3}"/>
                    </a:ext>
                  </a:extLst>
                </p:cNvPr>
                <p:cNvSpPr/>
                <p:nvPr/>
              </p:nvSpPr>
              <p:spPr>
                <a:xfrm>
                  <a:off x="4702237" y="4300693"/>
                  <a:ext cx="1992573" cy="1078173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b="1" dirty="0">
                      <a:solidFill>
                        <a:schemeClr val="tx1"/>
                      </a:solidFill>
                    </a:rPr>
                    <a:t>LSTM</a:t>
                  </a:r>
                  <a:endParaRPr lang="ko-KR" altLang="en-US" sz="2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9" name="직선 화살표 연결선 188">
                  <a:extLst>
                    <a:ext uri="{FF2B5EF4-FFF2-40B4-BE49-F238E27FC236}">
                      <a16:creationId xmlns:a16="http://schemas.microsoft.com/office/drawing/2014/main" id="{05CC3D80-7A55-4428-B2D5-62E11071E0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127" y="4827493"/>
                  <a:ext cx="43857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40F6798C-BFFD-4384-9029-E4F45749B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0280" y="4115067"/>
                  <a:ext cx="1301625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직선 연결선 190">
                  <a:extLst>
                    <a:ext uri="{FF2B5EF4-FFF2-40B4-BE49-F238E27FC236}">
                      <a16:creationId xmlns:a16="http://schemas.microsoft.com/office/drawing/2014/main" id="{6C92AB2D-31B2-4D69-B6A8-D769C8970E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3602" y="4115067"/>
                  <a:ext cx="0" cy="71242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화살표 연결선 191">
                  <a:extLst>
                    <a:ext uri="{FF2B5EF4-FFF2-40B4-BE49-F238E27FC236}">
                      <a16:creationId xmlns:a16="http://schemas.microsoft.com/office/drawing/2014/main" id="{8ACEA79E-7896-4D27-A91D-FC8920BABB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0240" y="5378867"/>
                  <a:ext cx="0" cy="116631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화살표 연결선 192">
                  <a:extLst>
                    <a:ext uri="{FF2B5EF4-FFF2-40B4-BE49-F238E27FC236}">
                      <a16:creationId xmlns:a16="http://schemas.microsoft.com/office/drawing/2014/main" id="{8ACEA79E-7896-4D27-A91D-FC8920BABB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0240" y="3134384"/>
                  <a:ext cx="0" cy="116630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그룹 172">
                <a:extLst>
                  <a:ext uri="{FF2B5EF4-FFF2-40B4-BE49-F238E27FC236}">
                    <a16:creationId xmlns:a16="http://schemas.microsoft.com/office/drawing/2014/main" id="{1199EC4B-FF63-4553-BC6B-135B64DD28E4}"/>
                  </a:ext>
                </a:extLst>
              </p:cNvPr>
              <p:cNvGrpSpPr/>
              <p:nvPr/>
            </p:nvGrpSpPr>
            <p:grpSpPr>
              <a:xfrm>
                <a:off x="6606278" y="3342795"/>
                <a:ext cx="2455001" cy="2634911"/>
                <a:chOff x="4243127" y="3134384"/>
                <a:chExt cx="3177908" cy="3410793"/>
              </a:xfrm>
            </p:grpSpPr>
            <p:sp>
              <p:nvSpPr>
                <p:cNvPr id="175" name="사각형: 둥근 모서리 95">
                  <a:extLst>
                    <a:ext uri="{FF2B5EF4-FFF2-40B4-BE49-F238E27FC236}">
                      <a16:creationId xmlns:a16="http://schemas.microsoft.com/office/drawing/2014/main" id="{DE6AFCA8-A871-4151-8A0D-894742737877}"/>
                    </a:ext>
                  </a:extLst>
                </p:cNvPr>
                <p:cNvSpPr/>
                <p:nvPr/>
              </p:nvSpPr>
              <p:spPr>
                <a:xfrm>
                  <a:off x="4702237" y="4300693"/>
                  <a:ext cx="1992573" cy="1078173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b="1" dirty="0">
                      <a:solidFill>
                        <a:schemeClr val="tx1"/>
                      </a:solidFill>
                    </a:rPr>
                    <a:t>LSTM</a:t>
                  </a:r>
                  <a:endParaRPr lang="ko-KR" altLang="en-US" sz="2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6" name="직선 화살표 연결선 175">
                  <a:extLst>
                    <a:ext uri="{FF2B5EF4-FFF2-40B4-BE49-F238E27FC236}">
                      <a16:creationId xmlns:a16="http://schemas.microsoft.com/office/drawing/2014/main" id="{DE4568F0-7C8F-4CB2-A085-93D0ED631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127" y="4827493"/>
                  <a:ext cx="43857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직선 연결선 176">
                  <a:extLst>
                    <a:ext uri="{FF2B5EF4-FFF2-40B4-BE49-F238E27FC236}">
                      <a16:creationId xmlns:a16="http://schemas.microsoft.com/office/drawing/2014/main" id="{9B28770F-ECD2-4A9A-BDED-E946F0DD6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0280" y="4115067"/>
                  <a:ext cx="130162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연결선 177">
                  <a:extLst>
                    <a:ext uri="{FF2B5EF4-FFF2-40B4-BE49-F238E27FC236}">
                      <a16:creationId xmlns:a16="http://schemas.microsoft.com/office/drawing/2014/main" id="{DEFDB2F0-3FC8-44A4-94AE-33339C3E80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3602" y="4115067"/>
                  <a:ext cx="0" cy="71242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직선 화살표 연결선 178">
                  <a:extLst>
                    <a:ext uri="{FF2B5EF4-FFF2-40B4-BE49-F238E27FC236}">
                      <a16:creationId xmlns:a16="http://schemas.microsoft.com/office/drawing/2014/main" id="{A9E929C2-8C44-40DF-A7DC-19625284E4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0240" y="5378867"/>
                  <a:ext cx="0" cy="116631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화살표 연결선 185">
                  <a:extLst>
                    <a:ext uri="{FF2B5EF4-FFF2-40B4-BE49-F238E27FC236}">
                      <a16:creationId xmlns:a16="http://schemas.microsoft.com/office/drawing/2014/main" id="{02EA2C99-EB51-4EBB-8504-CF460F7FE0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82464" y="4827492"/>
                  <a:ext cx="438571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화살표 연결선 186">
                  <a:extLst>
                    <a:ext uri="{FF2B5EF4-FFF2-40B4-BE49-F238E27FC236}">
                      <a16:creationId xmlns:a16="http://schemas.microsoft.com/office/drawing/2014/main" id="{A9E929C2-8C44-40DF-A7DC-19625284E4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0239" y="3134384"/>
                  <a:ext cx="0" cy="116630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E03B9E09-CD4F-4BC8-BFE7-FCBF1A208E30}"/>
                      </a:ext>
                    </a:extLst>
                  </p:cNvPr>
                  <p:cNvSpPr txBox="1"/>
                  <p:nvPr/>
                </p:nvSpPr>
                <p:spPr>
                  <a:xfrm>
                    <a:off x="6263951" y="4394535"/>
                    <a:ext cx="33983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ko-KR" altLang="en-US" sz="2400" b="1" dirty="0"/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E03B9E09-CD4F-4BC8-BFE7-FCBF1A208E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3951" y="4394535"/>
                    <a:ext cx="33983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9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E602D150-E8F3-4DA1-AFA2-53775323D2F8}"/>
                </a:ext>
              </a:extLst>
            </p:cNvPr>
            <p:cNvCxnSpPr>
              <a:cxnSpLocks/>
            </p:cNvCxnSpPr>
            <p:nvPr/>
          </p:nvCxnSpPr>
          <p:spPr>
            <a:xfrm>
              <a:off x="9519767" y="4943409"/>
              <a:ext cx="46494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E602D150-E8F3-4DA1-AFA2-53775323D2F8}"/>
                </a:ext>
              </a:extLst>
            </p:cNvPr>
            <p:cNvCxnSpPr>
              <a:cxnSpLocks/>
            </p:cNvCxnSpPr>
            <p:nvPr/>
          </p:nvCxnSpPr>
          <p:spPr>
            <a:xfrm>
              <a:off x="11585855" y="4943409"/>
              <a:ext cx="46494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E1FF3B5C-25BB-43D0-AEB0-AEA0CF7D9109}"/>
                    </a:ext>
                  </a:extLst>
                </p:cNvPr>
                <p:cNvSpPr txBox="1"/>
                <p:nvPr/>
              </p:nvSpPr>
              <p:spPr>
                <a:xfrm>
                  <a:off x="7882256" y="5077028"/>
                  <a:ext cx="450251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E1FF3B5C-25BB-43D0-AEB0-AEA0CF7D9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2256" y="5077028"/>
                  <a:ext cx="450251" cy="295594"/>
                </a:xfrm>
                <a:prstGeom prst="rect">
                  <a:avLst/>
                </a:prstGeom>
                <a:blipFill>
                  <a:blip r:embed="rId4"/>
                  <a:stretch>
                    <a:fillRect l="-7042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/>
                <p:nvPr/>
              </p:nvSpPr>
              <p:spPr>
                <a:xfrm>
                  <a:off x="9544130" y="5077028"/>
                  <a:ext cx="450251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4130" y="5077028"/>
                  <a:ext cx="450251" cy="295594"/>
                </a:xfrm>
                <a:prstGeom prst="rect">
                  <a:avLst/>
                </a:prstGeom>
                <a:blipFill>
                  <a:blip r:embed="rId5"/>
                  <a:stretch>
                    <a:fillRect l="-7042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/>
                <p:nvPr/>
              </p:nvSpPr>
              <p:spPr>
                <a:xfrm>
                  <a:off x="11577224" y="5077028"/>
                  <a:ext cx="430695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7224" y="5077028"/>
                  <a:ext cx="430695" cy="295594"/>
                </a:xfrm>
                <a:prstGeom prst="rect">
                  <a:avLst/>
                </a:prstGeom>
                <a:blipFill>
                  <a:blip r:embed="rId6"/>
                  <a:stretch>
                    <a:fillRect l="-5882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E1FF3B5C-25BB-43D0-AEB0-AEA0CF7D9109}"/>
                    </a:ext>
                  </a:extLst>
                </p:cNvPr>
                <p:cNvSpPr txBox="1"/>
                <p:nvPr/>
              </p:nvSpPr>
              <p:spPr>
                <a:xfrm>
                  <a:off x="6983239" y="5965316"/>
                  <a:ext cx="459869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E1FF3B5C-25BB-43D0-AEB0-AEA0CF7D9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239" y="5965316"/>
                  <a:ext cx="459869" cy="295594"/>
                </a:xfrm>
                <a:prstGeom prst="rect">
                  <a:avLst/>
                </a:prstGeom>
                <a:blipFill>
                  <a:blip r:embed="rId7"/>
                  <a:stretch>
                    <a:fillRect l="-6849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/>
                <p:nvPr/>
              </p:nvSpPr>
              <p:spPr>
                <a:xfrm>
                  <a:off x="8645113" y="5965316"/>
                  <a:ext cx="459869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5113" y="5965316"/>
                  <a:ext cx="459869" cy="295594"/>
                </a:xfrm>
                <a:prstGeom prst="rect">
                  <a:avLst/>
                </a:prstGeom>
                <a:blipFill>
                  <a:blip r:embed="rId8"/>
                  <a:stretch>
                    <a:fillRect l="-6944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/>
                <p:nvPr/>
              </p:nvSpPr>
              <p:spPr>
                <a:xfrm>
                  <a:off x="10678207" y="5965316"/>
                  <a:ext cx="440312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8207" y="5965316"/>
                  <a:ext cx="440312" cy="295594"/>
                </a:xfrm>
                <a:prstGeom prst="rect">
                  <a:avLst/>
                </a:prstGeom>
                <a:blipFill>
                  <a:blip r:embed="rId9"/>
                  <a:stretch>
                    <a:fillRect l="-579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E1FF3B5C-25BB-43D0-AEB0-AEA0CF7D9109}"/>
                    </a:ext>
                  </a:extLst>
                </p:cNvPr>
                <p:cNvSpPr txBox="1"/>
                <p:nvPr/>
              </p:nvSpPr>
              <p:spPr>
                <a:xfrm>
                  <a:off x="6679150" y="3977270"/>
                  <a:ext cx="470064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E1FF3B5C-25BB-43D0-AEB0-AEA0CF7D9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9150" y="3977270"/>
                  <a:ext cx="470064" cy="295594"/>
                </a:xfrm>
                <a:prstGeom prst="rect">
                  <a:avLst/>
                </a:prstGeom>
                <a:blipFill>
                  <a:blip r:embed="rId10"/>
                  <a:stretch>
                    <a:fillRect l="-12162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/>
                <p:nvPr/>
              </p:nvSpPr>
              <p:spPr>
                <a:xfrm>
                  <a:off x="8341024" y="3977270"/>
                  <a:ext cx="470064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024" y="3977270"/>
                  <a:ext cx="470064" cy="295594"/>
                </a:xfrm>
                <a:prstGeom prst="rect">
                  <a:avLst/>
                </a:prstGeom>
                <a:blipFill>
                  <a:blip r:embed="rId11"/>
                  <a:stretch>
                    <a:fillRect l="-1351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/>
                <p:nvPr/>
              </p:nvSpPr>
              <p:spPr>
                <a:xfrm>
                  <a:off x="10374118" y="3977270"/>
                  <a:ext cx="450508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4118" y="3977270"/>
                  <a:ext cx="450508" cy="295594"/>
                </a:xfrm>
                <a:prstGeom prst="rect">
                  <a:avLst/>
                </a:prstGeom>
                <a:blipFill>
                  <a:blip r:embed="rId12"/>
                  <a:stretch>
                    <a:fillRect l="-12676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2" name="직선 화살표 연결선 221">
              <a:extLst>
                <a:ext uri="{FF2B5EF4-FFF2-40B4-BE49-F238E27FC236}">
                  <a16:creationId xmlns:a16="http://schemas.microsoft.com/office/drawing/2014/main" id="{E602D150-E8F3-4DA1-AFA2-53775323D2F8}"/>
                </a:ext>
              </a:extLst>
            </p:cNvPr>
            <p:cNvCxnSpPr>
              <a:cxnSpLocks/>
            </p:cNvCxnSpPr>
            <p:nvPr/>
          </p:nvCxnSpPr>
          <p:spPr>
            <a:xfrm>
              <a:off x="6193555" y="4943409"/>
              <a:ext cx="280335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D71C7C12-BF84-46D4-BD40-3B8D98F7AC97}"/>
                </a:ext>
              </a:extLst>
            </p:cNvPr>
            <p:cNvSpPr txBox="1"/>
            <p:nvPr/>
          </p:nvSpPr>
          <p:spPr>
            <a:xfrm>
              <a:off x="11989468" y="3462614"/>
              <a:ext cx="292385" cy="301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C7938749-8C2B-42B1-BEE8-CB348BDAE0AB}"/>
                </a:ext>
              </a:extLst>
            </p:cNvPr>
            <p:cNvSpPr txBox="1"/>
            <p:nvPr/>
          </p:nvSpPr>
          <p:spPr>
            <a:xfrm>
              <a:off x="11989468" y="4571289"/>
              <a:ext cx="292385" cy="301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2C504BD-17C2-48E6-B59F-BBC9082F8F09}"/>
                </a:ext>
              </a:extLst>
            </p:cNvPr>
            <p:cNvSpPr txBox="1"/>
            <p:nvPr/>
          </p:nvSpPr>
          <p:spPr>
            <a:xfrm>
              <a:off x="11989468" y="5820434"/>
              <a:ext cx="292385" cy="301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3692" y="3462614"/>
            <a:ext cx="5771099" cy="2659065"/>
            <a:chOff x="53692" y="3462614"/>
            <a:chExt cx="6073279" cy="2798296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69B0DD9D-CC69-47E7-8278-6AC49BAE145C}"/>
                </a:ext>
              </a:extLst>
            </p:cNvPr>
            <p:cNvGrpSpPr/>
            <p:nvPr/>
          </p:nvGrpSpPr>
          <p:grpSpPr>
            <a:xfrm>
              <a:off x="53692" y="3631453"/>
              <a:ext cx="5872602" cy="2196746"/>
              <a:chOff x="2017321" y="3342795"/>
              <a:chExt cx="7043958" cy="2634911"/>
            </a:xfrm>
          </p:grpSpPr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349740FE-5104-4EBD-87BB-3E2A5D237142}"/>
                  </a:ext>
                </a:extLst>
              </p:cNvPr>
              <p:cNvGrpSpPr/>
              <p:nvPr/>
            </p:nvGrpSpPr>
            <p:grpSpPr>
              <a:xfrm>
                <a:off x="2017321" y="3342795"/>
                <a:ext cx="2138940" cy="2634911"/>
                <a:chOff x="4243127" y="3134384"/>
                <a:chExt cx="2768778" cy="3410793"/>
              </a:xfrm>
            </p:grpSpPr>
            <p:sp>
              <p:nvSpPr>
                <p:cNvPr id="164" name="사각형: 둥근 모서리 33">
                  <a:extLst>
                    <a:ext uri="{FF2B5EF4-FFF2-40B4-BE49-F238E27FC236}">
                      <a16:creationId xmlns:a16="http://schemas.microsoft.com/office/drawing/2014/main" id="{3BC14E7C-2CC1-4FDA-ABC2-38615A94A250}"/>
                    </a:ext>
                  </a:extLst>
                </p:cNvPr>
                <p:cNvSpPr/>
                <p:nvPr/>
              </p:nvSpPr>
              <p:spPr>
                <a:xfrm>
                  <a:off x="4702237" y="4300693"/>
                  <a:ext cx="1992573" cy="1078173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b="1" dirty="0">
                      <a:solidFill>
                        <a:schemeClr val="tx1"/>
                      </a:solidFill>
                    </a:rPr>
                    <a:t>RNN</a:t>
                  </a:r>
                  <a:endParaRPr lang="ko-KR" altLang="en-US" sz="2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5" name="직선 화살표 연결선 164">
                  <a:extLst>
                    <a:ext uri="{FF2B5EF4-FFF2-40B4-BE49-F238E27FC236}">
                      <a16:creationId xmlns:a16="http://schemas.microsoft.com/office/drawing/2014/main" id="{7E259EF7-E3E5-427B-966D-1B1D9BEA2D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127" y="4827493"/>
                  <a:ext cx="43857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직선 연결선 165">
                  <a:extLst>
                    <a:ext uri="{FF2B5EF4-FFF2-40B4-BE49-F238E27FC236}">
                      <a16:creationId xmlns:a16="http://schemas.microsoft.com/office/drawing/2014/main" id="{CFBF0E52-AC8F-4B4C-A941-57584D66D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0280" y="4115067"/>
                  <a:ext cx="1301625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>
                  <a:extLst>
                    <a:ext uri="{FF2B5EF4-FFF2-40B4-BE49-F238E27FC236}">
                      <a16:creationId xmlns:a16="http://schemas.microsoft.com/office/drawing/2014/main" id="{51E14F99-FA4F-48A6-ADC8-80A0C603B9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3602" y="4115067"/>
                  <a:ext cx="0" cy="71242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직선 화살표 연결선 167">
                  <a:extLst>
                    <a:ext uri="{FF2B5EF4-FFF2-40B4-BE49-F238E27FC236}">
                      <a16:creationId xmlns:a16="http://schemas.microsoft.com/office/drawing/2014/main" id="{3448957D-36C2-466C-A11B-12A7AC8AC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0240" y="5378867"/>
                  <a:ext cx="0" cy="116631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직선 화살표 연결선 168">
                  <a:extLst>
                    <a:ext uri="{FF2B5EF4-FFF2-40B4-BE49-F238E27FC236}">
                      <a16:creationId xmlns:a16="http://schemas.microsoft.com/office/drawing/2014/main" id="{3448957D-36C2-466C-A11B-12A7AC8AC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0240" y="3134384"/>
                  <a:ext cx="0" cy="116630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8EAE2297-5B66-4320-A1AF-B100BF70C9F2}"/>
                  </a:ext>
                </a:extLst>
              </p:cNvPr>
              <p:cNvGrpSpPr/>
              <p:nvPr/>
            </p:nvGrpSpPr>
            <p:grpSpPr>
              <a:xfrm>
                <a:off x="4131426" y="3342795"/>
                <a:ext cx="2138940" cy="2634911"/>
                <a:chOff x="4243127" y="3134384"/>
                <a:chExt cx="2768778" cy="3410793"/>
              </a:xfrm>
            </p:grpSpPr>
            <p:sp>
              <p:nvSpPr>
                <p:cNvPr id="158" name="사각형: 둥근 모서리 88">
                  <a:extLst>
                    <a:ext uri="{FF2B5EF4-FFF2-40B4-BE49-F238E27FC236}">
                      <a16:creationId xmlns:a16="http://schemas.microsoft.com/office/drawing/2014/main" id="{F010C40B-6364-4CD0-AA34-40673CA37AA3}"/>
                    </a:ext>
                  </a:extLst>
                </p:cNvPr>
                <p:cNvSpPr/>
                <p:nvPr/>
              </p:nvSpPr>
              <p:spPr>
                <a:xfrm>
                  <a:off x="4702237" y="4300693"/>
                  <a:ext cx="1992573" cy="1078173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b="1" dirty="0">
                      <a:solidFill>
                        <a:schemeClr val="tx1"/>
                      </a:solidFill>
                    </a:rPr>
                    <a:t>RNN</a:t>
                  </a:r>
                  <a:endParaRPr lang="ko-KR" altLang="en-US" sz="2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9" name="직선 화살표 연결선 158">
                  <a:extLst>
                    <a:ext uri="{FF2B5EF4-FFF2-40B4-BE49-F238E27FC236}">
                      <a16:creationId xmlns:a16="http://schemas.microsoft.com/office/drawing/2014/main" id="{05CC3D80-7A55-4428-B2D5-62E11071E0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127" y="4827493"/>
                  <a:ext cx="43857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40F6798C-BFFD-4384-9029-E4F45749B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0280" y="4115067"/>
                  <a:ext cx="1301625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연결선 160">
                  <a:extLst>
                    <a:ext uri="{FF2B5EF4-FFF2-40B4-BE49-F238E27FC236}">
                      <a16:creationId xmlns:a16="http://schemas.microsoft.com/office/drawing/2014/main" id="{6C92AB2D-31B2-4D69-B6A8-D769C8970E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3602" y="4115067"/>
                  <a:ext cx="0" cy="71242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화살표 연결선 161">
                  <a:extLst>
                    <a:ext uri="{FF2B5EF4-FFF2-40B4-BE49-F238E27FC236}">
                      <a16:creationId xmlns:a16="http://schemas.microsoft.com/office/drawing/2014/main" id="{8ACEA79E-7896-4D27-A91D-FC8920BABB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0240" y="5378867"/>
                  <a:ext cx="0" cy="116631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화살표 연결선 162">
                  <a:extLst>
                    <a:ext uri="{FF2B5EF4-FFF2-40B4-BE49-F238E27FC236}">
                      <a16:creationId xmlns:a16="http://schemas.microsoft.com/office/drawing/2014/main" id="{8ACEA79E-7896-4D27-A91D-FC8920BABB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0240" y="3134384"/>
                  <a:ext cx="0" cy="116630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1199EC4B-FF63-4553-BC6B-135B64DD28E4}"/>
                  </a:ext>
                </a:extLst>
              </p:cNvPr>
              <p:cNvGrpSpPr/>
              <p:nvPr/>
            </p:nvGrpSpPr>
            <p:grpSpPr>
              <a:xfrm>
                <a:off x="6606278" y="3342795"/>
                <a:ext cx="2455001" cy="2634911"/>
                <a:chOff x="4243127" y="3134384"/>
                <a:chExt cx="3177908" cy="3410793"/>
              </a:xfrm>
            </p:grpSpPr>
            <p:sp>
              <p:nvSpPr>
                <p:cNvPr id="147" name="사각형: 둥근 모서리 95">
                  <a:extLst>
                    <a:ext uri="{FF2B5EF4-FFF2-40B4-BE49-F238E27FC236}">
                      <a16:creationId xmlns:a16="http://schemas.microsoft.com/office/drawing/2014/main" id="{DE6AFCA8-A871-4151-8A0D-894742737877}"/>
                    </a:ext>
                  </a:extLst>
                </p:cNvPr>
                <p:cNvSpPr/>
                <p:nvPr/>
              </p:nvSpPr>
              <p:spPr>
                <a:xfrm>
                  <a:off x="4702237" y="4300693"/>
                  <a:ext cx="1992573" cy="1078173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b="1" dirty="0">
                      <a:solidFill>
                        <a:schemeClr val="tx1"/>
                      </a:solidFill>
                    </a:rPr>
                    <a:t>RNN</a:t>
                  </a:r>
                  <a:endParaRPr lang="ko-KR" altLang="en-US" sz="2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2" name="직선 화살표 연결선 151">
                  <a:extLst>
                    <a:ext uri="{FF2B5EF4-FFF2-40B4-BE49-F238E27FC236}">
                      <a16:creationId xmlns:a16="http://schemas.microsoft.com/office/drawing/2014/main" id="{DE4568F0-7C8F-4CB2-A085-93D0ED631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127" y="4827493"/>
                  <a:ext cx="43857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직선 연결선 152">
                  <a:extLst>
                    <a:ext uri="{FF2B5EF4-FFF2-40B4-BE49-F238E27FC236}">
                      <a16:creationId xmlns:a16="http://schemas.microsoft.com/office/drawing/2014/main" id="{9B28770F-ECD2-4A9A-BDED-E946F0DD6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0280" y="4115067"/>
                  <a:ext cx="130162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DEFDB2F0-3FC8-44A4-94AE-33339C3E80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3602" y="4115067"/>
                  <a:ext cx="0" cy="71242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화살표 연결선 154">
                  <a:extLst>
                    <a:ext uri="{FF2B5EF4-FFF2-40B4-BE49-F238E27FC236}">
                      <a16:creationId xmlns:a16="http://schemas.microsoft.com/office/drawing/2014/main" id="{A9E929C2-8C44-40DF-A7DC-19625284E4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0240" y="5378867"/>
                  <a:ext cx="0" cy="116631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화살표 연결선 155">
                  <a:extLst>
                    <a:ext uri="{FF2B5EF4-FFF2-40B4-BE49-F238E27FC236}">
                      <a16:creationId xmlns:a16="http://schemas.microsoft.com/office/drawing/2014/main" id="{02EA2C99-EB51-4EBB-8504-CF460F7FE0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82464" y="4827492"/>
                  <a:ext cx="438571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화살표 연결선 156">
                  <a:extLst>
                    <a:ext uri="{FF2B5EF4-FFF2-40B4-BE49-F238E27FC236}">
                      <a16:creationId xmlns:a16="http://schemas.microsoft.com/office/drawing/2014/main" id="{A9E929C2-8C44-40DF-A7DC-19625284E4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0239" y="3134384"/>
                  <a:ext cx="0" cy="116630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E03B9E09-CD4F-4BC8-BFE7-FCBF1A208E30}"/>
                      </a:ext>
                    </a:extLst>
                  </p:cNvPr>
                  <p:cNvSpPr txBox="1"/>
                  <p:nvPr/>
                </p:nvSpPr>
                <p:spPr>
                  <a:xfrm>
                    <a:off x="6263951" y="4394535"/>
                    <a:ext cx="33983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ko-KR" altLang="en-US" sz="2400" b="1" dirty="0"/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E03B9E09-CD4F-4BC8-BFE7-FCBF1A208E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3951" y="4394535"/>
                    <a:ext cx="33983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9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E1FF3B5C-25BB-43D0-AEB0-AEA0CF7D9109}"/>
                    </a:ext>
                  </a:extLst>
                </p:cNvPr>
                <p:cNvSpPr txBox="1"/>
                <p:nvPr/>
              </p:nvSpPr>
              <p:spPr>
                <a:xfrm>
                  <a:off x="832526" y="5965316"/>
                  <a:ext cx="459869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E1FF3B5C-25BB-43D0-AEB0-AEA0CF7D9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526" y="5965316"/>
                  <a:ext cx="459869" cy="295594"/>
                </a:xfrm>
                <a:prstGeom prst="rect">
                  <a:avLst/>
                </a:prstGeom>
                <a:blipFill>
                  <a:blip r:embed="rId13"/>
                  <a:stretch>
                    <a:fillRect l="-6944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/>
                <p:nvPr/>
              </p:nvSpPr>
              <p:spPr>
                <a:xfrm>
                  <a:off x="2494400" y="5965316"/>
                  <a:ext cx="459869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4400" y="5965316"/>
                  <a:ext cx="459869" cy="295594"/>
                </a:xfrm>
                <a:prstGeom prst="rect">
                  <a:avLst/>
                </a:prstGeom>
                <a:blipFill>
                  <a:blip r:embed="rId14"/>
                  <a:stretch>
                    <a:fillRect l="-6944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/>
                <p:nvPr/>
              </p:nvSpPr>
              <p:spPr>
                <a:xfrm>
                  <a:off x="4527494" y="5965316"/>
                  <a:ext cx="440312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494" y="5965316"/>
                  <a:ext cx="440312" cy="295594"/>
                </a:xfrm>
                <a:prstGeom prst="rect">
                  <a:avLst/>
                </a:prstGeom>
                <a:blipFill>
                  <a:blip r:embed="rId15"/>
                  <a:stretch>
                    <a:fillRect l="-7246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E1FF3B5C-25BB-43D0-AEB0-AEA0CF7D9109}"/>
                    </a:ext>
                  </a:extLst>
                </p:cNvPr>
                <p:cNvSpPr txBox="1"/>
                <p:nvPr/>
              </p:nvSpPr>
              <p:spPr>
                <a:xfrm>
                  <a:off x="523353" y="3977270"/>
                  <a:ext cx="470064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E1FF3B5C-25BB-43D0-AEB0-AEA0CF7D9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53" y="3977270"/>
                  <a:ext cx="470064" cy="295594"/>
                </a:xfrm>
                <a:prstGeom prst="rect">
                  <a:avLst/>
                </a:prstGeom>
                <a:blipFill>
                  <a:blip r:embed="rId16"/>
                  <a:stretch>
                    <a:fillRect l="-12329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/>
                <p:nvPr/>
              </p:nvSpPr>
              <p:spPr>
                <a:xfrm>
                  <a:off x="2185227" y="3977270"/>
                  <a:ext cx="470064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5227" y="3977270"/>
                  <a:ext cx="470064" cy="295594"/>
                </a:xfrm>
                <a:prstGeom prst="rect">
                  <a:avLst/>
                </a:prstGeom>
                <a:blipFill>
                  <a:blip r:embed="rId17"/>
                  <a:stretch>
                    <a:fillRect l="-12329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/>
                <p:nvPr/>
              </p:nvSpPr>
              <p:spPr>
                <a:xfrm>
                  <a:off x="4218321" y="3977270"/>
                  <a:ext cx="450508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0DB8845A-C219-42A7-9D5F-56492B038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8321" y="3977270"/>
                  <a:ext cx="450508" cy="295594"/>
                </a:xfrm>
                <a:prstGeom prst="rect">
                  <a:avLst/>
                </a:prstGeom>
                <a:blipFill>
                  <a:blip r:embed="rId18"/>
                  <a:stretch>
                    <a:fillRect l="-14286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D71C7C12-BF84-46D4-BD40-3B8D98F7AC97}"/>
                </a:ext>
              </a:extLst>
            </p:cNvPr>
            <p:cNvSpPr txBox="1"/>
            <p:nvPr/>
          </p:nvSpPr>
          <p:spPr>
            <a:xfrm>
              <a:off x="5834586" y="3462614"/>
              <a:ext cx="292385" cy="301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C7938749-8C2B-42B1-BEE8-CB348BDAE0AB}"/>
                </a:ext>
              </a:extLst>
            </p:cNvPr>
            <p:cNvSpPr txBox="1"/>
            <p:nvPr/>
          </p:nvSpPr>
          <p:spPr>
            <a:xfrm>
              <a:off x="5834586" y="4571289"/>
              <a:ext cx="292385" cy="301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12C504BD-17C2-48E6-B59F-BBC9082F8F09}"/>
                </a:ext>
              </a:extLst>
            </p:cNvPr>
            <p:cNvSpPr txBox="1"/>
            <p:nvPr/>
          </p:nvSpPr>
          <p:spPr>
            <a:xfrm>
              <a:off x="5834586" y="5820434"/>
              <a:ext cx="292385" cy="301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9204D42-A3D4-457A-B63B-0653D58987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Neural Net</a:t>
            </a:r>
            <a:r>
              <a:rPr lang="ko-KR" altLang="en-US" sz="40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에서 알아야할 것</a:t>
            </a:r>
            <a:endParaRPr lang="en-US" altLang="ko-KR" sz="4000" b="1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sz="40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 Architecture</a:t>
            </a:r>
          </a:p>
          <a:p>
            <a:pPr algn="ctr"/>
            <a:r>
              <a:rPr lang="en-US" altLang="ko-KR" sz="40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Forward &amp; Backward</a:t>
            </a:r>
          </a:p>
        </p:txBody>
      </p:sp>
    </p:spTree>
    <p:extLst>
      <p:ext uri="{BB962C8B-B14F-4D97-AF65-F5344CB8AC3E}">
        <p14:creationId xmlns:p14="http://schemas.microsoft.com/office/powerpoint/2010/main" val="2183436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6D809FCC-59B8-4554-A00C-E8CCF9CEE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LSTM</a:t>
            </a:r>
          </a:p>
          <a:p>
            <a:pPr lvl="1"/>
            <a:r>
              <a:rPr lang="ko-KR" altLang="en-US" dirty="0"/>
              <a:t>표기법 단순화 </a:t>
            </a:r>
            <a:r>
              <a:rPr lang="en-US" altLang="ko-KR" dirty="0"/>
              <a:t>:</a:t>
            </a:r>
            <a:r>
              <a:rPr lang="ko-KR" altLang="en-US" dirty="0"/>
              <a:t>좌측의 연산을 </a:t>
            </a:r>
            <a:r>
              <a:rPr lang="en-US" altLang="ko-KR" dirty="0" err="1"/>
              <a:t>tanh</a:t>
            </a:r>
            <a:r>
              <a:rPr lang="en-US" altLang="ko-KR" dirty="0"/>
              <a:t> layer(</a:t>
            </a:r>
            <a:r>
              <a:rPr lang="ko-KR" altLang="en-US" dirty="0"/>
              <a:t>사각형 노드</a:t>
            </a:r>
            <a:r>
              <a:rPr lang="en-US" altLang="ko-KR" dirty="0"/>
              <a:t>)</a:t>
            </a:r>
            <a:r>
              <a:rPr lang="ko-KR" altLang="en-US" dirty="0"/>
              <a:t>로 표현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89" name="사각형: 둥근 모서리 288">
            <a:extLst>
              <a:ext uri="{FF2B5EF4-FFF2-40B4-BE49-F238E27FC236}">
                <a16:creationId xmlns:a16="http://schemas.microsoft.com/office/drawing/2014/main" id="{26C93E41-C63B-4166-B676-56AE062A71CB}"/>
              </a:ext>
            </a:extLst>
          </p:cNvPr>
          <p:cNvSpPr/>
          <p:nvPr/>
        </p:nvSpPr>
        <p:spPr>
          <a:xfrm>
            <a:off x="8280139" y="3600389"/>
            <a:ext cx="1863269" cy="1675767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9C50764A-7CA2-479F-B881-E0B2BD68952C}"/>
              </a:ext>
            </a:extLst>
          </p:cNvPr>
          <p:cNvCxnSpPr>
            <a:cxnSpLocks/>
          </p:cNvCxnSpPr>
          <p:nvPr/>
        </p:nvCxnSpPr>
        <p:spPr>
          <a:xfrm rot="5400000" flipV="1">
            <a:off x="8065314" y="3467256"/>
            <a:ext cx="0" cy="15312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BC94E048-3DD0-44B9-927A-D432F8F4ED82}"/>
              </a:ext>
            </a:extLst>
          </p:cNvPr>
          <p:cNvCxnSpPr>
            <a:cxnSpLocks/>
          </p:cNvCxnSpPr>
          <p:nvPr/>
        </p:nvCxnSpPr>
        <p:spPr>
          <a:xfrm flipV="1">
            <a:off x="8957303" y="4438272"/>
            <a:ext cx="0" cy="11414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>
            <a:extLst>
              <a:ext uri="{FF2B5EF4-FFF2-40B4-BE49-F238E27FC236}">
                <a16:creationId xmlns:a16="http://schemas.microsoft.com/office/drawing/2014/main" id="{E9696558-D569-4DF3-834F-15A8DD301127}"/>
              </a:ext>
            </a:extLst>
          </p:cNvPr>
          <p:cNvCxnSpPr>
            <a:cxnSpLocks/>
          </p:cNvCxnSpPr>
          <p:nvPr/>
        </p:nvCxnSpPr>
        <p:spPr>
          <a:xfrm flipV="1">
            <a:off x="9787990" y="3207433"/>
            <a:ext cx="0" cy="10254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7FF1C42-14DA-4243-83A9-AC4A761EB6C8}"/>
              </a:ext>
            </a:extLst>
          </p:cNvPr>
          <p:cNvGrpSpPr/>
          <p:nvPr/>
        </p:nvGrpSpPr>
        <p:grpSpPr>
          <a:xfrm>
            <a:off x="1486759" y="2891278"/>
            <a:ext cx="3832681" cy="2891898"/>
            <a:chOff x="1486759" y="2891278"/>
            <a:chExt cx="3832681" cy="2891898"/>
          </a:xfrm>
        </p:grpSpPr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CC7E7698-F24C-4A39-8789-F52A88F32B25}"/>
                </a:ext>
              </a:extLst>
            </p:cNvPr>
            <p:cNvGrpSpPr/>
            <p:nvPr/>
          </p:nvGrpSpPr>
          <p:grpSpPr>
            <a:xfrm>
              <a:off x="1486759" y="2891278"/>
              <a:ext cx="3442212" cy="2891898"/>
              <a:chOff x="2384285" y="2113365"/>
              <a:chExt cx="3442212" cy="2891898"/>
            </a:xfrm>
          </p:grpSpPr>
          <p:sp>
            <p:nvSpPr>
              <p:cNvPr id="242" name="사각형: 둥근 모서리 241">
                <a:extLst>
                  <a:ext uri="{FF2B5EF4-FFF2-40B4-BE49-F238E27FC236}">
                    <a16:creationId xmlns:a16="http://schemas.microsoft.com/office/drawing/2014/main" id="{F9A60143-9132-4ED7-BD72-31B4E43A083F}"/>
                  </a:ext>
                </a:extLst>
              </p:cNvPr>
              <p:cNvSpPr/>
              <p:nvPr/>
            </p:nvSpPr>
            <p:spPr>
              <a:xfrm>
                <a:off x="3364713" y="2822476"/>
                <a:ext cx="1863269" cy="1675767"/>
              </a:xfrm>
              <a:prstGeom prst="roundRect">
                <a:avLst/>
              </a:prstGeom>
              <a:solidFill>
                <a:schemeClr val="accent6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타원 242">
                <a:extLst>
                  <a:ext uri="{FF2B5EF4-FFF2-40B4-BE49-F238E27FC236}">
                    <a16:creationId xmlns:a16="http://schemas.microsoft.com/office/drawing/2014/main" id="{B4FF3B11-6762-49DB-956A-84E211EB2E3E}"/>
                  </a:ext>
                </a:extLst>
              </p:cNvPr>
              <p:cNvSpPr/>
              <p:nvPr/>
            </p:nvSpPr>
            <p:spPr>
              <a:xfrm>
                <a:off x="3915486" y="3365803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244" name="타원 243">
                <a:extLst>
                  <a:ext uri="{FF2B5EF4-FFF2-40B4-BE49-F238E27FC236}">
                    <a16:creationId xmlns:a16="http://schemas.microsoft.com/office/drawing/2014/main" id="{E09154BA-8BD3-4E1D-86D3-45E93D614A6E}"/>
                  </a:ext>
                </a:extLst>
              </p:cNvPr>
              <p:cNvSpPr/>
              <p:nvPr/>
            </p:nvSpPr>
            <p:spPr>
              <a:xfrm>
                <a:off x="4791262" y="3606272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grpSp>
            <p:nvGrpSpPr>
              <p:cNvPr id="245" name="그룹 244">
                <a:extLst>
                  <a:ext uri="{FF2B5EF4-FFF2-40B4-BE49-F238E27FC236}">
                    <a16:creationId xmlns:a16="http://schemas.microsoft.com/office/drawing/2014/main" id="{3E871436-E259-4F03-BAE4-DDC959472B5B}"/>
                  </a:ext>
                </a:extLst>
              </p:cNvPr>
              <p:cNvGrpSpPr/>
              <p:nvPr/>
            </p:nvGrpSpPr>
            <p:grpSpPr>
              <a:xfrm>
                <a:off x="4674156" y="3101260"/>
                <a:ext cx="470000" cy="281796"/>
                <a:chOff x="4328374" y="2271384"/>
                <a:chExt cx="470000" cy="281796"/>
              </a:xfrm>
            </p:grpSpPr>
            <p:sp>
              <p:nvSpPr>
                <p:cNvPr id="286" name="타원 285">
                  <a:extLst>
                    <a:ext uri="{FF2B5EF4-FFF2-40B4-BE49-F238E27FC236}">
                      <a16:creationId xmlns:a16="http://schemas.microsoft.com/office/drawing/2014/main" id="{468A261B-9079-4023-8164-CB3DFF3D8BD2}"/>
                    </a:ext>
                  </a:extLst>
                </p:cNvPr>
                <p:cNvSpPr/>
                <p:nvPr/>
              </p:nvSpPr>
              <p:spPr>
                <a:xfrm>
                  <a:off x="4422476" y="2271384"/>
                  <a:ext cx="281796" cy="28179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5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6C3398B8-FF34-4540-BF04-03F005CCFD92}"/>
                    </a:ext>
                  </a:extLst>
                </p:cNvPr>
                <p:cNvSpPr txBox="1"/>
                <p:nvPr/>
              </p:nvSpPr>
              <p:spPr>
                <a:xfrm>
                  <a:off x="4328374" y="2274317"/>
                  <a:ext cx="4700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>
                      <a:solidFill>
                        <a:schemeClr val="bg1"/>
                      </a:solidFill>
                    </a:rPr>
                    <a:t>tanh</a:t>
                  </a:r>
                  <a:endParaRPr lang="ko-KR" alt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84" name="직선 화살표 연결선 283">
                <a:extLst>
                  <a:ext uri="{FF2B5EF4-FFF2-40B4-BE49-F238E27FC236}">
                    <a16:creationId xmlns:a16="http://schemas.microsoft.com/office/drawing/2014/main" id="{E8F24368-F6F2-4DF4-9C98-3053DDD0E1E9}"/>
                  </a:ext>
                </a:extLst>
              </p:cNvPr>
              <p:cNvCxnSpPr/>
              <p:nvPr/>
            </p:nvCxnSpPr>
            <p:spPr>
              <a:xfrm flipV="1">
                <a:off x="4872564" y="3383056"/>
                <a:ext cx="0" cy="223216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A171ACAD-5906-477D-87C2-CDD0785A9D0F}"/>
                  </a:ext>
                </a:extLst>
              </p:cNvPr>
              <p:cNvSpPr/>
              <p:nvPr/>
            </p:nvSpPr>
            <p:spPr>
              <a:xfrm>
                <a:off x="4324537" y="3606272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cxnSp>
            <p:nvCxnSpPr>
              <p:cNvPr id="282" name="직선 화살표 연결선 281">
                <a:extLst>
                  <a:ext uri="{FF2B5EF4-FFF2-40B4-BE49-F238E27FC236}">
                    <a16:creationId xmlns:a16="http://schemas.microsoft.com/office/drawing/2014/main" id="{2ABC7938-2BBC-46E3-AC0D-C31F1702740F}"/>
                  </a:ext>
                </a:extLst>
              </p:cNvPr>
              <p:cNvCxnSpPr/>
              <p:nvPr/>
            </p:nvCxnSpPr>
            <p:spPr>
              <a:xfrm rot="5400000" flipV="1">
                <a:off x="4679721" y="3571054"/>
                <a:ext cx="0" cy="223216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타원 248">
                <a:extLst>
                  <a:ext uri="{FF2B5EF4-FFF2-40B4-BE49-F238E27FC236}">
                    <a16:creationId xmlns:a16="http://schemas.microsoft.com/office/drawing/2014/main" id="{E4910F08-894A-40CC-9BA3-1A1FD82A14E6}"/>
                  </a:ext>
                </a:extLst>
              </p:cNvPr>
              <p:cNvSpPr/>
              <p:nvPr/>
            </p:nvSpPr>
            <p:spPr>
              <a:xfrm>
                <a:off x="3915486" y="3894272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  <p:cxnSp>
            <p:nvCxnSpPr>
              <p:cNvPr id="280" name="직선 화살표 연결선 279">
                <a:extLst>
                  <a:ext uri="{FF2B5EF4-FFF2-40B4-BE49-F238E27FC236}">
                    <a16:creationId xmlns:a16="http://schemas.microsoft.com/office/drawing/2014/main" id="{F4C80479-7BF5-4F01-BEF7-BBA927A8891F}"/>
                  </a:ext>
                </a:extLst>
              </p:cNvPr>
              <p:cNvCxnSpPr/>
              <p:nvPr/>
            </p:nvCxnSpPr>
            <p:spPr>
              <a:xfrm rot="7200000" flipV="1">
                <a:off x="4272900" y="3472633"/>
                <a:ext cx="0" cy="223216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화살표 연결선 250">
                <a:extLst>
                  <a:ext uri="{FF2B5EF4-FFF2-40B4-BE49-F238E27FC236}">
                    <a16:creationId xmlns:a16="http://schemas.microsoft.com/office/drawing/2014/main" id="{C8F9FECC-CE8D-42C3-80C3-E63457E6105F}"/>
                  </a:ext>
                </a:extLst>
              </p:cNvPr>
              <p:cNvCxnSpPr/>
              <p:nvPr/>
            </p:nvCxnSpPr>
            <p:spPr>
              <a:xfrm rot="3600000" flipV="1">
                <a:off x="4236572" y="3726460"/>
                <a:ext cx="0" cy="223216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화살표 연결선 277">
                <a:extLst>
                  <a:ext uri="{FF2B5EF4-FFF2-40B4-BE49-F238E27FC236}">
                    <a16:creationId xmlns:a16="http://schemas.microsoft.com/office/drawing/2014/main" id="{3CDAF651-E8F0-4FE9-916B-4E089F3411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49888" y="2689343"/>
                <a:ext cx="0" cy="153120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화살표 연결선 252">
                <a:extLst>
                  <a:ext uri="{FF2B5EF4-FFF2-40B4-BE49-F238E27FC236}">
                    <a16:creationId xmlns:a16="http://schemas.microsoft.com/office/drawing/2014/main" id="{9078A478-C972-4CDD-B939-F0CA823E53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41877" y="4130060"/>
                <a:ext cx="0" cy="67174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4" name="그룹 253">
                <a:extLst>
                  <a:ext uri="{FF2B5EF4-FFF2-40B4-BE49-F238E27FC236}">
                    <a16:creationId xmlns:a16="http://schemas.microsoft.com/office/drawing/2014/main" id="{354F085E-44FF-4AE6-9496-DEEFD7431F68}"/>
                  </a:ext>
                </a:extLst>
              </p:cNvPr>
              <p:cNvGrpSpPr/>
              <p:nvPr/>
            </p:nvGrpSpPr>
            <p:grpSpPr>
              <a:xfrm>
                <a:off x="3531128" y="3222531"/>
                <a:ext cx="460243" cy="143272"/>
                <a:chOff x="3185346" y="2392655"/>
                <a:chExt cx="460243" cy="143272"/>
              </a:xfrm>
            </p:grpSpPr>
            <p:cxnSp>
              <p:nvCxnSpPr>
                <p:cNvPr id="276" name="직선 화살표 연결선 275">
                  <a:extLst>
                    <a:ext uri="{FF2B5EF4-FFF2-40B4-BE49-F238E27FC236}">
                      <a16:creationId xmlns:a16="http://schemas.microsoft.com/office/drawing/2014/main" id="{3D3C519C-25AE-4AE9-835E-9A97305BF0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2317" y="2392655"/>
                  <a:ext cx="143272" cy="143272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직선 연결선 276">
                  <a:extLst>
                    <a:ext uri="{FF2B5EF4-FFF2-40B4-BE49-F238E27FC236}">
                      <a16:creationId xmlns:a16="http://schemas.microsoft.com/office/drawing/2014/main" id="{8F21073C-6C24-47B2-A650-4E31D8182D80}"/>
                    </a:ext>
                  </a:extLst>
                </p:cNvPr>
                <p:cNvCxnSpPr/>
                <p:nvPr/>
              </p:nvCxnSpPr>
              <p:spPr>
                <a:xfrm flipH="1">
                  <a:off x="3185346" y="2392655"/>
                  <a:ext cx="31697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그룹 254">
                <a:extLst>
                  <a:ext uri="{FF2B5EF4-FFF2-40B4-BE49-F238E27FC236}">
                    <a16:creationId xmlns:a16="http://schemas.microsoft.com/office/drawing/2014/main" id="{83B5E204-8ADE-4E01-B292-67E121494BA6}"/>
                  </a:ext>
                </a:extLst>
              </p:cNvPr>
              <p:cNvGrpSpPr/>
              <p:nvPr/>
            </p:nvGrpSpPr>
            <p:grpSpPr>
              <a:xfrm>
                <a:off x="3531128" y="4095529"/>
                <a:ext cx="418888" cy="256122"/>
                <a:chOff x="3185346" y="2297119"/>
                <a:chExt cx="418888" cy="95536"/>
              </a:xfrm>
            </p:grpSpPr>
            <p:cxnSp>
              <p:nvCxnSpPr>
                <p:cNvPr id="274" name="직선 화살표 연결선 273">
                  <a:extLst>
                    <a:ext uri="{FF2B5EF4-FFF2-40B4-BE49-F238E27FC236}">
                      <a16:creationId xmlns:a16="http://schemas.microsoft.com/office/drawing/2014/main" id="{0E03F52E-03D4-4D42-BEF2-93AF2F9BFD20}"/>
                    </a:ext>
                  </a:extLst>
                </p:cNvPr>
                <p:cNvCxnSpPr>
                  <a:cxnSpLocks/>
                  <a:endCxn id="249" idx="3"/>
                </p:cNvCxnSpPr>
                <p:nvPr/>
              </p:nvCxnSpPr>
              <p:spPr>
                <a:xfrm flipV="1">
                  <a:off x="3502317" y="2297119"/>
                  <a:ext cx="101917" cy="9553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직선 연결선 274">
                  <a:extLst>
                    <a:ext uri="{FF2B5EF4-FFF2-40B4-BE49-F238E27FC236}">
                      <a16:creationId xmlns:a16="http://schemas.microsoft.com/office/drawing/2014/main" id="{EC344BEE-2617-4825-875E-30957A40B4A3}"/>
                    </a:ext>
                  </a:extLst>
                </p:cNvPr>
                <p:cNvCxnSpPr/>
                <p:nvPr/>
              </p:nvCxnSpPr>
              <p:spPr>
                <a:xfrm flipH="1">
                  <a:off x="3185346" y="2392655"/>
                  <a:ext cx="31697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그룹 255">
                <a:extLst>
                  <a:ext uri="{FF2B5EF4-FFF2-40B4-BE49-F238E27FC236}">
                    <a16:creationId xmlns:a16="http://schemas.microsoft.com/office/drawing/2014/main" id="{74BCEE65-6957-43CB-ABCE-B474C33D370B}"/>
                  </a:ext>
                </a:extLst>
              </p:cNvPr>
              <p:cNvGrpSpPr/>
              <p:nvPr/>
            </p:nvGrpSpPr>
            <p:grpSpPr>
              <a:xfrm>
                <a:off x="4517848" y="3838067"/>
                <a:ext cx="361865" cy="513583"/>
                <a:chOff x="3185346" y="2297119"/>
                <a:chExt cx="418888" cy="95536"/>
              </a:xfrm>
            </p:grpSpPr>
            <p:cxnSp>
              <p:nvCxnSpPr>
                <p:cNvPr id="272" name="직선 화살표 연결선 271">
                  <a:extLst>
                    <a:ext uri="{FF2B5EF4-FFF2-40B4-BE49-F238E27FC236}">
                      <a16:creationId xmlns:a16="http://schemas.microsoft.com/office/drawing/2014/main" id="{3D6BB4DD-3A1B-4148-9BA7-783E38AEC5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2317" y="2297119"/>
                  <a:ext cx="101917" cy="9553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직선 연결선 272">
                  <a:extLst>
                    <a:ext uri="{FF2B5EF4-FFF2-40B4-BE49-F238E27FC236}">
                      <a16:creationId xmlns:a16="http://schemas.microsoft.com/office/drawing/2014/main" id="{9EFFB602-6528-4F6E-8E24-17C4881402A3}"/>
                    </a:ext>
                  </a:extLst>
                </p:cNvPr>
                <p:cNvCxnSpPr/>
                <p:nvPr/>
              </p:nvCxnSpPr>
              <p:spPr>
                <a:xfrm flipH="1">
                  <a:off x="3185346" y="2392655"/>
                  <a:ext cx="31697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7E575CE7-7556-49DC-A1A9-9A8A4718634A}"/>
                      </a:ext>
                    </a:extLst>
                  </p:cNvPr>
                  <p:cNvSpPr txBox="1"/>
                  <p:nvPr/>
                </p:nvSpPr>
                <p:spPr>
                  <a:xfrm>
                    <a:off x="3506089" y="2932710"/>
                    <a:ext cx="39805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7E575CE7-7556-49DC-A1A9-9A8A471863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6089" y="2932710"/>
                    <a:ext cx="398058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0769" r="-6154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029A869C-840F-41B2-B6E4-DDAF1810776A}"/>
                      </a:ext>
                    </a:extLst>
                  </p:cNvPr>
                  <p:cNvSpPr txBox="1"/>
                  <p:nvPr/>
                </p:nvSpPr>
                <p:spPr>
                  <a:xfrm>
                    <a:off x="3506089" y="4048220"/>
                    <a:ext cx="388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029A869C-840F-41B2-B6E4-DDAF181077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6089" y="4048220"/>
                    <a:ext cx="388953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938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F21C249A-8B70-423B-AF0E-E36190C2F62F}"/>
                      </a:ext>
                    </a:extLst>
                  </p:cNvPr>
                  <p:cNvSpPr txBox="1"/>
                  <p:nvPr/>
                </p:nvSpPr>
                <p:spPr>
                  <a:xfrm>
                    <a:off x="3910435" y="4728264"/>
                    <a:ext cx="284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F21C249A-8B70-423B-AF0E-E36190C2F6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0435" y="4728264"/>
                    <a:ext cx="28456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383" r="-2128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0" name="TextBox 259">
                    <a:extLst>
                      <a:ext uri="{FF2B5EF4-FFF2-40B4-BE49-F238E27FC236}">
                        <a16:creationId xmlns:a16="http://schemas.microsoft.com/office/drawing/2014/main" id="{DB50D445-3E10-4CFF-B462-00B8D22DDA73}"/>
                      </a:ext>
                    </a:extLst>
                  </p:cNvPr>
                  <p:cNvSpPr txBox="1"/>
                  <p:nvPr/>
                </p:nvSpPr>
                <p:spPr>
                  <a:xfrm>
                    <a:off x="4492757" y="4075620"/>
                    <a:ext cx="2212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60" name="TextBox 259">
                    <a:extLst>
                      <a:ext uri="{FF2B5EF4-FFF2-40B4-BE49-F238E27FC236}">
                        <a16:creationId xmlns:a16="http://schemas.microsoft.com/office/drawing/2014/main" id="{DB50D445-3E10-4CFF-B462-00B8D22DDA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757" y="4075620"/>
                    <a:ext cx="22121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222" r="-2222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5A950468-54A9-4605-9C82-C0B89C663A0B}"/>
                      </a:ext>
                    </a:extLst>
                  </p:cNvPr>
                  <p:cNvSpPr txBox="1"/>
                  <p:nvPr/>
                </p:nvSpPr>
                <p:spPr>
                  <a:xfrm>
                    <a:off x="2419392" y="3141543"/>
                    <a:ext cx="5193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5A950468-54A9-4605-9C82-C0B89C663A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9392" y="3141543"/>
                    <a:ext cx="519309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412" r="-3529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3" name="직선 화살표 연결선 262">
                <a:extLst>
                  <a:ext uri="{FF2B5EF4-FFF2-40B4-BE49-F238E27FC236}">
                    <a16:creationId xmlns:a16="http://schemas.microsoft.com/office/drawing/2014/main" id="{AB385A45-B9B8-4B22-ACC6-F6CF99D9DA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2564" y="2429519"/>
                <a:ext cx="0" cy="67174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직선 연결선 264">
                <a:extLst>
                  <a:ext uri="{FF2B5EF4-FFF2-40B4-BE49-F238E27FC236}">
                    <a16:creationId xmlns:a16="http://schemas.microsoft.com/office/drawing/2014/main" id="{98C39C93-C0CD-4D8A-AB65-C96CF7331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2565" y="2652632"/>
                <a:ext cx="622402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>
                <a:extLst>
                  <a:ext uri="{FF2B5EF4-FFF2-40B4-BE49-F238E27FC236}">
                    <a16:creationId xmlns:a16="http://schemas.microsoft.com/office/drawing/2014/main" id="{CD3BEB4A-9EB1-4670-B578-E80CA2F822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92414" y="2652633"/>
                <a:ext cx="1" cy="80229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/>
                  <p:nvPr/>
                </p:nvSpPr>
                <p:spPr>
                  <a:xfrm>
                    <a:off x="4768258" y="2113365"/>
                    <a:ext cx="2964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8258" y="2113365"/>
                    <a:ext cx="296491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6327" r="-2041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79EDC451-CE29-4284-902A-38E53E688CAE}"/>
                      </a:ext>
                    </a:extLst>
                  </p:cNvPr>
                  <p:cNvSpPr txBox="1"/>
                  <p:nvPr/>
                </p:nvSpPr>
                <p:spPr>
                  <a:xfrm>
                    <a:off x="5530006" y="3141543"/>
                    <a:ext cx="2964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79EDC451-CE29-4284-902A-38E53E688C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0006" y="3141543"/>
                    <a:ext cx="296491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327" r="-204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6" name="직선 화살표 연결선 335">
              <a:extLst>
                <a:ext uri="{FF2B5EF4-FFF2-40B4-BE49-F238E27FC236}">
                  <a16:creationId xmlns:a16="http://schemas.microsoft.com/office/drawing/2014/main" id="{8372E265-5D4E-474F-A720-000C2D940CAA}"/>
                </a:ext>
              </a:extLst>
            </p:cNvPr>
            <p:cNvCxnSpPr>
              <a:cxnSpLocks/>
            </p:cNvCxnSpPr>
            <p:nvPr/>
          </p:nvCxnSpPr>
          <p:spPr>
            <a:xfrm>
              <a:off x="4590229" y="4236106"/>
              <a:ext cx="72921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03F1DE58-1D2E-41B7-9D86-A218810C7234}"/>
                  </a:ext>
                </a:extLst>
              </p:cNvPr>
              <p:cNvSpPr txBox="1"/>
              <p:nvPr/>
            </p:nvSpPr>
            <p:spPr>
              <a:xfrm>
                <a:off x="8819845" y="5515857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03F1DE58-1D2E-41B7-9D86-A218810C7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845" y="5515857"/>
                <a:ext cx="284565" cy="276999"/>
              </a:xfrm>
              <a:prstGeom prst="rect">
                <a:avLst/>
              </a:prstGeom>
              <a:blipFill>
                <a:blip r:embed="rId9"/>
                <a:stretch>
                  <a:fillRect l="-6383" r="-212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476E38C-6496-4FDE-8E84-79F5E85AEE74}"/>
                  </a:ext>
                </a:extLst>
              </p:cNvPr>
              <p:cNvSpPr txBox="1"/>
              <p:nvPr/>
            </p:nvSpPr>
            <p:spPr>
              <a:xfrm>
                <a:off x="7328802" y="3929136"/>
                <a:ext cx="519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476E38C-6496-4FDE-8E84-79F5E85AE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02" y="3929136"/>
                <a:ext cx="519309" cy="276999"/>
              </a:xfrm>
              <a:prstGeom prst="rect">
                <a:avLst/>
              </a:prstGeom>
              <a:blipFill>
                <a:blip r:embed="rId10"/>
                <a:stretch>
                  <a:fillRect l="-8235" r="-3529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6559FC17-6128-4B7D-BADF-9C3C419A9A82}"/>
                  </a:ext>
                </a:extLst>
              </p:cNvPr>
              <p:cNvSpPr txBox="1"/>
              <p:nvPr/>
            </p:nvSpPr>
            <p:spPr>
              <a:xfrm>
                <a:off x="9677668" y="2900958"/>
                <a:ext cx="296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6559FC17-6128-4B7D-BADF-9C3C419A9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668" y="2900958"/>
                <a:ext cx="296491" cy="276999"/>
              </a:xfrm>
              <a:prstGeom prst="rect">
                <a:avLst/>
              </a:prstGeom>
              <a:blipFill>
                <a:blip r:embed="rId11"/>
                <a:stretch>
                  <a:fillRect l="-16667" r="-416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5CF33D12-E6E6-4BF0-B7F7-6A7352F0F003}"/>
                  </a:ext>
                </a:extLst>
              </p:cNvPr>
              <p:cNvSpPr txBox="1"/>
              <p:nvPr/>
            </p:nvSpPr>
            <p:spPr>
              <a:xfrm>
                <a:off x="10439416" y="3929136"/>
                <a:ext cx="296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5CF33D12-E6E6-4BF0-B7F7-6A7352F0F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416" y="3929136"/>
                <a:ext cx="296491" cy="276999"/>
              </a:xfrm>
              <a:prstGeom prst="rect">
                <a:avLst/>
              </a:prstGeom>
              <a:blipFill>
                <a:blip r:embed="rId12"/>
                <a:stretch>
                  <a:fillRect l="-16667" r="-416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6" name="직선 화살표 연결선 375">
            <a:extLst>
              <a:ext uri="{FF2B5EF4-FFF2-40B4-BE49-F238E27FC236}">
                <a16:creationId xmlns:a16="http://schemas.microsoft.com/office/drawing/2014/main" id="{553DB362-0DA6-4CA9-83A5-923DE7D8CEDC}"/>
              </a:ext>
            </a:extLst>
          </p:cNvPr>
          <p:cNvCxnSpPr>
            <a:cxnSpLocks/>
          </p:cNvCxnSpPr>
          <p:nvPr/>
        </p:nvCxnSpPr>
        <p:spPr>
          <a:xfrm>
            <a:off x="9107932" y="4232860"/>
            <a:ext cx="17960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FD69A1-E6BA-4162-AF81-E68AAEA2D82F}"/>
              </a:ext>
            </a:extLst>
          </p:cNvPr>
          <p:cNvSpPr/>
          <p:nvPr/>
        </p:nvSpPr>
        <p:spPr>
          <a:xfrm>
            <a:off x="8828539" y="4128364"/>
            <a:ext cx="881743" cy="299272"/>
          </a:xfrm>
          <a:prstGeom prst="rect">
            <a:avLst/>
          </a:prstGeom>
          <a:solidFill>
            <a:srgbClr val="F4EE9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tanh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3370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6D809FCC-59B8-4554-A00C-E8CCF9CEE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의 </a:t>
            </a:r>
            <a:r>
              <a:rPr lang="ko-KR" altLang="en-US" dirty="0" smtClean="0"/>
              <a:t>구조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3157744" y="2456787"/>
            <a:ext cx="6498998" cy="3792925"/>
            <a:chOff x="3404487" y="2456787"/>
            <a:chExt cx="6498998" cy="3792925"/>
          </a:xfrm>
        </p:grpSpPr>
        <p:sp>
          <p:nvSpPr>
            <p:cNvPr id="242" name="사각형: 둥근 모서리 241">
              <a:extLst>
                <a:ext uri="{FF2B5EF4-FFF2-40B4-BE49-F238E27FC236}">
                  <a16:creationId xmlns:a16="http://schemas.microsoft.com/office/drawing/2014/main" id="{F9A60143-9132-4ED7-BD72-31B4E43A083F}"/>
                </a:ext>
              </a:extLst>
            </p:cNvPr>
            <p:cNvSpPr/>
            <p:nvPr/>
          </p:nvSpPr>
          <p:spPr>
            <a:xfrm>
              <a:off x="4122878" y="3207432"/>
              <a:ext cx="4905164" cy="2338720"/>
            </a:xfrm>
            <a:prstGeom prst="roundRect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B4FF3B11-6762-49DB-956A-84E211EB2E3E}"/>
                </a:ext>
              </a:extLst>
            </p:cNvPr>
            <p:cNvSpPr/>
            <p:nvPr/>
          </p:nvSpPr>
          <p:spPr>
            <a:xfrm>
              <a:off x="5756360" y="4032124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/>
                <p:nvPr/>
              </p:nvSpPr>
              <p:spPr>
                <a:xfrm>
                  <a:off x="4438140" y="5972713"/>
                  <a:ext cx="284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140" y="5972713"/>
                  <a:ext cx="28456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522" r="-4348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5A950468-54A9-4605-9C82-C0B89C663A0B}"/>
                    </a:ext>
                  </a:extLst>
                </p:cNvPr>
                <p:cNvSpPr txBox="1"/>
                <p:nvPr/>
              </p:nvSpPr>
              <p:spPr>
                <a:xfrm>
                  <a:off x="3404487" y="4740150"/>
                  <a:ext cx="5193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5A950468-54A9-4605-9C82-C0B89C663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487" y="4740150"/>
                  <a:ext cx="51930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235" r="-352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8622457" y="2456787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457" y="2456787"/>
                  <a:ext cx="29649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327" r="-204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98F1F6A-5CF2-4872-B2B7-9C93D388503E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3448585" y="3704641"/>
              <a:ext cx="121537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3404488" y="3391239"/>
                  <a:ext cx="4904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488" y="3391239"/>
                  <a:ext cx="49045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750" r="-3750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8B16B6A-14C5-449F-8962-3C5B34218E32}"/>
                </a:ext>
              </a:extLst>
            </p:cNvPr>
            <p:cNvSpPr/>
            <p:nvPr/>
          </p:nvSpPr>
          <p:spPr>
            <a:xfrm>
              <a:off x="5433383" y="4579378"/>
              <a:ext cx="881743" cy="299272"/>
            </a:xfrm>
            <a:prstGeom prst="rect">
              <a:avLst/>
            </a:prstGeom>
            <a:solidFill>
              <a:srgbClr val="F4EE9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tanh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/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/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/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8ED087F-B47B-493D-8100-F3A781A06E52}"/>
                </a:ext>
              </a:extLst>
            </p:cNvPr>
            <p:cNvSpPr/>
            <p:nvPr/>
          </p:nvSpPr>
          <p:spPr>
            <a:xfrm>
              <a:off x="8370454" y="4258898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E476EFF-E669-4268-B490-DF8BD5547070}"/>
                </a:ext>
              </a:extLst>
            </p:cNvPr>
            <p:cNvSpPr/>
            <p:nvPr/>
          </p:nvSpPr>
          <p:spPr>
            <a:xfrm>
              <a:off x="4663955" y="3586747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251D916-7AA8-44CD-B827-F43421DF5D4A}"/>
                </a:ext>
              </a:extLst>
            </p:cNvPr>
            <p:cNvSpPr/>
            <p:nvPr/>
          </p:nvSpPr>
          <p:spPr>
            <a:xfrm>
              <a:off x="5756360" y="3581472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+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7E84B6B6-5E17-4DBA-BDA5-F83BF0AD686B}"/>
                </a:ext>
              </a:extLst>
            </p:cNvPr>
            <p:cNvGrpSpPr/>
            <p:nvPr/>
          </p:nvGrpSpPr>
          <p:grpSpPr>
            <a:xfrm>
              <a:off x="8246559" y="3841217"/>
              <a:ext cx="470000" cy="281796"/>
              <a:chOff x="4328374" y="2271384"/>
              <a:chExt cx="470000" cy="281796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38596040-027D-45A1-84F6-C1CCA8A83C44}"/>
                  </a:ext>
                </a:extLst>
              </p:cNvPr>
              <p:cNvSpPr/>
              <p:nvPr/>
            </p:nvSpPr>
            <p:spPr>
              <a:xfrm>
                <a:off x="4422476" y="2271384"/>
                <a:ext cx="281796" cy="28179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A1EDF0-A8A6-49F2-964A-75FABE4DBD30}"/>
                  </a:ext>
                </a:extLst>
              </p:cNvPr>
              <p:cNvSpPr txBox="1"/>
              <p:nvPr/>
            </p:nvSpPr>
            <p:spPr>
              <a:xfrm>
                <a:off x="4328374" y="2274317"/>
                <a:ext cx="4700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bg1"/>
                    </a:solidFill>
                  </a:rPr>
                  <a:t>tanh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F155BC7-48AE-40A0-BEDC-7BEADB13843F}"/>
                </a:ext>
              </a:extLst>
            </p:cNvPr>
            <p:cNvCxnSpPr>
              <a:cxnSpLocks/>
            </p:cNvCxnSpPr>
            <p:nvPr/>
          </p:nvCxnSpPr>
          <p:spPr>
            <a:xfrm>
              <a:off x="3448585" y="5071870"/>
              <a:ext cx="430310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7ED77BA8-BD16-4549-BD7D-6612CC2AA042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13" y="5210415"/>
              <a:ext cx="3357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11D4C39-4797-4901-8C60-F87BFFA977D8}"/>
                </a:ext>
              </a:extLst>
            </p:cNvPr>
            <p:cNvCxnSpPr>
              <a:cxnSpLocks/>
              <a:endCxn id="259" idx="0"/>
            </p:cNvCxnSpPr>
            <p:nvPr/>
          </p:nvCxnSpPr>
          <p:spPr>
            <a:xfrm>
              <a:off x="4580423" y="5210415"/>
              <a:ext cx="0" cy="7622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E73A163-79AB-42C2-930F-6BDA0FEE256A}"/>
                </a:ext>
              </a:extLst>
            </p:cNvPr>
            <p:cNvGrpSpPr/>
            <p:nvPr/>
          </p:nvGrpSpPr>
          <p:grpSpPr>
            <a:xfrm>
              <a:off x="7747874" y="4878652"/>
              <a:ext cx="173314" cy="331763"/>
              <a:chOff x="3033413" y="4878652"/>
              <a:chExt cx="173314" cy="331763"/>
            </a:xfrm>
          </p:grpSpPr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3D866DBC-2ECE-48B1-87D9-F8462347B3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3413" y="4878652"/>
                <a:ext cx="0" cy="19321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28251B5C-1057-446B-B269-311AA72B1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6727" y="4878652"/>
                <a:ext cx="0" cy="3317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1F65E917-4692-444B-91A4-E09D219D7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4254" y="4268682"/>
              <a:ext cx="0" cy="311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CD652E05-3C05-47FB-A246-403D71504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6245" y="3841217"/>
              <a:ext cx="0" cy="7406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BA5CEE3F-42E2-46F1-8EBA-A682E6ACB1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7565" y="4155288"/>
              <a:ext cx="976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FFF26D-FAC4-44C9-968E-CEBF3725F95B}"/>
                </a:ext>
              </a:extLst>
            </p:cNvPr>
            <p:cNvCxnSpPr>
              <a:cxnSpLocks/>
            </p:cNvCxnSpPr>
            <p:nvPr/>
          </p:nvCxnSpPr>
          <p:spPr>
            <a:xfrm>
              <a:off x="6984221" y="4150018"/>
              <a:ext cx="0" cy="4293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87F8F5E-9EBA-4DFF-8FE5-CF1A93FD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210" y="4376792"/>
              <a:ext cx="0" cy="1970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84DEB058-E95B-4DB7-AEA4-1431E76013D8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V="1">
              <a:off x="7831210" y="4376792"/>
              <a:ext cx="539244" cy="5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04173B20-618F-4598-82D8-677BB995A2A7}"/>
                </a:ext>
              </a:extLst>
            </p:cNvPr>
            <p:cNvCxnSpPr>
              <a:cxnSpLocks/>
              <a:endCxn id="59" idx="4"/>
            </p:cNvCxnSpPr>
            <p:nvPr/>
          </p:nvCxnSpPr>
          <p:spPr>
            <a:xfrm flipV="1">
              <a:off x="5874254" y="3817260"/>
              <a:ext cx="0" cy="2077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56DCA5F6-470E-4895-8A56-A48CF142AA20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129786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C8C3420D-2ACD-4A4F-A828-0FAD42E99087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V="1">
              <a:off x="4901236" y="3699366"/>
              <a:ext cx="855124" cy="52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83B76DB9-FFA6-49AC-A025-84B891F9C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0471" y="3704644"/>
              <a:ext cx="3913014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F430A164-511B-4013-A5A2-AFE756BFD248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3688148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084B8213-5F27-4AC0-AC3A-854C978373E7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494686"/>
              <a:ext cx="0" cy="5771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2F5CC061-0AF9-4C98-8D53-B65E8AAF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1559" y="5072505"/>
              <a:ext cx="140481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02AA4566-D044-4259-B712-F62067CB4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3651" y="2810933"/>
              <a:ext cx="0" cy="7976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4CF2D3C-650D-42E4-B52C-DD65112DB769}"/>
                </a:ext>
              </a:extLst>
            </p:cNvPr>
            <p:cNvCxnSpPr>
              <a:cxnSpLocks/>
            </p:cNvCxnSpPr>
            <p:nvPr/>
          </p:nvCxnSpPr>
          <p:spPr>
            <a:xfrm>
              <a:off x="8743651" y="3817260"/>
              <a:ext cx="0" cy="12546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8954A6F6-8CB5-4F98-A430-4C36137209F8}"/>
                </a:ext>
              </a:extLst>
            </p:cNvPr>
            <p:cNvGrpSpPr/>
            <p:nvPr/>
          </p:nvGrpSpPr>
          <p:grpSpPr>
            <a:xfrm>
              <a:off x="4682331" y="4878652"/>
              <a:ext cx="217412" cy="331763"/>
              <a:chOff x="3026640" y="4878652"/>
              <a:chExt cx="217412" cy="331763"/>
            </a:xfrm>
          </p:grpSpPr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C7358D56-2E23-41C7-9E40-4A3163688754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9577B411-067E-4B0E-99EB-C778C1B07683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71" name="직선 화살표 연결선 70">
                  <a:extLst>
                    <a:ext uri="{FF2B5EF4-FFF2-40B4-BE49-F238E27FC236}">
                      <a16:creationId xmlns:a16="http://schemas.microsoft.com/office/drawing/2014/main" id="{570EE663-D84B-4DEE-ADF3-E15340470B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화살표 연결선 78">
                  <a:extLst>
                    <a:ext uri="{FF2B5EF4-FFF2-40B4-BE49-F238E27FC236}">
                      <a16:creationId xmlns:a16="http://schemas.microsoft.com/office/drawing/2014/main" id="{2D956B5B-1595-4C27-86CD-531C9DF651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7ABCEA9E-393F-4D78-89E0-5D3B594D0E5E}"/>
                </a:ext>
              </a:extLst>
            </p:cNvPr>
            <p:cNvGrpSpPr/>
            <p:nvPr/>
          </p:nvGrpSpPr>
          <p:grpSpPr>
            <a:xfrm>
              <a:off x="5795760" y="4878652"/>
              <a:ext cx="217412" cy="331763"/>
              <a:chOff x="3026640" y="4878652"/>
              <a:chExt cx="217412" cy="331763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B90B9B53-51A9-40D0-8D48-94C7B4F8B21E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A60178E6-DA85-4674-B970-70CF365A8E01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52" name="직선 화살표 연결선 151">
                  <a:extLst>
                    <a:ext uri="{FF2B5EF4-FFF2-40B4-BE49-F238E27FC236}">
                      <a16:creationId xmlns:a16="http://schemas.microsoft.com/office/drawing/2014/main" id="{2F0BD785-EECF-4E1D-AF0E-0F2C68D427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직선 화살표 연결선 152">
                  <a:extLst>
                    <a:ext uri="{FF2B5EF4-FFF2-40B4-BE49-F238E27FC236}">
                      <a16:creationId xmlns:a16="http://schemas.microsoft.com/office/drawing/2014/main" id="{0D657324-5E5D-406C-B213-971A3E980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377D4294-EE83-473B-B1F0-A82C75DA817A}"/>
                </a:ext>
              </a:extLst>
            </p:cNvPr>
            <p:cNvGrpSpPr/>
            <p:nvPr/>
          </p:nvGrpSpPr>
          <p:grpSpPr>
            <a:xfrm>
              <a:off x="6872828" y="4878652"/>
              <a:ext cx="217412" cy="331763"/>
              <a:chOff x="3026640" y="4878652"/>
              <a:chExt cx="217412" cy="331763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E21697AA-FF18-4D7D-90B5-58ACEBAE821F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E3F0DB96-68A4-4A84-8B7D-7C380D95F692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57" name="직선 화살표 연결선 156">
                  <a:extLst>
                    <a:ext uri="{FF2B5EF4-FFF2-40B4-BE49-F238E27FC236}">
                      <a16:creationId xmlns:a16="http://schemas.microsoft.com/office/drawing/2014/main" id="{9F8FFF99-BB59-47E6-999B-6F3ADD7FB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화살표 연결선 157">
                  <a:extLst>
                    <a:ext uri="{FF2B5EF4-FFF2-40B4-BE49-F238E27FC236}">
                      <a16:creationId xmlns:a16="http://schemas.microsoft.com/office/drawing/2014/main" id="{3EFAB99B-B5E4-480D-AEC3-CECCED441F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0A526B74-0CA6-43E3-9E37-09FE44E06BF3}"/>
                    </a:ext>
                  </a:extLst>
                </p:cNvPr>
                <p:cNvSpPr txBox="1"/>
                <p:nvPr/>
              </p:nvSpPr>
              <p:spPr>
                <a:xfrm>
                  <a:off x="9433223" y="4740150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0A526B74-0CA6-43E3-9E37-09FE44E06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223" y="4740150"/>
                  <a:ext cx="29649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6327" r="-204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9462077" y="3391239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077" y="3391239"/>
                  <a:ext cx="26763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6818" r="-2273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4559627" y="4219034"/>
                  <a:ext cx="2489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627" y="4219034"/>
                  <a:ext cx="248978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073" r="-2439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6791558" y="4219034"/>
                  <a:ext cx="2371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558" y="4219034"/>
                  <a:ext cx="237181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949" r="-2564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7595569" y="4219034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𝐨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569" y="4219034"/>
                  <a:ext cx="296491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6250" r="-4167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5461196" y="4219034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196" y="4219034"/>
                  <a:ext cx="267637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6818" t="-4348" r="-50000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utoShape 2" descr="{\displaystyle \bigcirc 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{\displaystyle \bigcirc 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372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6D809FCC-59B8-4554-A00C-E8CCF9CEE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의 구조</a:t>
            </a:r>
            <a:endParaRPr lang="en-US" altLang="ko-KR" dirty="0"/>
          </a:p>
          <a:p>
            <a:pPr lvl="1"/>
            <a:r>
              <a:rPr lang="ko-KR" altLang="en-US" dirty="0"/>
              <a:t>복잡해보여도 세 가지만 기억하면 된다</a:t>
            </a:r>
            <a:r>
              <a:rPr lang="en-US" altLang="ko-KR" dirty="0"/>
              <a:t>.  Erase, Write, Read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157744" y="2456787"/>
            <a:ext cx="6498998" cy="3792925"/>
            <a:chOff x="3404487" y="2456787"/>
            <a:chExt cx="6498998" cy="3792925"/>
          </a:xfrm>
        </p:grpSpPr>
        <p:sp>
          <p:nvSpPr>
            <p:cNvPr id="242" name="사각형: 둥근 모서리 241">
              <a:extLst>
                <a:ext uri="{FF2B5EF4-FFF2-40B4-BE49-F238E27FC236}">
                  <a16:creationId xmlns:a16="http://schemas.microsoft.com/office/drawing/2014/main" id="{F9A60143-9132-4ED7-BD72-31B4E43A083F}"/>
                </a:ext>
              </a:extLst>
            </p:cNvPr>
            <p:cNvSpPr/>
            <p:nvPr/>
          </p:nvSpPr>
          <p:spPr>
            <a:xfrm>
              <a:off x="4122878" y="3207432"/>
              <a:ext cx="4905164" cy="2338720"/>
            </a:xfrm>
            <a:prstGeom prst="roundRect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B4FF3B11-6762-49DB-956A-84E211EB2E3E}"/>
                </a:ext>
              </a:extLst>
            </p:cNvPr>
            <p:cNvSpPr/>
            <p:nvPr/>
          </p:nvSpPr>
          <p:spPr>
            <a:xfrm>
              <a:off x="5756360" y="4032124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/>
                <p:nvPr/>
              </p:nvSpPr>
              <p:spPr>
                <a:xfrm>
                  <a:off x="4438140" y="5972713"/>
                  <a:ext cx="284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140" y="5972713"/>
                  <a:ext cx="28456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522" r="-4348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5A950468-54A9-4605-9C82-C0B89C663A0B}"/>
                    </a:ext>
                  </a:extLst>
                </p:cNvPr>
                <p:cNvSpPr txBox="1"/>
                <p:nvPr/>
              </p:nvSpPr>
              <p:spPr>
                <a:xfrm>
                  <a:off x="3404487" y="4740150"/>
                  <a:ext cx="5193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5A950468-54A9-4605-9C82-C0B89C663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487" y="4740150"/>
                  <a:ext cx="51930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235" r="-352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8622457" y="2456787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457" y="2456787"/>
                  <a:ext cx="29649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327" r="-204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98F1F6A-5CF2-4872-B2B7-9C93D388503E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3448585" y="3704641"/>
              <a:ext cx="121537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3404488" y="3391239"/>
                  <a:ext cx="4904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488" y="3391239"/>
                  <a:ext cx="49045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750" r="-3750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8B16B6A-14C5-449F-8962-3C5B34218E32}"/>
                </a:ext>
              </a:extLst>
            </p:cNvPr>
            <p:cNvSpPr/>
            <p:nvPr/>
          </p:nvSpPr>
          <p:spPr>
            <a:xfrm>
              <a:off x="5433383" y="4579378"/>
              <a:ext cx="881743" cy="299272"/>
            </a:xfrm>
            <a:prstGeom prst="rect">
              <a:avLst/>
            </a:prstGeom>
            <a:solidFill>
              <a:srgbClr val="F4EE9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tanh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/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/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/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8ED087F-B47B-493D-8100-F3A781A06E52}"/>
                </a:ext>
              </a:extLst>
            </p:cNvPr>
            <p:cNvSpPr/>
            <p:nvPr/>
          </p:nvSpPr>
          <p:spPr>
            <a:xfrm>
              <a:off x="8370454" y="4258898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E476EFF-E669-4268-B490-DF8BD5547070}"/>
                </a:ext>
              </a:extLst>
            </p:cNvPr>
            <p:cNvSpPr/>
            <p:nvPr/>
          </p:nvSpPr>
          <p:spPr>
            <a:xfrm>
              <a:off x="4663955" y="3586747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251D916-7AA8-44CD-B827-F43421DF5D4A}"/>
                </a:ext>
              </a:extLst>
            </p:cNvPr>
            <p:cNvSpPr/>
            <p:nvPr/>
          </p:nvSpPr>
          <p:spPr>
            <a:xfrm>
              <a:off x="5756360" y="3581472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+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7E84B6B6-5E17-4DBA-BDA5-F83BF0AD686B}"/>
                </a:ext>
              </a:extLst>
            </p:cNvPr>
            <p:cNvGrpSpPr/>
            <p:nvPr/>
          </p:nvGrpSpPr>
          <p:grpSpPr>
            <a:xfrm>
              <a:off x="8246559" y="3841217"/>
              <a:ext cx="470000" cy="281796"/>
              <a:chOff x="4328374" y="2271384"/>
              <a:chExt cx="470000" cy="281796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38596040-027D-45A1-84F6-C1CCA8A83C44}"/>
                  </a:ext>
                </a:extLst>
              </p:cNvPr>
              <p:cNvSpPr/>
              <p:nvPr/>
            </p:nvSpPr>
            <p:spPr>
              <a:xfrm>
                <a:off x="4422476" y="2271384"/>
                <a:ext cx="281796" cy="28179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A1EDF0-A8A6-49F2-964A-75FABE4DBD30}"/>
                  </a:ext>
                </a:extLst>
              </p:cNvPr>
              <p:cNvSpPr txBox="1"/>
              <p:nvPr/>
            </p:nvSpPr>
            <p:spPr>
              <a:xfrm>
                <a:off x="4328374" y="2274317"/>
                <a:ext cx="4700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bg1"/>
                    </a:solidFill>
                  </a:rPr>
                  <a:t>tanh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F155BC7-48AE-40A0-BEDC-7BEADB13843F}"/>
                </a:ext>
              </a:extLst>
            </p:cNvPr>
            <p:cNvCxnSpPr>
              <a:cxnSpLocks/>
            </p:cNvCxnSpPr>
            <p:nvPr/>
          </p:nvCxnSpPr>
          <p:spPr>
            <a:xfrm>
              <a:off x="3448585" y="5071870"/>
              <a:ext cx="430310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7ED77BA8-BD16-4549-BD7D-6612CC2AA042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13" y="5210415"/>
              <a:ext cx="3357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11D4C39-4797-4901-8C60-F87BFFA977D8}"/>
                </a:ext>
              </a:extLst>
            </p:cNvPr>
            <p:cNvCxnSpPr>
              <a:cxnSpLocks/>
              <a:endCxn id="259" idx="0"/>
            </p:cNvCxnSpPr>
            <p:nvPr/>
          </p:nvCxnSpPr>
          <p:spPr>
            <a:xfrm>
              <a:off x="4580423" y="5210415"/>
              <a:ext cx="0" cy="7622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E73A163-79AB-42C2-930F-6BDA0FEE256A}"/>
                </a:ext>
              </a:extLst>
            </p:cNvPr>
            <p:cNvGrpSpPr/>
            <p:nvPr/>
          </p:nvGrpSpPr>
          <p:grpSpPr>
            <a:xfrm>
              <a:off x="7747874" y="4878652"/>
              <a:ext cx="173314" cy="331763"/>
              <a:chOff x="3033413" y="4878652"/>
              <a:chExt cx="173314" cy="331763"/>
            </a:xfrm>
          </p:grpSpPr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3D866DBC-2ECE-48B1-87D9-F8462347B3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3413" y="4878652"/>
                <a:ext cx="0" cy="19321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28251B5C-1057-446B-B269-311AA72B1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6727" y="4878652"/>
                <a:ext cx="0" cy="3317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1F65E917-4692-444B-91A4-E09D219D7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4254" y="4268682"/>
              <a:ext cx="0" cy="311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CD652E05-3C05-47FB-A246-403D71504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6245" y="3841217"/>
              <a:ext cx="0" cy="7406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BA5CEE3F-42E2-46F1-8EBA-A682E6ACB1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7565" y="4155288"/>
              <a:ext cx="976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FFF26D-FAC4-44C9-968E-CEBF3725F95B}"/>
                </a:ext>
              </a:extLst>
            </p:cNvPr>
            <p:cNvCxnSpPr>
              <a:cxnSpLocks/>
            </p:cNvCxnSpPr>
            <p:nvPr/>
          </p:nvCxnSpPr>
          <p:spPr>
            <a:xfrm>
              <a:off x="6984221" y="4150018"/>
              <a:ext cx="0" cy="4293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87F8F5E-9EBA-4DFF-8FE5-CF1A93FD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210" y="4376792"/>
              <a:ext cx="0" cy="1970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84DEB058-E95B-4DB7-AEA4-1431E76013D8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V="1">
              <a:off x="7831210" y="4376792"/>
              <a:ext cx="539244" cy="5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04173B20-618F-4598-82D8-677BB995A2A7}"/>
                </a:ext>
              </a:extLst>
            </p:cNvPr>
            <p:cNvCxnSpPr>
              <a:cxnSpLocks/>
              <a:endCxn id="59" idx="4"/>
            </p:cNvCxnSpPr>
            <p:nvPr/>
          </p:nvCxnSpPr>
          <p:spPr>
            <a:xfrm flipV="1">
              <a:off x="5874254" y="3817260"/>
              <a:ext cx="0" cy="2077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56DCA5F6-470E-4895-8A56-A48CF142AA20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129786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C8C3420D-2ACD-4A4F-A828-0FAD42E99087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V="1">
              <a:off x="4901236" y="3699366"/>
              <a:ext cx="855124" cy="52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83B76DB9-FFA6-49AC-A025-84B891F9C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0471" y="3704644"/>
              <a:ext cx="3913014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F430A164-511B-4013-A5A2-AFE756BFD248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3688148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084B8213-5F27-4AC0-AC3A-854C978373E7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494686"/>
              <a:ext cx="0" cy="5771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2F5CC061-0AF9-4C98-8D53-B65E8AAF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1559" y="5072505"/>
              <a:ext cx="140481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02AA4566-D044-4259-B712-F62067CB4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3651" y="2810933"/>
              <a:ext cx="0" cy="7976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4CF2D3C-650D-42E4-B52C-DD65112DB769}"/>
                </a:ext>
              </a:extLst>
            </p:cNvPr>
            <p:cNvCxnSpPr>
              <a:cxnSpLocks/>
            </p:cNvCxnSpPr>
            <p:nvPr/>
          </p:nvCxnSpPr>
          <p:spPr>
            <a:xfrm>
              <a:off x="8743651" y="3817260"/>
              <a:ext cx="0" cy="12546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8954A6F6-8CB5-4F98-A430-4C36137209F8}"/>
                </a:ext>
              </a:extLst>
            </p:cNvPr>
            <p:cNvGrpSpPr/>
            <p:nvPr/>
          </p:nvGrpSpPr>
          <p:grpSpPr>
            <a:xfrm>
              <a:off x="4682331" y="4878652"/>
              <a:ext cx="217412" cy="331763"/>
              <a:chOff x="3026640" y="4878652"/>
              <a:chExt cx="217412" cy="331763"/>
            </a:xfrm>
          </p:grpSpPr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C7358D56-2E23-41C7-9E40-4A3163688754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9577B411-067E-4B0E-99EB-C778C1B07683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71" name="직선 화살표 연결선 70">
                  <a:extLst>
                    <a:ext uri="{FF2B5EF4-FFF2-40B4-BE49-F238E27FC236}">
                      <a16:creationId xmlns:a16="http://schemas.microsoft.com/office/drawing/2014/main" id="{570EE663-D84B-4DEE-ADF3-E15340470B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화살표 연결선 78">
                  <a:extLst>
                    <a:ext uri="{FF2B5EF4-FFF2-40B4-BE49-F238E27FC236}">
                      <a16:creationId xmlns:a16="http://schemas.microsoft.com/office/drawing/2014/main" id="{2D956B5B-1595-4C27-86CD-531C9DF651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7ABCEA9E-393F-4D78-89E0-5D3B594D0E5E}"/>
                </a:ext>
              </a:extLst>
            </p:cNvPr>
            <p:cNvGrpSpPr/>
            <p:nvPr/>
          </p:nvGrpSpPr>
          <p:grpSpPr>
            <a:xfrm>
              <a:off x="5795760" y="4878652"/>
              <a:ext cx="217412" cy="331763"/>
              <a:chOff x="3026640" y="4878652"/>
              <a:chExt cx="217412" cy="331763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B90B9B53-51A9-40D0-8D48-94C7B4F8B21E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A60178E6-DA85-4674-B970-70CF365A8E01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52" name="직선 화살표 연결선 151">
                  <a:extLst>
                    <a:ext uri="{FF2B5EF4-FFF2-40B4-BE49-F238E27FC236}">
                      <a16:creationId xmlns:a16="http://schemas.microsoft.com/office/drawing/2014/main" id="{2F0BD785-EECF-4E1D-AF0E-0F2C68D427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직선 화살표 연결선 152">
                  <a:extLst>
                    <a:ext uri="{FF2B5EF4-FFF2-40B4-BE49-F238E27FC236}">
                      <a16:creationId xmlns:a16="http://schemas.microsoft.com/office/drawing/2014/main" id="{0D657324-5E5D-406C-B213-971A3E980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377D4294-EE83-473B-B1F0-A82C75DA817A}"/>
                </a:ext>
              </a:extLst>
            </p:cNvPr>
            <p:cNvGrpSpPr/>
            <p:nvPr/>
          </p:nvGrpSpPr>
          <p:grpSpPr>
            <a:xfrm>
              <a:off x="6872828" y="4878652"/>
              <a:ext cx="217412" cy="331763"/>
              <a:chOff x="3026640" y="4878652"/>
              <a:chExt cx="217412" cy="331763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E21697AA-FF18-4D7D-90B5-58ACEBAE821F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E3F0DB96-68A4-4A84-8B7D-7C380D95F692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57" name="직선 화살표 연결선 156">
                  <a:extLst>
                    <a:ext uri="{FF2B5EF4-FFF2-40B4-BE49-F238E27FC236}">
                      <a16:creationId xmlns:a16="http://schemas.microsoft.com/office/drawing/2014/main" id="{9F8FFF99-BB59-47E6-999B-6F3ADD7FB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화살표 연결선 157">
                  <a:extLst>
                    <a:ext uri="{FF2B5EF4-FFF2-40B4-BE49-F238E27FC236}">
                      <a16:creationId xmlns:a16="http://schemas.microsoft.com/office/drawing/2014/main" id="{3EFAB99B-B5E4-480D-AEC3-CECCED441F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0A526B74-0CA6-43E3-9E37-09FE44E06BF3}"/>
                    </a:ext>
                  </a:extLst>
                </p:cNvPr>
                <p:cNvSpPr txBox="1"/>
                <p:nvPr/>
              </p:nvSpPr>
              <p:spPr>
                <a:xfrm>
                  <a:off x="9433223" y="4740150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0A526B74-0CA6-43E3-9E37-09FE44E06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223" y="4740150"/>
                  <a:ext cx="29649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6327" r="-204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9462077" y="3391239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077" y="3391239"/>
                  <a:ext cx="26763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6818" r="-2273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4559627" y="4219034"/>
                  <a:ext cx="2489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627" y="4219034"/>
                  <a:ext cx="248978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073" r="-2439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6791558" y="4219034"/>
                  <a:ext cx="2371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558" y="4219034"/>
                  <a:ext cx="237181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949" r="-2564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7595569" y="4219034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𝐨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569" y="4219034"/>
                  <a:ext cx="296491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6250" r="-4167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5461196" y="4219034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196" y="4219034"/>
                  <a:ext cx="267637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6818" t="-4348" r="-50000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utoShape 2" descr="{\displaystyle \bigcirc 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{\displaystyle \bigcirc 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3947384" y="3391239"/>
            <a:ext cx="1106903" cy="198086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ERASE</a:t>
            </a:r>
            <a:endParaRPr lang="ko-KR" altLang="en-US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5152716" y="3391239"/>
            <a:ext cx="2015076" cy="198086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endParaRPr lang="ko-KR" altLang="en-US" sz="24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7257080" y="3391239"/>
            <a:ext cx="1157805" cy="198086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endParaRPr lang="ko-KR" altLang="en-US" sz="24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590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자연어처리 개요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863AA-3AB2-402A-8973-B10A82ED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NLP Task</a:t>
            </a:r>
            <a:r>
              <a:rPr lang="ko-KR" altLang="en-US" dirty="0"/>
              <a:t>엔 다양한 모델을 활용할 수 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Ex) Text </a:t>
            </a:r>
            <a:r>
              <a:rPr lang="en-US" altLang="ko-KR" dirty="0"/>
              <a:t>Classification </a:t>
            </a:r>
            <a:r>
              <a:rPr lang="en-US" altLang="ko-KR" dirty="0" smtClean="0"/>
              <a:t>Model</a:t>
            </a:r>
          </a:p>
          <a:p>
            <a:pPr marL="457200" lvl="1" indent="0">
              <a:buNone/>
            </a:pPr>
            <a:r>
              <a:rPr lang="ko-KR" altLang="en-US" dirty="0" smtClean="0"/>
              <a:t>각 </a:t>
            </a:r>
            <a:r>
              <a:rPr lang="ko-KR" altLang="en-US" dirty="0"/>
              <a:t>문서 또는 문장을 </a:t>
            </a:r>
            <a:r>
              <a:rPr lang="en-US" altLang="ko-KR" dirty="0"/>
              <a:t>Vector</a:t>
            </a:r>
            <a:r>
              <a:rPr lang="ko-KR" altLang="en-US" dirty="0"/>
              <a:t>로 표현한 후엔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정형데이터에 대한 </a:t>
            </a:r>
            <a:r>
              <a:rPr lang="ko-KR" altLang="en-US" dirty="0" err="1" smtClean="0"/>
              <a:t>머신러닝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딥러닝과</a:t>
            </a:r>
            <a:r>
              <a:rPr lang="ko-KR" altLang="en-US" dirty="0" smtClean="0"/>
              <a:t> </a:t>
            </a:r>
            <a:r>
              <a:rPr lang="ko-KR" altLang="en-US" dirty="0"/>
              <a:t>동일한 방법론을 사용할 수 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Ex. Decision Tree, Logistic </a:t>
            </a:r>
            <a:r>
              <a:rPr lang="en-US" altLang="ko-KR" dirty="0" smtClean="0"/>
              <a:t>Regression, MLP, CNN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81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6D809FCC-59B8-4554-A00C-E8CCF9CEE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의 구조</a:t>
            </a:r>
            <a:endParaRPr lang="en-US" altLang="ko-KR" dirty="0"/>
          </a:p>
          <a:p>
            <a:pPr lvl="1"/>
            <a:r>
              <a:rPr lang="ko-KR" altLang="en-US" dirty="0"/>
              <a:t>복잡해보여도 세 가지만 기억하면 된다</a:t>
            </a:r>
            <a:r>
              <a:rPr lang="en-US" altLang="ko-KR" dirty="0"/>
              <a:t>.  Forget, Input, Output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157744" y="2456787"/>
            <a:ext cx="6498998" cy="3792925"/>
            <a:chOff x="3404487" y="2456787"/>
            <a:chExt cx="6498998" cy="3792925"/>
          </a:xfrm>
        </p:grpSpPr>
        <p:sp>
          <p:nvSpPr>
            <p:cNvPr id="242" name="사각형: 둥근 모서리 241">
              <a:extLst>
                <a:ext uri="{FF2B5EF4-FFF2-40B4-BE49-F238E27FC236}">
                  <a16:creationId xmlns:a16="http://schemas.microsoft.com/office/drawing/2014/main" id="{F9A60143-9132-4ED7-BD72-31B4E43A083F}"/>
                </a:ext>
              </a:extLst>
            </p:cNvPr>
            <p:cNvSpPr/>
            <p:nvPr/>
          </p:nvSpPr>
          <p:spPr>
            <a:xfrm>
              <a:off x="4122878" y="3207432"/>
              <a:ext cx="4905164" cy="2338720"/>
            </a:xfrm>
            <a:prstGeom prst="roundRect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B4FF3B11-6762-49DB-956A-84E211EB2E3E}"/>
                </a:ext>
              </a:extLst>
            </p:cNvPr>
            <p:cNvSpPr/>
            <p:nvPr/>
          </p:nvSpPr>
          <p:spPr>
            <a:xfrm>
              <a:off x="5756360" y="4032124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/>
                <p:nvPr/>
              </p:nvSpPr>
              <p:spPr>
                <a:xfrm>
                  <a:off x="4438140" y="5972713"/>
                  <a:ext cx="284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140" y="5972713"/>
                  <a:ext cx="28456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522" r="-4348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5A950468-54A9-4605-9C82-C0B89C663A0B}"/>
                    </a:ext>
                  </a:extLst>
                </p:cNvPr>
                <p:cNvSpPr txBox="1"/>
                <p:nvPr/>
              </p:nvSpPr>
              <p:spPr>
                <a:xfrm>
                  <a:off x="3404487" y="4740150"/>
                  <a:ext cx="5193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5A950468-54A9-4605-9C82-C0B89C663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487" y="4740150"/>
                  <a:ext cx="51930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235" r="-352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8622457" y="2456787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457" y="2456787"/>
                  <a:ext cx="29649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327" r="-204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98F1F6A-5CF2-4872-B2B7-9C93D388503E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3448585" y="3704641"/>
              <a:ext cx="121537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3404488" y="3391239"/>
                  <a:ext cx="4904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488" y="3391239"/>
                  <a:ext cx="49045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750" r="-3750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8B16B6A-14C5-449F-8962-3C5B34218E32}"/>
                </a:ext>
              </a:extLst>
            </p:cNvPr>
            <p:cNvSpPr/>
            <p:nvPr/>
          </p:nvSpPr>
          <p:spPr>
            <a:xfrm>
              <a:off x="5433383" y="4579378"/>
              <a:ext cx="881743" cy="299272"/>
            </a:xfrm>
            <a:prstGeom prst="rect">
              <a:avLst/>
            </a:prstGeom>
            <a:solidFill>
              <a:srgbClr val="F4EE9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tanh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/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/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/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8ED087F-B47B-493D-8100-F3A781A06E52}"/>
                </a:ext>
              </a:extLst>
            </p:cNvPr>
            <p:cNvSpPr/>
            <p:nvPr/>
          </p:nvSpPr>
          <p:spPr>
            <a:xfrm>
              <a:off x="8370454" y="4258898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E476EFF-E669-4268-B490-DF8BD5547070}"/>
                </a:ext>
              </a:extLst>
            </p:cNvPr>
            <p:cNvSpPr/>
            <p:nvPr/>
          </p:nvSpPr>
          <p:spPr>
            <a:xfrm>
              <a:off x="4663955" y="3586747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251D916-7AA8-44CD-B827-F43421DF5D4A}"/>
                </a:ext>
              </a:extLst>
            </p:cNvPr>
            <p:cNvSpPr/>
            <p:nvPr/>
          </p:nvSpPr>
          <p:spPr>
            <a:xfrm>
              <a:off x="5756360" y="3581472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+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7E84B6B6-5E17-4DBA-BDA5-F83BF0AD686B}"/>
                </a:ext>
              </a:extLst>
            </p:cNvPr>
            <p:cNvGrpSpPr/>
            <p:nvPr/>
          </p:nvGrpSpPr>
          <p:grpSpPr>
            <a:xfrm>
              <a:off x="8246559" y="3841217"/>
              <a:ext cx="470000" cy="281796"/>
              <a:chOff x="4328374" y="2271384"/>
              <a:chExt cx="470000" cy="281796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38596040-027D-45A1-84F6-C1CCA8A83C44}"/>
                  </a:ext>
                </a:extLst>
              </p:cNvPr>
              <p:cNvSpPr/>
              <p:nvPr/>
            </p:nvSpPr>
            <p:spPr>
              <a:xfrm>
                <a:off x="4422476" y="2271384"/>
                <a:ext cx="281796" cy="28179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A1EDF0-A8A6-49F2-964A-75FABE4DBD30}"/>
                  </a:ext>
                </a:extLst>
              </p:cNvPr>
              <p:cNvSpPr txBox="1"/>
              <p:nvPr/>
            </p:nvSpPr>
            <p:spPr>
              <a:xfrm>
                <a:off x="4328374" y="2274317"/>
                <a:ext cx="4700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bg1"/>
                    </a:solidFill>
                  </a:rPr>
                  <a:t>tanh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F155BC7-48AE-40A0-BEDC-7BEADB13843F}"/>
                </a:ext>
              </a:extLst>
            </p:cNvPr>
            <p:cNvCxnSpPr>
              <a:cxnSpLocks/>
            </p:cNvCxnSpPr>
            <p:nvPr/>
          </p:nvCxnSpPr>
          <p:spPr>
            <a:xfrm>
              <a:off x="3448585" y="5071870"/>
              <a:ext cx="430310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7ED77BA8-BD16-4549-BD7D-6612CC2AA042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13" y="5210415"/>
              <a:ext cx="3357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11D4C39-4797-4901-8C60-F87BFFA977D8}"/>
                </a:ext>
              </a:extLst>
            </p:cNvPr>
            <p:cNvCxnSpPr>
              <a:cxnSpLocks/>
              <a:endCxn id="259" idx="0"/>
            </p:cNvCxnSpPr>
            <p:nvPr/>
          </p:nvCxnSpPr>
          <p:spPr>
            <a:xfrm>
              <a:off x="4580423" y="5210415"/>
              <a:ext cx="0" cy="7622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E73A163-79AB-42C2-930F-6BDA0FEE256A}"/>
                </a:ext>
              </a:extLst>
            </p:cNvPr>
            <p:cNvGrpSpPr/>
            <p:nvPr/>
          </p:nvGrpSpPr>
          <p:grpSpPr>
            <a:xfrm>
              <a:off x="7747874" y="4878652"/>
              <a:ext cx="173314" cy="331763"/>
              <a:chOff x="3033413" y="4878652"/>
              <a:chExt cx="173314" cy="331763"/>
            </a:xfrm>
          </p:grpSpPr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3D866DBC-2ECE-48B1-87D9-F8462347B3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3413" y="4878652"/>
                <a:ext cx="0" cy="19321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28251B5C-1057-446B-B269-311AA72B1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6727" y="4878652"/>
                <a:ext cx="0" cy="3317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1F65E917-4692-444B-91A4-E09D219D7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4254" y="4268682"/>
              <a:ext cx="0" cy="311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CD652E05-3C05-47FB-A246-403D71504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6245" y="3841217"/>
              <a:ext cx="0" cy="7406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BA5CEE3F-42E2-46F1-8EBA-A682E6ACB1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7565" y="4155288"/>
              <a:ext cx="976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FFF26D-FAC4-44C9-968E-CEBF3725F95B}"/>
                </a:ext>
              </a:extLst>
            </p:cNvPr>
            <p:cNvCxnSpPr>
              <a:cxnSpLocks/>
            </p:cNvCxnSpPr>
            <p:nvPr/>
          </p:nvCxnSpPr>
          <p:spPr>
            <a:xfrm>
              <a:off x="6984221" y="4150018"/>
              <a:ext cx="0" cy="4293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87F8F5E-9EBA-4DFF-8FE5-CF1A93FD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210" y="4376792"/>
              <a:ext cx="0" cy="1970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84DEB058-E95B-4DB7-AEA4-1431E76013D8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V="1">
              <a:off x="7831210" y="4376792"/>
              <a:ext cx="539244" cy="5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04173B20-618F-4598-82D8-677BB995A2A7}"/>
                </a:ext>
              </a:extLst>
            </p:cNvPr>
            <p:cNvCxnSpPr>
              <a:cxnSpLocks/>
              <a:endCxn id="59" idx="4"/>
            </p:cNvCxnSpPr>
            <p:nvPr/>
          </p:nvCxnSpPr>
          <p:spPr>
            <a:xfrm flipV="1">
              <a:off x="5874254" y="3817260"/>
              <a:ext cx="0" cy="2077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56DCA5F6-470E-4895-8A56-A48CF142AA20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129786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C8C3420D-2ACD-4A4F-A828-0FAD42E99087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V="1">
              <a:off x="4901236" y="3699366"/>
              <a:ext cx="855124" cy="52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83B76DB9-FFA6-49AC-A025-84B891F9C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0471" y="3704644"/>
              <a:ext cx="3913014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F430A164-511B-4013-A5A2-AFE756BFD248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3688148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084B8213-5F27-4AC0-AC3A-854C978373E7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494686"/>
              <a:ext cx="0" cy="5771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2F5CC061-0AF9-4C98-8D53-B65E8AAF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1559" y="5072505"/>
              <a:ext cx="140481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02AA4566-D044-4259-B712-F62067CB4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3651" y="2810933"/>
              <a:ext cx="0" cy="7976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4CF2D3C-650D-42E4-B52C-DD65112DB769}"/>
                </a:ext>
              </a:extLst>
            </p:cNvPr>
            <p:cNvCxnSpPr>
              <a:cxnSpLocks/>
            </p:cNvCxnSpPr>
            <p:nvPr/>
          </p:nvCxnSpPr>
          <p:spPr>
            <a:xfrm>
              <a:off x="8743651" y="3817260"/>
              <a:ext cx="0" cy="12546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8954A6F6-8CB5-4F98-A430-4C36137209F8}"/>
                </a:ext>
              </a:extLst>
            </p:cNvPr>
            <p:cNvGrpSpPr/>
            <p:nvPr/>
          </p:nvGrpSpPr>
          <p:grpSpPr>
            <a:xfrm>
              <a:off x="4682331" y="4878652"/>
              <a:ext cx="217412" cy="331763"/>
              <a:chOff x="3026640" y="4878652"/>
              <a:chExt cx="217412" cy="331763"/>
            </a:xfrm>
          </p:grpSpPr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C7358D56-2E23-41C7-9E40-4A3163688754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9577B411-067E-4B0E-99EB-C778C1B07683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71" name="직선 화살표 연결선 70">
                  <a:extLst>
                    <a:ext uri="{FF2B5EF4-FFF2-40B4-BE49-F238E27FC236}">
                      <a16:creationId xmlns:a16="http://schemas.microsoft.com/office/drawing/2014/main" id="{570EE663-D84B-4DEE-ADF3-E15340470B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화살표 연결선 78">
                  <a:extLst>
                    <a:ext uri="{FF2B5EF4-FFF2-40B4-BE49-F238E27FC236}">
                      <a16:creationId xmlns:a16="http://schemas.microsoft.com/office/drawing/2014/main" id="{2D956B5B-1595-4C27-86CD-531C9DF651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7ABCEA9E-393F-4D78-89E0-5D3B594D0E5E}"/>
                </a:ext>
              </a:extLst>
            </p:cNvPr>
            <p:cNvGrpSpPr/>
            <p:nvPr/>
          </p:nvGrpSpPr>
          <p:grpSpPr>
            <a:xfrm>
              <a:off x="5795760" y="4878652"/>
              <a:ext cx="217412" cy="331763"/>
              <a:chOff x="3026640" y="4878652"/>
              <a:chExt cx="217412" cy="331763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B90B9B53-51A9-40D0-8D48-94C7B4F8B21E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A60178E6-DA85-4674-B970-70CF365A8E01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52" name="직선 화살표 연결선 151">
                  <a:extLst>
                    <a:ext uri="{FF2B5EF4-FFF2-40B4-BE49-F238E27FC236}">
                      <a16:creationId xmlns:a16="http://schemas.microsoft.com/office/drawing/2014/main" id="{2F0BD785-EECF-4E1D-AF0E-0F2C68D427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직선 화살표 연결선 152">
                  <a:extLst>
                    <a:ext uri="{FF2B5EF4-FFF2-40B4-BE49-F238E27FC236}">
                      <a16:creationId xmlns:a16="http://schemas.microsoft.com/office/drawing/2014/main" id="{0D657324-5E5D-406C-B213-971A3E980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377D4294-EE83-473B-B1F0-A82C75DA817A}"/>
                </a:ext>
              </a:extLst>
            </p:cNvPr>
            <p:cNvGrpSpPr/>
            <p:nvPr/>
          </p:nvGrpSpPr>
          <p:grpSpPr>
            <a:xfrm>
              <a:off x="6872828" y="4878652"/>
              <a:ext cx="217412" cy="331763"/>
              <a:chOff x="3026640" y="4878652"/>
              <a:chExt cx="217412" cy="331763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E21697AA-FF18-4D7D-90B5-58ACEBAE821F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E3F0DB96-68A4-4A84-8B7D-7C380D95F692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57" name="직선 화살표 연결선 156">
                  <a:extLst>
                    <a:ext uri="{FF2B5EF4-FFF2-40B4-BE49-F238E27FC236}">
                      <a16:creationId xmlns:a16="http://schemas.microsoft.com/office/drawing/2014/main" id="{9F8FFF99-BB59-47E6-999B-6F3ADD7FB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화살표 연결선 157">
                  <a:extLst>
                    <a:ext uri="{FF2B5EF4-FFF2-40B4-BE49-F238E27FC236}">
                      <a16:creationId xmlns:a16="http://schemas.microsoft.com/office/drawing/2014/main" id="{3EFAB99B-B5E4-480D-AEC3-CECCED441F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0A526B74-0CA6-43E3-9E37-09FE44E06BF3}"/>
                    </a:ext>
                  </a:extLst>
                </p:cNvPr>
                <p:cNvSpPr txBox="1"/>
                <p:nvPr/>
              </p:nvSpPr>
              <p:spPr>
                <a:xfrm>
                  <a:off x="9433223" y="4740150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0A526B74-0CA6-43E3-9E37-09FE44E06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223" y="4740150"/>
                  <a:ext cx="29649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6327" r="-204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9462077" y="3391239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077" y="3391239"/>
                  <a:ext cx="26763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6818" r="-2273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4559627" y="4219034"/>
                  <a:ext cx="2489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627" y="4219034"/>
                  <a:ext cx="248978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073" r="-2439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6791558" y="4219034"/>
                  <a:ext cx="2371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558" y="4219034"/>
                  <a:ext cx="237181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949" r="-2564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7595569" y="4219034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𝐨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569" y="4219034"/>
                  <a:ext cx="296491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6250" r="-4167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5461196" y="4219034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196" y="4219034"/>
                  <a:ext cx="267637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6818" t="-4348" r="-50000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utoShape 2" descr="{\displaystyle \bigcirc 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{\displaystyle \bigcirc 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3947384" y="3391239"/>
            <a:ext cx="1106903" cy="198086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Forget</a:t>
            </a:r>
            <a:endParaRPr lang="ko-KR" altLang="en-US" sz="16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5152716" y="3391239"/>
            <a:ext cx="2015076" cy="198086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endParaRPr lang="ko-KR" altLang="en-US" sz="24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7257080" y="3391239"/>
            <a:ext cx="1157805" cy="198086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ko-KR" altLang="en-US" sz="20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44757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</p:spPr>
            <p:txBody>
              <a:bodyPr/>
              <a:lstStyle/>
              <a:p>
                <a:r>
                  <a:rPr lang="en-US" altLang="ko-KR" dirty="0"/>
                  <a:t>LSTM</a:t>
                </a:r>
                <a:r>
                  <a:rPr lang="ko-KR" altLang="en-US" dirty="0"/>
                  <a:t>의 구조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3</a:t>
                </a:r>
                <a:r>
                  <a:rPr lang="ko-KR" altLang="en-US" dirty="0"/>
                  <a:t>개의 </a:t>
                </a:r>
                <a:r>
                  <a:rPr lang="en-US" altLang="ko-KR" dirty="0"/>
                  <a:t>Gate</a:t>
                </a:r>
                <a:r>
                  <a:rPr lang="ko-KR" altLang="en-US" dirty="0"/>
                  <a:t>로 구성되며</a:t>
                </a: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  </a:t>
                </a:r>
                <a:r>
                  <a:rPr lang="ko-KR" altLang="en-US" dirty="0"/>
                  <a:t>각각은 현재 입력 정보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를 기준으로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Forget gate : </a:t>
                </a:r>
                <a:r>
                  <a:rPr lang="ko-KR" altLang="en-US" sz="1600" dirty="0"/>
                  <a:t>장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기</m:t>
                    </m:r>
                    <m:r>
                      <a:rPr lang="ko-KR" altLang="en-US" sz="1600" b="1" i="1" smtClean="0">
                        <a:latin typeface="Cambria Math" panose="02040503050406030204" pitchFamily="18" charset="0"/>
                      </a:rPr>
                      <m:t>기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억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ko-KR" sz="1600" b="1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en-US" altLang="ko-KR" sz="16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600" dirty="0"/>
                  <a:t>서 무엇을 잊을지를 결정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Input gate : </a:t>
                </a:r>
                <a:r>
                  <a:rPr lang="ko-KR" altLang="en-US" sz="1600" dirty="0"/>
                  <a:t>장기기억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ko-KR" sz="1600" b="1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en-US" altLang="ko-KR" sz="16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sz="1600" dirty="0"/>
                  <a:t>에 무엇을 추가 시킬지를 결정</a:t>
                </a:r>
                <a:endParaRPr lang="en-US" altLang="ko-KR" sz="1600" dirty="0"/>
              </a:p>
              <a:p>
                <a:pPr lvl="2"/>
                <a:r>
                  <a:rPr lang="en-US" altLang="ko-KR" dirty="0"/>
                  <a:t>Output gate : </a:t>
                </a:r>
                <a:r>
                  <a:rPr lang="ko-KR" altLang="en-US" sz="1600" dirty="0"/>
                  <a:t>장기기억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ko-KR" sz="1600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 중 무엇을 단기기억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ko-KR" sz="1600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altLang="ko-KR" sz="1600" dirty="0"/>
                  <a:t>)</a:t>
                </a:r>
                <a:r>
                  <a:rPr lang="ko-KR" altLang="en-US" sz="1600" dirty="0"/>
                  <a:t>로 출력할지를 결정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  <a:blipFill>
                <a:blip r:embed="rId3"/>
                <a:stretch>
                  <a:fillRect l="-694" t="-1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2" descr="{\displaystyle \bigcirc 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{\displaystyle \bigcirc 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019800" y="3177907"/>
            <a:ext cx="6018192" cy="3319608"/>
            <a:chOff x="5596144" y="2456787"/>
            <a:chExt cx="6498998" cy="3792925"/>
          </a:xfrm>
        </p:grpSpPr>
        <p:grpSp>
          <p:nvGrpSpPr>
            <p:cNvPr id="6" name="그룹 5"/>
            <p:cNvGrpSpPr/>
            <p:nvPr/>
          </p:nvGrpSpPr>
          <p:grpSpPr>
            <a:xfrm>
              <a:off x="5596144" y="2456787"/>
              <a:ext cx="6498998" cy="3792925"/>
              <a:chOff x="3404487" y="2456787"/>
              <a:chExt cx="6498998" cy="3792925"/>
            </a:xfrm>
          </p:grpSpPr>
          <p:sp>
            <p:nvSpPr>
              <p:cNvPr id="242" name="사각형: 둥근 모서리 241">
                <a:extLst>
                  <a:ext uri="{FF2B5EF4-FFF2-40B4-BE49-F238E27FC236}">
                    <a16:creationId xmlns:a16="http://schemas.microsoft.com/office/drawing/2014/main" id="{F9A60143-9132-4ED7-BD72-31B4E43A083F}"/>
                  </a:ext>
                </a:extLst>
              </p:cNvPr>
              <p:cNvSpPr/>
              <p:nvPr/>
            </p:nvSpPr>
            <p:spPr>
              <a:xfrm>
                <a:off x="4122878" y="3207432"/>
                <a:ext cx="4905164" cy="2338720"/>
              </a:xfrm>
              <a:prstGeom prst="roundRect">
                <a:avLst/>
              </a:prstGeom>
              <a:solidFill>
                <a:schemeClr val="accent6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타원 242">
                <a:extLst>
                  <a:ext uri="{FF2B5EF4-FFF2-40B4-BE49-F238E27FC236}">
                    <a16:creationId xmlns:a16="http://schemas.microsoft.com/office/drawing/2014/main" id="{B4FF3B11-6762-49DB-956A-84E211EB2E3E}"/>
                  </a:ext>
                </a:extLst>
              </p:cNvPr>
              <p:cNvSpPr/>
              <p:nvPr/>
            </p:nvSpPr>
            <p:spPr>
              <a:xfrm>
                <a:off x="5756360" y="4032124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*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F21C249A-8B70-423B-AF0E-E36190C2F62F}"/>
                      </a:ext>
                    </a:extLst>
                  </p:cNvPr>
                  <p:cNvSpPr txBox="1"/>
                  <p:nvPr/>
                </p:nvSpPr>
                <p:spPr>
                  <a:xfrm>
                    <a:off x="4438140" y="5972713"/>
                    <a:ext cx="284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F21C249A-8B70-423B-AF0E-E36190C2F6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8140" y="5972713"/>
                    <a:ext cx="28456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628" r="-6977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5A950468-54A9-4605-9C82-C0B89C663A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04487" y="4740150"/>
                    <a:ext cx="5193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5A950468-54A9-4605-9C82-C0B89C663A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4487" y="4740150"/>
                    <a:ext cx="519309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103" r="-6410" b="-3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/>
                  <p:nvPr/>
                </p:nvSpPr>
                <p:spPr>
                  <a:xfrm>
                    <a:off x="8622457" y="2456787"/>
                    <a:ext cx="2964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22457" y="2456787"/>
                    <a:ext cx="296491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r="-6667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098F1F6A-5CF2-4872-B2B7-9C93D388503E}"/>
                  </a:ext>
                </a:extLst>
              </p:cNvPr>
              <p:cNvCxnSpPr>
                <a:cxnSpLocks/>
                <a:endCxn id="58" idx="2"/>
              </p:cNvCxnSpPr>
              <p:nvPr/>
            </p:nvCxnSpPr>
            <p:spPr>
              <a:xfrm flipV="1">
                <a:off x="3448585" y="3704641"/>
                <a:ext cx="1215370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251182D-2D44-4D7D-AEB4-2926037419A3}"/>
                      </a:ext>
                    </a:extLst>
                  </p:cNvPr>
                  <p:cNvSpPr txBox="1"/>
                  <p:nvPr/>
                </p:nvSpPr>
                <p:spPr>
                  <a:xfrm>
                    <a:off x="3404488" y="3391239"/>
                    <a:ext cx="49045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251182D-2D44-4D7D-AEB4-292603741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4488" y="3391239"/>
                    <a:ext cx="490455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108" r="-6757" b="-3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8B16B6A-14C5-449F-8962-3C5B34218E32}"/>
                  </a:ext>
                </a:extLst>
              </p:cNvPr>
              <p:cNvSpPr/>
              <p:nvPr/>
            </p:nvSpPr>
            <p:spPr>
              <a:xfrm>
                <a:off x="5433383" y="4579378"/>
                <a:ext cx="881743" cy="299272"/>
              </a:xfrm>
              <a:prstGeom prst="rect">
                <a:avLst/>
              </a:prstGeom>
              <a:solidFill>
                <a:srgbClr val="F4EE9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tanh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직사각형 53">
                    <a:extLst>
                      <a:ext uri="{FF2B5EF4-FFF2-40B4-BE49-F238E27FC236}">
                        <a16:creationId xmlns:a16="http://schemas.microsoft.com/office/drawing/2014/main" id="{948E8EF2-5C23-4401-BFE4-9C3DD9AAFE62}"/>
                      </a:ext>
                    </a:extLst>
                  </p:cNvPr>
                  <p:cNvSpPr/>
                  <p:nvPr/>
                </p:nvSpPr>
                <p:spPr>
                  <a:xfrm>
                    <a:off x="4574437" y="4579378"/>
                    <a:ext cx="403616" cy="299272"/>
                  </a:xfrm>
                  <a:prstGeom prst="rect">
                    <a:avLst/>
                  </a:prstGeom>
                  <a:solidFill>
                    <a:srgbClr val="F4EE9C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ko-KR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oMath>
                      </m:oMathPara>
                    </a14:m>
                    <a:endParaRPr lang="ko-KR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직사각형 53">
                    <a:extLst>
                      <a:ext uri="{FF2B5EF4-FFF2-40B4-BE49-F238E27FC236}">
                        <a16:creationId xmlns:a16="http://schemas.microsoft.com/office/drawing/2014/main" id="{948E8EF2-5C23-4401-BFE4-9C3DD9AAFE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4437" y="4579378"/>
                    <a:ext cx="403616" cy="2992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174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직사각형 54">
                    <a:extLst>
                      <a:ext uri="{FF2B5EF4-FFF2-40B4-BE49-F238E27FC236}">
                        <a16:creationId xmlns:a16="http://schemas.microsoft.com/office/drawing/2014/main" id="{5A98FDEF-EDAE-4827-A60A-DC9E7F2CEC76}"/>
                      </a:ext>
                    </a:extLst>
                  </p:cNvPr>
                  <p:cNvSpPr/>
                  <p:nvPr/>
                </p:nvSpPr>
                <p:spPr>
                  <a:xfrm>
                    <a:off x="6770456" y="4579378"/>
                    <a:ext cx="403616" cy="299272"/>
                  </a:xfrm>
                  <a:prstGeom prst="rect">
                    <a:avLst/>
                  </a:prstGeom>
                  <a:solidFill>
                    <a:srgbClr val="F4EE9C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ko-KR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oMath>
                      </m:oMathPara>
                    </a14:m>
                    <a:endParaRPr lang="ko-KR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직사각형 54">
                    <a:extLst>
                      <a:ext uri="{FF2B5EF4-FFF2-40B4-BE49-F238E27FC236}">
                        <a16:creationId xmlns:a16="http://schemas.microsoft.com/office/drawing/2014/main" id="{5A98FDEF-EDAE-4827-A60A-DC9E7F2CEC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0456" y="4579378"/>
                    <a:ext cx="403616" cy="29927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174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직사각형 55">
                    <a:extLst>
                      <a:ext uri="{FF2B5EF4-FFF2-40B4-BE49-F238E27FC236}">
                        <a16:creationId xmlns:a16="http://schemas.microsoft.com/office/drawing/2014/main" id="{AB41BD70-487D-42F6-B861-DBA12BA24A85}"/>
                      </a:ext>
                    </a:extLst>
                  </p:cNvPr>
                  <p:cNvSpPr/>
                  <p:nvPr/>
                </p:nvSpPr>
                <p:spPr>
                  <a:xfrm>
                    <a:off x="7629402" y="4579378"/>
                    <a:ext cx="403616" cy="299272"/>
                  </a:xfrm>
                  <a:prstGeom prst="rect">
                    <a:avLst/>
                  </a:prstGeom>
                  <a:solidFill>
                    <a:srgbClr val="F4EE9C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ko-KR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oMath>
                      </m:oMathPara>
                    </a14:m>
                    <a:endParaRPr lang="ko-KR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직사각형 55">
                    <a:extLst>
                      <a:ext uri="{FF2B5EF4-FFF2-40B4-BE49-F238E27FC236}">
                        <a16:creationId xmlns:a16="http://schemas.microsoft.com/office/drawing/2014/main" id="{AB41BD70-487D-42F6-B861-DBA12BA24A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9402" y="4579378"/>
                    <a:ext cx="403616" cy="29927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174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B8ED087F-B47B-493D-8100-F3A781A06E52}"/>
                  </a:ext>
                </a:extLst>
              </p:cNvPr>
              <p:cNvSpPr/>
              <p:nvPr/>
            </p:nvSpPr>
            <p:spPr>
              <a:xfrm>
                <a:off x="8370454" y="4258898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*</a:t>
                </a:r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9E476EFF-E669-4268-B490-DF8BD5547070}"/>
                  </a:ext>
                </a:extLst>
              </p:cNvPr>
              <p:cNvSpPr/>
              <p:nvPr/>
            </p:nvSpPr>
            <p:spPr>
              <a:xfrm>
                <a:off x="4663955" y="3586747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*</a:t>
                </a: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2251D916-7AA8-44CD-B827-F43421DF5D4A}"/>
                  </a:ext>
                </a:extLst>
              </p:cNvPr>
              <p:cNvSpPr/>
              <p:nvPr/>
            </p:nvSpPr>
            <p:spPr>
              <a:xfrm>
                <a:off x="5756360" y="3581472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7E84B6B6-5E17-4DBA-BDA5-F83BF0AD686B}"/>
                  </a:ext>
                </a:extLst>
              </p:cNvPr>
              <p:cNvGrpSpPr/>
              <p:nvPr/>
            </p:nvGrpSpPr>
            <p:grpSpPr>
              <a:xfrm>
                <a:off x="8246559" y="3841217"/>
                <a:ext cx="470000" cy="281796"/>
                <a:chOff x="4328374" y="2271384"/>
                <a:chExt cx="470000" cy="281796"/>
              </a:xfrm>
            </p:grpSpPr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38596040-027D-45A1-84F6-C1CCA8A83C44}"/>
                    </a:ext>
                  </a:extLst>
                </p:cNvPr>
                <p:cNvSpPr/>
                <p:nvPr/>
              </p:nvSpPr>
              <p:spPr>
                <a:xfrm>
                  <a:off x="4422476" y="2271384"/>
                  <a:ext cx="281796" cy="28179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5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6A1EDF0-A8A6-49F2-964A-75FABE4DBD30}"/>
                    </a:ext>
                  </a:extLst>
                </p:cNvPr>
                <p:cNvSpPr txBox="1"/>
                <p:nvPr/>
              </p:nvSpPr>
              <p:spPr>
                <a:xfrm>
                  <a:off x="4328374" y="2274317"/>
                  <a:ext cx="4700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>
                      <a:solidFill>
                        <a:schemeClr val="bg1"/>
                      </a:solidFill>
                    </a:rPr>
                    <a:t>tanh</a:t>
                  </a:r>
                  <a:endParaRPr lang="ko-KR" alt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F155BC7-48AE-40A0-BEDC-7BEADB1384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585" y="5071870"/>
                <a:ext cx="430310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7ED77BA8-BD16-4549-BD7D-6612CC2AA0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8913" y="5210415"/>
                <a:ext cx="33576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11D4C39-4797-4901-8C60-F87BFFA977D8}"/>
                  </a:ext>
                </a:extLst>
              </p:cNvPr>
              <p:cNvCxnSpPr>
                <a:cxnSpLocks/>
                <a:endCxn id="259" idx="0"/>
              </p:cNvCxnSpPr>
              <p:nvPr/>
            </p:nvCxnSpPr>
            <p:spPr>
              <a:xfrm>
                <a:off x="4580423" y="5210415"/>
                <a:ext cx="0" cy="76229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1E73A163-79AB-42C2-930F-6BDA0FEE256A}"/>
                  </a:ext>
                </a:extLst>
              </p:cNvPr>
              <p:cNvGrpSpPr/>
              <p:nvPr/>
            </p:nvGrpSpPr>
            <p:grpSpPr>
              <a:xfrm>
                <a:off x="7747874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97" name="직선 화살표 연결선 96">
                  <a:extLst>
                    <a:ext uri="{FF2B5EF4-FFF2-40B4-BE49-F238E27FC236}">
                      <a16:creationId xmlns:a16="http://schemas.microsoft.com/office/drawing/2014/main" id="{3D866DBC-2ECE-48B1-87D9-F8462347B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화살표 연결선 97">
                  <a:extLst>
                    <a:ext uri="{FF2B5EF4-FFF2-40B4-BE49-F238E27FC236}">
                      <a16:creationId xmlns:a16="http://schemas.microsoft.com/office/drawing/2014/main" id="{28251B5C-1057-446B-B269-311AA72B19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1F65E917-4692-444B-91A4-E09D219D7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4254" y="4268682"/>
                <a:ext cx="0" cy="31168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>
                <a:extLst>
                  <a:ext uri="{FF2B5EF4-FFF2-40B4-BE49-F238E27FC236}">
                    <a16:creationId xmlns:a16="http://schemas.microsoft.com/office/drawing/2014/main" id="{CD652E05-3C05-47FB-A246-403D71504C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6245" y="3841217"/>
                <a:ext cx="0" cy="74069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화살표 연결선 104">
                <a:extLst>
                  <a:ext uri="{FF2B5EF4-FFF2-40B4-BE49-F238E27FC236}">
                    <a16:creationId xmlns:a16="http://schemas.microsoft.com/office/drawing/2014/main" id="{BA5CEE3F-42E2-46F1-8EBA-A682E6ACB1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7565" y="4155288"/>
                <a:ext cx="97665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28FFF26D-FAC4-44C9-968E-CEBF3725F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4221" y="4150018"/>
                <a:ext cx="0" cy="4293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587F8F5E-9EBA-4DFF-8FE5-CF1A93FDB2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1210" y="4376792"/>
                <a:ext cx="0" cy="19703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84DEB058-E95B-4DB7-AEA4-1431E76013D8}"/>
                  </a:ext>
                </a:extLst>
              </p:cNvPr>
              <p:cNvCxnSpPr>
                <a:cxnSpLocks/>
                <a:endCxn id="57" idx="2"/>
              </p:cNvCxnSpPr>
              <p:nvPr/>
            </p:nvCxnSpPr>
            <p:spPr>
              <a:xfrm flipV="1">
                <a:off x="7831210" y="4376792"/>
                <a:ext cx="539244" cy="54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화살표 연결선 115">
                <a:extLst>
                  <a:ext uri="{FF2B5EF4-FFF2-40B4-BE49-F238E27FC236}">
                    <a16:creationId xmlns:a16="http://schemas.microsoft.com/office/drawing/2014/main" id="{04173B20-618F-4598-82D8-677BB995A2A7}"/>
                  </a:ext>
                </a:extLst>
              </p:cNvPr>
              <p:cNvCxnSpPr>
                <a:cxnSpLocks/>
                <a:endCxn id="59" idx="4"/>
              </p:cNvCxnSpPr>
              <p:nvPr/>
            </p:nvCxnSpPr>
            <p:spPr>
              <a:xfrm flipV="1">
                <a:off x="5874254" y="3817260"/>
                <a:ext cx="0" cy="2077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화살표 연결선 117">
                <a:extLst>
                  <a:ext uri="{FF2B5EF4-FFF2-40B4-BE49-F238E27FC236}">
                    <a16:creationId xmlns:a16="http://schemas.microsoft.com/office/drawing/2014/main" id="{56DCA5F6-470E-4895-8A56-A48CF142A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8348" y="4129786"/>
                <a:ext cx="0" cy="1358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화살표 연결선 120">
                <a:extLst>
                  <a:ext uri="{FF2B5EF4-FFF2-40B4-BE49-F238E27FC236}">
                    <a16:creationId xmlns:a16="http://schemas.microsoft.com/office/drawing/2014/main" id="{C8C3420D-2ACD-4A4F-A828-0FAD42E99087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V="1">
                <a:off x="4901236" y="3699366"/>
                <a:ext cx="855124" cy="527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83B76DB9-FFA6-49AC-A025-84B891F9C0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0471" y="3704644"/>
                <a:ext cx="3913014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id="{F430A164-511B-4013-A5A2-AFE756BFD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8348" y="3688148"/>
                <a:ext cx="0" cy="1358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084B8213-5F27-4AC0-AC3A-854C978373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8348" y="4494686"/>
                <a:ext cx="0" cy="57718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화살표 연결선 129">
                <a:extLst>
                  <a:ext uri="{FF2B5EF4-FFF2-40B4-BE49-F238E27FC236}">
                    <a16:creationId xmlns:a16="http://schemas.microsoft.com/office/drawing/2014/main" id="{2F5CC061-0AF9-4C98-8D53-B65E8AAF6F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81559" y="5072505"/>
                <a:ext cx="1404812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화살표 연결선 132">
                <a:extLst>
                  <a:ext uri="{FF2B5EF4-FFF2-40B4-BE49-F238E27FC236}">
                    <a16:creationId xmlns:a16="http://schemas.microsoft.com/office/drawing/2014/main" id="{02AA4566-D044-4259-B712-F62067CB4F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43651" y="2810933"/>
                <a:ext cx="0" cy="79763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74CF2D3C-650D-42E4-B52C-DD65112DB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3651" y="3817260"/>
                <a:ext cx="0" cy="125461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8954A6F6-8CB5-4F98-A430-4C36137209F8}"/>
                  </a:ext>
                </a:extLst>
              </p:cNvPr>
              <p:cNvGrpSpPr/>
              <p:nvPr/>
            </p:nvGrpSpPr>
            <p:grpSpPr>
              <a:xfrm>
                <a:off x="4682331" y="4878652"/>
                <a:ext cx="217412" cy="331763"/>
                <a:chOff x="3026640" y="4878652"/>
                <a:chExt cx="217412" cy="331763"/>
              </a:xfrm>
            </p:grpSpPr>
            <p:sp>
              <p:nvSpPr>
                <p:cNvPr id="239" name="직사각형 238">
                  <a:extLst>
                    <a:ext uri="{FF2B5EF4-FFF2-40B4-BE49-F238E27FC236}">
                      <a16:creationId xmlns:a16="http://schemas.microsoft.com/office/drawing/2014/main" id="{C7358D56-2E23-41C7-9E40-4A3163688754}"/>
                    </a:ext>
                  </a:extLst>
                </p:cNvPr>
                <p:cNvSpPr/>
                <p:nvPr/>
              </p:nvSpPr>
              <p:spPr>
                <a:xfrm>
                  <a:off x="3147836" y="4996800"/>
                  <a:ext cx="96216" cy="130613"/>
                </a:xfrm>
                <a:prstGeom prst="rect">
                  <a:avLst/>
                </a:prstGeom>
                <a:solidFill>
                  <a:srgbClr val="9BC5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9577B411-067E-4B0E-99EB-C778C1B07683}"/>
                    </a:ext>
                  </a:extLst>
                </p:cNvPr>
                <p:cNvGrpSpPr/>
                <p:nvPr/>
              </p:nvGrpSpPr>
              <p:grpSpPr>
                <a:xfrm>
                  <a:off x="3026640" y="4878652"/>
                  <a:ext cx="173314" cy="331763"/>
                  <a:chOff x="3033413" y="4878652"/>
                  <a:chExt cx="173314" cy="331763"/>
                </a:xfrm>
              </p:grpSpPr>
              <p:cxnSp>
                <p:nvCxnSpPr>
                  <p:cNvPr id="71" name="직선 화살표 연결선 70">
                    <a:extLst>
                      <a:ext uri="{FF2B5EF4-FFF2-40B4-BE49-F238E27FC236}">
                        <a16:creationId xmlns:a16="http://schemas.microsoft.com/office/drawing/2014/main" id="{570EE663-D84B-4DEE-ADF3-E15340470B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33413" y="4878652"/>
                    <a:ext cx="0" cy="19321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직선 화살표 연결선 78">
                    <a:extLst>
                      <a:ext uri="{FF2B5EF4-FFF2-40B4-BE49-F238E27FC236}">
                        <a16:creationId xmlns:a16="http://schemas.microsoft.com/office/drawing/2014/main" id="{2D956B5B-1595-4C27-86CD-531C9DF651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06727" y="4878652"/>
                    <a:ext cx="0" cy="331763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7ABCEA9E-393F-4D78-89E0-5D3B594D0E5E}"/>
                  </a:ext>
                </a:extLst>
              </p:cNvPr>
              <p:cNvGrpSpPr/>
              <p:nvPr/>
            </p:nvGrpSpPr>
            <p:grpSpPr>
              <a:xfrm>
                <a:off x="5795760" y="4878652"/>
                <a:ext cx="217412" cy="331763"/>
                <a:chOff x="3026640" y="4878652"/>
                <a:chExt cx="217412" cy="331763"/>
              </a:xfrm>
            </p:grpSpPr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B90B9B53-51A9-40D0-8D48-94C7B4F8B21E}"/>
                    </a:ext>
                  </a:extLst>
                </p:cNvPr>
                <p:cNvSpPr/>
                <p:nvPr/>
              </p:nvSpPr>
              <p:spPr>
                <a:xfrm>
                  <a:off x="3147836" y="4996800"/>
                  <a:ext cx="96216" cy="130613"/>
                </a:xfrm>
                <a:prstGeom prst="rect">
                  <a:avLst/>
                </a:prstGeom>
                <a:solidFill>
                  <a:srgbClr val="9BC5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1" name="그룹 150">
                  <a:extLst>
                    <a:ext uri="{FF2B5EF4-FFF2-40B4-BE49-F238E27FC236}">
                      <a16:creationId xmlns:a16="http://schemas.microsoft.com/office/drawing/2014/main" id="{A60178E6-DA85-4674-B970-70CF365A8E01}"/>
                    </a:ext>
                  </a:extLst>
                </p:cNvPr>
                <p:cNvGrpSpPr/>
                <p:nvPr/>
              </p:nvGrpSpPr>
              <p:grpSpPr>
                <a:xfrm>
                  <a:off x="3026640" y="4878652"/>
                  <a:ext cx="173314" cy="331763"/>
                  <a:chOff x="3033413" y="4878652"/>
                  <a:chExt cx="173314" cy="331763"/>
                </a:xfrm>
              </p:grpSpPr>
              <p:cxnSp>
                <p:nvCxnSpPr>
                  <p:cNvPr id="152" name="직선 화살표 연결선 151">
                    <a:extLst>
                      <a:ext uri="{FF2B5EF4-FFF2-40B4-BE49-F238E27FC236}">
                        <a16:creationId xmlns:a16="http://schemas.microsoft.com/office/drawing/2014/main" id="{2F0BD785-EECF-4E1D-AF0E-0F2C68D427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33413" y="4878652"/>
                    <a:ext cx="0" cy="19321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직선 화살표 연결선 152">
                    <a:extLst>
                      <a:ext uri="{FF2B5EF4-FFF2-40B4-BE49-F238E27FC236}">
                        <a16:creationId xmlns:a16="http://schemas.microsoft.com/office/drawing/2014/main" id="{0D657324-5E5D-406C-B213-971A3E980E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06727" y="4878652"/>
                    <a:ext cx="0" cy="331763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377D4294-EE83-473B-B1F0-A82C75DA817A}"/>
                  </a:ext>
                </a:extLst>
              </p:cNvPr>
              <p:cNvGrpSpPr/>
              <p:nvPr/>
            </p:nvGrpSpPr>
            <p:grpSpPr>
              <a:xfrm>
                <a:off x="6872828" y="4878652"/>
                <a:ext cx="217412" cy="331763"/>
                <a:chOff x="3026640" y="4878652"/>
                <a:chExt cx="217412" cy="331763"/>
              </a:xfrm>
            </p:grpSpPr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E21697AA-FF18-4D7D-90B5-58ACEBAE821F}"/>
                    </a:ext>
                  </a:extLst>
                </p:cNvPr>
                <p:cNvSpPr/>
                <p:nvPr/>
              </p:nvSpPr>
              <p:spPr>
                <a:xfrm>
                  <a:off x="3147836" y="4996800"/>
                  <a:ext cx="96216" cy="130613"/>
                </a:xfrm>
                <a:prstGeom prst="rect">
                  <a:avLst/>
                </a:prstGeom>
                <a:solidFill>
                  <a:srgbClr val="9BC5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6" name="그룹 155">
                  <a:extLst>
                    <a:ext uri="{FF2B5EF4-FFF2-40B4-BE49-F238E27FC236}">
                      <a16:creationId xmlns:a16="http://schemas.microsoft.com/office/drawing/2014/main" id="{E3F0DB96-68A4-4A84-8B7D-7C380D95F692}"/>
                    </a:ext>
                  </a:extLst>
                </p:cNvPr>
                <p:cNvGrpSpPr/>
                <p:nvPr/>
              </p:nvGrpSpPr>
              <p:grpSpPr>
                <a:xfrm>
                  <a:off x="3026640" y="4878652"/>
                  <a:ext cx="173314" cy="331763"/>
                  <a:chOff x="3033413" y="4878652"/>
                  <a:chExt cx="173314" cy="331763"/>
                </a:xfrm>
              </p:grpSpPr>
              <p:cxnSp>
                <p:nvCxnSpPr>
                  <p:cNvPr id="157" name="직선 화살표 연결선 156">
                    <a:extLst>
                      <a:ext uri="{FF2B5EF4-FFF2-40B4-BE49-F238E27FC236}">
                        <a16:creationId xmlns:a16="http://schemas.microsoft.com/office/drawing/2014/main" id="{9F8FFF99-BB59-47E6-999B-6F3ADD7FB4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33413" y="4878652"/>
                    <a:ext cx="0" cy="19321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직선 화살표 연결선 157">
                    <a:extLst>
                      <a:ext uri="{FF2B5EF4-FFF2-40B4-BE49-F238E27FC236}">
                        <a16:creationId xmlns:a16="http://schemas.microsoft.com/office/drawing/2014/main" id="{3EFAB99B-B5E4-480D-AEC3-CECCED441F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06727" y="4878652"/>
                    <a:ext cx="0" cy="331763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0A526B74-0CA6-43E3-9E37-09FE44E06BF3}"/>
                      </a:ext>
                    </a:extLst>
                  </p:cNvPr>
                  <p:cNvSpPr txBox="1"/>
                  <p:nvPr/>
                </p:nvSpPr>
                <p:spPr>
                  <a:xfrm>
                    <a:off x="9433223" y="4740150"/>
                    <a:ext cx="2964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0A526B74-0CA6-43E3-9E37-09FE44E06B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3223" y="4740150"/>
                    <a:ext cx="296491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000" r="-6667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251182D-2D44-4D7D-AEB4-2926037419A3}"/>
                      </a:ext>
                    </a:extLst>
                  </p:cNvPr>
                  <p:cNvSpPr txBox="1"/>
                  <p:nvPr/>
                </p:nvSpPr>
                <p:spPr>
                  <a:xfrm>
                    <a:off x="9462077" y="3391239"/>
                    <a:ext cx="2676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251182D-2D44-4D7D-AEB4-292603741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2077" y="3391239"/>
                    <a:ext cx="26763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" r="-7500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/>
                  <p:nvPr/>
                </p:nvSpPr>
                <p:spPr>
                  <a:xfrm>
                    <a:off x="4559627" y="4219034"/>
                    <a:ext cx="2489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9627" y="4219034"/>
                    <a:ext cx="24897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3684" r="-7895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/>
                  <p:nvPr/>
                </p:nvSpPr>
                <p:spPr>
                  <a:xfrm>
                    <a:off x="6791558" y="4219034"/>
                    <a:ext cx="23718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1558" y="4219034"/>
                    <a:ext cx="237181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2222" r="-8333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/>
                  <p:nvPr/>
                </p:nvSpPr>
                <p:spPr>
                  <a:xfrm>
                    <a:off x="7595569" y="4219034"/>
                    <a:ext cx="2964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𝐨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5569" y="4219034"/>
                    <a:ext cx="296491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1111" r="-6667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6251182D-2D44-4D7D-AEB4-2926037419A3}"/>
                      </a:ext>
                    </a:extLst>
                  </p:cNvPr>
                  <p:cNvSpPr txBox="1"/>
                  <p:nvPr/>
                </p:nvSpPr>
                <p:spPr>
                  <a:xfrm>
                    <a:off x="5461196" y="4219034"/>
                    <a:ext cx="267637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𝐜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6251182D-2D44-4D7D-AEB4-292603741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1196" y="4219034"/>
                    <a:ext cx="267637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2195" t="-5000" r="-46341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2" name="직사각형 171"/>
            <p:cNvSpPr/>
            <p:nvPr/>
          </p:nvSpPr>
          <p:spPr>
            <a:xfrm>
              <a:off x="6385784" y="3391239"/>
              <a:ext cx="1106903" cy="198086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Forget</a:t>
              </a:r>
              <a:endParaRPr lang="ko-KR" alt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7591116" y="3391239"/>
              <a:ext cx="2015076" cy="1980861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</a:t>
              </a:r>
              <a:endParaRPr lang="ko-KR" alt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9695480" y="3391239"/>
              <a:ext cx="1157805" cy="198086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Output</a:t>
              </a:r>
              <a:endParaRPr lang="ko-KR" alt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05749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</p:spPr>
            <p:txBody>
              <a:bodyPr/>
              <a:lstStyle/>
              <a:p>
                <a:r>
                  <a:rPr lang="en-US" altLang="ko-KR" dirty="0"/>
                  <a:t>LSTM</a:t>
                </a:r>
                <a:r>
                  <a:rPr lang="ko-KR" altLang="en-US" dirty="0"/>
                  <a:t>의 구조</a:t>
                </a:r>
                <a:r>
                  <a:rPr lang="en-US" altLang="ko-KR" dirty="0"/>
                  <a:t> (1) : Forget Gate</a:t>
                </a:r>
              </a:p>
              <a:p>
                <a:endParaRPr lang="en-US" altLang="ko-KR" dirty="0"/>
              </a:p>
              <a:p>
                <a:pPr lvl="1"/>
                <a:r>
                  <a:rPr lang="ko-KR" altLang="en-US" dirty="0"/>
                  <a:t>현재 입력 정보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를 기준으로</a:t>
                </a: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ko-KR" altLang="en-US" dirty="0"/>
                  <a:t>   이전 시점의 장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</a:rPr>
                      <m:t>기기억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서 무엇을 잊을지를 결정</a:t>
                </a:r>
                <a:endParaRPr lang="en-US" altLang="ko-KR" dirty="0"/>
              </a:p>
              <a:p>
                <a:pPr marL="228600" lvl="2">
                  <a:spcBef>
                    <a:spcPts val="1000"/>
                  </a:spcBef>
                </a:pP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  <a:blipFill>
                <a:blip r:embed="rId3"/>
                <a:stretch>
                  <a:fillRect l="-694" t="-1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2" descr="{\displaystyle \bigcirc 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{\displaystyle \bigcirc 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019800" y="3177907"/>
            <a:ext cx="6018192" cy="3319608"/>
            <a:chOff x="5596144" y="2456787"/>
            <a:chExt cx="6498998" cy="3792925"/>
          </a:xfrm>
        </p:grpSpPr>
        <p:grpSp>
          <p:nvGrpSpPr>
            <p:cNvPr id="6" name="그룹 5"/>
            <p:cNvGrpSpPr/>
            <p:nvPr/>
          </p:nvGrpSpPr>
          <p:grpSpPr>
            <a:xfrm>
              <a:off x="5596144" y="2456787"/>
              <a:ext cx="6498998" cy="3792925"/>
              <a:chOff x="3404487" y="2456787"/>
              <a:chExt cx="6498998" cy="3792925"/>
            </a:xfrm>
          </p:grpSpPr>
          <p:sp>
            <p:nvSpPr>
              <p:cNvPr id="242" name="사각형: 둥근 모서리 241">
                <a:extLst>
                  <a:ext uri="{FF2B5EF4-FFF2-40B4-BE49-F238E27FC236}">
                    <a16:creationId xmlns:a16="http://schemas.microsoft.com/office/drawing/2014/main" id="{F9A60143-9132-4ED7-BD72-31B4E43A083F}"/>
                  </a:ext>
                </a:extLst>
              </p:cNvPr>
              <p:cNvSpPr/>
              <p:nvPr/>
            </p:nvSpPr>
            <p:spPr>
              <a:xfrm>
                <a:off x="4122878" y="3207432"/>
                <a:ext cx="4905164" cy="2338720"/>
              </a:xfrm>
              <a:prstGeom prst="roundRect">
                <a:avLst/>
              </a:prstGeom>
              <a:solidFill>
                <a:schemeClr val="accent6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타원 242">
                <a:extLst>
                  <a:ext uri="{FF2B5EF4-FFF2-40B4-BE49-F238E27FC236}">
                    <a16:creationId xmlns:a16="http://schemas.microsoft.com/office/drawing/2014/main" id="{B4FF3B11-6762-49DB-956A-84E211EB2E3E}"/>
                  </a:ext>
                </a:extLst>
              </p:cNvPr>
              <p:cNvSpPr/>
              <p:nvPr/>
            </p:nvSpPr>
            <p:spPr>
              <a:xfrm>
                <a:off x="5756360" y="4032124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*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F21C249A-8B70-423B-AF0E-E36190C2F62F}"/>
                      </a:ext>
                    </a:extLst>
                  </p:cNvPr>
                  <p:cNvSpPr txBox="1"/>
                  <p:nvPr/>
                </p:nvSpPr>
                <p:spPr>
                  <a:xfrm>
                    <a:off x="4438140" y="5972713"/>
                    <a:ext cx="284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F21C249A-8B70-423B-AF0E-E36190C2F6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8140" y="5972713"/>
                    <a:ext cx="28456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628" r="-6977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5A950468-54A9-4605-9C82-C0B89C663A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04487" y="4740150"/>
                    <a:ext cx="5193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5A950468-54A9-4605-9C82-C0B89C663A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4487" y="4740150"/>
                    <a:ext cx="519309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103" r="-6410" b="-3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/>
                  <p:nvPr/>
                </p:nvSpPr>
                <p:spPr>
                  <a:xfrm>
                    <a:off x="8622457" y="2456787"/>
                    <a:ext cx="2964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22457" y="2456787"/>
                    <a:ext cx="296491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r="-6667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098F1F6A-5CF2-4872-B2B7-9C93D388503E}"/>
                  </a:ext>
                </a:extLst>
              </p:cNvPr>
              <p:cNvCxnSpPr>
                <a:cxnSpLocks/>
                <a:endCxn id="58" idx="2"/>
              </p:cNvCxnSpPr>
              <p:nvPr/>
            </p:nvCxnSpPr>
            <p:spPr>
              <a:xfrm flipV="1">
                <a:off x="3448585" y="3704641"/>
                <a:ext cx="1215370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251182D-2D44-4D7D-AEB4-2926037419A3}"/>
                      </a:ext>
                    </a:extLst>
                  </p:cNvPr>
                  <p:cNvSpPr txBox="1"/>
                  <p:nvPr/>
                </p:nvSpPr>
                <p:spPr>
                  <a:xfrm>
                    <a:off x="3404488" y="3391239"/>
                    <a:ext cx="49045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251182D-2D44-4D7D-AEB4-292603741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4488" y="3391239"/>
                    <a:ext cx="490455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108" r="-6757" b="-3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8B16B6A-14C5-449F-8962-3C5B34218E32}"/>
                  </a:ext>
                </a:extLst>
              </p:cNvPr>
              <p:cNvSpPr/>
              <p:nvPr/>
            </p:nvSpPr>
            <p:spPr>
              <a:xfrm>
                <a:off x="5433383" y="4579378"/>
                <a:ext cx="881743" cy="299272"/>
              </a:xfrm>
              <a:prstGeom prst="rect">
                <a:avLst/>
              </a:prstGeom>
              <a:solidFill>
                <a:srgbClr val="F4EE9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tanh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직사각형 53">
                    <a:extLst>
                      <a:ext uri="{FF2B5EF4-FFF2-40B4-BE49-F238E27FC236}">
                        <a16:creationId xmlns:a16="http://schemas.microsoft.com/office/drawing/2014/main" id="{948E8EF2-5C23-4401-BFE4-9C3DD9AAFE62}"/>
                      </a:ext>
                    </a:extLst>
                  </p:cNvPr>
                  <p:cNvSpPr/>
                  <p:nvPr/>
                </p:nvSpPr>
                <p:spPr>
                  <a:xfrm>
                    <a:off x="4574437" y="4579378"/>
                    <a:ext cx="403616" cy="299272"/>
                  </a:xfrm>
                  <a:prstGeom prst="rect">
                    <a:avLst/>
                  </a:prstGeom>
                  <a:solidFill>
                    <a:srgbClr val="F4EE9C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ko-KR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oMath>
                      </m:oMathPara>
                    </a14:m>
                    <a:endParaRPr lang="ko-KR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직사각형 53">
                    <a:extLst>
                      <a:ext uri="{FF2B5EF4-FFF2-40B4-BE49-F238E27FC236}">
                        <a16:creationId xmlns:a16="http://schemas.microsoft.com/office/drawing/2014/main" id="{948E8EF2-5C23-4401-BFE4-9C3DD9AAFE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4437" y="4579378"/>
                    <a:ext cx="403616" cy="2992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174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직사각형 54">
                    <a:extLst>
                      <a:ext uri="{FF2B5EF4-FFF2-40B4-BE49-F238E27FC236}">
                        <a16:creationId xmlns:a16="http://schemas.microsoft.com/office/drawing/2014/main" id="{5A98FDEF-EDAE-4827-A60A-DC9E7F2CEC76}"/>
                      </a:ext>
                    </a:extLst>
                  </p:cNvPr>
                  <p:cNvSpPr/>
                  <p:nvPr/>
                </p:nvSpPr>
                <p:spPr>
                  <a:xfrm>
                    <a:off x="6770456" y="4579378"/>
                    <a:ext cx="403616" cy="299272"/>
                  </a:xfrm>
                  <a:prstGeom prst="rect">
                    <a:avLst/>
                  </a:prstGeom>
                  <a:solidFill>
                    <a:srgbClr val="F4EE9C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ko-KR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oMath>
                      </m:oMathPara>
                    </a14:m>
                    <a:endParaRPr lang="ko-KR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직사각형 54">
                    <a:extLst>
                      <a:ext uri="{FF2B5EF4-FFF2-40B4-BE49-F238E27FC236}">
                        <a16:creationId xmlns:a16="http://schemas.microsoft.com/office/drawing/2014/main" id="{5A98FDEF-EDAE-4827-A60A-DC9E7F2CEC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0456" y="4579378"/>
                    <a:ext cx="403616" cy="29927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174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직사각형 55">
                    <a:extLst>
                      <a:ext uri="{FF2B5EF4-FFF2-40B4-BE49-F238E27FC236}">
                        <a16:creationId xmlns:a16="http://schemas.microsoft.com/office/drawing/2014/main" id="{AB41BD70-487D-42F6-B861-DBA12BA24A85}"/>
                      </a:ext>
                    </a:extLst>
                  </p:cNvPr>
                  <p:cNvSpPr/>
                  <p:nvPr/>
                </p:nvSpPr>
                <p:spPr>
                  <a:xfrm>
                    <a:off x="7629402" y="4579378"/>
                    <a:ext cx="403616" cy="299272"/>
                  </a:xfrm>
                  <a:prstGeom prst="rect">
                    <a:avLst/>
                  </a:prstGeom>
                  <a:solidFill>
                    <a:srgbClr val="F4EE9C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ko-KR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oMath>
                      </m:oMathPara>
                    </a14:m>
                    <a:endParaRPr lang="ko-KR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직사각형 55">
                    <a:extLst>
                      <a:ext uri="{FF2B5EF4-FFF2-40B4-BE49-F238E27FC236}">
                        <a16:creationId xmlns:a16="http://schemas.microsoft.com/office/drawing/2014/main" id="{AB41BD70-487D-42F6-B861-DBA12BA24A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9402" y="4579378"/>
                    <a:ext cx="403616" cy="29927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174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B8ED087F-B47B-493D-8100-F3A781A06E52}"/>
                  </a:ext>
                </a:extLst>
              </p:cNvPr>
              <p:cNvSpPr/>
              <p:nvPr/>
            </p:nvSpPr>
            <p:spPr>
              <a:xfrm>
                <a:off x="8370454" y="4258898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*</a:t>
                </a:r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9E476EFF-E669-4268-B490-DF8BD5547070}"/>
                  </a:ext>
                </a:extLst>
              </p:cNvPr>
              <p:cNvSpPr/>
              <p:nvPr/>
            </p:nvSpPr>
            <p:spPr>
              <a:xfrm>
                <a:off x="4663955" y="3586747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*</a:t>
                </a: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2251D916-7AA8-44CD-B827-F43421DF5D4A}"/>
                  </a:ext>
                </a:extLst>
              </p:cNvPr>
              <p:cNvSpPr/>
              <p:nvPr/>
            </p:nvSpPr>
            <p:spPr>
              <a:xfrm>
                <a:off x="5756360" y="3581472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7E84B6B6-5E17-4DBA-BDA5-F83BF0AD686B}"/>
                  </a:ext>
                </a:extLst>
              </p:cNvPr>
              <p:cNvGrpSpPr/>
              <p:nvPr/>
            </p:nvGrpSpPr>
            <p:grpSpPr>
              <a:xfrm>
                <a:off x="8246559" y="3841217"/>
                <a:ext cx="470000" cy="281796"/>
                <a:chOff x="4328374" y="2271384"/>
                <a:chExt cx="470000" cy="281796"/>
              </a:xfrm>
            </p:grpSpPr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38596040-027D-45A1-84F6-C1CCA8A83C44}"/>
                    </a:ext>
                  </a:extLst>
                </p:cNvPr>
                <p:cNvSpPr/>
                <p:nvPr/>
              </p:nvSpPr>
              <p:spPr>
                <a:xfrm>
                  <a:off x="4422476" y="2271384"/>
                  <a:ext cx="281796" cy="28179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5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6A1EDF0-A8A6-49F2-964A-75FABE4DBD30}"/>
                    </a:ext>
                  </a:extLst>
                </p:cNvPr>
                <p:cNvSpPr txBox="1"/>
                <p:nvPr/>
              </p:nvSpPr>
              <p:spPr>
                <a:xfrm>
                  <a:off x="4328374" y="2274317"/>
                  <a:ext cx="4700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>
                      <a:solidFill>
                        <a:schemeClr val="bg1"/>
                      </a:solidFill>
                    </a:rPr>
                    <a:t>tanh</a:t>
                  </a:r>
                  <a:endParaRPr lang="ko-KR" alt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F155BC7-48AE-40A0-BEDC-7BEADB1384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585" y="5071870"/>
                <a:ext cx="430310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7ED77BA8-BD16-4549-BD7D-6612CC2AA0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8913" y="5210415"/>
                <a:ext cx="33576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11D4C39-4797-4901-8C60-F87BFFA977D8}"/>
                  </a:ext>
                </a:extLst>
              </p:cNvPr>
              <p:cNvCxnSpPr>
                <a:cxnSpLocks/>
                <a:endCxn id="259" idx="0"/>
              </p:cNvCxnSpPr>
              <p:nvPr/>
            </p:nvCxnSpPr>
            <p:spPr>
              <a:xfrm>
                <a:off x="4580423" y="5210415"/>
                <a:ext cx="0" cy="76229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1E73A163-79AB-42C2-930F-6BDA0FEE256A}"/>
                  </a:ext>
                </a:extLst>
              </p:cNvPr>
              <p:cNvGrpSpPr/>
              <p:nvPr/>
            </p:nvGrpSpPr>
            <p:grpSpPr>
              <a:xfrm>
                <a:off x="7747874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97" name="직선 화살표 연결선 96">
                  <a:extLst>
                    <a:ext uri="{FF2B5EF4-FFF2-40B4-BE49-F238E27FC236}">
                      <a16:creationId xmlns:a16="http://schemas.microsoft.com/office/drawing/2014/main" id="{3D866DBC-2ECE-48B1-87D9-F8462347B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화살표 연결선 97">
                  <a:extLst>
                    <a:ext uri="{FF2B5EF4-FFF2-40B4-BE49-F238E27FC236}">
                      <a16:creationId xmlns:a16="http://schemas.microsoft.com/office/drawing/2014/main" id="{28251B5C-1057-446B-B269-311AA72B19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1F65E917-4692-444B-91A4-E09D219D7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4254" y="4268682"/>
                <a:ext cx="0" cy="31168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>
                <a:extLst>
                  <a:ext uri="{FF2B5EF4-FFF2-40B4-BE49-F238E27FC236}">
                    <a16:creationId xmlns:a16="http://schemas.microsoft.com/office/drawing/2014/main" id="{CD652E05-3C05-47FB-A246-403D71504C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6245" y="3841217"/>
                <a:ext cx="0" cy="74069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화살표 연결선 104">
                <a:extLst>
                  <a:ext uri="{FF2B5EF4-FFF2-40B4-BE49-F238E27FC236}">
                    <a16:creationId xmlns:a16="http://schemas.microsoft.com/office/drawing/2014/main" id="{BA5CEE3F-42E2-46F1-8EBA-A682E6ACB1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7565" y="4155288"/>
                <a:ext cx="97665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28FFF26D-FAC4-44C9-968E-CEBF3725F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4221" y="4150018"/>
                <a:ext cx="0" cy="4293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587F8F5E-9EBA-4DFF-8FE5-CF1A93FDB2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1210" y="4376792"/>
                <a:ext cx="0" cy="19703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84DEB058-E95B-4DB7-AEA4-1431E76013D8}"/>
                  </a:ext>
                </a:extLst>
              </p:cNvPr>
              <p:cNvCxnSpPr>
                <a:cxnSpLocks/>
                <a:endCxn id="57" idx="2"/>
              </p:cNvCxnSpPr>
              <p:nvPr/>
            </p:nvCxnSpPr>
            <p:spPr>
              <a:xfrm flipV="1">
                <a:off x="7831210" y="4376792"/>
                <a:ext cx="539244" cy="54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화살표 연결선 115">
                <a:extLst>
                  <a:ext uri="{FF2B5EF4-FFF2-40B4-BE49-F238E27FC236}">
                    <a16:creationId xmlns:a16="http://schemas.microsoft.com/office/drawing/2014/main" id="{04173B20-618F-4598-82D8-677BB995A2A7}"/>
                  </a:ext>
                </a:extLst>
              </p:cNvPr>
              <p:cNvCxnSpPr>
                <a:cxnSpLocks/>
                <a:endCxn id="59" idx="4"/>
              </p:cNvCxnSpPr>
              <p:nvPr/>
            </p:nvCxnSpPr>
            <p:spPr>
              <a:xfrm flipV="1">
                <a:off x="5874254" y="3817260"/>
                <a:ext cx="0" cy="2077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화살표 연결선 117">
                <a:extLst>
                  <a:ext uri="{FF2B5EF4-FFF2-40B4-BE49-F238E27FC236}">
                    <a16:creationId xmlns:a16="http://schemas.microsoft.com/office/drawing/2014/main" id="{56DCA5F6-470E-4895-8A56-A48CF142A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8348" y="4129786"/>
                <a:ext cx="0" cy="1358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화살표 연결선 120">
                <a:extLst>
                  <a:ext uri="{FF2B5EF4-FFF2-40B4-BE49-F238E27FC236}">
                    <a16:creationId xmlns:a16="http://schemas.microsoft.com/office/drawing/2014/main" id="{C8C3420D-2ACD-4A4F-A828-0FAD42E99087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V="1">
                <a:off x="4901236" y="3699366"/>
                <a:ext cx="855124" cy="527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83B76DB9-FFA6-49AC-A025-84B891F9C0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0471" y="3704644"/>
                <a:ext cx="3913014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id="{F430A164-511B-4013-A5A2-AFE756BFD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8348" y="3688148"/>
                <a:ext cx="0" cy="1358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084B8213-5F27-4AC0-AC3A-854C978373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8348" y="4494686"/>
                <a:ext cx="0" cy="57718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화살표 연결선 129">
                <a:extLst>
                  <a:ext uri="{FF2B5EF4-FFF2-40B4-BE49-F238E27FC236}">
                    <a16:creationId xmlns:a16="http://schemas.microsoft.com/office/drawing/2014/main" id="{2F5CC061-0AF9-4C98-8D53-B65E8AAF6F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81559" y="5072505"/>
                <a:ext cx="1404812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화살표 연결선 132">
                <a:extLst>
                  <a:ext uri="{FF2B5EF4-FFF2-40B4-BE49-F238E27FC236}">
                    <a16:creationId xmlns:a16="http://schemas.microsoft.com/office/drawing/2014/main" id="{02AA4566-D044-4259-B712-F62067CB4F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43651" y="2810933"/>
                <a:ext cx="0" cy="79763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74CF2D3C-650D-42E4-B52C-DD65112DB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3651" y="3817260"/>
                <a:ext cx="0" cy="125461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8954A6F6-8CB5-4F98-A430-4C36137209F8}"/>
                  </a:ext>
                </a:extLst>
              </p:cNvPr>
              <p:cNvGrpSpPr/>
              <p:nvPr/>
            </p:nvGrpSpPr>
            <p:grpSpPr>
              <a:xfrm>
                <a:off x="4682331" y="4878652"/>
                <a:ext cx="217412" cy="331763"/>
                <a:chOff x="3026640" y="4878652"/>
                <a:chExt cx="217412" cy="331763"/>
              </a:xfrm>
            </p:grpSpPr>
            <p:sp>
              <p:nvSpPr>
                <p:cNvPr id="239" name="직사각형 238">
                  <a:extLst>
                    <a:ext uri="{FF2B5EF4-FFF2-40B4-BE49-F238E27FC236}">
                      <a16:creationId xmlns:a16="http://schemas.microsoft.com/office/drawing/2014/main" id="{C7358D56-2E23-41C7-9E40-4A3163688754}"/>
                    </a:ext>
                  </a:extLst>
                </p:cNvPr>
                <p:cNvSpPr/>
                <p:nvPr/>
              </p:nvSpPr>
              <p:spPr>
                <a:xfrm>
                  <a:off x="3147836" y="4996800"/>
                  <a:ext cx="96216" cy="130613"/>
                </a:xfrm>
                <a:prstGeom prst="rect">
                  <a:avLst/>
                </a:prstGeom>
                <a:solidFill>
                  <a:srgbClr val="9BC5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9577B411-067E-4B0E-99EB-C778C1B07683}"/>
                    </a:ext>
                  </a:extLst>
                </p:cNvPr>
                <p:cNvGrpSpPr/>
                <p:nvPr/>
              </p:nvGrpSpPr>
              <p:grpSpPr>
                <a:xfrm>
                  <a:off x="3026640" y="4878652"/>
                  <a:ext cx="173314" cy="331763"/>
                  <a:chOff x="3033413" y="4878652"/>
                  <a:chExt cx="173314" cy="331763"/>
                </a:xfrm>
              </p:grpSpPr>
              <p:cxnSp>
                <p:nvCxnSpPr>
                  <p:cNvPr id="71" name="직선 화살표 연결선 70">
                    <a:extLst>
                      <a:ext uri="{FF2B5EF4-FFF2-40B4-BE49-F238E27FC236}">
                        <a16:creationId xmlns:a16="http://schemas.microsoft.com/office/drawing/2014/main" id="{570EE663-D84B-4DEE-ADF3-E15340470B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33413" y="4878652"/>
                    <a:ext cx="0" cy="19321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직선 화살표 연결선 78">
                    <a:extLst>
                      <a:ext uri="{FF2B5EF4-FFF2-40B4-BE49-F238E27FC236}">
                        <a16:creationId xmlns:a16="http://schemas.microsoft.com/office/drawing/2014/main" id="{2D956B5B-1595-4C27-86CD-531C9DF651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06727" y="4878652"/>
                    <a:ext cx="0" cy="331763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7ABCEA9E-393F-4D78-89E0-5D3B594D0E5E}"/>
                  </a:ext>
                </a:extLst>
              </p:cNvPr>
              <p:cNvGrpSpPr/>
              <p:nvPr/>
            </p:nvGrpSpPr>
            <p:grpSpPr>
              <a:xfrm>
                <a:off x="5795760" y="4878652"/>
                <a:ext cx="217412" cy="331763"/>
                <a:chOff x="3026640" y="4878652"/>
                <a:chExt cx="217412" cy="331763"/>
              </a:xfrm>
            </p:grpSpPr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B90B9B53-51A9-40D0-8D48-94C7B4F8B21E}"/>
                    </a:ext>
                  </a:extLst>
                </p:cNvPr>
                <p:cNvSpPr/>
                <p:nvPr/>
              </p:nvSpPr>
              <p:spPr>
                <a:xfrm>
                  <a:off x="3147836" y="4996800"/>
                  <a:ext cx="96216" cy="130613"/>
                </a:xfrm>
                <a:prstGeom prst="rect">
                  <a:avLst/>
                </a:prstGeom>
                <a:solidFill>
                  <a:srgbClr val="9BC5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1" name="그룹 150">
                  <a:extLst>
                    <a:ext uri="{FF2B5EF4-FFF2-40B4-BE49-F238E27FC236}">
                      <a16:creationId xmlns:a16="http://schemas.microsoft.com/office/drawing/2014/main" id="{A60178E6-DA85-4674-B970-70CF365A8E01}"/>
                    </a:ext>
                  </a:extLst>
                </p:cNvPr>
                <p:cNvGrpSpPr/>
                <p:nvPr/>
              </p:nvGrpSpPr>
              <p:grpSpPr>
                <a:xfrm>
                  <a:off x="3026640" y="4878652"/>
                  <a:ext cx="173314" cy="331763"/>
                  <a:chOff x="3033413" y="4878652"/>
                  <a:chExt cx="173314" cy="331763"/>
                </a:xfrm>
              </p:grpSpPr>
              <p:cxnSp>
                <p:nvCxnSpPr>
                  <p:cNvPr id="152" name="직선 화살표 연결선 151">
                    <a:extLst>
                      <a:ext uri="{FF2B5EF4-FFF2-40B4-BE49-F238E27FC236}">
                        <a16:creationId xmlns:a16="http://schemas.microsoft.com/office/drawing/2014/main" id="{2F0BD785-EECF-4E1D-AF0E-0F2C68D427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33413" y="4878652"/>
                    <a:ext cx="0" cy="19321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직선 화살표 연결선 152">
                    <a:extLst>
                      <a:ext uri="{FF2B5EF4-FFF2-40B4-BE49-F238E27FC236}">
                        <a16:creationId xmlns:a16="http://schemas.microsoft.com/office/drawing/2014/main" id="{0D657324-5E5D-406C-B213-971A3E980E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06727" y="4878652"/>
                    <a:ext cx="0" cy="331763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377D4294-EE83-473B-B1F0-A82C75DA817A}"/>
                  </a:ext>
                </a:extLst>
              </p:cNvPr>
              <p:cNvGrpSpPr/>
              <p:nvPr/>
            </p:nvGrpSpPr>
            <p:grpSpPr>
              <a:xfrm>
                <a:off x="6872828" y="4878652"/>
                <a:ext cx="217412" cy="331763"/>
                <a:chOff x="3026640" y="4878652"/>
                <a:chExt cx="217412" cy="331763"/>
              </a:xfrm>
            </p:grpSpPr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E21697AA-FF18-4D7D-90B5-58ACEBAE821F}"/>
                    </a:ext>
                  </a:extLst>
                </p:cNvPr>
                <p:cNvSpPr/>
                <p:nvPr/>
              </p:nvSpPr>
              <p:spPr>
                <a:xfrm>
                  <a:off x="3147836" y="4996800"/>
                  <a:ext cx="96216" cy="130613"/>
                </a:xfrm>
                <a:prstGeom prst="rect">
                  <a:avLst/>
                </a:prstGeom>
                <a:solidFill>
                  <a:srgbClr val="9BC5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6" name="그룹 155">
                  <a:extLst>
                    <a:ext uri="{FF2B5EF4-FFF2-40B4-BE49-F238E27FC236}">
                      <a16:creationId xmlns:a16="http://schemas.microsoft.com/office/drawing/2014/main" id="{E3F0DB96-68A4-4A84-8B7D-7C380D95F692}"/>
                    </a:ext>
                  </a:extLst>
                </p:cNvPr>
                <p:cNvGrpSpPr/>
                <p:nvPr/>
              </p:nvGrpSpPr>
              <p:grpSpPr>
                <a:xfrm>
                  <a:off x="3026640" y="4878652"/>
                  <a:ext cx="173314" cy="331763"/>
                  <a:chOff x="3033413" y="4878652"/>
                  <a:chExt cx="173314" cy="331763"/>
                </a:xfrm>
              </p:grpSpPr>
              <p:cxnSp>
                <p:nvCxnSpPr>
                  <p:cNvPr id="157" name="직선 화살표 연결선 156">
                    <a:extLst>
                      <a:ext uri="{FF2B5EF4-FFF2-40B4-BE49-F238E27FC236}">
                        <a16:creationId xmlns:a16="http://schemas.microsoft.com/office/drawing/2014/main" id="{9F8FFF99-BB59-47E6-999B-6F3ADD7FB4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33413" y="4878652"/>
                    <a:ext cx="0" cy="19321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직선 화살표 연결선 157">
                    <a:extLst>
                      <a:ext uri="{FF2B5EF4-FFF2-40B4-BE49-F238E27FC236}">
                        <a16:creationId xmlns:a16="http://schemas.microsoft.com/office/drawing/2014/main" id="{3EFAB99B-B5E4-480D-AEC3-CECCED441F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06727" y="4878652"/>
                    <a:ext cx="0" cy="331763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0A526B74-0CA6-43E3-9E37-09FE44E06BF3}"/>
                      </a:ext>
                    </a:extLst>
                  </p:cNvPr>
                  <p:cNvSpPr txBox="1"/>
                  <p:nvPr/>
                </p:nvSpPr>
                <p:spPr>
                  <a:xfrm>
                    <a:off x="9433223" y="4740150"/>
                    <a:ext cx="2964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0A526B74-0CA6-43E3-9E37-09FE44E06B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3223" y="4740150"/>
                    <a:ext cx="296491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000" r="-6667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251182D-2D44-4D7D-AEB4-2926037419A3}"/>
                      </a:ext>
                    </a:extLst>
                  </p:cNvPr>
                  <p:cNvSpPr txBox="1"/>
                  <p:nvPr/>
                </p:nvSpPr>
                <p:spPr>
                  <a:xfrm>
                    <a:off x="9462077" y="3391239"/>
                    <a:ext cx="2676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251182D-2D44-4D7D-AEB4-292603741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2077" y="3391239"/>
                    <a:ext cx="26763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" r="-7500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/>
                  <p:nvPr/>
                </p:nvSpPr>
                <p:spPr>
                  <a:xfrm>
                    <a:off x="4559627" y="4219034"/>
                    <a:ext cx="2489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9627" y="4219034"/>
                    <a:ext cx="24897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3684" r="-7895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/>
                  <p:nvPr/>
                </p:nvSpPr>
                <p:spPr>
                  <a:xfrm>
                    <a:off x="6791558" y="4219034"/>
                    <a:ext cx="23718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1558" y="4219034"/>
                    <a:ext cx="237181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2222" r="-8333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/>
                  <p:nvPr/>
                </p:nvSpPr>
                <p:spPr>
                  <a:xfrm>
                    <a:off x="7595569" y="4219034"/>
                    <a:ext cx="2964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𝐨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5569" y="4219034"/>
                    <a:ext cx="296491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1111" r="-6667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6251182D-2D44-4D7D-AEB4-2926037419A3}"/>
                      </a:ext>
                    </a:extLst>
                  </p:cNvPr>
                  <p:cNvSpPr txBox="1"/>
                  <p:nvPr/>
                </p:nvSpPr>
                <p:spPr>
                  <a:xfrm>
                    <a:off x="5461196" y="4219034"/>
                    <a:ext cx="267637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𝐜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6251182D-2D44-4D7D-AEB4-292603741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1196" y="4219034"/>
                    <a:ext cx="267637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2195" t="-5000" r="-46341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2" name="직사각형 171"/>
            <p:cNvSpPr/>
            <p:nvPr/>
          </p:nvSpPr>
          <p:spPr>
            <a:xfrm>
              <a:off x="6385784" y="3391239"/>
              <a:ext cx="1106903" cy="198086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76200"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Forget</a:t>
              </a:r>
              <a:endParaRPr lang="ko-KR" alt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7591116" y="3391239"/>
              <a:ext cx="2015076" cy="1980861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</a:t>
              </a:r>
              <a:endParaRPr lang="ko-KR" alt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9695480" y="3391239"/>
              <a:ext cx="1157805" cy="198086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Output</a:t>
              </a:r>
              <a:endParaRPr lang="ko-KR" alt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2496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</p:spPr>
            <p:txBody>
              <a:bodyPr/>
              <a:lstStyle/>
              <a:p>
                <a:r>
                  <a:rPr lang="en-US" altLang="ko-KR" dirty="0"/>
                  <a:t>LSTM</a:t>
                </a:r>
                <a:r>
                  <a:rPr lang="ko-KR" altLang="en-US" dirty="0"/>
                  <a:t>의 구조</a:t>
                </a:r>
                <a:r>
                  <a:rPr lang="en-US" altLang="ko-KR" dirty="0"/>
                  <a:t> (1) : Forget Gate</a:t>
                </a:r>
              </a:p>
              <a:p>
                <a:pPr lvl="1"/>
                <a:r>
                  <a:rPr lang="en-US" altLang="ko-KR" dirty="0"/>
                  <a:t>Forget gate</a:t>
                </a:r>
                <a:r>
                  <a:rPr lang="ko-KR" altLang="en-US" dirty="0"/>
                  <a:t>의 연산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다음 수식을 통해 계산되며</a:t>
                </a:r>
                <a:r>
                  <a:rPr lang="en-US" altLang="ko-KR" dirty="0"/>
                  <a:t>, </a:t>
                </a:r>
              </a:p>
              <a:p>
                <a:pPr marL="914400" lvl="2" indent="0">
                  <a:buNone/>
                </a:pPr>
                <a:r>
                  <a:rPr lang="ko-KR" altLang="en-US" dirty="0"/>
                  <a:t>   현재 시점</a:t>
                </a:r>
                <a:r>
                  <a:rPr lang="en-US" altLang="ko-KR" dirty="0"/>
                  <a:t>(t)</a:t>
                </a:r>
                <a:r>
                  <a:rPr lang="ko-KR" altLang="en-US" dirty="0"/>
                  <a:t>에서 입력 받은 정보</a:t>
                </a:r>
                <a:r>
                  <a:rPr lang="en-US" altLang="ko-KR" dirty="0"/>
                  <a:t>(x)</a:t>
                </a:r>
                <a:r>
                  <a:rPr lang="ko-KR" altLang="en-US" dirty="0"/>
                  <a:t>와 단기기억 </a:t>
                </a:r>
                <a:r>
                  <a:rPr lang="en-US" altLang="ko-KR" dirty="0"/>
                  <a:t>(h_(t-1))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Affine </a:t>
                </a:r>
                <a:r>
                  <a:rPr lang="ko-KR" altLang="en-US" dirty="0"/>
                  <a:t>변환한 값을</a:t>
                </a:r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   Sigmoid</a:t>
                </a:r>
                <a:r>
                  <a:rPr lang="ko-KR" altLang="en-US" dirty="0"/>
                  <a:t>를 적용해 </a:t>
                </a:r>
                <a:r>
                  <a:rPr lang="en-US" altLang="ko-KR" dirty="0"/>
                  <a:t>0~1</a:t>
                </a:r>
                <a:r>
                  <a:rPr lang="ko-KR" altLang="en-US" dirty="0"/>
                  <a:t>사이의 값으로 변환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 x H</a:t>
                </a:r>
                <a:r>
                  <a:rPr lang="ko-KR" altLang="en-US" dirty="0"/>
                  <a:t> 크기의 </a:t>
                </a:r>
                <a:r>
                  <a:rPr lang="en-US" altLang="ko-KR" dirty="0"/>
                  <a:t>0 ~ 1 </a:t>
                </a:r>
                <a:r>
                  <a:rPr lang="ko-KR" altLang="en-US" dirty="0"/>
                  <a:t>사이의 값을 갖는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행렬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685800" lvl="3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2200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ko-KR" sz="22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1" i="0" smtClean="0"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1"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1" i="0" smtClean="0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1"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ko-KR" sz="2200" b="1" dirty="0"/>
              </a:p>
              <a:p>
                <a:pPr marL="228600" lvl="2">
                  <a:spcBef>
                    <a:spcPts val="1000"/>
                  </a:spcBef>
                </a:pP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  <a:blipFill>
                <a:blip r:embed="rId3"/>
                <a:stretch>
                  <a:fillRect l="-694" t="-1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2" descr="{\displaystyle \bigcirc 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{\displaystyle \bigcirc 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6642099" y="3035156"/>
            <a:ext cx="5486229" cy="3201856"/>
            <a:chOff x="3404487" y="2456787"/>
            <a:chExt cx="6498998" cy="3792925"/>
          </a:xfrm>
        </p:grpSpPr>
        <p:sp>
          <p:nvSpPr>
            <p:cNvPr id="72" name="사각형: 둥근 모서리 241">
              <a:extLst>
                <a:ext uri="{FF2B5EF4-FFF2-40B4-BE49-F238E27FC236}">
                  <a16:creationId xmlns:a16="http://schemas.microsoft.com/office/drawing/2014/main" id="{F9A60143-9132-4ED7-BD72-31B4E43A083F}"/>
                </a:ext>
              </a:extLst>
            </p:cNvPr>
            <p:cNvSpPr/>
            <p:nvPr/>
          </p:nvSpPr>
          <p:spPr>
            <a:xfrm>
              <a:off x="4122878" y="3207432"/>
              <a:ext cx="4905164" cy="2338720"/>
            </a:xfrm>
            <a:prstGeom prst="roundRect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B4FF3B11-6762-49DB-956A-84E211EB2E3E}"/>
                </a:ext>
              </a:extLst>
            </p:cNvPr>
            <p:cNvSpPr/>
            <p:nvPr/>
          </p:nvSpPr>
          <p:spPr>
            <a:xfrm>
              <a:off x="5756360" y="4032124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/>
                <p:nvPr/>
              </p:nvSpPr>
              <p:spPr>
                <a:xfrm>
                  <a:off x="4438140" y="5972713"/>
                  <a:ext cx="284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140" y="5972713"/>
                  <a:ext cx="28456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949" r="-12821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A950468-54A9-4605-9C82-C0B89C663A0B}"/>
                    </a:ext>
                  </a:extLst>
                </p:cNvPr>
                <p:cNvSpPr txBox="1"/>
                <p:nvPr/>
              </p:nvSpPr>
              <p:spPr>
                <a:xfrm>
                  <a:off x="3404487" y="4740150"/>
                  <a:ext cx="5193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A950468-54A9-4605-9C82-C0B89C663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487" y="4740150"/>
                  <a:ext cx="51930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1127" r="-14085" b="-447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8622457" y="2456787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457" y="2456787"/>
                  <a:ext cx="29649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6829" r="-1219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098F1F6A-5CF2-4872-B2B7-9C93D388503E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 flipV="1">
              <a:off x="3448585" y="3704641"/>
              <a:ext cx="121537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3404488" y="3391239"/>
                  <a:ext cx="4904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488" y="3391239"/>
                  <a:ext cx="49045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235" r="-13235" b="-410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8B16B6A-14C5-449F-8962-3C5B34218E32}"/>
                </a:ext>
              </a:extLst>
            </p:cNvPr>
            <p:cNvSpPr/>
            <p:nvPr/>
          </p:nvSpPr>
          <p:spPr>
            <a:xfrm>
              <a:off x="5433383" y="4579378"/>
              <a:ext cx="881743" cy="299272"/>
            </a:xfrm>
            <a:prstGeom prst="rect">
              <a:avLst/>
            </a:prstGeom>
            <a:solidFill>
              <a:srgbClr val="F4EE9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tanh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/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blipFill>
                  <a:blip r:embed="rId8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/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blipFill>
                  <a:blip r:embed="rId9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/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blipFill>
                  <a:blip r:embed="rId10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B8ED087F-B47B-493D-8100-F3A781A06E52}"/>
                </a:ext>
              </a:extLst>
            </p:cNvPr>
            <p:cNvSpPr/>
            <p:nvPr/>
          </p:nvSpPr>
          <p:spPr>
            <a:xfrm>
              <a:off x="8370454" y="4258898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E476EFF-E669-4268-B490-DF8BD5547070}"/>
                </a:ext>
              </a:extLst>
            </p:cNvPr>
            <p:cNvSpPr/>
            <p:nvPr/>
          </p:nvSpPr>
          <p:spPr>
            <a:xfrm>
              <a:off x="4663955" y="3586747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251D916-7AA8-44CD-B827-F43421DF5D4A}"/>
                </a:ext>
              </a:extLst>
            </p:cNvPr>
            <p:cNvSpPr/>
            <p:nvPr/>
          </p:nvSpPr>
          <p:spPr>
            <a:xfrm>
              <a:off x="5756360" y="3581472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+</a:t>
              </a: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7E84B6B6-5E17-4DBA-BDA5-F83BF0AD686B}"/>
                </a:ext>
              </a:extLst>
            </p:cNvPr>
            <p:cNvGrpSpPr/>
            <p:nvPr/>
          </p:nvGrpSpPr>
          <p:grpSpPr>
            <a:xfrm>
              <a:off x="8246559" y="3841217"/>
              <a:ext cx="470000" cy="281796"/>
              <a:chOff x="4328374" y="2271384"/>
              <a:chExt cx="470000" cy="281796"/>
            </a:xfrm>
          </p:grpSpPr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38596040-027D-45A1-84F6-C1CCA8A83C44}"/>
                  </a:ext>
                </a:extLst>
              </p:cNvPr>
              <p:cNvSpPr/>
              <p:nvPr/>
            </p:nvSpPr>
            <p:spPr>
              <a:xfrm>
                <a:off x="4422476" y="2271384"/>
                <a:ext cx="281796" cy="28179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B6A1EDF0-A8A6-49F2-964A-75FABE4DBD30}"/>
                  </a:ext>
                </a:extLst>
              </p:cNvPr>
              <p:cNvSpPr txBox="1"/>
              <p:nvPr/>
            </p:nvSpPr>
            <p:spPr>
              <a:xfrm>
                <a:off x="4328374" y="2274317"/>
                <a:ext cx="4700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bg1"/>
                    </a:solidFill>
                  </a:rPr>
                  <a:t>tanh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AF155BC7-48AE-40A0-BEDC-7BEADB13843F}"/>
                </a:ext>
              </a:extLst>
            </p:cNvPr>
            <p:cNvCxnSpPr>
              <a:cxnSpLocks/>
            </p:cNvCxnSpPr>
            <p:nvPr/>
          </p:nvCxnSpPr>
          <p:spPr>
            <a:xfrm>
              <a:off x="3448585" y="5071870"/>
              <a:ext cx="430310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7ED77BA8-BD16-4549-BD7D-6612CC2AA042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13" y="5210415"/>
              <a:ext cx="3357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311D4C39-4797-4901-8C60-F87BFFA977D8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4580423" y="5210415"/>
              <a:ext cx="0" cy="7622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1E73A163-79AB-42C2-930F-6BDA0FEE256A}"/>
                </a:ext>
              </a:extLst>
            </p:cNvPr>
            <p:cNvGrpSpPr/>
            <p:nvPr/>
          </p:nvGrpSpPr>
          <p:grpSpPr>
            <a:xfrm>
              <a:off x="7747874" y="4878652"/>
              <a:ext cx="173314" cy="331763"/>
              <a:chOff x="3033413" y="4878652"/>
              <a:chExt cx="173314" cy="331763"/>
            </a:xfrm>
          </p:grpSpPr>
          <p:cxnSp>
            <p:nvCxnSpPr>
              <p:cNvPr id="162" name="직선 화살표 연결선 161">
                <a:extLst>
                  <a:ext uri="{FF2B5EF4-FFF2-40B4-BE49-F238E27FC236}">
                    <a16:creationId xmlns:a16="http://schemas.microsoft.com/office/drawing/2014/main" id="{3D866DBC-2ECE-48B1-87D9-F8462347B3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3413" y="4878652"/>
                <a:ext cx="0" cy="19321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화살표 연결선 162">
                <a:extLst>
                  <a:ext uri="{FF2B5EF4-FFF2-40B4-BE49-F238E27FC236}">
                    <a16:creationId xmlns:a16="http://schemas.microsoft.com/office/drawing/2014/main" id="{28251B5C-1057-446B-B269-311AA72B1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6727" y="4878652"/>
                <a:ext cx="0" cy="3317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F65E917-4692-444B-91A4-E09D219D7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4254" y="4268682"/>
              <a:ext cx="0" cy="311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CD652E05-3C05-47FB-A246-403D71504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6245" y="3841217"/>
              <a:ext cx="0" cy="7406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BA5CEE3F-42E2-46F1-8EBA-A682E6ACB1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7565" y="4155288"/>
              <a:ext cx="976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8FFF26D-FAC4-44C9-968E-CEBF3725F95B}"/>
                </a:ext>
              </a:extLst>
            </p:cNvPr>
            <p:cNvCxnSpPr>
              <a:cxnSpLocks/>
            </p:cNvCxnSpPr>
            <p:nvPr/>
          </p:nvCxnSpPr>
          <p:spPr>
            <a:xfrm>
              <a:off x="6984221" y="4150018"/>
              <a:ext cx="0" cy="4293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587F8F5E-9EBA-4DFF-8FE5-CF1A93FD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210" y="4376792"/>
              <a:ext cx="0" cy="1970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84DEB058-E95B-4DB7-AEA4-1431E76013D8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 flipV="1">
              <a:off x="7831210" y="4376792"/>
              <a:ext cx="539244" cy="5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04173B20-618F-4598-82D8-677BB995A2A7}"/>
                </a:ext>
              </a:extLst>
            </p:cNvPr>
            <p:cNvCxnSpPr>
              <a:cxnSpLocks/>
              <a:endCxn id="91" idx="4"/>
            </p:cNvCxnSpPr>
            <p:nvPr/>
          </p:nvCxnSpPr>
          <p:spPr>
            <a:xfrm flipV="1">
              <a:off x="5874254" y="3817260"/>
              <a:ext cx="0" cy="2077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56DCA5F6-470E-4895-8A56-A48CF142AA20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129786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C8C3420D-2ACD-4A4F-A828-0FAD42E99087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 flipV="1">
              <a:off x="4901236" y="3699366"/>
              <a:ext cx="855124" cy="52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83B76DB9-FFA6-49AC-A025-84B891F9C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0471" y="3704644"/>
              <a:ext cx="3913014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F430A164-511B-4013-A5A2-AFE756BFD248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3688148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084B8213-5F27-4AC0-AC3A-854C978373E7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494686"/>
              <a:ext cx="0" cy="5771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2F5CC061-0AF9-4C98-8D53-B65E8AAF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1559" y="5072505"/>
              <a:ext cx="140481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02AA4566-D044-4259-B712-F62067CB4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3651" y="2810933"/>
              <a:ext cx="0" cy="7976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74CF2D3C-650D-42E4-B52C-DD65112DB769}"/>
                </a:ext>
              </a:extLst>
            </p:cNvPr>
            <p:cNvCxnSpPr>
              <a:cxnSpLocks/>
            </p:cNvCxnSpPr>
            <p:nvPr/>
          </p:nvCxnSpPr>
          <p:spPr>
            <a:xfrm>
              <a:off x="8743651" y="3817260"/>
              <a:ext cx="0" cy="12546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8954A6F6-8CB5-4F98-A430-4C36137209F8}"/>
                </a:ext>
              </a:extLst>
            </p:cNvPr>
            <p:cNvGrpSpPr/>
            <p:nvPr/>
          </p:nvGrpSpPr>
          <p:grpSpPr>
            <a:xfrm>
              <a:off x="4682331" y="4878652"/>
              <a:ext cx="217412" cy="331763"/>
              <a:chOff x="3026640" y="4878652"/>
              <a:chExt cx="217412" cy="331763"/>
            </a:xfrm>
          </p:grpSpPr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C7358D56-2E23-41C7-9E40-4A3163688754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9577B411-067E-4B0E-99EB-C778C1B07683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60" name="직선 화살표 연결선 159">
                  <a:extLst>
                    <a:ext uri="{FF2B5EF4-FFF2-40B4-BE49-F238E27FC236}">
                      <a16:creationId xmlns:a16="http://schemas.microsoft.com/office/drawing/2014/main" id="{570EE663-D84B-4DEE-ADF3-E15340470B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화살표 연결선 160">
                  <a:extLst>
                    <a:ext uri="{FF2B5EF4-FFF2-40B4-BE49-F238E27FC236}">
                      <a16:creationId xmlns:a16="http://schemas.microsoft.com/office/drawing/2014/main" id="{2D956B5B-1595-4C27-86CD-531C9DF651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7ABCEA9E-393F-4D78-89E0-5D3B594D0E5E}"/>
                </a:ext>
              </a:extLst>
            </p:cNvPr>
            <p:cNvGrpSpPr/>
            <p:nvPr/>
          </p:nvGrpSpPr>
          <p:grpSpPr>
            <a:xfrm>
              <a:off x="5795760" y="4878652"/>
              <a:ext cx="217412" cy="331763"/>
              <a:chOff x="3026640" y="4878652"/>
              <a:chExt cx="217412" cy="331763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B90B9B53-51A9-40D0-8D48-94C7B4F8B21E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A60178E6-DA85-4674-B970-70CF365A8E01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45" name="직선 화살표 연결선 144">
                  <a:extLst>
                    <a:ext uri="{FF2B5EF4-FFF2-40B4-BE49-F238E27FC236}">
                      <a16:creationId xmlns:a16="http://schemas.microsoft.com/office/drawing/2014/main" id="{2F0BD785-EECF-4E1D-AF0E-0F2C68D427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화살표 연결선 145">
                  <a:extLst>
                    <a:ext uri="{FF2B5EF4-FFF2-40B4-BE49-F238E27FC236}">
                      <a16:creationId xmlns:a16="http://schemas.microsoft.com/office/drawing/2014/main" id="{0D657324-5E5D-406C-B213-971A3E980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377D4294-EE83-473B-B1F0-A82C75DA817A}"/>
                </a:ext>
              </a:extLst>
            </p:cNvPr>
            <p:cNvGrpSpPr/>
            <p:nvPr/>
          </p:nvGrpSpPr>
          <p:grpSpPr>
            <a:xfrm>
              <a:off x="6872828" y="4878652"/>
              <a:ext cx="217412" cy="331763"/>
              <a:chOff x="3026640" y="4878652"/>
              <a:chExt cx="217412" cy="331763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E21697AA-FF18-4D7D-90B5-58ACEBAE821F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E3F0DB96-68A4-4A84-8B7D-7C380D95F692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41" name="직선 화살표 연결선 140">
                  <a:extLst>
                    <a:ext uri="{FF2B5EF4-FFF2-40B4-BE49-F238E27FC236}">
                      <a16:creationId xmlns:a16="http://schemas.microsoft.com/office/drawing/2014/main" id="{9F8FFF99-BB59-47E6-999B-6F3ADD7FB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화살표 연결선 141">
                  <a:extLst>
                    <a:ext uri="{FF2B5EF4-FFF2-40B4-BE49-F238E27FC236}">
                      <a16:creationId xmlns:a16="http://schemas.microsoft.com/office/drawing/2014/main" id="{3EFAB99B-B5E4-480D-AEC3-CECCED441F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0A526B74-0CA6-43E3-9E37-09FE44E06BF3}"/>
                    </a:ext>
                  </a:extLst>
                </p:cNvPr>
                <p:cNvSpPr txBox="1"/>
                <p:nvPr/>
              </p:nvSpPr>
              <p:spPr>
                <a:xfrm>
                  <a:off x="9433223" y="4740150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0A526B74-0CA6-43E3-9E37-09FE44E06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223" y="4740150"/>
                  <a:ext cx="29649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6829" r="-1219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9462077" y="3391239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077" y="3391239"/>
                  <a:ext cx="26763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8919" r="-10811" b="-38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4559627" y="4219034"/>
                  <a:ext cx="2489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627" y="4219034"/>
                  <a:ext cx="24897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9412" r="-14706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6791558" y="4219034"/>
                  <a:ext cx="2371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558" y="4219034"/>
                  <a:ext cx="237181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1250" r="-1562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7595569" y="4219034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𝐨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569" y="4219034"/>
                  <a:ext cx="296491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7073" r="-1219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5461196" y="4219034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196" y="4219034"/>
                  <a:ext cx="26763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8919" t="-7895" r="-48649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모서리가 둥근 직사각형 1">
            <a:extLst>
              <a:ext uri="{FF2B5EF4-FFF2-40B4-BE49-F238E27FC236}">
                <a16:creationId xmlns:a16="http://schemas.microsoft.com/office/drawing/2014/main" id="{A79F7E62-F1C6-48A0-BDDC-492F6D7EDC2E}"/>
              </a:ext>
            </a:extLst>
          </p:cNvPr>
          <p:cNvSpPr/>
          <p:nvPr/>
        </p:nvSpPr>
        <p:spPr>
          <a:xfrm>
            <a:off x="7405416" y="4501299"/>
            <a:ext cx="780127" cy="88946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2974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</p:spPr>
            <p:txBody>
              <a:bodyPr/>
              <a:lstStyle/>
              <a:p>
                <a:r>
                  <a:rPr lang="en-US" altLang="ko-KR" dirty="0"/>
                  <a:t>LSTM</a:t>
                </a:r>
                <a:r>
                  <a:rPr lang="ko-KR" altLang="en-US" dirty="0"/>
                  <a:t>의 구조</a:t>
                </a:r>
                <a:r>
                  <a:rPr lang="en-US" altLang="ko-KR" dirty="0"/>
                  <a:t> (1) : Forget Gate</a:t>
                </a:r>
              </a:p>
              <a:p>
                <a:pPr lvl="1"/>
                <a:r>
                  <a:rPr lang="en-US" altLang="ko-KR" dirty="0"/>
                  <a:t>Forget gate</a:t>
                </a:r>
                <a:r>
                  <a:rPr lang="ko-KR" altLang="en-US" dirty="0"/>
                  <a:t>의 연산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계산된 </a:t>
                </a:r>
                <a:r>
                  <a:rPr lang="en-US" altLang="ko-KR" dirty="0"/>
                  <a:t>forget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dirty="0"/>
                  <a:t>를 이전 시점의 장기기억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요소별로 곱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Hadamard</a:t>
                </a:r>
                <a:r>
                  <a:rPr lang="en-US" altLang="ko-KR" dirty="0"/>
                  <a:t> product)</a:t>
                </a:r>
                <a:r>
                  <a:rPr lang="ko-KR" altLang="en-US" dirty="0"/>
                  <a:t>하여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이전 시점의 각 정보의 망각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또는 유지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를 결정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3" indent="0">
                  <a:spcBef>
                    <a:spcPts val="1000"/>
                  </a:spcBef>
                  <a:buNone/>
                </a:pPr>
                <a:endParaRPr lang="en-US" altLang="ko-KR" sz="2200" b="1" dirty="0"/>
              </a:p>
              <a:p>
                <a:pPr marL="457200" lvl="3" indent="0">
                  <a:spcBef>
                    <a:spcPts val="1000"/>
                  </a:spcBef>
                  <a:buNone/>
                </a:pPr>
                <a:endParaRPr lang="en-US" altLang="ko-KR" sz="2200" b="1" dirty="0"/>
              </a:p>
              <a:p>
                <a:pPr marL="685800" lvl="3">
                  <a:spcBef>
                    <a:spcPts val="1000"/>
                  </a:spcBef>
                </a:pPr>
                <a:endParaRPr lang="en-US" altLang="ko-KR" sz="2200" b="1" dirty="0"/>
              </a:p>
              <a:p>
                <a:pPr marL="228600" lvl="2">
                  <a:spcBef>
                    <a:spcPts val="1000"/>
                  </a:spcBef>
                </a:pP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  <a:blipFill>
                <a:blip r:embed="rId3"/>
                <a:stretch>
                  <a:fillRect l="-694" t="-1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2" descr="{\displaystyle \bigcirc 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{\displaystyle \bigcirc 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6642099" y="3035156"/>
            <a:ext cx="5486229" cy="3201856"/>
            <a:chOff x="3404487" y="2456787"/>
            <a:chExt cx="6498998" cy="3792925"/>
          </a:xfrm>
        </p:grpSpPr>
        <p:sp>
          <p:nvSpPr>
            <p:cNvPr id="72" name="사각형: 둥근 모서리 241">
              <a:extLst>
                <a:ext uri="{FF2B5EF4-FFF2-40B4-BE49-F238E27FC236}">
                  <a16:creationId xmlns:a16="http://schemas.microsoft.com/office/drawing/2014/main" id="{F9A60143-9132-4ED7-BD72-31B4E43A083F}"/>
                </a:ext>
              </a:extLst>
            </p:cNvPr>
            <p:cNvSpPr/>
            <p:nvPr/>
          </p:nvSpPr>
          <p:spPr>
            <a:xfrm>
              <a:off x="4122878" y="3207432"/>
              <a:ext cx="4905164" cy="2338720"/>
            </a:xfrm>
            <a:prstGeom prst="roundRect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B4FF3B11-6762-49DB-956A-84E211EB2E3E}"/>
                </a:ext>
              </a:extLst>
            </p:cNvPr>
            <p:cNvSpPr/>
            <p:nvPr/>
          </p:nvSpPr>
          <p:spPr>
            <a:xfrm>
              <a:off x="5756360" y="4032124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/>
                <p:nvPr/>
              </p:nvSpPr>
              <p:spPr>
                <a:xfrm>
                  <a:off x="4438140" y="5972713"/>
                  <a:ext cx="284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140" y="5972713"/>
                  <a:ext cx="28456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949" r="-12821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A950468-54A9-4605-9C82-C0B89C663A0B}"/>
                    </a:ext>
                  </a:extLst>
                </p:cNvPr>
                <p:cNvSpPr txBox="1"/>
                <p:nvPr/>
              </p:nvSpPr>
              <p:spPr>
                <a:xfrm>
                  <a:off x="3404487" y="4740150"/>
                  <a:ext cx="5193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A950468-54A9-4605-9C82-C0B89C663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487" y="4740150"/>
                  <a:ext cx="51930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1127" r="-14085" b="-447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8622457" y="2456787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457" y="2456787"/>
                  <a:ext cx="29649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6829" r="-1219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098F1F6A-5CF2-4872-B2B7-9C93D388503E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 flipV="1">
              <a:off x="3448585" y="3704641"/>
              <a:ext cx="121537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3404488" y="3391239"/>
                  <a:ext cx="4904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488" y="3391239"/>
                  <a:ext cx="49045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235" r="-13235" b="-410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8B16B6A-14C5-449F-8962-3C5B34218E32}"/>
                </a:ext>
              </a:extLst>
            </p:cNvPr>
            <p:cNvSpPr/>
            <p:nvPr/>
          </p:nvSpPr>
          <p:spPr>
            <a:xfrm>
              <a:off x="5433383" y="4579378"/>
              <a:ext cx="881743" cy="299272"/>
            </a:xfrm>
            <a:prstGeom prst="rect">
              <a:avLst/>
            </a:prstGeom>
            <a:solidFill>
              <a:srgbClr val="F4EE9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tanh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/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blipFill>
                  <a:blip r:embed="rId8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/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blipFill>
                  <a:blip r:embed="rId9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/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blipFill>
                  <a:blip r:embed="rId10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B8ED087F-B47B-493D-8100-F3A781A06E52}"/>
                </a:ext>
              </a:extLst>
            </p:cNvPr>
            <p:cNvSpPr/>
            <p:nvPr/>
          </p:nvSpPr>
          <p:spPr>
            <a:xfrm>
              <a:off x="8370454" y="4258898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E476EFF-E669-4268-B490-DF8BD5547070}"/>
                </a:ext>
              </a:extLst>
            </p:cNvPr>
            <p:cNvSpPr/>
            <p:nvPr/>
          </p:nvSpPr>
          <p:spPr>
            <a:xfrm>
              <a:off x="4663955" y="3586747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251D916-7AA8-44CD-B827-F43421DF5D4A}"/>
                </a:ext>
              </a:extLst>
            </p:cNvPr>
            <p:cNvSpPr/>
            <p:nvPr/>
          </p:nvSpPr>
          <p:spPr>
            <a:xfrm>
              <a:off x="5756360" y="3581472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+</a:t>
              </a: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7E84B6B6-5E17-4DBA-BDA5-F83BF0AD686B}"/>
                </a:ext>
              </a:extLst>
            </p:cNvPr>
            <p:cNvGrpSpPr/>
            <p:nvPr/>
          </p:nvGrpSpPr>
          <p:grpSpPr>
            <a:xfrm>
              <a:off x="8246559" y="3841217"/>
              <a:ext cx="470000" cy="281796"/>
              <a:chOff x="4328374" y="2271384"/>
              <a:chExt cx="470000" cy="281796"/>
            </a:xfrm>
          </p:grpSpPr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38596040-027D-45A1-84F6-C1CCA8A83C44}"/>
                  </a:ext>
                </a:extLst>
              </p:cNvPr>
              <p:cNvSpPr/>
              <p:nvPr/>
            </p:nvSpPr>
            <p:spPr>
              <a:xfrm>
                <a:off x="4422476" y="2271384"/>
                <a:ext cx="281796" cy="28179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B6A1EDF0-A8A6-49F2-964A-75FABE4DBD30}"/>
                  </a:ext>
                </a:extLst>
              </p:cNvPr>
              <p:cNvSpPr txBox="1"/>
              <p:nvPr/>
            </p:nvSpPr>
            <p:spPr>
              <a:xfrm>
                <a:off x="4328374" y="2274317"/>
                <a:ext cx="4700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bg1"/>
                    </a:solidFill>
                  </a:rPr>
                  <a:t>tanh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AF155BC7-48AE-40A0-BEDC-7BEADB13843F}"/>
                </a:ext>
              </a:extLst>
            </p:cNvPr>
            <p:cNvCxnSpPr>
              <a:cxnSpLocks/>
            </p:cNvCxnSpPr>
            <p:nvPr/>
          </p:nvCxnSpPr>
          <p:spPr>
            <a:xfrm>
              <a:off x="3448585" y="5071870"/>
              <a:ext cx="430310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7ED77BA8-BD16-4549-BD7D-6612CC2AA042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13" y="5210415"/>
              <a:ext cx="3357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311D4C39-4797-4901-8C60-F87BFFA977D8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4580423" y="5210415"/>
              <a:ext cx="0" cy="7622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1E73A163-79AB-42C2-930F-6BDA0FEE256A}"/>
                </a:ext>
              </a:extLst>
            </p:cNvPr>
            <p:cNvGrpSpPr/>
            <p:nvPr/>
          </p:nvGrpSpPr>
          <p:grpSpPr>
            <a:xfrm>
              <a:off x="7747874" y="4878652"/>
              <a:ext cx="173314" cy="331763"/>
              <a:chOff x="3033413" y="4878652"/>
              <a:chExt cx="173314" cy="331763"/>
            </a:xfrm>
          </p:grpSpPr>
          <p:cxnSp>
            <p:nvCxnSpPr>
              <p:cNvPr id="162" name="직선 화살표 연결선 161">
                <a:extLst>
                  <a:ext uri="{FF2B5EF4-FFF2-40B4-BE49-F238E27FC236}">
                    <a16:creationId xmlns:a16="http://schemas.microsoft.com/office/drawing/2014/main" id="{3D866DBC-2ECE-48B1-87D9-F8462347B3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3413" y="4878652"/>
                <a:ext cx="0" cy="19321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화살표 연결선 162">
                <a:extLst>
                  <a:ext uri="{FF2B5EF4-FFF2-40B4-BE49-F238E27FC236}">
                    <a16:creationId xmlns:a16="http://schemas.microsoft.com/office/drawing/2014/main" id="{28251B5C-1057-446B-B269-311AA72B1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6727" y="4878652"/>
                <a:ext cx="0" cy="3317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F65E917-4692-444B-91A4-E09D219D7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4254" y="4268682"/>
              <a:ext cx="0" cy="311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CD652E05-3C05-47FB-A246-403D71504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6245" y="3841217"/>
              <a:ext cx="0" cy="7406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BA5CEE3F-42E2-46F1-8EBA-A682E6ACB1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7565" y="4155288"/>
              <a:ext cx="976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8FFF26D-FAC4-44C9-968E-CEBF3725F95B}"/>
                </a:ext>
              </a:extLst>
            </p:cNvPr>
            <p:cNvCxnSpPr>
              <a:cxnSpLocks/>
            </p:cNvCxnSpPr>
            <p:nvPr/>
          </p:nvCxnSpPr>
          <p:spPr>
            <a:xfrm>
              <a:off x="6984221" y="4150018"/>
              <a:ext cx="0" cy="4293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587F8F5E-9EBA-4DFF-8FE5-CF1A93FD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210" y="4376792"/>
              <a:ext cx="0" cy="1970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84DEB058-E95B-4DB7-AEA4-1431E76013D8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 flipV="1">
              <a:off x="7831210" y="4376792"/>
              <a:ext cx="539244" cy="5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04173B20-618F-4598-82D8-677BB995A2A7}"/>
                </a:ext>
              </a:extLst>
            </p:cNvPr>
            <p:cNvCxnSpPr>
              <a:cxnSpLocks/>
              <a:endCxn id="91" idx="4"/>
            </p:cNvCxnSpPr>
            <p:nvPr/>
          </p:nvCxnSpPr>
          <p:spPr>
            <a:xfrm flipV="1">
              <a:off x="5874254" y="3817260"/>
              <a:ext cx="0" cy="2077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56DCA5F6-470E-4895-8A56-A48CF142AA20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129786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C8C3420D-2ACD-4A4F-A828-0FAD42E99087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 flipV="1">
              <a:off x="4901236" y="3699366"/>
              <a:ext cx="855124" cy="52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83B76DB9-FFA6-49AC-A025-84B891F9C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0471" y="3704644"/>
              <a:ext cx="3913014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F430A164-511B-4013-A5A2-AFE756BFD248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3688148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084B8213-5F27-4AC0-AC3A-854C978373E7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494686"/>
              <a:ext cx="0" cy="5771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2F5CC061-0AF9-4C98-8D53-B65E8AAF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1559" y="5072505"/>
              <a:ext cx="140481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02AA4566-D044-4259-B712-F62067CB4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3651" y="2810933"/>
              <a:ext cx="0" cy="7976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74CF2D3C-650D-42E4-B52C-DD65112DB769}"/>
                </a:ext>
              </a:extLst>
            </p:cNvPr>
            <p:cNvCxnSpPr>
              <a:cxnSpLocks/>
            </p:cNvCxnSpPr>
            <p:nvPr/>
          </p:nvCxnSpPr>
          <p:spPr>
            <a:xfrm>
              <a:off x="8743651" y="3817260"/>
              <a:ext cx="0" cy="12546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8954A6F6-8CB5-4F98-A430-4C36137209F8}"/>
                </a:ext>
              </a:extLst>
            </p:cNvPr>
            <p:cNvGrpSpPr/>
            <p:nvPr/>
          </p:nvGrpSpPr>
          <p:grpSpPr>
            <a:xfrm>
              <a:off x="4682331" y="4878652"/>
              <a:ext cx="217412" cy="331763"/>
              <a:chOff x="3026640" y="4878652"/>
              <a:chExt cx="217412" cy="331763"/>
            </a:xfrm>
          </p:grpSpPr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C7358D56-2E23-41C7-9E40-4A3163688754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9577B411-067E-4B0E-99EB-C778C1B07683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60" name="직선 화살표 연결선 159">
                  <a:extLst>
                    <a:ext uri="{FF2B5EF4-FFF2-40B4-BE49-F238E27FC236}">
                      <a16:creationId xmlns:a16="http://schemas.microsoft.com/office/drawing/2014/main" id="{570EE663-D84B-4DEE-ADF3-E15340470B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화살표 연결선 160">
                  <a:extLst>
                    <a:ext uri="{FF2B5EF4-FFF2-40B4-BE49-F238E27FC236}">
                      <a16:creationId xmlns:a16="http://schemas.microsoft.com/office/drawing/2014/main" id="{2D956B5B-1595-4C27-86CD-531C9DF651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7ABCEA9E-393F-4D78-89E0-5D3B594D0E5E}"/>
                </a:ext>
              </a:extLst>
            </p:cNvPr>
            <p:cNvGrpSpPr/>
            <p:nvPr/>
          </p:nvGrpSpPr>
          <p:grpSpPr>
            <a:xfrm>
              <a:off x="5795760" y="4878652"/>
              <a:ext cx="217412" cy="331763"/>
              <a:chOff x="3026640" y="4878652"/>
              <a:chExt cx="217412" cy="331763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B90B9B53-51A9-40D0-8D48-94C7B4F8B21E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A60178E6-DA85-4674-B970-70CF365A8E01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45" name="직선 화살표 연결선 144">
                  <a:extLst>
                    <a:ext uri="{FF2B5EF4-FFF2-40B4-BE49-F238E27FC236}">
                      <a16:creationId xmlns:a16="http://schemas.microsoft.com/office/drawing/2014/main" id="{2F0BD785-EECF-4E1D-AF0E-0F2C68D427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화살표 연결선 145">
                  <a:extLst>
                    <a:ext uri="{FF2B5EF4-FFF2-40B4-BE49-F238E27FC236}">
                      <a16:creationId xmlns:a16="http://schemas.microsoft.com/office/drawing/2014/main" id="{0D657324-5E5D-406C-B213-971A3E980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377D4294-EE83-473B-B1F0-A82C75DA817A}"/>
                </a:ext>
              </a:extLst>
            </p:cNvPr>
            <p:cNvGrpSpPr/>
            <p:nvPr/>
          </p:nvGrpSpPr>
          <p:grpSpPr>
            <a:xfrm>
              <a:off x="6872828" y="4878652"/>
              <a:ext cx="217412" cy="331763"/>
              <a:chOff x="3026640" y="4878652"/>
              <a:chExt cx="217412" cy="331763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E21697AA-FF18-4D7D-90B5-58ACEBAE821F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E3F0DB96-68A4-4A84-8B7D-7C380D95F692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41" name="직선 화살표 연결선 140">
                  <a:extLst>
                    <a:ext uri="{FF2B5EF4-FFF2-40B4-BE49-F238E27FC236}">
                      <a16:creationId xmlns:a16="http://schemas.microsoft.com/office/drawing/2014/main" id="{9F8FFF99-BB59-47E6-999B-6F3ADD7FB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화살표 연결선 141">
                  <a:extLst>
                    <a:ext uri="{FF2B5EF4-FFF2-40B4-BE49-F238E27FC236}">
                      <a16:creationId xmlns:a16="http://schemas.microsoft.com/office/drawing/2014/main" id="{3EFAB99B-B5E4-480D-AEC3-CECCED441F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0A526B74-0CA6-43E3-9E37-09FE44E06BF3}"/>
                    </a:ext>
                  </a:extLst>
                </p:cNvPr>
                <p:cNvSpPr txBox="1"/>
                <p:nvPr/>
              </p:nvSpPr>
              <p:spPr>
                <a:xfrm>
                  <a:off x="9433223" y="4740150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0A526B74-0CA6-43E3-9E37-09FE44E06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223" y="4740150"/>
                  <a:ext cx="29649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6829" r="-1219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9462077" y="3391239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077" y="3391239"/>
                  <a:ext cx="26763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8919" r="-10811" b="-38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4559627" y="4219034"/>
                  <a:ext cx="2489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627" y="4219034"/>
                  <a:ext cx="24897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9412" r="-14706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6791558" y="4219034"/>
                  <a:ext cx="2371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558" y="4219034"/>
                  <a:ext cx="237181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1250" r="-1562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7595569" y="4219034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𝐨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569" y="4219034"/>
                  <a:ext cx="296491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7073" r="-1219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5461195" y="4219034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195" y="4219034"/>
                  <a:ext cx="26763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8919" t="-7895" r="-48649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94399" y="4526130"/>
            <a:ext cx="2905125" cy="685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22975" y="3407823"/>
            <a:ext cx="2847975" cy="676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038100" y="4564045"/>
                <a:ext cx="8386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100" y="4564045"/>
                <a:ext cx="838628" cy="461665"/>
              </a:xfrm>
              <a:prstGeom prst="rect">
                <a:avLst/>
              </a:prstGeom>
              <a:blipFill>
                <a:blip r:embed="rId19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567107" y="3524028"/>
                <a:ext cx="118083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85800" lvl="3"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altLang="ko-KR" sz="2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altLang="ko-KR" sz="2200" b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7" y="3524028"/>
                <a:ext cx="1180836" cy="430887"/>
              </a:xfrm>
              <a:prstGeom prst="rect">
                <a:avLst/>
              </a:prstGeom>
              <a:blipFill>
                <a:blip r:embed="rId20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892157" y="5532162"/>
            <a:ext cx="2876550" cy="704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-41400" y="5634840"/>
                <a:ext cx="2012089" cy="889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85800" lvl="3"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altLang="ko-KR" sz="2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2200" b="1" i="1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altLang="ko-KR" sz="2000" b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altLang="ko-KR" sz="20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  <a:p>
                <a:pPr marL="685800" lvl="3">
                  <a:spcBef>
                    <a:spcPts val="1000"/>
                  </a:spcBef>
                </a:pPr>
                <a:endParaRPr lang="en-US" altLang="ko-KR" sz="2200" b="1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400" y="5634840"/>
                <a:ext cx="2012089" cy="88985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1238797" y="3978441"/>
                <a:ext cx="378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797" y="3978441"/>
                <a:ext cx="378629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/>
              <p:cNvSpPr/>
              <p:nvPr/>
            </p:nvSpPr>
            <p:spPr>
              <a:xfrm>
                <a:off x="1099542" y="5219642"/>
                <a:ext cx="677108" cy="352814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 xmlns="">
          <p:sp>
            <p:nvSpPr>
              <p:cNvPr id="76" name="직사각형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42" y="5219642"/>
                <a:ext cx="677108" cy="35281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/>
          <p:cNvSpPr/>
          <p:nvPr/>
        </p:nvSpPr>
        <p:spPr>
          <a:xfrm>
            <a:off x="2841934" y="3407823"/>
            <a:ext cx="463512" cy="6499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844963" y="4537763"/>
            <a:ext cx="463512" cy="6499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844963" y="5567689"/>
            <a:ext cx="463512" cy="6499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3338699" y="3458624"/>
            <a:ext cx="947881" cy="525952"/>
            <a:chOff x="3338699" y="3458624"/>
            <a:chExt cx="947881" cy="525952"/>
          </a:xfrm>
        </p:grpSpPr>
        <p:sp>
          <p:nvSpPr>
            <p:cNvPr id="96" name="직사각형 95"/>
            <p:cNvSpPr/>
            <p:nvPr/>
          </p:nvSpPr>
          <p:spPr>
            <a:xfrm>
              <a:off x="3338699" y="3458624"/>
              <a:ext cx="463512" cy="26100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823068" y="3723574"/>
              <a:ext cx="463512" cy="26100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3338699" y="4562185"/>
            <a:ext cx="947881" cy="525952"/>
            <a:chOff x="3338699" y="3458624"/>
            <a:chExt cx="947881" cy="525952"/>
          </a:xfrm>
        </p:grpSpPr>
        <p:sp>
          <p:nvSpPr>
            <p:cNvPr id="101" name="직사각형 100"/>
            <p:cNvSpPr/>
            <p:nvPr/>
          </p:nvSpPr>
          <p:spPr>
            <a:xfrm>
              <a:off x="3338699" y="3458624"/>
              <a:ext cx="463512" cy="26100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823068" y="3723574"/>
              <a:ext cx="463512" cy="26100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3338699" y="5591746"/>
            <a:ext cx="947881" cy="525952"/>
            <a:chOff x="3338699" y="3458624"/>
            <a:chExt cx="947881" cy="525952"/>
          </a:xfrm>
        </p:grpSpPr>
        <p:sp>
          <p:nvSpPr>
            <p:cNvPr id="109" name="직사각형 108"/>
            <p:cNvSpPr/>
            <p:nvPr/>
          </p:nvSpPr>
          <p:spPr>
            <a:xfrm>
              <a:off x="3338699" y="3458624"/>
              <a:ext cx="463512" cy="26100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823068" y="3723574"/>
              <a:ext cx="463512" cy="26100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모서리가 둥근 직사각형 1">
            <a:extLst>
              <a:ext uri="{FF2B5EF4-FFF2-40B4-BE49-F238E27FC236}">
                <a16:creationId xmlns:a16="http://schemas.microsoft.com/office/drawing/2014/main" id="{8313DD52-4478-4C92-8C11-10BB0C123AEA}"/>
              </a:ext>
            </a:extLst>
          </p:cNvPr>
          <p:cNvSpPr/>
          <p:nvPr/>
        </p:nvSpPr>
        <p:spPr>
          <a:xfrm>
            <a:off x="7517834" y="3803473"/>
            <a:ext cx="578129" cy="59186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259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</p:spPr>
            <p:txBody>
              <a:bodyPr/>
              <a:lstStyle/>
              <a:p>
                <a:r>
                  <a:rPr lang="en-US" altLang="ko-KR" dirty="0"/>
                  <a:t>LSTM</a:t>
                </a:r>
                <a:r>
                  <a:rPr lang="ko-KR" altLang="en-US" dirty="0"/>
                  <a:t>의 구조</a:t>
                </a:r>
                <a:r>
                  <a:rPr lang="en-US" altLang="ko-KR" dirty="0"/>
                  <a:t> (2) : Input Gate</a:t>
                </a:r>
              </a:p>
              <a:p>
                <a:endParaRPr lang="en-US" altLang="ko-KR" dirty="0"/>
              </a:p>
              <a:p>
                <a:pPr lvl="1"/>
                <a:r>
                  <a:rPr lang="ko-KR" altLang="en-US" dirty="0"/>
                  <a:t>현재 입력 정보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 중에서</a:t>
                </a: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ko-KR" altLang="en-US" dirty="0"/>
                  <a:t>   이전 시점의 장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</a:rPr>
                      <m:t>기기억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무엇을 추가 시킬지를 결정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b="1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r>
                  <a:rPr lang="ko-KR" altLang="en-US" dirty="0"/>
                  <a:t>   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  <a:blipFill>
                <a:blip r:embed="rId3"/>
                <a:stretch>
                  <a:fillRect l="-694" t="-1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2" descr="{\displaystyle \bigcirc 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{\displaystyle \bigcirc 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019800" y="3177907"/>
            <a:ext cx="6018192" cy="3319608"/>
            <a:chOff x="5596144" y="2456787"/>
            <a:chExt cx="6498998" cy="3792925"/>
          </a:xfrm>
        </p:grpSpPr>
        <p:grpSp>
          <p:nvGrpSpPr>
            <p:cNvPr id="6" name="그룹 5"/>
            <p:cNvGrpSpPr/>
            <p:nvPr/>
          </p:nvGrpSpPr>
          <p:grpSpPr>
            <a:xfrm>
              <a:off x="5596144" y="2456787"/>
              <a:ext cx="6498998" cy="3792925"/>
              <a:chOff x="3404487" y="2456787"/>
              <a:chExt cx="6498998" cy="3792925"/>
            </a:xfrm>
          </p:grpSpPr>
          <p:sp>
            <p:nvSpPr>
              <p:cNvPr id="242" name="사각형: 둥근 모서리 241">
                <a:extLst>
                  <a:ext uri="{FF2B5EF4-FFF2-40B4-BE49-F238E27FC236}">
                    <a16:creationId xmlns:a16="http://schemas.microsoft.com/office/drawing/2014/main" id="{F9A60143-9132-4ED7-BD72-31B4E43A083F}"/>
                  </a:ext>
                </a:extLst>
              </p:cNvPr>
              <p:cNvSpPr/>
              <p:nvPr/>
            </p:nvSpPr>
            <p:spPr>
              <a:xfrm>
                <a:off x="4122878" y="3207432"/>
                <a:ext cx="4905164" cy="2338720"/>
              </a:xfrm>
              <a:prstGeom prst="roundRect">
                <a:avLst/>
              </a:prstGeom>
              <a:solidFill>
                <a:schemeClr val="accent6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타원 242">
                <a:extLst>
                  <a:ext uri="{FF2B5EF4-FFF2-40B4-BE49-F238E27FC236}">
                    <a16:creationId xmlns:a16="http://schemas.microsoft.com/office/drawing/2014/main" id="{B4FF3B11-6762-49DB-956A-84E211EB2E3E}"/>
                  </a:ext>
                </a:extLst>
              </p:cNvPr>
              <p:cNvSpPr/>
              <p:nvPr/>
            </p:nvSpPr>
            <p:spPr>
              <a:xfrm>
                <a:off x="5756360" y="4032124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*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F21C249A-8B70-423B-AF0E-E36190C2F62F}"/>
                      </a:ext>
                    </a:extLst>
                  </p:cNvPr>
                  <p:cNvSpPr txBox="1"/>
                  <p:nvPr/>
                </p:nvSpPr>
                <p:spPr>
                  <a:xfrm>
                    <a:off x="4438140" y="5972713"/>
                    <a:ext cx="284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F21C249A-8B70-423B-AF0E-E36190C2F6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8140" y="5972713"/>
                    <a:ext cx="28456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628" r="-6977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5A950468-54A9-4605-9C82-C0B89C663A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04487" y="4740150"/>
                    <a:ext cx="5193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5A950468-54A9-4605-9C82-C0B89C663A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4487" y="4740150"/>
                    <a:ext cx="519309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103" r="-6410" b="-3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/>
                  <p:nvPr/>
                </p:nvSpPr>
                <p:spPr>
                  <a:xfrm>
                    <a:off x="8622457" y="2456787"/>
                    <a:ext cx="2964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22457" y="2456787"/>
                    <a:ext cx="296491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r="-6667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098F1F6A-5CF2-4872-B2B7-9C93D388503E}"/>
                  </a:ext>
                </a:extLst>
              </p:cNvPr>
              <p:cNvCxnSpPr>
                <a:cxnSpLocks/>
                <a:endCxn id="58" idx="2"/>
              </p:cNvCxnSpPr>
              <p:nvPr/>
            </p:nvCxnSpPr>
            <p:spPr>
              <a:xfrm flipV="1">
                <a:off x="3448585" y="3704641"/>
                <a:ext cx="1215370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251182D-2D44-4D7D-AEB4-2926037419A3}"/>
                      </a:ext>
                    </a:extLst>
                  </p:cNvPr>
                  <p:cNvSpPr txBox="1"/>
                  <p:nvPr/>
                </p:nvSpPr>
                <p:spPr>
                  <a:xfrm>
                    <a:off x="3404488" y="3391239"/>
                    <a:ext cx="49045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251182D-2D44-4D7D-AEB4-292603741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4488" y="3391239"/>
                    <a:ext cx="490455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108" r="-6757" b="-3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8B16B6A-14C5-449F-8962-3C5B34218E32}"/>
                  </a:ext>
                </a:extLst>
              </p:cNvPr>
              <p:cNvSpPr/>
              <p:nvPr/>
            </p:nvSpPr>
            <p:spPr>
              <a:xfrm>
                <a:off x="5433383" y="4579378"/>
                <a:ext cx="881743" cy="299272"/>
              </a:xfrm>
              <a:prstGeom prst="rect">
                <a:avLst/>
              </a:prstGeom>
              <a:solidFill>
                <a:srgbClr val="F4EE9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tanh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직사각형 53">
                    <a:extLst>
                      <a:ext uri="{FF2B5EF4-FFF2-40B4-BE49-F238E27FC236}">
                        <a16:creationId xmlns:a16="http://schemas.microsoft.com/office/drawing/2014/main" id="{948E8EF2-5C23-4401-BFE4-9C3DD9AAFE62}"/>
                      </a:ext>
                    </a:extLst>
                  </p:cNvPr>
                  <p:cNvSpPr/>
                  <p:nvPr/>
                </p:nvSpPr>
                <p:spPr>
                  <a:xfrm>
                    <a:off x="4574437" y="4579378"/>
                    <a:ext cx="403616" cy="299272"/>
                  </a:xfrm>
                  <a:prstGeom prst="rect">
                    <a:avLst/>
                  </a:prstGeom>
                  <a:solidFill>
                    <a:srgbClr val="F4EE9C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ko-KR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oMath>
                      </m:oMathPara>
                    </a14:m>
                    <a:endParaRPr lang="ko-KR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직사각형 53">
                    <a:extLst>
                      <a:ext uri="{FF2B5EF4-FFF2-40B4-BE49-F238E27FC236}">
                        <a16:creationId xmlns:a16="http://schemas.microsoft.com/office/drawing/2014/main" id="{948E8EF2-5C23-4401-BFE4-9C3DD9AAFE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4437" y="4579378"/>
                    <a:ext cx="403616" cy="2992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174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직사각형 54">
                    <a:extLst>
                      <a:ext uri="{FF2B5EF4-FFF2-40B4-BE49-F238E27FC236}">
                        <a16:creationId xmlns:a16="http://schemas.microsoft.com/office/drawing/2014/main" id="{5A98FDEF-EDAE-4827-A60A-DC9E7F2CEC76}"/>
                      </a:ext>
                    </a:extLst>
                  </p:cNvPr>
                  <p:cNvSpPr/>
                  <p:nvPr/>
                </p:nvSpPr>
                <p:spPr>
                  <a:xfrm>
                    <a:off x="6770456" y="4579378"/>
                    <a:ext cx="403616" cy="299272"/>
                  </a:xfrm>
                  <a:prstGeom prst="rect">
                    <a:avLst/>
                  </a:prstGeom>
                  <a:solidFill>
                    <a:srgbClr val="F4EE9C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ko-KR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oMath>
                      </m:oMathPara>
                    </a14:m>
                    <a:endParaRPr lang="ko-KR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직사각형 54">
                    <a:extLst>
                      <a:ext uri="{FF2B5EF4-FFF2-40B4-BE49-F238E27FC236}">
                        <a16:creationId xmlns:a16="http://schemas.microsoft.com/office/drawing/2014/main" id="{5A98FDEF-EDAE-4827-A60A-DC9E7F2CEC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0456" y="4579378"/>
                    <a:ext cx="403616" cy="29927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174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직사각형 55">
                    <a:extLst>
                      <a:ext uri="{FF2B5EF4-FFF2-40B4-BE49-F238E27FC236}">
                        <a16:creationId xmlns:a16="http://schemas.microsoft.com/office/drawing/2014/main" id="{AB41BD70-487D-42F6-B861-DBA12BA24A85}"/>
                      </a:ext>
                    </a:extLst>
                  </p:cNvPr>
                  <p:cNvSpPr/>
                  <p:nvPr/>
                </p:nvSpPr>
                <p:spPr>
                  <a:xfrm>
                    <a:off x="7629402" y="4579378"/>
                    <a:ext cx="403616" cy="299272"/>
                  </a:xfrm>
                  <a:prstGeom prst="rect">
                    <a:avLst/>
                  </a:prstGeom>
                  <a:solidFill>
                    <a:srgbClr val="F4EE9C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ko-KR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oMath>
                      </m:oMathPara>
                    </a14:m>
                    <a:endParaRPr lang="ko-KR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직사각형 55">
                    <a:extLst>
                      <a:ext uri="{FF2B5EF4-FFF2-40B4-BE49-F238E27FC236}">
                        <a16:creationId xmlns:a16="http://schemas.microsoft.com/office/drawing/2014/main" id="{AB41BD70-487D-42F6-B861-DBA12BA24A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9402" y="4579378"/>
                    <a:ext cx="403616" cy="29927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174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B8ED087F-B47B-493D-8100-F3A781A06E52}"/>
                  </a:ext>
                </a:extLst>
              </p:cNvPr>
              <p:cNvSpPr/>
              <p:nvPr/>
            </p:nvSpPr>
            <p:spPr>
              <a:xfrm>
                <a:off x="8370454" y="4258898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*</a:t>
                </a:r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9E476EFF-E669-4268-B490-DF8BD5547070}"/>
                  </a:ext>
                </a:extLst>
              </p:cNvPr>
              <p:cNvSpPr/>
              <p:nvPr/>
            </p:nvSpPr>
            <p:spPr>
              <a:xfrm>
                <a:off x="4663955" y="3586747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*</a:t>
                </a: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2251D916-7AA8-44CD-B827-F43421DF5D4A}"/>
                  </a:ext>
                </a:extLst>
              </p:cNvPr>
              <p:cNvSpPr/>
              <p:nvPr/>
            </p:nvSpPr>
            <p:spPr>
              <a:xfrm>
                <a:off x="5756360" y="3581472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7E84B6B6-5E17-4DBA-BDA5-F83BF0AD686B}"/>
                  </a:ext>
                </a:extLst>
              </p:cNvPr>
              <p:cNvGrpSpPr/>
              <p:nvPr/>
            </p:nvGrpSpPr>
            <p:grpSpPr>
              <a:xfrm>
                <a:off x="8246559" y="3841217"/>
                <a:ext cx="470000" cy="281796"/>
                <a:chOff x="4328374" y="2271384"/>
                <a:chExt cx="470000" cy="281796"/>
              </a:xfrm>
            </p:grpSpPr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38596040-027D-45A1-84F6-C1CCA8A83C44}"/>
                    </a:ext>
                  </a:extLst>
                </p:cNvPr>
                <p:cNvSpPr/>
                <p:nvPr/>
              </p:nvSpPr>
              <p:spPr>
                <a:xfrm>
                  <a:off x="4422476" y="2271384"/>
                  <a:ext cx="281796" cy="28179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5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6A1EDF0-A8A6-49F2-964A-75FABE4DBD30}"/>
                    </a:ext>
                  </a:extLst>
                </p:cNvPr>
                <p:cNvSpPr txBox="1"/>
                <p:nvPr/>
              </p:nvSpPr>
              <p:spPr>
                <a:xfrm>
                  <a:off x="4328374" y="2274317"/>
                  <a:ext cx="4700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>
                      <a:solidFill>
                        <a:schemeClr val="bg1"/>
                      </a:solidFill>
                    </a:rPr>
                    <a:t>tanh</a:t>
                  </a:r>
                  <a:endParaRPr lang="ko-KR" alt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F155BC7-48AE-40A0-BEDC-7BEADB1384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585" y="5071870"/>
                <a:ext cx="430310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7ED77BA8-BD16-4549-BD7D-6612CC2AA0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8913" y="5210415"/>
                <a:ext cx="33576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11D4C39-4797-4901-8C60-F87BFFA977D8}"/>
                  </a:ext>
                </a:extLst>
              </p:cNvPr>
              <p:cNvCxnSpPr>
                <a:cxnSpLocks/>
                <a:endCxn id="259" idx="0"/>
              </p:cNvCxnSpPr>
              <p:nvPr/>
            </p:nvCxnSpPr>
            <p:spPr>
              <a:xfrm>
                <a:off x="4580423" y="5210415"/>
                <a:ext cx="0" cy="76229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1E73A163-79AB-42C2-930F-6BDA0FEE256A}"/>
                  </a:ext>
                </a:extLst>
              </p:cNvPr>
              <p:cNvGrpSpPr/>
              <p:nvPr/>
            </p:nvGrpSpPr>
            <p:grpSpPr>
              <a:xfrm>
                <a:off x="7747874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97" name="직선 화살표 연결선 96">
                  <a:extLst>
                    <a:ext uri="{FF2B5EF4-FFF2-40B4-BE49-F238E27FC236}">
                      <a16:creationId xmlns:a16="http://schemas.microsoft.com/office/drawing/2014/main" id="{3D866DBC-2ECE-48B1-87D9-F8462347B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화살표 연결선 97">
                  <a:extLst>
                    <a:ext uri="{FF2B5EF4-FFF2-40B4-BE49-F238E27FC236}">
                      <a16:creationId xmlns:a16="http://schemas.microsoft.com/office/drawing/2014/main" id="{28251B5C-1057-446B-B269-311AA72B19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1F65E917-4692-444B-91A4-E09D219D7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4254" y="4268682"/>
                <a:ext cx="0" cy="31168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>
                <a:extLst>
                  <a:ext uri="{FF2B5EF4-FFF2-40B4-BE49-F238E27FC236}">
                    <a16:creationId xmlns:a16="http://schemas.microsoft.com/office/drawing/2014/main" id="{CD652E05-3C05-47FB-A246-403D71504C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6245" y="3841217"/>
                <a:ext cx="0" cy="74069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화살표 연결선 104">
                <a:extLst>
                  <a:ext uri="{FF2B5EF4-FFF2-40B4-BE49-F238E27FC236}">
                    <a16:creationId xmlns:a16="http://schemas.microsoft.com/office/drawing/2014/main" id="{BA5CEE3F-42E2-46F1-8EBA-A682E6ACB1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7565" y="4155288"/>
                <a:ext cx="97665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28FFF26D-FAC4-44C9-968E-CEBF3725F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4221" y="4150018"/>
                <a:ext cx="0" cy="4293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587F8F5E-9EBA-4DFF-8FE5-CF1A93FDB2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1210" y="4376792"/>
                <a:ext cx="0" cy="19703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84DEB058-E95B-4DB7-AEA4-1431E76013D8}"/>
                  </a:ext>
                </a:extLst>
              </p:cNvPr>
              <p:cNvCxnSpPr>
                <a:cxnSpLocks/>
                <a:endCxn id="57" idx="2"/>
              </p:cNvCxnSpPr>
              <p:nvPr/>
            </p:nvCxnSpPr>
            <p:spPr>
              <a:xfrm flipV="1">
                <a:off x="7831210" y="4376792"/>
                <a:ext cx="539244" cy="54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화살표 연결선 115">
                <a:extLst>
                  <a:ext uri="{FF2B5EF4-FFF2-40B4-BE49-F238E27FC236}">
                    <a16:creationId xmlns:a16="http://schemas.microsoft.com/office/drawing/2014/main" id="{04173B20-618F-4598-82D8-677BB995A2A7}"/>
                  </a:ext>
                </a:extLst>
              </p:cNvPr>
              <p:cNvCxnSpPr>
                <a:cxnSpLocks/>
                <a:endCxn id="59" idx="4"/>
              </p:cNvCxnSpPr>
              <p:nvPr/>
            </p:nvCxnSpPr>
            <p:spPr>
              <a:xfrm flipV="1">
                <a:off x="5874254" y="3817260"/>
                <a:ext cx="0" cy="2077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화살표 연결선 117">
                <a:extLst>
                  <a:ext uri="{FF2B5EF4-FFF2-40B4-BE49-F238E27FC236}">
                    <a16:creationId xmlns:a16="http://schemas.microsoft.com/office/drawing/2014/main" id="{56DCA5F6-470E-4895-8A56-A48CF142A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8348" y="4129786"/>
                <a:ext cx="0" cy="1358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화살표 연결선 120">
                <a:extLst>
                  <a:ext uri="{FF2B5EF4-FFF2-40B4-BE49-F238E27FC236}">
                    <a16:creationId xmlns:a16="http://schemas.microsoft.com/office/drawing/2014/main" id="{C8C3420D-2ACD-4A4F-A828-0FAD42E99087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V="1">
                <a:off x="4901236" y="3699366"/>
                <a:ext cx="855124" cy="527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83B76DB9-FFA6-49AC-A025-84B891F9C0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0471" y="3704644"/>
                <a:ext cx="3913014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id="{F430A164-511B-4013-A5A2-AFE756BFD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8348" y="3688148"/>
                <a:ext cx="0" cy="1358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084B8213-5F27-4AC0-AC3A-854C978373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8348" y="4494686"/>
                <a:ext cx="0" cy="57718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화살표 연결선 129">
                <a:extLst>
                  <a:ext uri="{FF2B5EF4-FFF2-40B4-BE49-F238E27FC236}">
                    <a16:creationId xmlns:a16="http://schemas.microsoft.com/office/drawing/2014/main" id="{2F5CC061-0AF9-4C98-8D53-B65E8AAF6F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81559" y="5072505"/>
                <a:ext cx="1404812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화살표 연결선 132">
                <a:extLst>
                  <a:ext uri="{FF2B5EF4-FFF2-40B4-BE49-F238E27FC236}">
                    <a16:creationId xmlns:a16="http://schemas.microsoft.com/office/drawing/2014/main" id="{02AA4566-D044-4259-B712-F62067CB4F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43651" y="2810933"/>
                <a:ext cx="0" cy="79763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74CF2D3C-650D-42E4-B52C-DD65112DB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3651" y="3817260"/>
                <a:ext cx="0" cy="125461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8954A6F6-8CB5-4F98-A430-4C36137209F8}"/>
                  </a:ext>
                </a:extLst>
              </p:cNvPr>
              <p:cNvGrpSpPr/>
              <p:nvPr/>
            </p:nvGrpSpPr>
            <p:grpSpPr>
              <a:xfrm>
                <a:off x="4682331" y="4878652"/>
                <a:ext cx="217412" cy="331763"/>
                <a:chOff x="3026640" y="4878652"/>
                <a:chExt cx="217412" cy="331763"/>
              </a:xfrm>
            </p:grpSpPr>
            <p:sp>
              <p:nvSpPr>
                <p:cNvPr id="239" name="직사각형 238">
                  <a:extLst>
                    <a:ext uri="{FF2B5EF4-FFF2-40B4-BE49-F238E27FC236}">
                      <a16:creationId xmlns:a16="http://schemas.microsoft.com/office/drawing/2014/main" id="{C7358D56-2E23-41C7-9E40-4A3163688754}"/>
                    </a:ext>
                  </a:extLst>
                </p:cNvPr>
                <p:cNvSpPr/>
                <p:nvPr/>
              </p:nvSpPr>
              <p:spPr>
                <a:xfrm>
                  <a:off x="3147836" y="4996800"/>
                  <a:ext cx="96216" cy="130613"/>
                </a:xfrm>
                <a:prstGeom prst="rect">
                  <a:avLst/>
                </a:prstGeom>
                <a:solidFill>
                  <a:srgbClr val="9BC5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9577B411-067E-4B0E-99EB-C778C1B07683}"/>
                    </a:ext>
                  </a:extLst>
                </p:cNvPr>
                <p:cNvGrpSpPr/>
                <p:nvPr/>
              </p:nvGrpSpPr>
              <p:grpSpPr>
                <a:xfrm>
                  <a:off x="3026640" y="4878652"/>
                  <a:ext cx="173314" cy="331763"/>
                  <a:chOff x="3033413" y="4878652"/>
                  <a:chExt cx="173314" cy="331763"/>
                </a:xfrm>
              </p:grpSpPr>
              <p:cxnSp>
                <p:nvCxnSpPr>
                  <p:cNvPr id="71" name="직선 화살표 연결선 70">
                    <a:extLst>
                      <a:ext uri="{FF2B5EF4-FFF2-40B4-BE49-F238E27FC236}">
                        <a16:creationId xmlns:a16="http://schemas.microsoft.com/office/drawing/2014/main" id="{570EE663-D84B-4DEE-ADF3-E15340470B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33413" y="4878652"/>
                    <a:ext cx="0" cy="19321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직선 화살표 연결선 78">
                    <a:extLst>
                      <a:ext uri="{FF2B5EF4-FFF2-40B4-BE49-F238E27FC236}">
                        <a16:creationId xmlns:a16="http://schemas.microsoft.com/office/drawing/2014/main" id="{2D956B5B-1595-4C27-86CD-531C9DF651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06727" y="4878652"/>
                    <a:ext cx="0" cy="331763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7ABCEA9E-393F-4D78-89E0-5D3B594D0E5E}"/>
                  </a:ext>
                </a:extLst>
              </p:cNvPr>
              <p:cNvGrpSpPr/>
              <p:nvPr/>
            </p:nvGrpSpPr>
            <p:grpSpPr>
              <a:xfrm>
                <a:off x="5795760" y="4878652"/>
                <a:ext cx="217412" cy="331763"/>
                <a:chOff x="3026640" y="4878652"/>
                <a:chExt cx="217412" cy="331763"/>
              </a:xfrm>
            </p:grpSpPr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B90B9B53-51A9-40D0-8D48-94C7B4F8B21E}"/>
                    </a:ext>
                  </a:extLst>
                </p:cNvPr>
                <p:cNvSpPr/>
                <p:nvPr/>
              </p:nvSpPr>
              <p:spPr>
                <a:xfrm>
                  <a:off x="3147836" y="4996800"/>
                  <a:ext cx="96216" cy="130613"/>
                </a:xfrm>
                <a:prstGeom prst="rect">
                  <a:avLst/>
                </a:prstGeom>
                <a:solidFill>
                  <a:srgbClr val="9BC5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1" name="그룹 150">
                  <a:extLst>
                    <a:ext uri="{FF2B5EF4-FFF2-40B4-BE49-F238E27FC236}">
                      <a16:creationId xmlns:a16="http://schemas.microsoft.com/office/drawing/2014/main" id="{A60178E6-DA85-4674-B970-70CF365A8E01}"/>
                    </a:ext>
                  </a:extLst>
                </p:cNvPr>
                <p:cNvGrpSpPr/>
                <p:nvPr/>
              </p:nvGrpSpPr>
              <p:grpSpPr>
                <a:xfrm>
                  <a:off x="3026640" y="4878652"/>
                  <a:ext cx="173314" cy="331763"/>
                  <a:chOff x="3033413" y="4878652"/>
                  <a:chExt cx="173314" cy="331763"/>
                </a:xfrm>
              </p:grpSpPr>
              <p:cxnSp>
                <p:nvCxnSpPr>
                  <p:cNvPr id="152" name="직선 화살표 연결선 151">
                    <a:extLst>
                      <a:ext uri="{FF2B5EF4-FFF2-40B4-BE49-F238E27FC236}">
                        <a16:creationId xmlns:a16="http://schemas.microsoft.com/office/drawing/2014/main" id="{2F0BD785-EECF-4E1D-AF0E-0F2C68D427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33413" y="4878652"/>
                    <a:ext cx="0" cy="19321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직선 화살표 연결선 152">
                    <a:extLst>
                      <a:ext uri="{FF2B5EF4-FFF2-40B4-BE49-F238E27FC236}">
                        <a16:creationId xmlns:a16="http://schemas.microsoft.com/office/drawing/2014/main" id="{0D657324-5E5D-406C-B213-971A3E980E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06727" y="4878652"/>
                    <a:ext cx="0" cy="331763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377D4294-EE83-473B-B1F0-A82C75DA817A}"/>
                  </a:ext>
                </a:extLst>
              </p:cNvPr>
              <p:cNvGrpSpPr/>
              <p:nvPr/>
            </p:nvGrpSpPr>
            <p:grpSpPr>
              <a:xfrm>
                <a:off x="6872828" y="4878652"/>
                <a:ext cx="217412" cy="331763"/>
                <a:chOff x="3026640" y="4878652"/>
                <a:chExt cx="217412" cy="331763"/>
              </a:xfrm>
            </p:grpSpPr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E21697AA-FF18-4D7D-90B5-58ACEBAE821F}"/>
                    </a:ext>
                  </a:extLst>
                </p:cNvPr>
                <p:cNvSpPr/>
                <p:nvPr/>
              </p:nvSpPr>
              <p:spPr>
                <a:xfrm>
                  <a:off x="3147836" y="4996800"/>
                  <a:ext cx="96216" cy="130613"/>
                </a:xfrm>
                <a:prstGeom prst="rect">
                  <a:avLst/>
                </a:prstGeom>
                <a:solidFill>
                  <a:srgbClr val="9BC5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6" name="그룹 155">
                  <a:extLst>
                    <a:ext uri="{FF2B5EF4-FFF2-40B4-BE49-F238E27FC236}">
                      <a16:creationId xmlns:a16="http://schemas.microsoft.com/office/drawing/2014/main" id="{E3F0DB96-68A4-4A84-8B7D-7C380D95F692}"/>
                    </a:ext>
                  </a:extLst>
                </p:cNvPr>
                <p:cNvGrpSpPr/>
                <p:nvPr/>
              </p:nvGrpSpPr>
              <p:grpSpPr>
                <a:xfrm>
                  <a:off x="3026640" y="4878652"/>
                  <a:ext cx="173314" cy="331763"/>
                  <a:chOff x="3033413" y="4878652"/>
                  <a:chExt cx="173314" cy="331763"/>
                </a:xfrm>
              </p:grpSpPr>
              <p:cxnSp>
                <p:nvCxnSpPr>
                  <p:cNvPr id="157" name="직선 화살표 연결선 156">
                    <a:extLst>
                      <a:ext uri="{FF2B5EF4-FFF2-40B4-BE49-F238E27FC236}">
                        <a16:creationId xmlns:a16="http://schemas.microsoft.com/office/drawing/2014/main" id="{9F8FFF99-BB59-47E6-999B-6F3ADD7FB4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33413" y="4878652"/>
                    <a:ext cx="0" cy="19321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직선 화살표 연결선 157">
                    <a:extLst>
                      <a:ext uri="{FF2B5EF4-FFF2-40B4-BE49-F238E27FC236}">
                        <a16:creationId xmlns:a16="http://schemas.microsoft.com/office/drawing/2014/main" id="{3EFAB99B-B5E4-480D-AEC3-CECCED441F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06727" y="4878652"/>
                    <a:ext cx="0" cy="331763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0A526B74-0CA6-43E3-9E37-09FE44E06BF3}"/>
                      </a:ext>
                    </a:extLst>
                  </p:cNvPr>
                  <p:cNvSpPr txBox="1"/>
                  <p:nvPr/>
                </p:nvSpPr>
                <p:spPr>
                  <a:xfrm>
                    <a:off x="9433223" y="4740150"/>
                    <a:ext cx="2964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0A526B74-0CA6-43E3-9E37-09FE44E06B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3223" y="4740150"/>
                    <a:ext cx="296491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000" r="-6667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251182D-2D44-4D7D-AEB4-2926037419A3}"/>
                      </a:ext>
                    </a:extLst>
                  </p:cNvPr>
                  <p:cNvSpPr txBox="1"/>
                  <p:nvPr/>
                </p:nvSpPr>
                <p:spPr>
                  <a:xfrm>
                    <a:off x="9462077" y="3391239"/>
                    <a:ext cx="2676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251182D-2D44-4D7D-AEB4-292603741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2077" y="3391239"/>
                    <a:ext cx="26763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" r="-7500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/>
                  <p:nvPr/>
                </p:nvSpPr>
                <p:spPr>
                  <a:xfrm>
                    <a:off x="4559627" y="4219034"/>
                    <a:ext cx="2489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9627" y="4219034"/>
                    <a:ext cx="24897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3684" r="-7895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/>
                  <p:nvPr/>
                </p:nvSpPr>
                <p:spPr>
                  <a:xfrm>
                    <a:off x="6791558" y="4219034"/>
                    <a:ext cx="23718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1558" y="4219034"/>
                    <a:ext cx="237181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2222" r="-8333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/>
                  <p:nvPr/>
                </p:nvSpPr>
                <p:spPr>
                  <a:xfrm>
                    <a:off x="7595569" y="4219034"/>
                    <a:ext cx="2964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𝐨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5569" y="4219034"/>
                    <a:ext cx="296491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1111" r="-6667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6251182D-2D44-4D7D-AEB4-2926037419A3}"/>
                      </a:ext>
                    </a:extLst>
                  </p:cNvPr>
                  <p:cNvSpPr txBox="1"/>
                  <p:nvPr/>
                </p:nvSpPr>
                <p:spPr>
                  <a:xfrm>
                    <a:off x="5461196" y="4219034"/>
                    <a:ext cx="267637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𝐜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6251182D-2D44-4D7D-AEB4-292603741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1196" y="4219034"/>
                    <a:ext cx="267637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2195" t="-5000" r="-46341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2" name="직사각형 171"/>
            <p:cNvSpPr/>
            <p:nvPr/>
          </p:nvSpPr>
          <p:spPr>
            <a:xfrm>
              <a:off x="6385784" y="3391239"/>
              <a:ext cx="1106903" cy="198086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Forget</a:t>
              </a:r>
              <a:endParaRPr lang="ko-KR" alt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7591116" y="3391239"/>
              <a:ext cx="2015076" cy="1980861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76200"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</a:t>
              </a:r>
              <a:endParaRPr lang="ko-KR" alt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9695480" y="3391239"/>
              <a:ext cx="1157805" cy="198086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Output</a:t>
              </a:r>
              <a:endParaRPr lang="ko-KR" alt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9330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LSTM</a:t>
                </a:r>
                <a:r>
                  <a:rPr lang="ko-KR" altLang="en-US" dirty="0"/>
                  <a:t>의 구조</a:t>
                </a:r>
                <a:r>
                  <a:rPr lang="en-US" altLang="ko-KR" dirty="0"/>
                  <a:t> (2) : Input Gate</a:t>
                </a:r>
              </a:p>
              <a:p>
                <a:pPr lvl="1"/>
                <a:r>
                  <a:rPr lang="en-US" altLang="ko-KR" dirty="0"/>
                  <a:t>Input gate</a:t>
                </a:r>
                <a:r>
                  <a:rPr lang="ko-KR" altLang="en-US" dirty="0"/>
                  <a:t>의 연산 전에</a:t>
                </a:r>
                <a:r>
                  <a:rPr lang="en-US" altLang="ko-KR" dirty="0"/>
                  <a:t>!!!</a:t>
                </a:r>
              </a:p>
              <a:p>
                <a:pPr lvl="2"/>
                <a:r>
                  <a:rPr lang="ko-KR" altLang="en-US" dirty="0"/>
                  <a:t>현재의 입력 정보를 가공하여</a:t>
                </a:r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   </a:t>
                </a:r>
                <a:r>
                  <a:rPr lang="ko-KR" altLang="en-US" dirty="0"/>
                  <a:t>이전 시점의 장기기억에 추가시킬 새로운 정보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기억셀</a:t>
                </a:r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</m:acc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ko-KR" altLang="en-US" b="1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만든다</a:t>
                </a:r>
                <a:r>
                  <a:rPr lang="en-US" altLang="ko-KR" dirty="0"/>
                  <a:t>.</a:t>
                </a:r>
              </a:p>
              <a:p>
                <a:pPr marL="914400" lvl="2" indent="0">
                  <a:buNone/>
                </a:pPr>
                <a:r>
                  <a:rPr lang="en-US" altLang="ko-KR" dirty="0"/>
                  <a:t>  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b="1" dirty="0"/>
                  <a:t>Cf.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</m:acc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sz="2000" dirty="0"/>
                  <a:t>현재 입력 정보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ko-KR" sz="2000" b="1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en-US" altLang="ko-KR" sz="20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sz="20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2000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를 가공한</a:t>
                </a:r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en-US" altLang="ko-KR" sz="2000" dirty="0"/>
                  <a:t>     </a:t>
                </a:r>
                <a:r>
                  <a:rPr lang="ko-KR" altLang="en-US" sz="2000" dirty="0"/>
                  <a:t>  새롭게 추가시킬 정보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새로운 기억 셀</a:t>
                </a:r>
                <a:r>
                  <a:rPr lang="en-US" altLang="ko-KR" sz="2000" dirty="0"/>
                  <a:t>)</a:t>
                </a:r>
              </a:p>
              <a:p>
                <a:pPr marL="457200" lvl="1" indent="0">
                  <a:buNone/>
                </a:pPr>
                <a:endParaRPr lang="en-US" altLang="ko-KR" sz="2000" dirty="0"/>
              </a:p>
              <a:p>
                <a:pPr marL="0" lvl="2" indent="0">
                  <a:spcBef>
                    <a:spcPts val="1000"/>
                  </a:spcBef>
                  <a:buNone/>
                </a:pPr>
                <a:r>
                  <a:rPr lang="en-US" altLang="ko-KR" b="1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</m:acc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𝐭𝐚𝐧𝐡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marL="228600" lvl="2">
                  <a:spcBef>
                    <a:spcPts val="1000"/>
                  </a:spcBef>
                </a:pP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  <a:blipFill>
                <a:blip r:embed="rId3"/>
                <a:stretch>
                  <a:fillRect l="-694" t="-1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2" descr="{\displaystyle \bigcirc 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{\displaystyle \bigcirc 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6642099" y="3035156"/>
            <a:ext cx="5486229" cy="3201856"/>
            <a:chOff x="3404487" y="2456787"/>
            <a:chExt cx="6498998" cy="3792925"/>
          </a:xfrm>
        </p:grpSpPr>
        <p:sp>
          <p:nvSpPr>
            <p:cNvPr id="72" name="사각형: 둥근 모서리 241">
              <a:extLst>
                <a:ext uri="{FF2B5EF4-FFF2-40B4-BE49-F238E27FC236}">
                  <a16:creationId xmlns:a16="http://schemas.microsoft.com/office/drawing/2014/main" id="{F9A60143-9132-4ED7-BD72-31B4E43A083F}"/>
                </a:ext>
              </a:extLst>
            </p:cNvPr>
            <p:cNvSpPr/>
            <p:nvPr/>
          </p:nvSpPr>
          <p:spPr>
            <a:xfrm>
              <a:off x="4122878" y="3207432"/>
              <a:ext cx="4905164" cy="2338720"/>
            </a:xfrm>
            <a:prstGeom prst="roundRect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B4FF3B11-6762-49DB-956A-84E211EB2E3E}"/>
                </a:ext>
              </a:extLst>
            </p:cNvPr>
            <p:cNvSpPr/>
            <p:nvPr/>
          </p:nvSpPr>
          <p:spPr>
            <a:xfrm>
              <a:off x="5756360" y="4032124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/>
                <p:nvPr/>
              </p:nvSpPr>
              <p:spPr>
                <a:xfrm>
                  <a:off x="4438140" y="5972713"/>
                  <a:ext cx="284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140" y="5972713"/>
                  <a:ext cx="28456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949" r="-12821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A950468-54A9-4605-9C82-C0B89C663A0B}"/>
                    </a:ext>
                  </a:extLst>
                </p:cNvPr>
                <p:cNvSpPr txBox="1"/>
                <p:nvPr/>
              </p:nvSpPr>
              <p:spPr>
                <a:xfrm>
                  <a:off x="3404487" y="4740150"/>
                  <a:ext cx="5193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A950468-54A9-4605-9C82-C0B89C663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487" y="4740150"/>
                  <a:ext cx="51930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1127" r="-14085" b="-447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8622457" y="2456787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457" y="2456787"/>
                  <a:ext cx="29649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6829" r="-1219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098F1F6A-5CF2-4872-B2B7-9C93D388503E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 flipV="1">
              <a:off x="3448585" y="3704641"/>
              <a:ext cx="121537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3404488" y="3391239"/>
                  <a:ext cx="4904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488" y="3391239"/>
                  <a:ext cx="49045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235" r="-13235" b="-410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8B16B6A-14C5-449F-8962-3C5B34218E32}"/>
                </a:ext>
              </a:extLst>
            </p:cNvPr>
            <p:cNvSpPr/>
            <p:nvPr/>
          </p:nvSpPr>
          <p:spPr>
            <a:xfrm>
              <a:off x="5433383" y="4579378"/>
              <a:ext cx="881743" cy="299272"/>
            </a:xfrm>
            <a:prstGeom prst="rect">
              <a:avLst/>
            </a:prstGeom>
            <a:solidFill>
              <a:srgbClr val="F4EE9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tanh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/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blipFill>
                  <a:blip r:embed="rId8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/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blipFill>
                  <a:blip r:embed="rId9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/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blipFill>
                  <a:blip r:embed="rId10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B8ED087F-B47B-493D-8100-F3A781A06E52}"/>
                </a:ext>
              </a:extLst>
            </p:cNvPr>
            <p:cNvSpPr/>
            <p:nvPr/>
          </p:nvSpPr>
          <p:spPr>
            <a:xfrm>
              <a:off x="8370454" y="4258898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E476EFF-E669-4268-B490-DF8BD5547070}"/>
                </a:ext>
              </a:extLst>
            </p:cNvPr>
            <p:cNvSpPr/>
            <p:nvPr/>
          </p:nvSpPr>
          <p:spPr>
            <a:xfrm>
              <a:off x="4663955" y="3586747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251D916-7AA8-44CD-B827-F43421DF5D4A}"/>
                </a:ext>
              </a:extLst>
            </p:cNvPr>
            <p:cNvSpPr/>
            <p:nvPr/>
          </p:nvSpPr>
          <p:spPr>
            <a:xfrm>
              <a:off x="5756360" y="3581472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+</a:t>
              </a: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7E84B6B6-5E17-4DBA-BDA5-F83BF0AD686B}"/>
                </a:ext>
              </a:extLst>
            </p:cNvPr>
            <p:cNvGrpSpPr/>
            <p:nvPr/>
          </p:nvGrpSpPr>
          <p:grpSpPr>
            <a:xfrm>
              <a:off x="8246559" y="3841217"/>
              <a:ext cx="470000" cy="281796"/>
              <a:chOff x="4328374" y="2271384"/>
              <a:chExt cx="470000" cy="281796"/>
            </a:xfrm>
          </p:grpSpPr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38596040-027D-45A1-84F6-C1CCA8A83C44}"/>
                  </a:ext>
                </a:extLst>
              </p:cNvPr>
              <p:cNvSpPr/>
              <p:nvPr/>
            </p:nvSpPr>
            <p:spPr>
              <a:xfrm>
                <a:off x="4422476" y="2271384"/>
                <a:ext cx="281796" cy="28179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B6A1EDF0-A8A6-49F2-964A-75FABE4DBD30}"/>
                  </a:ext>
                </a:extLst>
              </p:cNvPr>
              <p:cNvSpPr txBox="1"/>
              <p:nvPr/>
            </p:nvSpPr>
            <p:spPr>
              <a:xfrm>
                <a:off x="4328374" y="2274317"/>
                <a:ext cx="4700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bg1"/>
                    </a:solidFill>
                  </a:rPr>
                  <a:t>tanh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AF155BC7-48AE-40A0-BEDC-7BEADB13843F}"/>
                </a:ext>
              </a:extLst>
            </p:cNvPr>
            <p:cNvCxnSpPr>
              <a:cxnSpLocks/>
            </p:cNvCxnSpPr>
            <p:nvPr/>
          </p:nvCxnSpPr>
          <p:spPr>
            <a:xfrm>
              <a:off x="3448585" y="5071870"/>
              <a:ext cx="430310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7ED77BA8-BD16-4549-BD7D-6612CC2AA042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13" y="5210415"/>
              <a:ext cx="3357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311D4C39-4797-4901-8C60-F87BFFA977D8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4580423" y="5210415"/>
              <a:ext cx="0" cy="7622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1E73A163-79AB-42C2-930F-6BDA0FEE256A}"/>
                </a:ext>
              </a:extLst>
            </p:cNvPr>
            <p:cNvGrpSpPr/>
            <p:nvPr/>
          </p:nvGrpSpPr>
          <p:grpSpPr>
            <a:xfrm>
              <a:off x="7747874" y="4878652"/>
              <a:ext cx="173314" cy="331763"/>
              <a:chOff x="3033413" y="4878652"/>
              <a:chExt cx="173314" cy="331763"/>
            </a:xfrm>
          </p:grpSpPr>
          <p:cxnSp>
            <p:nvCxnSpPr>
              <p:cNvPr id="162" name="직선 화살표 연결선 161">
                <a:extLst>
                  <a:ext uri="{FF2B5EF4-FFF2-40B4-BE49-F238E27FC236}">
                    <a16:creationId xmlns:a16="http://schemas.microsoft.com/office/drawing/2014/main" id="{3D866DBC-2ECE-48B1-87D9-F8462347B3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3413" y="4878652"/>
                <a:ext cx="0" cy="19321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화살표 연결선 162">
                <a:extLst>
                  <a:ext uri="{FF2B5EF4-FFF2-40B4-BE49-F238E27FC236}">
                    <a16:creationId xmlns:a16="http://schemas.microsoft.com/office/drawing/2014/main" id="{28251B5C-1057-446B-B269-311AA72B1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6727" y="4878652"/>
                <a:ext cx="0" cy="3317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F65E917-4692-444B-91A4-E09D219D7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4254" y="4268682"/>
              <a:ext cx="0" cy="311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CD652E05-3C05-47FB-A246-403D71504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6245" y="3841217"/>
              <a:ext cx="0" cy="7406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BA5CEE3F-42E2-46F1-8EBA-A682E6ACB1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7565" y="4155288"/>
              <a:ext cx="976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8FFF26D-FAC4-44C9-968E-CEBF3725F95B}"/>
                </a:ext>
              </a:extLst>
            </p:cNvPr>
            <p:cNvCxnSpPr>
              <a:cxnSpLocks/>
            </p:cNvCxnSpPr>
            <p:nvPr/>
          </p:nvCxnSpPr>
          <p:spPr>
            <a:xfrm>
              <a:off x="6984221" y="4150018"/>
              <a:ext cx="0" cy="4293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587F8F5E-9EBA-4DFF-8FE5-CF1A93FD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210" y="4376792"/>
              <a:ext cx="0" cy="1970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84DEB058-E95B-4DB7-AEA4-1431E76013D8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 flipV="1">
              <a:off x="7831210" y="4376792"/>
              <a:ext cx="539244" cy="5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04173B20-618F-4598-82D8-677BB995A2A7}"/>
                </a:ext>
              </a:extLst>
            </p:cNvPr>
            <p:cNvCxnSpPr>
              <a:cxnSpLocks/>
              <a:endCxn id="91" idx="4"/>
            </p:cNvCxnSpPr>
            <p:nvPr/>
          </p:nvCxnSpPr>
          <p:spPr>
            <a:xfrm flipV="1">
              <a:off x="5874254" y="3817260"/>
              <a:ext cx="0" cy="2077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56DCA5F6-470E-4895-8A56-A48CF142AA20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129786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C8C3420D-2ACD-4A4F-A828-0FAD42E99087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 flipV="1">
              <a:off x="4901236" y="3699366"/>
              <a:ext cx="855124" cy="52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83B76DB9-FFA6-49AC-A025-84B891F9C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0471" y="3704644"/>
              <a:ext cx="3913014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F430A164-511B-4013-A5A2-AFE756BFD248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3688148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084B8213-5F27-4AC0-AC3A-854C978373E7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494686"/>
              <a:ext cx="0" cy="5771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2F5CC061-0AF9-4C98-8D53-B65E8AAF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1559" y="5072505"/>
              <a:ext cx="140481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02AA4566-D044-4259-B712-F62067CB4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3651" y="2810933"/>
              <a:ext cx="0" cy="7976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74CF2D3C-650D-42E4-B52C-DD65112DB769}"/>
                </a:ext>
              </a:extLst>
            </p:cNvPr>
            <p:cNvCxnSpPr>
              <a:cxnSpLocks/>
            </p:cNvCxnSpPr>
            <p:nvPr/>
          </p:nvCxnSpPr>
          <p:spPr>
            <a:xfrm>
              <a:off x="8743651" y="3817260"/>
              <a:ext cx="0" cy="12546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8954A6F6-8CB5-4F98-A430-4C36137209F8}"/>
                </a:ext>
              </a:extLst>
            </p:cNvPr>
            <p:cNvGrpSpPr/>
            <p:nvPr/>
          </p:nvGrpSpPr>
          <p:grpSpPr>
            <a:xfrm>
              <a:off x="4682331" y="4878652"/>
              <a:ext cx="217412" cy="331763"/>
              <a:chOff x="3026640" y="4878652"/>
              <a:chExt cx="217412" cy="331763"/>
            </a:xfrm>
          </p:grpSpPr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C7358D56-2E23-41C7-9E40-4A3163688754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9577B411-067E-4B0E-99EB-C778C1B07683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60" name="직선 화살표 연결선 159">
                  <a:extLst>
                    <a:ext uri="{FF2B5EF4-FFF2-40B4-BE49-F238E27FC236}">
                      <a16:creationId xmlns:a16="http://schemas.microsoft.com/office/drawing/2014/main" id="{570EE663-D84B-4DEE-ADF3-E15340470B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화살표 연결선 160">
                  <a:extLst>
                    <a:ext uri="{FF2B5EF4-FFF2-40B4-BE49-F238E27FC236}">
                      <a16:creationId xmlns:a16="http://schemas.microsoft.com/office/drawing/2014/main" id="{2D956B5B-1595-4C27-86CD-531C9DF651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7ABCEA9E-393F-4D78-89E0-5D3B594D0E5E}"/>
                </a:ext>
              </a:extLst>
            </p:cNvPr>
            <p:cNvGrpSpPr/>
            <p:nvPr/>
          </p:nvGrpSpPr>
          <p:grpSpPr>
            <a:xfrm>
              <a:off x="5795760" y="4878652"/>
              <a:ext cx="217412" cy="331763"/>
              <a:chOff x="3026640" y="4878652"/>
              <a:chExt cx="217412" cy="331763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B90B9B53-51A9-40D0-8D48-94C7B4F8B21E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A60178E6-DA85-4674-B970-70CF365A8E01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45" name="직선 화살표 연결선 144">
                  <a:extLst>
                    <a:ext uri="{FF2B5EF4-FFF2-40B4-BE49-F238E27FC236}">
                      <a16:creationId xmlns:a16="http://schemas.microsoft.com/office/drawing/2014/main" id="{2F0BD785-EECF-4E1D-AF0E-0F2C68D427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화살표 연결선 145">
                  <a:extLst>
                    <a:ext uri="{FF2B5EF4-FFF2-40B4-BE49-F238E27FC236}">
                      <a16:creationId xmlns:a16="http://schemas.microsoft.com/office/drawing/2014/main" id="{0D657324-5E5D-406C-B213-971A3E980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377D4294-EE83-473B-B1F0-A82C75DA817A}"/>
                </a:ext>
              </a:extLst>
            </p:cNvPr>
            <p:cNvGrpSpPr/>
            <p:nvPr/>
          </p:nvGrpSpPr>
          <p:grpSpPr>
            <a:xfrm>
              <a:off x="6872828" y="4878652"/>
              <a:ext cx="217412" cy="331763"/>
              <a:chOff x="3026640" y="4878652"/>
              <a:chExt cx="217412" cy="331763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E21697AA-FF18-4D7D-90B5-58ACEBAE821F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E3F0DB96-68A4-4A84-8B7D-7C380D95F692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41" name="직선 화살표 연결선 140">
                  <a:extLst>
                    <a:ext uri="{FF2B5EF4-FFF2-40B4-BE49-F238E27FC236}">
                      <a16:creationId xmlns:a16="http://schemas.microsoft.com/office/drawing/2014/main" id="{9F8FFF99-BB59-47E6-999B-6F3ADD7FB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화살표 연결선 141">
                  <a:extLst>
                    <a:ext uri="{FF2B5EF4-FFF2-40B4-BE49-F238E27FC236}">
                      <a16:creationId xmlns:a16="http://schemas.microsoft.com/office/drawing/2014/main" id="{3EFAB99B-B5E4-480D-AEC3-CECCED441F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0A526B74-0CA6-43E3-9E37-09FE44E06BF3}"/>
                    </a:ext>
                  </a:extLst>
                </p:cNvPr>
                <p:cNvSpPr txBox="1"/>
                <p:nvPr/>
              </p:nvSpPr>
              <p:spPr>
                <a:xfrm>
                  <a:off x="9433223" y="4740150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0A526B74-0CA6-43E3-9E37-09FE44E06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223" y="4740150"/>
                  <a:ext cx="29649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6829" r="-1219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9462077" y="3391239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077" y="3391239"/>
                  <a:ext cx="26763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8919" r="-10811" b="-38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4559627" y="4219034"/>
                  <a:ext cx="2489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627" y="4219034"/>
                  <a:ext cx="24897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9412" r="-14706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6791558" y="4219034"/>
                  <a:ext cx="2371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558" y="4219034"/>
                  <a:ext cx="237181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1250" r="-1562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7595569" y="4219034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𝐨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569" y="4219034"/>
                  <a:ext cx="296491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7073" r="-1219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5461196" y="4219034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196" y="4219034"/>
                  <a:ext cx="26763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8919" t="-7895" r="-48649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모서리가 둥근 직사각형 1"/>
          <p:cNvSpPr/>
          <p:nvPr/>
        </p:nvSpPr>
        <p:spPr>
          <a:xfrm>
            <a:off x="8354823" y="4564037"/>
            <a:ext cx="780127" cy="88946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616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</p:spPr>
            <p:txBody>
              <a:bodyPr/>
              <a:lstStyle/>
              <a:p>
                <a:r>
                  <a:rPr lang="en-US" altLang="ko-KR" dirty="0"/>
                  <a:t>LSTM</a:t>
                </a:r>
                <a:r>
                  <a:rPr lang="ko-KR" altLang="en-US" dirty="0"/>
                  <a:t>의 구조</a:t>
                </a:r>
                <a:r>
                  <a:rPr lang="en-US" altLang="ko-KR" dirty="0"/>
                  <a:t> (2) : Input Gate</a:t>
                </a:r>
              </a:p>
              <a:p>
                <a:pPr lvl="1"/>
                <a:r>
                  <a:rPr lang="en-US" altLang="ko-KR" dirty="0"/>
                  <a:t>Input gate</a:t>
                </a:r>
                <a:r>
                  <a:rPr lang="ko-KR" altLang="en-US" dirty="0"/>
                  <a:t>의 연산 </a:t>
                </a:r>
                <a:r>
                  <a:rPr lang="en-US" altLang="ko-KR" dirty="0"/>
                  <a:t>(1)</a:t>
                </a:r>
              </a:p>
              <a:p>
                <a:pPr lvl="2"/>
                <a:r>
                  <a:rPr lang="ko-KR" altLang="en-US" dirty="0"/>
                  <a:t>다음 수식을 통해 계산되며</a:t>
                </a:r>
                <a:r>
                  <a:rPr lang="en-US" altLang="ko-KR" dirty="0"/>
                  <a:t>, </a:t>
                </a:r>
              </a:p>
              <a:p>
                <a:pPr marL="914400" lvl="2" indent="0">
                  <a:buNone/>
                </a:pPr>
                <a:r>
                  <a:rPr lang="ko-KR" altLang="en-US" dirty="0"/>
                  <a:t>   현재 시점</a:t>
                </a:r>
                <a:r>
                  <a:rPr lang="en-US" altLang="ko-KR" dirty="0"/>
                  <a:t>(</a:t>
                </a:r>
                <a:r>
                  <a:rPr lang="en-US" altLang="ko-KR" i="1" dirty="0"/>
                  <a:t>t 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에서 입력 받은 정보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와 단기기억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Affine </a:t>
                </a:r>
                <a:r>
                  <a:rPr lang="ko-KR" altLang="en-US" dirty="0"/>
                  <a:t>변환한 값을</a:t>
                </a:r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   Sigmoid</a:t>
                </a:r>
                <a:r>
                  <a:rPr lang="ko-KR" altLang="en-US" dirty="0"/>
                  <a:t>를 적용해 </a:t>
                </a:r>
                <a:r>
                  <a:rPr lang="en-US" altLang="ko-KR" dirty="0"/>
                  <a:t>0~1</a:t>
                </a:r>
                <a:r>
                  <a:rPr lang="ko-KR" altLang="en-US" dirty="0"/>
                  <a:t>사이의 값으로 변환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 x H</a:t>
                </a:r>
                <a:r>
                  <a:rPr lang="ko-KR" altLang="en-US" dirty="0"/>
                  <a:t> 크기의 </a:t>
                </a:r>
                <a:r>
                  <a:rPr lang="en-US" altLang="ko-KR" dirty="0"/>
                  <a:t>0 ~ 1 </a:t>
                </a:r>
                <a:r>
                  <a:rPr lang="ko-KR" altLang="en-US" dirty="0"/>
                  <a:t>사이의 값을 갖는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행렬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685800" lvl="3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2200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ko-KR" sz="22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1" i="0" smtClean="0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1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1" i="0" smtClean="0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1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ko-KR" sz="2200" b="1" dirty="0"/>
              </a:p>
              <a:p>
                <a:pPr marL="228600" lvl="2">
                  <a:spcBef>
                    <a:spcPts val="1000"/>
                  </a:spcBef>
                </a:pP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  <a:blipFill>
                <a:blip r:embed="rId3"/>
                <a:stretch>
                  <a:fillRect l="-694" t="-1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2" descr="{\displaystyle \bigcirc 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{\displaystyle \bigcirc 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6642099" y="3035156"/>
            <a:ext cx="5486229" cy="3201856"/>
            <a:chOff x="3404487" y="2456787"/>
            <a:chExt cx="6498998" cy="3792925"/>
          </a:xfrm>
        </p:grpSpPr>
        <p:sp>
          <p:nvSpPr>
            <p:cNvPr id="72" name="사각형: 둥근 모서리 241">
              <a:extLst>
                <a:ext uri="{FF2B5EF4-FFF2-40B4-BE49-F238E27FC236}">
                  <a16:creationId xmlns:a16="http://schemas.microsoft.com/office/drawing/2014/main" id="{F9A60143-9132-4ED7-BD72-31B4E43A083F}"/>
                </a:ext>
              </a:extLst>
            </p:cNvPr>
            <p:cNvSpPr/>
            <p:nvPr/>
          </p:nvSpPr>
          <p:spPr>
            <a:xfrm>
              <a:off x="4122878" y="3207432"/>
              <a:ext cx="4905164" cy="2338720"/>
            </a:xfrm>
            <a:prstGeom prst="roundRect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B4FF3B11-6762-49DB-956A-84E211EB2E3E}"/>
                </a:ext>
              </a:extLst>
            </p:cNvPr>
            <p:cNvSpPr/>
            <p:nvPr/>
          </p:nvSpPr>
          <p:spPr>
            <a:xfrm>
              <a:off x="5756360" y="4032124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/>
                <p:nvPr/>
              </p:nvSpPr>
              <p:spPr>
                <a:xfrm>
                  <a:off x="4438140" y="5972713"/>
                  <a:ext cx="284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140" y="5972713"/>
                  <a:ext cx="28456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949" r="-12821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A950468-54A9-4605-9C82-C0B89C663A0B}"/>
                    </a:ext>
                  </a:extLst>
                </p:cNvPr>
                <p:cNvSpPr txBox="1"/>
                <p:nvPr/>
              </p:nvSpPr>
              <p:spPr>
                <a:xfrm>
                  <a:off x="3404487" y="4740150"/>
                  <a:ext cx="5193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A950468-54A9-4605-9C82-C0B89C663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487" y="4740150"/>
                  <a:ext cx="51930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1127" r="-14085" b="-447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8622457" y="2456787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457" y="2456787"/>
                  <a:ext cx="29649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6829" r="-1219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098F1F6A-5CF2-4872-B2B7-9C93D388503E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 flipV="1">
              <a:off x="3448585" y="3704641"/>
              <a:ext cx="121537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3404488" y="3391239"/>
                  <a:ext cx="4904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488" y="3391239"/>
                  <a:ext cx="49045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235" r="-13235" b="-410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8B16B6A-14C5-449F-8962-3C5B34218E32}"/>
                </a:ext>
              </a:extLst>
            </p:cNvPr>
            <p:cNvSpPr/>
            <p:nvPr/>
          </p:nvSpPr>
          <p:spPr>
            <a:xfrm>
              <a:off x="5433383" y="4579378"/>
              <a:ext cx="881743" cy="299272"/>
            </a:xfrm>
            <a:prstGeom prst="rect">
              <a:avLst/>
            </a:prstGeom>
            <a:solidFill>
              <a:srgbClr val="F4EE9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tanh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/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blipFill>
                  <a:blip r:embed="rId8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/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blipFill>
                  <a:blip r:embed="rId9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/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blipFill>
                  <a:blip r:embed="rId10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B8ED087F-B47B-493D-8100-F3A781A06E52}"/>
                </a:ext>
              </a:extLst>
            </p:cNvPr>
            <p:cNvSpPr/>
            <p:nvPr/>
          </p:nvSpPr>
          <p:spPr>
            <a:xfrm>
              <a:off x="8370454" y="4258898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E476EFF-E669-4268-B490-DF8BD5547070}"/>
                </a:ext>
              </a:extLst>
            </p:cNvPr>
            <p:cNvSpPr/>
            <p:nvPr/>
          </p:nvSpPr>
          <p:spPr>
            <a:xfrm>
              <a:off x="4663955" y="3586747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251D916-7AA8-44CD-B827-F43421DF5D4A}"/>
                </a:ext>
              </a:extLst>
            </p:cNvPr>
            <p:cNvSpPr/>
            <p:nvPr/>
          </p:nvSpPr>
          <p:spPr>
            <a:xfrm>
              <a:off x="5756360" y="3581472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+</a:t>
              </a: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7E84B6B6-5E17-4DBA-BDA5-F83BF0AD686B}"/>
                </a:ext>
              </a:extLst>
            </p:cNvPr>
            <p:cNvGrpSpPr/>
            <p:nvPr/>
          </p:nvGrpSpPr>
          <p:grpSpPr>
            <a:xfrm>
              <a:off x="8246559" y="3841217"/>
              <a:ext cx="470000" cy="281796"/>
              <a:chOff x="4328374" y="2271384"/>
              <a:chExt cx="470000" cy="281796"/>
            </a:xfrm>
          </p:grpSpPr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38596040-027D-45A1-84F6-C1CCA8A83C44}"/>
                  </a:ext>
                </a:extLst>
              </p:cNvPr>
              <p:cNvSpPr/>
              <p:nvPr/>
            </p:nvSpPr>
            <p:spPr>
              <a:xfrm>
                <a:off x="4422476" y="2271384"/>
                <a:ext cx="281796" cy="28179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B6A1EDF0-A8A6-49F2-964A-75FABE4DBD30}"/>
                  </a:ext>
                </a:extLst>
              </p:cNvPr>
              <p:cNvSpPr txBox="1"/>
              <p:nvPr/>
            </p:nvSpPr>
            <p:spPr>
              <a:xfrm>
                <a:off x="4328374" y="2274317"/>
                <a:ext cx="4700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bg1"/>
                    </a:solidFill>
                  </a:rPr>
                  <a:t>tanh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AF155BC7-48AE-40A0-BEDC-7BEADB13843F}"/>
                </a:ext>
              </a:extLst>
            </p:cNvPr>
            <p:cNvCxnSpPr>
              <a:cxnSpLocks/>
            </p:cNvCxnSpPr>
            <p:nvPr/>
          </p:nvCxnSpPr>
          <p:spPr>
            <a:xfrm>
              <a:off x="3448585" y="5071870"/>
              <a:ext cx="430310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7ED77BA8-BD16-4549-BD7D-6612CC2AA042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13" y="5210415"/>
              <a:ext cx="3357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311D4C39-4797-4901-8C60-F87BFFA977D8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4580423" y="5210415"/>
              <a:ext cx="0" cy="7622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1E73A163-79AB-42C2-930F-6BDA0FEE256A}"/>
                </a:ext>
              </a:extLst>
            </p:cNvPr>
            <p:cNvGrpSpPr/>
            <p:nvPr/>
          </p:nvGrpSpPr>
          <p:grpSpPr>
            <a:xfrm>
              <a:off x="7747874" y="4878652"/>
              <a:ext cx="173314" cy="331763"/>
              <a:chOff x="3033413" y="4878652"/>
              <a:chExt cx="173314" cy="331763"/>
            </a:xfrm>
          </p:grpSpPr>
          <p:cxnSp>
            <p:nvCxnSpPr>
              <p:cNvPr id="162" name="직선 화살표 연결선 161">
                <a:extLst>
                  <a:ext uri="{FF2B5EF4-FFF2-40B4-BE49-F238E27FC236}">
                    <a16:creationId xmlns:a16="http://schemas.microsoft.com/office/drawing/2014/main" id="{3D866DBC-2ECE-48B1-87D9-F8462347B3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3413" y="4878652"/>
                <a:ext cx="0" cy="19321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화살표 연결선 162">
                <a:extLst>
                  <a:ext uri="{FF2B5EF4-FFF2-40B4-BE49-F238E27FC236}">
                    <a16:creationId xmlns:a16="http://schemas.microsoft.com/office/drawing/2014/main" id="{28251B5C-1057-446B-B269-311AA72B1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6727" y="4878652"/>
                <a:ext cx="0" cy="3317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F65E917-4692-444B-91A4-E09D219D7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4254" y="4268682"/>
              <a:ext cx="0" cy="311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CD652E05-3C05-47FB-A246-403D71504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6245" y="3841217"/>
              <a:ext cx="0" cy="7406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BA5CEE3F-42E2-46F1-8EBA-A682E6ACB1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7565" y="4155288"/>
              <a:ext cx="976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8FFF26D-FAC4-44C9-968E-CEBF3725F95B}"/>
                </a:ext>
              </a:extLst>
            </p:cNvPr>
            <p:cNvCxnSpPr>
              <a:cxnSpLocks/>
            </p:cNvCxnSpPr>
            <p:nvPr/>
          </p:nvCxnSpPr>
          <p:spPr>
            <a:xfrm>
              <a:off x="6984221" y="4150018"/>
              <a:ext cx="0" cy="4293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587F8F5E-9EBA-4DFF-8FE5-CF1A93FD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210" y="4376792"/>
              <a:ext cx="0" cy="1970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84DEB058-E95B-4DB7-AEA4-1431E76013D8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 flipV="1">
              <a:off x="7831210" y="4376792"/>
              <a:ext cx="539244" cy="5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04173B20-618F-4598-82D8-677BB995A2A7}"/>
                </a:ext>
              </a:extLst>
            </p:cNvPr>
            <p:cNvCxnSpPr>
              <a:cxnSpLocks/>
              <a:endCxn id="91" idx="4"/>
            </p:cNvCxnSpPr>
            <p:nvPr/>
          </p:nvCxnSpPr>
          <p:spPr>
            <a:xfrm flipV="1">
              <a:off x="5874254" y="3817260"/>
              <a:ext cx="0" cy="2077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56DCA5F6-470E-4895-8A56-A48CF142AA20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129786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C8C3420D-2ACD-4A4F-A828-0FAD42E99087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 flipV="1">
              <a:off x="4901236" y="3699366"/>
              <a:ext cx="855124" cy="52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83B76DB9-FFA6-49AC-A025-84B891F9C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0471" y="3704644"/>
              <a:ext cx="3913014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F430A164-511B-4013-A5A2-AFE756BFD248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3688148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084B8213-5F27-4AC0-AC3A-854C978373E7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494686"/>
              <a:ext cx="0" cy="5771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2F5CC061-0AF9-4C98-8D53-B65E8AAF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1559" y="5072505"/>
              <a:ext cx="140481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02AA4566-D044-4259-B712-F62067CB4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3651" y="2810933"/>
              <a:ext cx="0" cy="7976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74CF2D3C-650D-42E4-B52C-DD65112DB769}"/>
                </a:ext>
              </a:extLst>
            </p:cNvPr>
            <p:cNvCxnSpPr>
              <a:cxnSpLocks/>
            </p:cNvCxnSpPr>
            <p:nvPr/>
          </p:nvCxnSpPr>
          <p:spPr>
            <a:xfrm>
              <a:off x="8743651" y="3817260"/>
              <a:ext cx="0" cy="12546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8954A6F6-8CB5-4F98-A430-4C36137209F8}"/>
                </a:ext>
              </a:extLst>
            </p:cNvPr>
            <p:cNvGrpSpPr/>
            <p:nvPr/>
          </p:nvGrpSpPr>
          <p:grpSpPr>
            <a:xfrm>
              <a:off x="4682331" y="4878652"/>
              <a:ext cx="217412" cy="331763"/>
              <a:chOff x="3026640" y="4878652"/>
              <a:chExt cx="217412" cy="331763"/>
            </a:xfrm>
          </p:grpSpPr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C7358D56-2E23-41C7-9E40-4A3163688754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9577B411-067E-4B0E-99EB-C778C1B07683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60" name="직선 화살표 연결선 159">
                  <a:extLst>
                    <a:ext uri="{FF2B5EF4-FFF2-40B4-BE49-F238E27FC236}">
                      <a16:creationId xmlns:a16="http://schemas.microsoft.com/office/drawing/2014/main" id="{570EE663-D84B-4DEE-ADF3-E15340470B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화살표 연결선 160">
                  <a:extLst>
                    <a:ext uri="{FF2B5EF4-FFF2-40B4-BE49-F238E27FC236}">
                      <a16:creationId xmlns:a16="http://schemas.microsoft.com/office/drawing/2014/main" id="{2D956B5B-1595-4C27-86CD-531C9DF651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7ABCEA9E-393F-4D78-89E0-5D3B594D0E5E}"/>
                </a:ext>
              </a:extLst>
            </p:cNvPr>
            <p:cNvGrpSpPr/>
            <p:nvPr/>
          </p:nvGrpSpPr>
          <p:grpSpPr>
            <a:xfrm>
              <a:off x="5795760" y="4878652"/>
              <a:ext cx="217412" cy="331763"/>
              <a:chOff x="3026640" y="4878652"/>
              <a:chExt cx="217412" cy="331763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B90B9B53-51A9-40D0-8D48-94C7B4F8B21E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A60178E6-DA85-4674-B970-70CF365A8E01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45" name="직선 화살표 연결선 144">
                  <a:extLst>
                    <a:ext uri="{FF2B5EF4-FFF2-40B4-BE49-F238E27FC236}">
                      <a16:creationId xmlns:a16="http://schemas.microsoft.com/office/drawing/2014/main" id="{2F0BD785-EECF-4E1D-AF0E-0F2C68D427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화살표 연결선 145">
                  <a:extLst>
                    <a:ext uri="{FF2B5EF4-FFF2-40B4-BE49-F238E27FC236}">
                      <a16:creationId xmlns:a16="http://schemas.microsoft.com/office/drawing/2014/main" id="{0D657324-5E5D-406C-B213-971A3E980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377D4294-EE83-473B-B1F0-A82C75DA817A}"/>
                </a:ext>
              </a:extLst>
            </p:cNvPr>
            <p:cNvGrpSpPr/>
            <p:nvPr/>
          </p:nvGrpSpPr>
          <p:grpSpPr>
            <a:xfrm>
              <a:off x="6872828" y="4878652"/>
              <a:ext cx="217412" cy="331763"/>
              <a:chOff x="3026640" y="4878652"/>
              <a:chExt cx="217412" cy="331763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E21697AA-FF18-4D7D-90B5-58ACEBAE821F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E3F0DB96-68A4-4A84-8B7D-7C380D95F692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41" name="직선 화살표 연결선 140">
                  <a:extLst>
                    <a:ext uri="{FF2B5EF4-FFF2-40B4-BE49-F238E27FC236}">
                      <a16:creationId xmlns:a16="http://schemas.microsoft.com/office/drawing/2014/main" id="{9F8FFF99-BB59-47E6-999B-6F3ADD7FB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화살표 연결선 141">
                  <a:extLst>
                    <a:ext uri="{FF2B5EF4-FFF2-40B4-BE49-F238E27FC236}">
                      <a16:creationId xmlns:a16="http://schemas.microsoft.com/office/drawing/2014/main" id="{3EFAB99B-B5E4-480D-AEC3-CECCED441F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0A526B74-0CA6-43E3-9E37-09FE44E06BF3}"/>
                    </a:ext>
                  </a:extLst>
                </p:cNvPr>
                <p:cNvSpPr txBox="1"/>
                <p:nvPr/>
              </p:nvSpPr>
              <p:spPr>
                <a:xfrm>
                  <a:off x="9433223" y="4740150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0A526B74-0CA6-43E3-9E37-09FE44E06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223" y="4740150"/>
                  <a:ext cx="29649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6829" r="-1219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9462077" y="3391239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077" y="3391239"/>
                  <a:ext cx="26763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8919" r="-10811" b="-38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4559627" y="4219034"/>
                  <a:ext cx="2489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627" y="4219034"/>
                  <a:ext cx="24897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9412" r="-14706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6791558" y="4219034"/>
                  <a:ext cx="2371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558" y="4219034"/>
                  <a:ext cx="237181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1250" r="-1562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7595569" y="4219034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𝐨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569" y="4219034"/>
                  <a:ext cx="296491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7073" r="-1219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5461196" y="4219034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196" y="4219034"/>
                  <a:ext cx="26763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8919" t="-7895" r="-48649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모서리가 둥근 직사각형 65"/>
          <p:cNvSpPr/>
          <p:nvPr/>
        </p:nvSpPr>
        <p:spPr>
          <a:xfrm>
            <a:off x="9255122" y="4504798"/>
            <a:ext cx="780127" cy="88946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453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LSTM</a:t>
                </a:r>
                <a:r>
                  <a:rPr lang="ko-KR" altLang="en-US" dirty="0"/>
                  <a:t>의 구조</a:t>
                </a:r>
                <a:r>
                  <a:rPr lang="en-US" altLang="ko-KR" dirty="0"/>
                  <a:t> (2) : Input Gate</a:t>
                </a:r>
              </a:p>
              <a:p>
                <a:pPr lvl="1"/>
                <a:r>
                  <a:rPr lang="en-US" altLang="ko-KR" dirty="0"/>
                  <a:t>Input gate</a:t>
                </a:r>
                <a:r>
                  <a:rPr lang="ko-KR" altLang="en-US" dirty="0"/>
                  <a:t>의 연산 </a:t>
                </a:r>
                <a:r>
                  <a:rPr lang="en-US" altLang="ko-KR" dirty="0"/>
                  <a:t>(2)</a:t>
                </a:r>
              </a:p>
              <a:p>
                <a:pPr lvl="2"/>
                <a:r>
                  <a:rPr lang="ko-KR" altLang="en-US" dirty="0"/>
                  <a:t>계산된 </a:t>
                </a:r>
                <a:r>
                  <a:rPr lang="en-US" altLang="ko-KR" dirty="0"/>
                  <a:t>input gate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𝐢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dirty="0"/>
                  <a:t>를 현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재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입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력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보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공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한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새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운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기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억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셀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</m:acc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  </a:t>
                </a:r>
                <a:r>
                  <a:rPr lang="ko-KR" altLang="en-US" dirty="0"/>
                  <a:t> 요소별로 곱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Hadamard</a:t>
                </a:r>
                <a:r>
                  <a:rPr lang="en-US" altLang="ko-KR" dirty="0"/>
                  <a:t> product)</a:t>
                </a:r>
                <a:r>
                  <a:rPr lang="ko-KR" altLang="en-US" dirty="0"/>
                  <a:t>하여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각 정보를</a:t>
                </a:r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   </a:t>
                </a:r>
                <a:r>
                  <a:rPr lang="ko-KR" altLang="en-US" dirty="0"/>
                  <a:t>얼마나 장기 기억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ko-KR" sz="1800" b="1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en-US" altLang="ko-KR" sz="18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에 더할 것인지를 결정</a:t>
                </a: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sz="2000" dirty="0"/>
              </a:p>
              <a:p>
                <a:pPr marL="0" lvl="2" indent="0">
                  <a:spcBef>
                    <a:spcPts val="1000"/>
                  </a:spcBef>
                  <a:buNone/>
                </a:pPr>
                <a:r>
                  <a:rPr lang="en-US" altLang="ko-KR" b="1" dirty="0"/>
                  <a:t>         </a:t>
                </a:r>
                <a:endParaRPr lang="en-US" altLang="ko-KR" dirty="0"/>
              </a:p>
              <a:p>
                <a:pPr marL="228600" lvl="2">
                  <a:spcBef>
                    <a:spcPts val="1000"/>
                  </a:spcBef>
                </a:pPr>
                <a:endParaRPr lang="en-US" altLang="ko-KR" dirty="0"/>
              </a:p>
              <a:p>
                <a:pPr marL="228600" lvl="2">
                  <a:spcBef>
                    <a:spcPts val="1000"/>
                  </a:spcBef>
                </a:pP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  <a:blipFill>
                <a:blip r:embed="rId3"/>
                <a:stretch>
                  <a:fillRect l="-694" t="-1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2" descr="{\displaystyle \bigcirc 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{\displaystyle \bigcirc 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6642099" y="3035156"/>
            <a:ext cx="5486229" cy="3201856"/>
            <a:chOff x="3404487" y="2456787"/>
            <a:chExt cx="6498998" cy="3792925"/>
          </a:xfrm>
        </p:grpSpPr>
        <p:sp>
          <p:nvSpPr>
            <p:cNvPr id="72" name="사각형: 둥근 모서리 241">
              <a:extLst>
                <a:ext uri="{FF2B5EF4-FFF2-40B4-BE49-F238E27FC236}">
                  <a16:creationId xmlns:a16="http://schemas.microsoft.com/office/drawing/2014/main" id="{F9A60143-9132-4ED7-BD72-31B4E43A083F}"/>
                </a:ext>
              </a:extLst>
            </p:cNvPr>
            <p:cNvSpPr/>
            <p:nvPr/>
          </p:nvSpPr>
          <p:spPr>
            <a:xfrm>
              <a:off x="4122878" y="3207432"/>
              <a:ext cx="4905164" cy="2338720"/>
            </a:xfrm>
            <a:prstGeom prst="roundRect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B4FF3B11-6762-49DB-956A-84E211EB2E3E}"/>
                </a:ext>
              </a:extLst>
            </p:cNvPr>
            <p:cNvSpPr/>
            <p:nvPr/>
          </p:nvSpPr>
          <p:spPr>
            <a:xfrm>
              <a:off x="5756360" y="4032124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/>
                <p:nvPr/>
              </p:nvSpPr>
              <p:spPr>
                <a:xfrm>
                  <a:off x="4438140" y="5972713"/>
                  <a:ext cx="284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140" y="5972713"/>
                  <a:ext cx="28456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949" r="-12821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A950468-54A9-4605-9C82-C0B89C663A0B}"/>
                    </a:ext>
                  </a:extLst>
                </p:cNvPr>
                <p:cNvSpPr txBox="1"/>
                <p:nvPr/>
              </p:nvSpPr>
              <p:spPr>
                <a:xfrm>
                  <a:off x="3404487" y="4740150"/>
                  <a:ext cx="5193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A950468-54A9-4605-9C82-C0B89C663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487" y="4740150"/>
                  <a:ext cx="51930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1127" r="-14085" b="-447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8622457" y="2456787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457" y="2456787"/>
                  <a:ext cx="29649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6829" r="-1219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098F1F6A-5CF2-4872-B2B7-9C93D388503E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 flipV="1">
              <a:off x="3448585" y="3704641"/>
              <a:ext cx="121537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3404488" y="3391239"/>
                  <a:ext cx="4904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488" y="3391239"/>
                  <a:ext cx="49045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235" r="-13235" b="-410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8B16B6A-14C5-449F-8962-3C5B34218E32}"/>
                </a:ext>
              </a:extLst>
            </p:cNvPr>
            <p:cNvSpPr/>
            <p:nvPr/>
          </p:nvSpPr>
          <p:spPr>
            <a:xfrm>
              <a:off x="5433383" y="4579378"/>
              <a:ext cx="881743" cy="299272"/>
            </a:xfrm>
            <a:prstGeom prst="rect">
              <a:avLst/>
            </a:prstGeom>
            <a:solidFill>
              <a:srgbClr val="F4EE9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tanh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/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blipFill>
                  <a:blip r:embed="rId8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/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blipFill>
                  <a:blip r:embed="rId9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/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blipFill>
                  <a:blip r:embed="rId10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B8ED087F-B47B-493D-8100-F3A781A06E52}"/>
                </a:ext>
              </a:extLst>
            </p:cNvPr>
            <p:cNvSpPr/>
            <p:nvPr/>
          </p:nvSpPr>
          <p:spPr>
            <a:xfrm>
              <a:off x="8370454" y="4258898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E476EFF-E669-4268-B490-DF8BD5547070}"/>
                </a:ext>
              </a:extLst>
            </p:cNvPr>
            <p:cNvSpPr/>
            <p:nvPr/>
          </p:nvSpPr>
          <p:spPr>
            <a:xfrm>
              <a:off x="4663955" y="3586747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251D916-7AA8-44CD-B827-F43421DF5D4A}"/>
                </a:ext>
              </a:extLst>
            </p:cNvPr>
            <p:cNvSpPr/>
            <p:nvPr/>
          </p:nvSpPr>
          <p:spPr>
            <a:xfrm>
              <a:off x="5756360" y="3581472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+</a:t>
              </a: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7E84B6B6-5E17-4DBA-BDA5-F83BF0AD686B}"/>
                </a:ext>
              </a:extLst>
            </p:cNvPr>
            <p:cNvGrpSpPr/>
            <p:nvPr/>
          </p:nvGrpSpPr>
          <p:grpSpPr>
            <a:xfrm>
              <a:off x="8246559" y="3841217"/>
              <a:ext cx="470000" cy="281796"/>
              <a:chOff x="4328374" y="2271384"/>
              <a:chExt cx="470000" cy="281796"/>
            </a:xfrm>
          </p:grpSpPr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38596040-027D-45A1-84F6-C1CCA8A83C44}"/>
                  </a:ext>
                </a:extLst>
              </p:cNvPr>
              <p:cNvSpPr/>
              <p:nvPr/>
            </p:nvSpPr>
            <p:spPr>
              <a:xfrm>
                <a:off x="4422476" y="2271384"/>
                <a:ext cx="281796" cy="28179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B6A1EDF0-A8A6-49F2-964A-75FABE4DBD30}"/>
                  </a:ext>
                </a:extLst>
              </p:cNvPr>
              <p:cNvSpPr txBox="1"/>
              <p:nvPr/>
            </p:nvSpPr>
            <p:spPr>
              <a:xfrm>
                <a:off x="4328374" y="2274317"/>
                <a:ext cx="4700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bg1"/>
                    </a:solidFill>
                  </a:rPr>
                  <a:t>tanh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AF155BC7-48AE-40A0-BEDC-7BEADB13843F}"/>
                </a:ext>
              </a:extLst>
            </p:cNvPr>
            <p:cNvCxnSpPr>
              <a:cxnSpLocks/>
            </p:cNvCxnSpPr>
            <p:nvPr/>
          </p:nvCxnSpPr>
          <p:spPr>
            <a:xfrm>
              <a:off x="3448585" y="5071870"/>
              <a:ext cx="430310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7ED77BA8-BD16-4549-BD7D-6612CC2AA042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13" y="5210415"/>
              <a:ext cx="3357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311D4C39-4797-4901-8C60-F87BFFA977D8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4580423" y="5210415"/>
              <a:ext cx="0" cy="7622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1E73A163-79AB-42C2-930F-6BDA0FEE256A}"/>
                </a:ext>
              </a:extLst>
            </p:cNvPr>
            <p:cNvGrpSpPr/>
            <p:nvPr/>
          </p:nvGrpSpPr>
          <p:grpSpPr>
            <a:xfrm>
              <a:off x="7747874" y="4878652"/>
              <a:ext cx="173314" cy="331763"/>
              <a:chOff x="3033413" y="4878652"/>
              <a:chExt cx="173314" cy="331763"/>
            </a:xfrm>
          </p:grpSpPr>
          <p:cxnSp>
            <p:nvCxnSpPr>
              <p:cNvPr id="162" name="직선 화살표 연결선 161">
                <a:extLst>
                  <a:ext uri="{FF2B5EF4-FFF2-40B4-BE49-F238E27FC236}">
                    <a16:creationId xmlns:a16="http://schemas.microsoft.com/office/drawing/2014/main" id="{3D866DBC-2ECE-48B1-87D9-F8462347B3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3413" y="4878652"/>
                <a:ext cx="0" cy="19321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화살표 연결선 162">
                <a:extLst>
                  <a:ext uri="{FF2B5EF4-FFF2-40B4-BE49-F238E27FC236}">
                    <a16:creationId xmlns:a16="http://schemas.microsoft.com/office/drawing/2014/main" id="{28251B5C-1057-446B-B269-311AA72B1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6727" y="4878652"/>
                <a:ext cx="0" cy="3317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F65E917-4692-444B-91A4-E09D219D7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4254" y="4268682"/>
              <a:ext cx="0" cy="311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CD652E05-3C05-47FB-A246-403D71504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6245" y="3841217"/>
              <a:ext cx="0" cy="7406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BA5CEE3F-42E2-46F1-8EBA-A682E6ACB1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7565" y="4155288"/>
              <a:ext cx="976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8FFF26D-FAC4-44C9-968E-CEBF3725F95B}"/>
                </a:ext>
              </a:extLst>
            </p:cNvPr>
            <p:cNvCxnSpPr>
              <a:cxnSpLocks/>
            </p:cNvCxnSpPr>
            <p:nvPr/>
          </p:nvCxnSpPr>
          <p:spPr>
            <a:xfrm>
              <a:off x="6984221" y="4150018"/>
              <a:ext cx="0" cy="4293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587F8F5E-9EBA-4DFF-8FE5-CF1A93FD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210" y="4376792"/>
              <a:ext cx="0" cy="1970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84DEB058-E95B-4DB7-AEA4-1431E76013D8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 flipV="1">
              <a:off x="7831210" y="4376792"/>
              <a:ext cx="539244" cy="5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04173B20-618F-4598-82D8-677BB995A2A7}"/>
                </a:ext>
              </a:extLst>
            </p:cNvPr>
            <p:cNvCxnSpPr>
              <a:cxnSpLocks/>
              <a:endCxn id="91" idx="4"/>
            </p:cNvCxnSpPr>
            <p:nvPr/>
          </p:nvCxnSpPr>
          <p:spPr>
            <a:xfrm flipV="1">
              <a:off x="5874254" y="3817260"/>
              <a:ext cx="0" cy="2077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56DCA5F6-470E-4895-8A56-A48CF142AA20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129786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C8C3420D-2ACD-4A4F-A828-0FAD42E99087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 flipV="1">
              <a:off x="4901236" y="3699366"/>
              <a:ext cx="855124" cy="52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83B76DB9-FFA6-49AC-A025-84B891F9C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0471" y="3704644"/>
              <a:ext cx="3913014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F430A164-511B-4013-A5A2-AFE756BFD248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3688148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084B8213-5F27-4AC0-AC3A-854C978373E7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494686"/>
              <a:ext cx="0" cy="5771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2F5CC061-0AF9-4C98-8D53-B65E8AAF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1559" y="5072505"/>
              <a:ext cx="140481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02AA4566-D044-4259-B712-F62067CB4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3651" y="2810933"/>
              <a:ext cx="0" cy="7976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74CF2D3C-650D-42E4-B52C-DD65112DB769}"/>
                </a:ext>
              </a:extLst>
            </p:cNvPr>
            <p:cNvCxnSpPr>
              <a:cxnSpLocks/>
            </p:cNvCxnSpPr>
            <p:nvPr/>
          </p:nvCxnSpPr>
          <p:spPr>
            <a:xfrm>
              <a:off x="8743651" y="3817260"/>
              <a:ext cx="0" cy="12546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8954A6F6-8CB5-4F98-A430-4C36137209F8}"/>
                </a:ext>
              </a:extLst>
            </p:cNvPr>
            <p:cNvGrpSpPr/>
            <p:nvPr/>
          </p:nvGrpSpPr>
          <p:grpSpPr>
            <a:xfrm>
              <a:off x="4682331" y="4878652"/>
              <a:ext cx="217412" cy="331763"/>
              <a:chOff x="3026640" y="4878652"/>
              <a:chExt cx="217412" cy="331763"/>
            </a:xfrm>
          </p:grpSpPr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C7358D56-2E23-41C7-9E40-4A3163688754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9577B411-067E-4B0E-99EB-C778C1B07683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60" name="직선 화살표 연결선 159">
                  <a:extLst>
                    <a:ext uri="{FF2B5EF4-FFF2-40B4-BE49-F238E27FC236}">
                      <a16:creationId xmlns:a16="http://schemas.microsoft.com/office/drawing/2014/main" id="{570EE663-D84B-4DEE-ADF3-E15340470B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화살표 연결선 160">
                  <a:extLst>
                    <a:ext uri="{FF2B5EF4-FFF2-40B4-BE49-F238E27FC236}">
                      <a16:creationId xmlns:a16="http://schemas.microsoft.com/office/drawing/2014/main" id="{2D956B5B-1595-4C27-86CD-531C9DF651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7ABCEA9E-393F-4D78-89E0-5D3B594D0E5E}"/>
                </a:ext>
              </a:extLst>
            </p:cNvPr>
            <p:cNvGrpSpPr/>
            <p:nvPr/>
          </p:nvGrpSpPr>
          <p:grpSpPr>
            <a:xfrm>
              <a:off x="5795760" y="4878652"/>
              <a:ext cx="217412" cy="331763"/>
              <a:chOff x="3026640" y="4878652"/>
              <a:chExt cx="217412" cy="331763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B90B9B53-51A9-40D0-8D48-94C7B4F8B21E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A60178E6-DA85-4674-B970-70CF365A8E01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45" name="직선 화살표 연결선 144">
                  <a:extLst>
                    <a:ext uri="{FF2B5EF4-FFF2-40B4-BE49-F238E27FC236}">
                      <a16:creationId xmlns:a16="http://schemas.microsoft.com/office/drawing/2014/main" id="{2F0BD785-EECF-4E1D-AF0E-0F2C68D427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화살표 연결선 145">
                  <a:extLst>
                    <a:ext uri="{FF2B5EF4-FFF2-40B4-BE49-F238E27FC236}">
                      <a16:creationId xmlns:a16="http://schemas.microsoft.com/office/drawing/2014/main" id="{0D657324-5E5D-406C-B213-971A3E980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377D4294-EE83-473B-B1F0-A82C75DA817A}"/>
                </a:ext>
              </a:extLst>
            </p:cNvPr>
            <p:cNvGrpSpPr/>
            <p:nvPr/>
          </p:nvGrpSpPr>
          <p:grpSpPr>
            <a:xfrm>
              <a:off x="6872828" y="4878652"/>
              <a:ext cx="217412" cy="331763"/>
              <a:chOff x="3026640" y="4878652"/>
              <a:chExt cx="217412" cy="331763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E21697AA-FF18-4D7D-90B5-58ACEBAE821F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E3F0DB96-68A4-4A84-8B7D-7C380D95F692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41" name="직선 화살표 연결선 140">
                  <a:extLst>
                    <a:ext uri="{FF2B5EF4-FFF2-40B4-BE49-F238E27FC236}">
                      <a16:creationId xmlns:a16="http://schemas.microsoft.com/office/drawing/2014/main" id="{9F8FFF99-BB59-47E6-999B-6F3ADD7FB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화살표 연결선 141">
                  <a:extLst>
                    <a:ext uri="{FF2B5EF4-FFF2-40B4-BE49-F238E27FC236}">
                      <a16:creationId xmlns:a16="http://schemas.microsoft.com/office/drawing/2014/main" id="{3EFAB99B-B5E4-480D-AEC3-CECCED441F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0A526B74-0CA6-43E3-9E37-09FE44E06BF3}"/>
                    </a:ext>
                  </a:extLst>
                </p:cNvPr>
                <p:cNvSpPr txBox="1"/>
                <p:nvPr/>
              </p:nvSpPr>
              <p:spPr>
                <a:xfrm>
                  <a:off x="9433223" y="4740150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0A526B74-0CA6-43E3-9E37-09FE44E06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223" y="4740150"/>
                  <a:ext cx="29649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6829" r="-1219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9462077" y="3391239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077" y="3391239"/>
                  <a:ext cx="26763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8919" r="-10811" b="-38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4559627" y="4219034"/>
                  <a:ext cx="2489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627" y="4219034"/>
                  <a:ext cx="24897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9412" r="-14706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6791558" y="4219034"/>
                  <a:ext cx="2371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558" y="4219034"/>
                  <a:ext cx="237181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1250" r="-1562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7595569" y="4219034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𝐨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569" y="4219034"/>
                  <a:ext cx="296491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7073" r="-1219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5461196" y="4219034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196" y="4219034"/>
                  <a:ext cx="26763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8919" t="-7895" r="-48649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94399" y="4725174"/>
            <a:ext cx="2905125" cy="68580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22975" y="3606867"/>
            <a:ext cx="2847975" cy="676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/>
              <p:cNvSpPr/>
              <p:nvPr/>
            </p:nvSpPr>
            <p:spPr>
              <a:xfrm>
                <a:off x="1229712" y="4763089"/>
                <a:ext cx="5019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8" name="직사각형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712" y="4763089"/>
                <a:ext cx="501997" cy="461665"/>
              </a:xfrm>
              <a:prstGeom prst="rect">
                <a:avLst/>
              </a:prstGeom>
              <a:blipFill>
                <a:blip r:embed="rId1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직사각형 68"/>
              <p:cNvSpPr/>
              <p:nvPr/>
            </p:nvSpPr>
            <p:spPr>
              <a:xfrm>
                <a:off x="567107" y="3723072"/>
                <a:ext cx="12329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85800" lvl="3"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en-US" altLang="ko-KR" sz="2200" b="1" dirty="0"/>
              </a:p>
            </p:txBody>
          </p:sp>
        </mc:Choice>
        <mc:Fallback xmlns="">
          <p:sp>
            <p:nvSpPr>
              <p:cNvPr id="69" name="직사각형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7" y="3723072"/>
                <a:ext cx="1232966" cy="461665"/>
              </a:xfrm>
              <a:prstGeom prst="rect">
                <a:avLst/>
              </a:prstGeom>
              <a:blipFill>
                <a:blip r:embed="rId20"/>
                <a:stretch>
                  <a:fillRect r="-11386"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그림 7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892157" y="5731206"/>
            <a:ext cx="2876550" cy="704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3" name="직사각형 72"/>
              <p:cNvSpPr/>
              <p:nvPr/>
            </p:nvSpPr>
            <p:spPr>
              <a:xfrm>
                <a:off x="256177" y="5853006"/>
                <a:ext cx="1965239" cy="919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5800" lvl="3"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  <a:p>
                <a:pPr marL="685800" lvl="3">
                  <a:spcBef>
                    <a:spcPts val="1000"/>
                  </a:spcBef>
                </a:pPr>
                <a:endParaRPr lang="en-US" altLang="ko-KR" sz="2200" b="1" dirty="0"/>
              </a:p>
            </p:txBody>
          </p:sp>
        </mc:Choice>
        <mc:Fallback xmlns="">
          <p:sp>
            <p:nvSpPr>
              <p:cNvPr id="73" name="직사각형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77" y="5853006"/>
                <a:ext cx="1965239" cy="9199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/>
              <p:cNvSpPr/>
              <p:nvPr/>
            </p:nvSpPr>
            <p:spPr>
              <a:xfrm>
                <a:off x="1238797" y="4177485"/>
                <a:ext cx="378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797" y="4177485"/>
                <a:ext cx="378629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1099542" y="5418686"/>
                <a:ext cx="677108" cy="352814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42" y="5418686"/>
                <a:ext cx="677108" cy="35281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직사각형 75"/>
          <p:cNvSpPr/>
          <p:nvPr/>
        </p:nvSpPr>
        <p:spPr>
          <a:xfrm>
            <a:off x="2841934" y="3606867"/>
            <a:ext cx="463512" cy="6499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844963" y="4736807"/>
            <a:ext cx="463512" cy="6499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844963" y="5766733"/>
            <a:ext cx="463512" cy="6499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338699" y="3657668"/>
            <a:ext cx="947881" cy="525952"/>
            <a:chOff x="3338699" y="3458624"/>
            <a:chExt cx="947881" cy="525952"/>
          </a:xfrm>
        </p:grpSpPr>
        <p:sp>
          <p:nvSpPr>
            <p:cNvPr id="97" name="직사각형 96"/>
            <p:cNvSpPr/>
            <p:nvPr/>
          </p:nvSpPr>
          <p:spPr>
            <a:xfrm>
              <a:off x="3338699" y="3458624"/>
              <a:ext cx="463512" cy="26100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823068" y="3723574"/>
              <a:ext cx="463512" cy="26100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3338699" y="4761229"/>
            <a:ext cx="947881" cy="525952"/>
            <a:chOff x="3338699" y="3458624"/>
            <a:chExt cx="947881" cy="525952"/>
          </a:xfrm>
        </p:grpSpPr>
        <p:sp>
          <p:nvSpPr>
            <p:cNvPr id="103" name="직사각형 102"/>
            <p:cNvSpPr/>
            <p:nvPr/>
          </p:nvSpPr>
          <p:spPr>
            <a:xfrm>
              <a:off x="3338699" y="3458624"/>
              <a:ext cx="463512" cy="26100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823068" y="3723574"/>
              <a:ext cx="463512" cy="26100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3338699" y="5790790"/>
            <a:ext cx="947881" cy="525952"/>
            <a:chOff x="3338699" y="3458624"/>
            <a:chExt cx="947881" cy="525952"/>
          </a:xfrm>
        </p:grpSpPr>
        <p:sp>
          <p:nvSpPr>
            <p:cNvPr id="112" name="직사각형 111"/>
            <p:cNvSpPr/>
            <p:nvPr/>
          </p:nvSpPr>
          <p:spPr>
            <a:xfrm>
              <a:off x="3338699" y="3458624"/>
              <a:ext cx="463512" cy="26100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823068" y="3723574"/>
              <a:ext cx="463512" cy="26100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모서리가 둥근 직사각형 115"/>
          <p:cNvSpPr/>
          <p:nvPr/>
        </p:nvSpPr>
        <p:spPr>
          <a:xfrm>
            <a:off x="8149152" y="4278689"/>
            <a:ext cx="1898573" cy="56008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3128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LSTM</a:t>
                </a:r>
                <a:r>
                  <a:rPr lang="ko-KR" altLang="en-US" dirty="0"/>
                  <a:t>의 구조</a:t>
                </a:r>
                <a:r>
                  <a:rPr lang="en-US" altLang="ko-KR" dirty="0"/>
                  <a:t> (2) : Input Gate</a:t>
                </a:r>
              </a:p>
              <a:p>
                <a:pPr lvl="1"/>
                <a:r>
                  <a:rPr lang="en-US" altLang="ko-KR" dirty="0"/>
                  <a:t>Input gate</a:t>
                </a:r>
                <a:r>
                  <a:rPr lang="ko-KR" altLang="en-US" dirty="0"/>
                  <a:t>의 연산 </a:t>
                </a:r>
                <a:r>
                  <a:rPr lang="en-US" altLang="ko-KR" dirty="0"/>
                  <a:t>(3)</a:t>
                </a:r>
              </a:p>
              <a:p>
                <a:pPr lvl="2"/>
                <a:r>
                  <a:rPr lang="en-US" altLang="ko-KR" dirty="0"/>
                  <a:t>Input gate</a:t>
                </a:r>
                <a:r>
                  <a:rPr lang="ko-KR" altLang="en-US" dirty="0"/>
                  <a:t>가 적용된 새로운 </a:t>
                </a:r>
                <a:r>
                  <a:rPr lang="ko-KR" altLang="en-US" dirty="0" err="1"/>
                  <a:t>기억셀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</m:acc>
                      </m:e>
                      <m:sub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𝐢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400" dirty="0"/>
                  <a:t>)</a:t>
                </a:r>
                <a:r>
                  <a:rPr lang="ko-KR" altLang="en-US" sz="2400" dirty="0"/>
                  <a:t>을</a:t>
                </a:r>
                <a:endParaRPr lang="en-US" altLang="ko-KR" sz="2400" dirty="0"/>
              </a:p>
              <a:p>
                <a:pPr marL="914400" lvl="2" indent="0">
                  <a:buNone/>
                </a:pPr>
                <a:r>
                  <a:rPr lang="en-US" altLang="ko-KR" sz="2400" dirty="0"/>
                  <a:t>   </a:t>
                </a:r>
                <a:r>
                  <a:rPr lang="en-US" altLang="ko-KR" dirty="0"/>
                  <a:t>forget gate</a:t>
                </a:r>
                <a:r>
                  <a:rPr lang="ko-KR" altLang="en-US" dirty="0"/>
                  <a:t>가 적용된 이전 시점의 </a:t>
                </a:r>
                <a:r>
                  <a:rPr lang="ko-KR" altLang="en-US" dirty="0" err="1"/>
                  <a:t>기억셀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에 더하여</a:t>
                </a:r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  </a:t>
                </a:r>
                <a:r>
                  <a:rPr lang="ko-KR" altLang="en-US" dirty="0"/>
                  <a:t> 현재 시점</a:t>
                </a:r>
                <a:r>
                  <a:rPr lang="en-US" altLang="ko-KR" dirty="0"/>
                  <a:t>(t)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기억셀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를 구함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sz="2000" dirty="0"/>
              </a:p>
              <a:p>
                <a:pPr marL="0" lvl="2" indent="0">
                  <a:spcBef>
                    <a:spcPts val="1000"/>
                  </a:spcBef>
                  <a:buNone/>
                </a:pPr>
                <a:r>
                  <a:rPr lang="en-US" altLang="ko-KR" b="1" dirty="0"/>
                  <a:t>         </a:t>
                </a:r>
              </a:p>
              <a:p>
                <a:pPr marL="0" lvl="2" indent="0">
                  <a:spcBef>
                    <a:spcPts val="1000"/>
                  </a:spcBef>
                  <a:buNone/>
                </a:pPr>
                <a:endParaRPr lang="en-US" altLang="ko-KR" b="1" dirty="0"/>
              </a:p>
              <a:p>
                <a:pPr marL="0" lvl="2" indent="0">
                  <a:spcBef>
                    <a:spcPts val="1000"/>
                  </a:spcBef>
                  <a:buNone/>
                </a:pPr>
                <a:endParaRPr lang="en-US" altLang="ko-KR" dirty="0"/>
              </a:p>
              <a:p>
                <a:pPr marL="228600" lvl="2">
                  <a:spcBef>
                    <a:spcPts val="1000"/>
                  </a:spcBef>
                </a:pPr>
                <a:endParaRPr lang="en-US" altLang="ko-KR" dirty="0"/>
              </a:p>
              <a:p>
                <a:pPr marL="228600" lvl="2">
                  <a:spcBef>
                    <a:spcPts val="1000"/>
                  </a:spcBef>
                </a:pP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  <a:blipFill>
                <a:blip r:embed="rId3"/>
                <a:stretch>
                  <a:fillRect l="-694" t="-1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2" descr="{\displaystyle \bigcirc 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{\displaystyle \bigcirc 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6642099" y="3035156"/>
            <a:ext cx="5486229" cy="3201856"/>
            <a:chOff x="3404487" y="2456787"/>
            <a:chExt cx="6498998" cy="3792925"/>
          </a:xfrm>
        </p:grpSpPr>
        <p:sp>
          <p:nvSpPr>
            <p:cNvPr id="72" name="사각형: 둥근 모서리 241">
              <a:extLst>
                <a:ext uri="{FF2B5EF4-FFF2-40B4-BE49-F238E27FC236}">
                  <a16:creationId xmlns:a16="http://schemas.microsoft.com/office/drawing/2014/main" id="{F9A60143-9132-4ED7-BD72-31B4E43A083F}"/>
                </a:ext>
              </a:extLst>
            </p:cNvPr>
            <p:cNvSpPr/>
            <p:nvPr/>
          </p:nvSpPr>
          <p:spPr>
            <a:xfrm>
              <a:off x="4122878" y="3207432"/>
              <a:ext cx="4905164" cy="2338720"/>
            </a:xfrm>
            <a:prstGeom prst="roundRect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B4FF3B11-6762-49DB-956A-84E211EB2E3E}"/>
                </a:ext>
              </a:extLst>
            </p:cNvPr>
            <p:cNvSpPr/>
            <p:nvPr/>
          </p:nvSpPr>
          <p:spPr>
            <a:xfrm>
              <a:off x="5756360" y="4032124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/>
                <p:nvPr/>
              </p:nvSpPr>
              <p:spPr>
                <a:xfrm>
                  <a:off x="4438140" y="5972713"/>
                  <a:ext cx="284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140" y="5972713"/>
                  <a:ext cx="28456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949" r="-12821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A950468-54A9-4605-9C82-C0B89C663A0B}"/>
                    </a:ext>
                  </a:extLst>
                </p:cNvPr>
                <p:cNvSpPr txBox="1"/>
                <p:nvPr/>
              </p:nvSpPr>
              <p:spPr>
                <a:xfrm>
                  <a:off x="3404487" y="4740150"/>
                  <a:ext cx="5193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A950468-54A9-4605-9C82-C0B89C663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487" y="4740150"/>
                  <a:ext cx="51930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1127" r="-14085" b="-447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8622457" y="2456787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457" y="2456787"/>
                  <a:ext cx="29649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6829" r="-1219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098F1F6A-5CF2-4872-B2B7-9C93D388503E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 flipV="1">
              <a:off x="3448585" y="3704641"/>
              <a:ext cx="121537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3404488" y="3391239"/>
                  <a:ext cx="4904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488" y="3391239"/>
                  <a:ext cx="49045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235" r="-13235" b="-410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8B16B6A-14C5-449F-8962-3C5B34218E32}"/>
                </a:ext>
              </a:extLst>
            </p:cNvPr>
            <p:cNvSpPr/>
            <p:nvPr/>
          </p:nvSpPr>
          <p:spPr>
            <a:xfrm>
              <a:off x="5433383" y="4579378"/>
              <a:ext cx="881743" cy="299272"/>
            </a:xfrm>
            <a:prstGeom prst="rect">
              <a:avLst/>
            </a:prstGeom>
            <a:solidFill>
              <a:srgbClr val="F4EE9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tanh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/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blipFill>
                  <a:blip r:embed="rId8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/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blipFill>
                  <a:blip r:embed="rId9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/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blipFill>
                  <a:blip r:embed="rId10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B8ED087F-B47B-493D-8100-F3A781A06E52}"/>
                </a:ext>
              </a:extLst>
            </p:cNvPr>
            <p:cNvSpPr/>
            <p:nvPr/>
          </p:nvSpPr>
          <p:spPr>
            <a:xfrm>
              <a:off x="8370454" y="4258898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E476EFF-E669-4268-B490-DF8BD5547070}"/>
                </a:ext>
              </a:extLst>
            </p:cNvPr>
            <p:cNvSpPr/>
            <p:nvPr/>
          </p:nvSpPr>
          <p:spPr>
            <a:xfrm>
              <a:off x="4663955" y="3586747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251D916-7AA8-44CD-B827-F43421DF5D4A}"/>
                </a:ext>
              </a:extLst>
            </p:cNvPr>
            <p:cNvSpPr/>
            <p:nvPr/>
          </p:nvSpPr>
          <p:spPr>
            <a:xfrm>
              <a:off x="5756360" y="3581472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+</a:t>
              </a: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7E84B6B6-5E17-4DBA-BDA5-F83BF0AD686B}"/>
                </a:ext>
              </a:extLst>
            </p:cNvPr>
            <p:cNvGrpSpPr/>
            <p:nvPr/>
          </p:nvGrpSpPr>
          <p:grpSpPr>
            <a:xfrm>
              <a:off x="8246559" y="3841217"/>
              <a:ext cx="470000" cy="281796"/>
              <a:chOff x="4328374" y="2271384"/>
              <a:chExt cx="470000" cy="281796"/>
            </a:xfrm>
          </p:grpSpPr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38596040-027D-45A1-84F6-C1CCA8A83C44}"/>
                  </a:ext>
                </a:extLst>
              </p:cNvPr>
              <p:cNvSpPr/>
              <p:nvPr/>
            </p:nvSpPr>
            <p:spPr>
              <a:xfrm>
                <a:off x="4422476" y="2271384"/>
                <a:ext cx="281796" cy="28179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B6A1EDF0-A8A6-49F2-964A-75FABE4DBD30}"/>
                  </a:ext>
                </a:extLst>
              </p:cNvPr>
              <p:cNvSpPr txBox="1"/>
              <p:nvPr/>
            </p:nvSpPr>
            <p:spPr>
              <a:xfrm>
                <a:off x="4328374" y="2274317"/>
                <a:ext cx="4700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bg1"/>
                    </a:solidFill>
                  </a:rPr>
                  <a:t>tanh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AF155BC7-48AE-40A0-BEDC-7BEADB13843F}"/>
                </a:ext>
              </a:extLst>
            </p:cNvPr>
            <p:cNvCxnSpPr>
              <a:cxnSpLocks/>
            </p:cNvCxnSpPr>
            <p:nvPr/>
          </p:nvCxnSpPr>
          <p:spPr>
            <a:xfrm>
              <a:off x="3448585" y="5071870"/>
              <a:ext cx="430310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7ED77BA8-BD16-4549-BD7D-6612CC2AA042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13" y="5210415"/>
              <a:ext cx="3357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311D4C39-4797-4901-8C60-F87BFFA977D8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4580423" y="5210415"/>
              <a:ext cx="0" cy="7622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1E73A163-79AB-42C2-930F-6BDA0FEE256A}"/>
                </a:ext>
              </a:extLst>
            </p:cNvPr>
            <p:cNvGrpSpPr/>
            <p:nvPr/>
          </p:nvGrpSpPr>
          <p:grpSpPr>
            <a:xfrm>
              <a:off x="7747874" y="4878652"/>
              <a:ext cx="173314" cy="331763"/>
              <a:chOff x="3033413" y="4878652"/>
              <a:chExt cx="173314" cy="331763"/>
            </a:xfrm>
          </p:grpSpPr>
          <p:cxnSp>
            <p:nvCxnSpPr>
              <p:cNvPr id="162" name="직선 화살표 연결선 161">
                <a:extLst>
                  <a:ext uri="{FF2B5EF4-FFF2-40B4-BE49-F238E27FC236}">
                    <a16:creationId xmlns:a16="http://schemas.microsoft.com/office/drawing/2014/main" id="{3D866DBC-2ECE-48B1-87D9-F8462347B3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3413" y="4878652"/>
                <a:ext cx="0" cy="19321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화살표 연결선 162">
                <a:extLst>
                  <a:ext uri="{FF2B5EF4-FFF2-40B4-BE49-F238E27FC236}">
                    <a16:creationId xmlns:a16="http://schemas.microsoft.com/office/drawing/2014/main" id="{28251B5C-1057-446B-B269-311AA72B1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6727" y="4878652"/>
                <a:ext cx="0" cy="3317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F65E917-4692-444B-91A4-E09D219D7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4254" y="4268682"/>
              <a:ext cx="0" cy="311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CD652E05-3C05-47FB-A246-403D71504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6245" y="3841217"/>
              <a:ext cx="0" cy="7406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BA5CEE3F-42E2-46F1-8EBA-A682E6ACB1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7565" y="4155288"/>
              <a:ext cx="976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8FFF26D-FAC4-44C9-968E-CEBF3725F95B}"/>
                </a:ext>
              </a:extLst>
            </p:cNvPr>
            <p:cNvCxnSpPr>
              <a:cxnSpLocks/>
            </p:cNvCxnSpPr>
            <p:nvPr/>
          </p:nvCxnSpPr>
          <p:spPr>
            <a:xfrm>
              <a:off x="6984221" y="4150018"/>
              <a:ext cx="0" cy="4293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587F8F5E-9EBA-4DFF-8FE5-CF1A93FD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210" y="4376792"/>
              <a:ext cx="0" cy="1970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84DEB058-E95B-4DB7-AEA4-1431E76013D8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 flipV="1">
              <a:off x="7831210" y="4376792"/>
              <a:ext cx="539244" cy="5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04173B20-618F-4598-82D8-677BB995A2A7}"/>
                </a:ext>
              </a:extLst>
            </p:cNvPr>
            <p:cNvCxnSpPr>
              <a:cxnSpLocks/>
              <a:endCxn id="91" idx="4"/>
            </p:cNvCxnSpPr>
            <p:nvPr/>
          </p:nvCxnSpPr>
          <p:spPr>
            <a:xfrm flipV="1">
              <a:off x="5874254" y="3817260"/>
              <a:ext cx="0" cy="2077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56DCA5F6-470E-4895-8A56-A48CF142AA20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129786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C8C3420D-2ACD-4A4F-A828-0FAD42E99087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 flipV="1">
              <a:off x="4901236" y="3699366"/>
              <a:ext cx="855124" cy="52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83B76DB9-FFA6-49AC-A025-84B891F9C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0471" y="3704644"/>
              <a:ext cx="3913014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F430A164-511B-4013-A5A2-AFE756BFD248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3688148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084B8213-5F27-4AC0-AC3A-854C978373E7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494686"/>
              <a:ext cx="0" cy="5771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2F5CC061-0AF9-4C98-8D53-B65E8AAF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1559" y="5072505"/>
              <a:ext cx="140481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02AA4566-D044-4259-B712-F62067CB4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3651" y="2810933"/>
              <a:ext cx="0" cy="7976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74CF2D3C-650D-42E4-B52C-DD65112DB769}"/>
                </a:ext>
              </a:extLst>
            </p:cNvPr>
            <p:cNvCxnSpPr>
              <a:cxnSpLocks/>
            </p:cNvCxnSpPr>
            <p:nvPr/>
          </p:nvCxnSpPr>
          <p:spPr>
            <a:xfrm>
              <a:off x="8743651" y="3817260"/>
              <a:ext cx="0" cy="12546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8954A6F6-8CB5-4F98-A430-4C36137209F8}"/>
                </a:ext>
              </a:extLst>
            </p:cNvPr>
            <p:cNvGrpSpPr/>
            <p:nvPr/>
          </p:nvGrpSpPr>
          <p:grpSpPr>
            <a:xfrm>
              <a:off x="4682331" y="4878652"/>
              <a:ext cx="217412" cy="331763"/>
              <a:chOff x="3026640" y="4878652"/>
              <a:chExt cx="217412" cy="331763"/>
            </a:xfrm>
          </p:grpSpPr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C7358D56-2E23-41C7-9E40-4A3163688754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9577B411-067E-4B0E-99EB-C778C1B07683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60" name="직선 화살표 연결선 159">
                  <a:extLst>
                    <a:ext uri="{FF2B5EF4-FFF2-40B4-BE49-F238E27FC236}">
                      <a16:creationId xmlns:a16="http://schemas.microsoft.com/office/drawing/2014/main" id="{570EE663-D84B-4DEE-ADF3-E15340470B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화살표 연결선 160">
                  <a:extLst>
                    <a:ext uri="{FF2B5EF4-FFF2-40B4-BE49-F238E27FC236}">
                      <a16:creationId xmlns:a16="http://schemas.microsoft.com/office/drawing/2014/main" id="{2D956B5B-1595-4C27-86CD-531C9DF651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7ABCEA9E-393F-4D78-89E0-5D3B594D0E5E}"/>
                </a:ext>
              </a:extLst>
            </p:cNvPr>
            <p:cNvGrpSpPr/>
            <p:nvPr/>
          </p:nvGrpSpPr>
          <p:grpSpPr>
            <a:xfrm>
              <a:off x="5795760" y="4878652"/>
              <a:ext cx="217412" cy="331763"/>
              <a:chOff x="3026640" y="4878652"/>
              <a:chExt cx="217412" cy="331763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B90B9B53-51A9-40D0-8D48-94C7B4F8B21E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A60178E6-DA85-4674-B970-70CF365A8E01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45" name="직선 화살표 연결선 144">
                  <a:extLst>
                    <a:ext uri="{FF2B5EF4-FFF2-40B4-BE49-F238E27FC236}">
                      <a16:creationId xmlns:a16="http://schemas.microsoft.com/office/drawing/2014/main" id="{2F0BD785-EECF-4E1D-AF0E-0F2C68D427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화살표 연결선 145">
                  <a:extLst>
                    <a:ext uri="{FF2B5EF4-FFF2-40B4-BE49-F238E27FC236}">
                      <a16:creationId xmlns:a16="http://schemas.microsoft.com/office/drawing/2014/main" id="{0D657324-5E5D-406C-B213-971A3E980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377D4294-EE83-473B-B1F0-A82C75DA817A}"/>
                </a:ext>
              </a:extLst>
            </p:cNvPr>
            <p:cNvGrpSpPr/>
            <p:nvPr/>
          </p:nvGrpSpPr>
          <p:grpSpPr>
            <a:xfrm>
              <a:off x="6872828" y="4878652"/>
              <a:ext cx="217412" cy="331763"/>
              <a:chOff x="3026640" y="4878652"/>
              <a:chExt cx="217412" cy="331763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E21697AA-FF18-4D7D-90B5-58ACEBAE821F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E3F0DB96-68A4-4A84-8B7D-7C380D95F692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41" name="직선 화살표 연결선 140">
                  <a:extLst>
                    <a:ext uri="{FF2B5EF4-FFF2-40B4-BE49-F238E27FC236}">
                      <a16:creationId xmlns:a16="http://schemas.microsoft.com/office/drawing/2014/main" id="{9F8FFF99-BB59-47E6-999B-6F3ADD7FB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화살표 연결선 141">
                  <a:extLst>
                    <a:ext uri="{FF2B5EF4-FFF2-40B4-BE49-F238E27FC236}">
                      <a16:creationId xmlns:a16="http://schemas.microsoft.com/office/drawing/2014/main" id="{3EFAB99B-B5E4-480D-AEC3-CECCED441F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0A526B74-0CA6-43E3-9E37-09FE44E06BF3}"/>
                    </a:ext>
                  </a:extLst>
                </p:cNvPr>
                <p:cNvSpPr txBox="1"/>
                <p:nvPr/>
              </p:nvSpPr>
              <p:spPr>
                <a:xfrm>
                  <a:off x="9433223" y="4740150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0A526B74-0CA6-43E3-9E37-09FE44E06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223" y="4740150"/>
                  <a:ext cx="29649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6829" r="-1219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9462077" y="3391239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077" y="3391239"/>
                  <a:ext cx="26763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8919" r="-10811" b="-38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4559627" y="4219034"/>
                  <a:ext cx="2489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627" y="4219034"/>
                  <a:ext cx="24897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9412" r="-14706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6791558" y="4219034"/>
                  <a:ext cx="2371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558" y="4219034"/>
                  <a:ext cx="237181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1250" r="-1562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7595569" y="4219034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𝐨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569" y="4219034"/>
                  <a:ext cx="296491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7073" r="-1219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5461196" y="4219034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196" y="4219034"/>
                  <a:ext cx="26763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8919" t="-7895" r="-48649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직사각형 115"/>
              <p:cNvSpPr/>
              <p:nvPr/>
            </p:nvSpPr>
            <p:spPr>
              <a:xfrm>
                <a:off x="870380" y="4464523"/>
                <a:ext cx="4131324" cy="928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85800" lvl="3"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  <a:p>
                <a:pPr marL="685800" lvl="3">
                  <a:spcBef>
                    <a:spcPts val="1000"/>
                  </a:spcBef>
                </a:pPr>
                <a:endParaRPr lang="en-US" altLang="ko-KR" sz="2200" b="1" dirty="0"/>
              </a:p>
            </p:txBody>
          </p:sp>
        </mc:Choice>
        <mc:Fallback xmlns="">
          <p:sp>
            <p:nvSpPr>
              <p:cNvPr id="116" name="직사각형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80" y="4464523"/>
                <a:ext cx="4131324" cy="92845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직사각형 117"/>
          <p:cNvSpPr/>
          <p:nvPr/>
        </p:nvSpPr>
        <p:spPr>
          <a:xfrm>
            <a:off x="1246512" y="4148223"/>
            <a:ext cx="1965239" cy="919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3">
              <a:spcBef>
                <a:spcPts val="1000"/>
              </a:spcBef>
            </a:pPr>
            <a:endParaRPr lang="ko-KR" altLang="en-US" sz="2400" dirty="0"/>
          </a:p>
          <a:p>
            <a:pPr marL="685800" lvl="3">
              <a:spcBef>
                <a:spcPts val="1000"/>
              </a:spcBef>
            </a:pPr>
            <a:endParaRPr lang="en-US" altLang="ko-KR" sz="2200" b="1" dirty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8378301" y="3783699"/>
            <a:ext cx="680440" cy="56832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57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자연어처리 개요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863AA-3AB2-402A-8973-B10A82ED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하지만 분류 같은 단순한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가 아닌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내용요약이나 </a:t>
            </a:r>
            <a:r>
              <a:rPr lang="ko-KR" altLang="en-US" dirty="0"/>
              <a:t>기계번역 등</a:t>
            </a:r>
            <a:r>
              <a:rPr lang="en-US" altLang="ko-KR" dirty="0"/>
              <a:t> </a:t>
            </a:r>
            <a:r>
              <a:rPr lang="ko-KR" altLang="en-US" dirty="0"/>
              <a:t>복잡한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를 </a:t>
            </a:r>
            <a:r>
              <a:rPr lang="ko-KR" altLang="en-US" dirty="0"/>
              <a:t>수행하기 위해서는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언어를 수치로 표현할 뿐만 아니라 언어적 규칙을 모델링 할 필요가 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Language Modeling</a:t>
            </a:r>
          </a:p>
        </p:txBody>
      </p:sp>
    </p:spTree>
    <p:extLst>
      <p:ext uri="{BB962C8B-B14F-4D97-AF65-F5344CB8AC3E}">
        <p14:creationId xmlns:p14="http://schemas.microsoft.com/office/powerpoint/2010/main" val="9548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</p:spPr>
            <p:txBody>
              <a:bodyPr/>
              <a:lstStyle/>
              <a:p>
                <a:r>
                  <a:rPr lang="en-US" altLang="ko-KR" dirty="0"/>
                  <a:t>LSTM</a:t>
                </a:r>
                <a:r>
                  <a:rPr lang="ko-KR" altLang="en-US" dirty="0"/>
                  <a:t>의 구조</a:t>
                </a:r>
                <a:r>
                  <a:rPr lang="en-US" altLang="ko-KR" dirty="0"/>
                  <a:t> (3) : Output Gate</a:t>
                </a:r>
              </a:p>
              <a:p>
                <a:endParaRPr lang="en-US" altLang="ko-KR" dirty="0"/>
              </a:p>
              <a:p>
                <a:pPr lvl="1"/>
                <a:r>
                  <a:rPr lang="ko-KR" altLang="en-US" dirty="0"/>
                  <a:t>현재 입력 정보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를 기준으로</a:t>
                </a: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ko-KR" altLang="en-US" dirty="0"/>
                  <a:t>   현재 시점</a:t>
                </a:r>
                <a:r>
                  <a:rPr lang="en-US" altLang="ko-KR" dirty="0"/>
                  <a:t>(</a:t>
                </a:r>
                <a:r>
                  <a:rPr lang="en-US" altLang="ko-KR" i="1" dirty="0"/>
                  <a:t>t 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장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</a:rPr>
                      <m:t>기기억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서 어떤 정보를 읽어와</a:t>
                </a: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   </a:t>
                </a:r>
                <a:r>
                  <a:rPr lang="ko-KR" altLang="en-US" dirty="0"/>
                  <a:t>단기기억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dirty="0"/>
                  <a:t>로 사용할지를 결정 </a:t>
                </a: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  <a:blipFill>
                <a:blip r:embed="rId3"/>
                <a:stretch>
                  <a:fillRect l="-694" t="-1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2" descr="{\displaystyle \bigcirc 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{\displaystyle \bigcirc 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019800" y="3177907"/>
            <a:ext cx="6018192" cy="3319608"/>
            <a:chOff x="5596144" y="2456787"/>
            <a:chExt cx="6498998" cy="3792925"/>
          </a:xfrm>
        </p:grpSpPr>
        <p:grpSp>
          <p:nvGrpSpPr>
            <p:cNvPr id="6" name="그룹 5"/>
            <p:cNvGrpSpPr/>
            <p:nvPr/>
          </p:nvGrpSpPr>
          <p:grpSpPr>
            <a:xfrm>
              <a:off x="5596144" y="2456787"/>
              <a:ext cx="6498998" cy="3792925"/>
              <a:chOff x="3404487" y="2456787"/>
              <a:chExt cx="6498998" cy="3792925"/>
            </a:xfrm>
          </p:grpSpPr>
          <p:sp>
            <p:nvSpPr>
              <p:cNvPr id="242" name="사각형: 둥근 모서리 241">
                <a:extLst>
                  <a:ext uri="{FF2B5EF4-FFF2-40B4-BE49-F238E27FC236}">
                    <a16:creationId xmlns:a16="http://schemas.microsoft.com/office/drawing/2014/main" id="{F9A60143-9132-4ED7-BD72-31B4E43A083F}"/>
                  </a:ext>
                </a:extLst>
              </p:cNvPr>
              <p:cNvSpPr/>
              <p:nvPr/>
            </p:nvSpPr>
            <p:spPr>
              <a:xfrm>
                <a:off x="4122878" y="3207432"/>
                <a:ext cx="4905164" cy="2338720"/>
              </a:xfrm>
              <a:prstGeom prst="roundRect">
                <a:avLst/>
              </a:prstGeom>
              <a:solidFill>
                <a:schemeClr val="accent6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타원 242">
                <a:extLst>
                  <a:ext uri="{FF2B5EF4-FFF2-40B4-BE49-F238E27FC236}">
                    <a16:creationId xmlns:a16="http://schemas.microsoft.com/office/drawing/2014/main" id="{B4FF3B11-6762-49DB-956A-84E211EB2E3E}"/>
                  </a:ext>
                </a:extLst>
              </p:cNvPr>
              <p:cNvSpPr/>
              <p:nvPr/>
            </p:nvSpPr>
            <p:spPr>
              <a:xfrm>
                <a:off x="5756360" y="4032124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*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F21C249A-8B70-423B-AF0E-E36190C2F62F}"/>
                      </a:ext>
                    </a:extLst>
                  </p:cNvPr>
                  <p:cNvSpPr txBox="1"/>
                  <p:nvPr/>
                </p:nvSpPr>
                <p:spPr>
                  <a:xfrm>
                    <a:off x="4438140" y="5972713"/>
                    <a:ext cx="284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F21C249A-8B70-423B-AF0E-E36190C2F6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8140" y="5972713"/>
                    <a:ext cx="28456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628" r="-6977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5A950468-54A9-4605-9C82-C0B89C663A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04487" y="4740150"/>
                    <a:ext cx="5193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5A950468-54A9-4605-9C82-C0B89C663A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4487" y="4740150"/>
                    <a:ext cx="519309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103" r="-6410" b="-3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/>
                  <p:nvPr/>
                </p:nvSpPr>
                <p:spPr>
                  <a:xfrm>
                    <a:off x="8622457" y="2456787"/>
                    <a:ext cx="2964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22457" y="2456787"/>
                    <a:ext cx="296491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r="-6667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098F1F6A-5CF2-4872-B2B7-9C93D388503E}"/>
                  </a:ext>
                </a:extLst>
              </p:cNvPr>
              <p:cNvCxnSpPr>
                <a:cxnSpLocks/>
                <a:endCxn id="58" idx="2"/>
              </p:cNvCxnSpPr>
              <p:nvPr/>
            </p:nvCxnSpPr>
            <p:spPr>
              <a:xfrm flipV="1">
                <a:off x="3448585" y="3704641"/>
                <a:ext cx="1215370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251182D-2D44-4D7D-AEB4-2926037419A3}"/>
                      </a:ext>
                    </a:extLst>
                  </p:cNvPr>
                  <p:cNvSpPr txBox="1"/>
                  <p:nvPr/>
                </p:nvSpPr>
                <p:spPr>
                  <a:xfrm>
                    <a:off x="3404488" y="3391239"/>
                    <a:ext cx="49045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251182D-2D44-4D7D-AEB4-292603741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4488" y="3391239"/>
                    <a:ext cx="490455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108" r="-6757" b="-3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8B16B6A-14C5-449F-8962-3C5B34218E32}"/>
                  </a:ext>
                </a:extLst>
              </p:cNvPr>
              <p:cNvSpPr/>
              <p:nvPr/>
            </p:nvSpPr>
            <p:spPr>
              <a:xfrm>
                <a:off x="5433383" y="4579378"/>
                <a:ext cx="881743" cy="299272"/>
              </a:xfrm>
              <a:prstGeom prst="rect">
                <a:avLst/>
              </a:prstGeom>
              <a:solidFill>
                <a:srgbClr val="F4EE9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tanh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직사각형 53">
                    <a:extLst>
                      <a:ext uri="{FF2B5EF4-FFF2-40B4-BE49-F238E27FC236}">
                        <a16:creationId xmlns:a16="http://schemas.microsoft.com/office/drawing/2014/main" id="{948E8EF2-5C23-4401-BFE4-9C3DD9AAFE62}"/>
                      </a:ext>
                    </a:extLst>
                  </p:cNvPr>
                  <p:cNvSpPr/>
                  <p:nvPr/>
                </p:nvSpPr>
                <p:spPr>
                  <a:xfrm>
                    <a:off x="4574437" y="4579378"/>
                    <a:ext cx="403616" cy="299272"/>
                  </a:xfrm>
                  <a:prstGeom prst="rect">
                    <a:avLst/>
                  </a:prstGeom>
                  <a:solidFill>
                    <a:srgbClr val="F4EE9C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ko-KR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oMath>
                      </m:oMathPara>
                    </a14:m>
                    <a:endParaRPr lang="ko-KR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직사각형 53">
                    <a:extLst>
                      <a:ext uri="{FF2B5EF4-FFF2-40B4-BE49-F238E27FC236}">
                        <a16:creationId xmlns:a16="http://schemas.microsoft.com/office/drawing/2014/main" id="{948E8EF2-5C23-4401-BFE4-9C3DD9AAFE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4437" y="4579378"/>
                    <a:ext cx="403616" cy="2992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174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직사각형 54">
                    <a:extLst>
                      <a:ext uri="{FF2B5EF4-FFF2-40B4-BE49-F238E27FC236}">
                        <a16:creationId xmlns:a16="http://schemas.microsoft.com/office/drawing/2014/main" id="{5A98FDEF-EDAE-4827-A60A-DC9E7F2CEC76}"/>
                      </a:ext>
                    </a:extLst>
                  </p:cNvPr>
                  <p:cNvSpPr/>
                  <p:nvPr/>
                </p:nvSpPr>
                <p:spPr>
                  <a:xfrm>
                    <a:off x="6770456" y="4579378"/>
                    <a:ext cx="403616" cy="299272"/>
                  </a:xfrm>
                  <a:prstGeom prst="rect">
                    <a:avLst/>
                  </a:prstGeom>
                  <a:solidFill>
                    <a:srgbClr val="F4EE9C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ko-KR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oMath>
                      </m:oMathPara>
                    </a14:m>
                    <a:endParaRPr lang="ko-KR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직사각형 54">
                    <a:extLst>
                      <a:ext uri="{FF2B5EF4-FFF2-40B4-BE49-F238E27FC236}">
                        <a16:creationId xmlns:a16="http://schemas.microsoft.com/office/drawing/2014/main" id="{5A98FDEF-EDAE-4827-A60A-DC9E7F2CEC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0456" y="4579378"/>
                    <a:ext cx="403616" cy="29927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174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직사각형 55">
                    <a:extLst>
                      <a:ext uri="{FF2B5EF4-FFF2-40B4-BE49-F238E27FC236}">
                        <a16:creationId xmlns:a16="http://schemas.microsoft.com/office/drawing/2014/main" id="{AB41BD70-487D-42F6-B861-DBA12BA24A85}"/>
                      </a:ext>
                    </a:extLst>
                  </p:cNvPr>
                  <p:cNvSpPr/>
                  <p:nvPr/>
                </p:nvSpPr>
                <p:spPr>
                  <a:xfrm>
                    <a:off x="7629402" y="4579378"/>
                    <a:ext cx="403616" cy="299272"/>
                  </a:xfrm>
                  <a:prstGeom prst="rect">
                    <a:avLst/>
                  </a:prstGeom>
                  <a:solidFill>
                    <a:srgbClr val="F4EE9C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ko-KR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oMath>
                      </m:oMathPara>
                    </a14:m>
                    <a:endParaRPr lang="ko-KR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직사각형 55">
                    <a:extLst>
                      <a:ext uri="{FF2B5EF4-FFF2-40B4-BE49-F238E27FC236}">
                        <a16:creationId xmlns:a16="http://schemas.microsoft.com/office/drawing/2014/main" id="{AB41BD70-487D-42F6-B861-DBA12BA24A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9402" y="4579378"/>
                    <a:ext cx="403616" cy="29927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174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B8ED087F-B47B-493D-8100-F3A781A06E52}"/>
                  </a:ext>
                </a:extLst>
              </p:cNvPr>
              <p:cNvSpPr/>
              <p:nvPr/>
            </p:nvSpPr>
            <p:spPr>
              <a:xfrm>
                <a:off x="8370454" y="4258898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*</a:t>
                </a:r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9E476EFF-E669-4268-B490-DF8BD5547070}"/>
                  </a:ext>
                </a:extLst>
              </p:cNvPr>
              <p:cNvSpPr/>
              <p:nvPr/>
            </p:nvSpPr>
            <p:spPr>
              <a:xfrm>
                <a:off x="4663955" y="3586747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*</a:t>
                </a: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2251D916-7AA8-44CD-B827-F43421DF5D4A}"/>
                  </a:ext>
                </a:extLst>
              </p:cNvPr>
              <p:cNvSpPr/>
              <p:nvPr/>
            </p:nvSpPr>
            <p:spPr>
              <a:xfrm>
                <a:off x="5756360" y="3581472"/>
                <a:ext cx="235788" cy="2357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7E84B6B6-5E17-4DBA-BDA5-F83BF0AD686B}"/>
                  </a:ext>
                </a:extLst>
              </p:cNvPr>
              <p:cNvGrpSpPr/>
              <p:nvPr/>
            </p:nvGrpSpPr>
            <p:grpSpPr>
              <a:xfrm>
                <a:off x="8246559" y="3841217"/>
                <a:ext cx="470000" cy="281796"/>
                <a:chOff x="4328374" y="2271384"/>
                <a:chExt cx="470000" cy="281796"/>
              </a:xfrm>
            </p:grpSpPr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38596040-027D-45A1-84F6-C1CCA8A83C44}"/>
                    </a:ext>
                  </a:extLst>
                </p:cNvPr>
                <p:cNvSpPr/>
                <p:nvPr/>
              </p:nvSpPr>
              <p:spPr>
                <a:xfrm>
                  <a:off x="4422476" y="2271384"/>
                  <a:ext cx="281796" cy="28179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5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6A1EDF0-A8A6-49F2-964A-75FABE4DBD30}"/>
                    </a:ext>
                  </a:extLst>
                </p:cNvPr>
                <p:cNvSpPr txBox="1"/>
                <p:nvPr/>
              </p:nvSpPr>
              <p:spPr>
                <a:xfrm>
                  <a:off x="4328374" y="2274317"/>
                  <a:ext cx="4700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>
                      <a:solidFill>
                        <a:schemeClr val="bg1"/>
                      </a:solidFill>
                    </a:rPr>
                    <a:t>tanh</a:t>
                  </a:r>
                  <a:endParaRPr lang="ko-KR" alt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F155BC7-48AE-40A0-BEDC-7BEADB1384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585" y="5071870"/>
                <a:ext cx="430310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7ED77BA8-BD16-4549-BD7D-6612CC2AA0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8913" y="5210415"/>
                <a:ext cx="33576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11D4C39-4797-4901-8C60-F87BFFA977D8}"/>
                  </a:ext>
                </a:extLst>
              </p:cNvPr>
              <p:cNvCxnSpPr>
                <a:cxnSpLocks/>
                <a:endCxn id="259" idx="0"/>
              </p:cNvCxnSpPr>
              <p:nvPr/>
            </p:nvCxnSpPr>
            <p:spPr>
              <a:xfrm>
                <a:off x="4580423" y="5210415"/>
                <a:ext cx="0" cy="76229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1E73A163-79AB-42C2-930F-6BDA0FEE256A}"/>
                  </a:ext>
                </a:extLst>
              </p:cNvPr>
              <p:cNvGrpSpPr/>
              <p:nvPr/>
            </p:nvGrpSpPr>
            <p:grpSpPr>
              <a:xfrm>
                <a:off x="7747874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97" name="직선 화살표 연결선 96">
                  <a:extLst>
                    <a:ext uri="{FF2B5EF4-FFF2-40B4-BE49-F238E27FC236}">
                      <a16:creationId xmlns:a16="http://schemas.microsoft.com/office/drawing/2014/main" id="{3D866DBC-2ECE-48B1-87D9-F8462347B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화살표 연결선 97">
                  <a:extLst>
                    <a:ext uri="{FF2B5EF4-FFF2-40B4-BE49-F238E27FC236}">
                      <a16:creationId xmlns:a16="http://schemas.microsoft.com/office/drawing/2014/main" id="{28251B5C-1057-446B-B269-311AA72B19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1F65E917-4692-444B-91A4-E09D219D7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4254" y="4268682"/>
                <a:ext cx="0" cy="31168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>
                <a:extLst>
                  <a:ext uri="{FF2B5EF4-FFF2-40B4-BE49-F238E27FC236}">
                    <a16:creationId xmlns:a16="http://schemas.microsoft.com/office/drawing/2014/main" id="{CD652E05-3C05-47FB-A246-403D71504C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6245" y="3841217"/>
                <a:ext cx="0" cy="74069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화살표 연결선 104">
                <a:extLst>
                  <a:ext uri="{FF2B5EF4-FFF2-40B4-BE49-F238E27FC236}">
                    <a16:creationId xmlns:a16="http://schemas.microsoft.com/office/drawing/2014/main" id="{BA5CEE3F-42E2-46F1-8EBA-A682E6ACB1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7565" y="4155288"/>
                <a:ext cx="97665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28FFF26D-FAC4-44C9-968E-CEBF3725F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4221" y="4150018"/>
                <a:ext cx="0" cy="4293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587F8F5E-9EBA-4DFF-8FE5-CF1A93FDB2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1210" y="4376792"/>
                <a:ext cx="0" cy="19703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84DEB058-E95B-4DB7-AEA4-1431E76013D8}"/>
                  </a:ext>
                </a:extLst>
              </p:cNvPr>
              <p:cNvCxnSpPr>
                <a:cxnSpLocks/>
                <a:endCxn id="57" idx="2"/>
              </p:cNvCxnSpPr>
              <p:nvPr/>
            </p:nvCxnSpPr>
            <p:spPr>
              <a:xfrm flipV="1">
                <a:off x="7831210" y="4376792"/>
                <a:ext cx="539244" cy="54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화살표 연결선 115">
                <a:extLst>
                  <a:ext uri="{FF2B5EF4-FFF2-40B4-BE49-F238E27FC236}">
                    <a16:creationId xmlns:a16="http://schemas.microsoft.com/office/drawing/2014/main" id="{04173B20-618F-4598-82D8-677BB995A2A7}"/>
                  </a:ext>
                </a:extLst>
              </p:cNvPr>
              <p:cNvCxnSpPr>
                <a:cxnSpLocks/>
                <a:endCxn id="59" idx="4"/>
              </p:cNvCxnSpPr>
              <p:nvPr/>
            </p:nvCxnSpPr>
            <p:spPr>
              <a:xfrm flipV="1">
                <a:off x="5874254" y="3817260"/>
                <a:ext cx="0" cy="2077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화살표 연결선 117">
                <a:extLst>
                  <a:ext uri="{FF2B5EF4-FFF2-40B4-BE49-F238E27FC236}">
                    <a16:creationId xmlns:a16="http://schemas.microsoft.com/office/drawing/2014/main" id="{56DCA5F6-470E-4895-8A56-A48CF142A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8348" y="4129786"/>
                <a:ext cx="0" cy="1358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화살표 연결선 120">
                <a:extLst>
                  <a:ext uri="{FF2B5EF4-FFF2-40B4-BE49-F238E27FC236}">
                    <a16:creationId xmlns:a16="http://schemas.microsoft.com/office/drawing/2014/main" id="{C8C3420D-2ACD-4A4F-A828-0FAD42E99087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V="1">
                <a:off x="4901236" y="3699366"/>
                <a:ext cx="855124" cy="527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83B76DB9-FFA6-49AC-A025-84B891F9C0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0471" y="3704644"/>
                <a:ext cx="3913014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id="{F430A164-511B-4013-A5A2-AFE756BFD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8348" y="3688148"/>
                <a:ext cx="0" cy="1358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084B8213-5F27-4AC0-AC3A-854C978373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8348" y="4494686"/>
                <a:ext cx="0" cy="57718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화살표 연결선 129">
                <a:extLst>
                  <a:ext uri="{FF2B5EF4-FFF2-40B4-BE49-F238E27FC236}">
                    <a16:creationId xmlns:a16="http://schemas.microsoft.com/office/drawing/2014/main" id="{2F5CC061-0AF9-4C98-8D53-B65E8AAF6F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81559" y="5072505"/>
                <a:ext cx="1404812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화살표 연결선 132">
                <a:extLst>
                  <a:ext uri="{FF2B5EF4-FFF2-40B4-BE49-F238E27FC236}">
                    <a16:creationId xmlns:a16="http://schemas.microsoft.com/office/drawing/2014/main" id="{02AA4566-D044-4259-B712-F62067CB4F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43651" y="2810933"/>
                <a:ext cx="0" cy="79763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74CF2D3C-650D-42E4-B52C-DD65112DB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3651" y="3817260"/>
                <a:ext cx="0" cy="125461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8954A6F6-8CB5-4F98-A430-4C36137209F8}"/>
                  </a:ext>
                </a:extLst>
              </p:cNvPr>
              <p:cNvGrpSpPr/>
              <p:nvPr/>
            </p:nvGrpSpPr>
            <p:grpSpPr>
              <a:xfrm>
                <a:off x="4682331" y="4878652"/>
                <a:ext cx="217412" cy="331763"/>
                <a:chOff x="3026640" y="4878652"/>
                <a:chExt cx="217412" cy="331763"/>
              </a:xfrm>
            </p:grpSpPr>
            <p:sp>
              <p:nvSpPr>
                <p:cNvPr id="239" name="직사각형 238">
                  <a:extLst>
                    <a:ext uri="{FF2B5EF4-FFF2-40B4-BE49-F238E27FC236}">
                      <a16:creationId xmlns:a16="http://schemas.microsoft.com/office/drawing/2014/main" id="{C7358D56-2E23-41C7-9E40-4A3163688754}"/>
                    </a:ext>
                  </a:extLst>
                </p:cNvPr>
                <p:cNvSpPr/>
                <p:nvPr/>
              </p:nvSpPr>
              <p:spPr>
                <a:xfrm>
                  <a:off x="3147836" y="4996800"/>
                  <a:ext cx="96216" cy="130613"/>
                </a:xfrm>
                <a:prstGeom prst="rect">
                  <a:avLst/>
                </a:prstGeom>
                <a:solidFill>
                  <a:srgbClr val="9BC5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9577B411-067E-4B0E-99EB-C778C1B07683}"/>
                    </a:ext>
                  </a:extLst>
                </p:cNvPr>
                <p:cNvGrpSpPr/>
                <p:nvPr/>
              </p:nvGrpSpPr>
              <p:grpSpPr>
                <a:xfrm>
                  <a:off x="3026640" y="4878652"/>
                  <a:ext cx="173314" cy="331763"/>
                  <a:chOff x="3033413" y="4878652"/>
                  <a:chExt cx="173314" cy="331763"/>
                </a:xfrm>
              </p:grpSpPr>
              <p:cxnSp>
                <p:nvCxnSpPr>
                  <p:cNvPr id="71" name="직선 화살표 연결선 70">
                    <a:extLst>
                      <a:ext uri="{FF2B5EF4-FFF2-40B4-BE49-F238E27FC236}">
                        <a16:creationId xmlns:a16="http://schemas.microsoft.com/office/drawing/2014/main" id="{570EE663-D84B-4DEE-ADF3-E15340470B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33413" y="4878652"/>
                    <a:ext cx="0" cy="19321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직선 화살표 연결선 78">
                    <a:extLst>
                      <a:ext uri="{FF2B5EF4-FFF2-40B4-BE49-F238E27FC236}">
                        <a16:creationId xmlns:a16="http://schemas.microsoft.com/office/drawing/2014/main" id="{2D956B5B-1595-4C27-86CD-531C9DF651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06727" y="4878652"/>
                    <a:ext cx="0" cy="331763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7ABCEA9E-393F-4D78-89E0-5D3B594D0E5E}"/>
                  </a:ext>
                </a:extLst>
              </p:cNvPr>
              <p:cNvGrpSpPr/>
              <p:nvPr/>
            </p:nvGrpSpPr>
            <p:grpSpPr>
              <a:xfrm>
                <a:off x="5795760" y="4878652"/>
                <a:ext cx="217412" cy="331763"/>
                <a:chOff x="3026640" y="4878652"/>
                <a:chExt cx="217412" cy="331763"/>
              </a:xfrm>
            </p:grpSpPr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B90B9B53-51A9-40D0-8D48-94C7B4F8B21E}"/>
                    </a:ext>
                  </a:extLst>
                </p:cNvPr>
                <p:cNvSpPr/>
                <p:nvPr/>
              </p:nvSpPr>
              <p:spPr>
                <a:xfrm>
                  <a:off x="3147836" y="4996800"/>
                  <a:ext cx="96216" cy="130613"/>
                </a:xfrm>
                <a:prstGeom prst="rect">
                  <a:avLst/>
                </a:prstGeom>
                <a:solidFill>
                  <a:srgbClr val="9BC5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1" name="그룹 150">
                  <a:extLst>
                    <a:ext uri="{FF2B5EF4-FFF2-40B4-BE49-F238E27FC236}">
                      <a16:creationId xmlns:a16="http://schemas.microsoft.com/office/drawing/2014/main" id="{A60178E6-DA85-4674-B970-70CF365A8E01}"/>
                    </a:ext>
                  </a:extLst>
                </p:cNvPr>
                <p:cNvGrpSpPr/>
                <p:nvPr/>
              </p:nvGrpSpPr>
              <p:grpSpPr>
                <a:xfrm>
                  <a:off x="3026640" y="4878652"/>
                  <a:ext cx="173314" cy="331763"/>
                  <a:chOff x="3033413" y="4878652"/>
                  <a:chExt cx="173314" cy="331763"/>
                </a:xfrm>
              </p:grpSpPr>
              <p:cxnSp>
                <p:nvCxnSpPr>
                  <p:cNvPr id="152" name="직선 화살표 연결선 151">
                    <a:extLst>
                      <a:ext uri="{FF2B5EF4-FFF2-40B4-BE49-F238E27FC236}">
                        <a16:creationId xmlns:a16="http://schemas.microsoft.com/office/drawing/2014/main" id="{2F0BD785-EECF-4E1D-AF0E-0F2C68D427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33413" y="4878652"/>
                    <a:ext cx="0" cy="19321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직선 화살표 연결선 152">
                    <a:extLst>
                      <a:ext uri="{FF2B5EF4-FFF2-40B4-BE49-F238E27FC236}">
                        <a16:creationId xmlns:a16="http://schemas.microsoft.com/office/drawing/2014/main" id="{0D657324-5E5D-406C-B213-971A3E980E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06727" y="4878652"/>
                    <a:ext cx="0" cy="331763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377D4294-EE83-473B-B1F0-A82C75DA817A}"/>
                  </a:ext>
                </a:extLst>
              </p:cNvPr>
              <p:cNvGrpSpPr/>
              <p:nvPr/>
            </p:nvGrpSpPr>
            <p:grpSpPr>
              <a:xfrm>
                <a:off x="6872828" y="4878652"/>
                <a:ext cx="217412" cy="331763"/>
                <a:chOff x="3026640" y="4878652"/>
                <a:chExt cx="217412" cy="331763"/>
              </a:xfrm>
            </p:grpSpPr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E21697AA-FF18-4D7D-90B5-58ACEBAE821F}"/>
                    </a:ext>
                  </a:extLst>
                </p:cNvPr>
                <p:cNvSpPr/>
                <p:nvPr/>
              </p:nvSpPr>
              <p:spPr>
                <a:xfrm>
                  <a:off x="3147836" y="4996800"/>
                  <a:ext cx="96216" cy="130613"/>
                </a:xfrm>
                <a:prstGeom prst="rect">
                  <a:avLst/>
                </a:prstGeom>
                <a:solidFill>
                  <a:srgbClr val="9BC5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6" name="그룹 155">
                  <a:extLst>
                    <a:ext uri="{FF2B5EF4-FFF2-40B4-BE49-F238E27FC236}">
                      <a16:creationId xmlns:a16="http://schemas.microsoft.com/office/drawing/2014/main" id="{E3F0DB96-68A4-4A84-8B7D-7C380D95F692}"/>
                    </a:ext>
                  </a:extLst>
                </p:cNvPr>
                <p:cNvGrpSpPr/>
                <p:nvPr/>
              </p:nvGrpSpPr>
              <p:grpSpPr>
                <a:xfrm>
                  <a:off x="3026640" y="4878652"/>
                  <a:ext cx="173314" cy="331763"/>
                  <a:chOff x="3033413" y="4878652"/>
                  <a:chExt cx="173314" cy="331763"/>
                </a:xfrm>
              </p:grpSpPr>
              <p:cxnSp>
                <p:nvCxnSpPr>
                  <p:cNvPr id="157" name="직선 화살표 연결선 156">
                    <a:extLst>
                      <a:ext uri="{FF2B5EF4-FFF2-40B4-BE49-F238E27FC236}">
                        <a16:creationId xmlns:a16="http://schemas.microsoft.com/office/drawing/2014/main" id="{9F8FFF99-BB59-47E6-999B-6F3ADD7FB4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33413" y="4878652"/>
                    <a:ext cx="0" cy="19321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직선 화살표 연결선 157">
                    <a:extLst>
                      <a:ext uri="{FF2B5EF4-FFF2-40B4-BE49-F238E27FC236}">
                        <a16:creationId xmlns:a16="http://schemas.microsoft.com/office/drawing/2014/main" id="{3EFAB99B-B5E4-480D-AEC3-CECCED441F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06727" y="4878652"/>
                    <a:ext cx="0" cy="331763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0A526B74-0CA6-43E3-9E37-09FE44E06BF3}"/>
                      </a:ext>
                    </a:extLst>
                  </p:cNvPr>
                  <p:cNvSpPr txBox="1"/>
                  <p:nvPr/>
                </p:nvSpPr>
                <p:spPr>
                  <a:xfrm>
                    <a:off x="9433223" y="4740150"/>
                    <a:ext cx="2964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0A526B74-0CA6-43E3-9E37-09FE44E06B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3223" y="4740150"/>
                    <a:ext cx="296491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000" r="-6667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251182D-2D44-4D7D-AEB4-2926037419A3}"/>
                      </a:ext>
                    </a:extLst>
                  </p:cNvPr>
                  <p:cNvSpPr txBox="1"/>
                  <p:nvPr/>
                </p:nvSpPr>
                <p:spPr>
                  <a:xfrm>
                    <a:off x="9462077" y="3391239"/>
                    <a:ext cx="2676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251182D-2D44-4D7D-AEB4-292603741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2077" y="3391239"/>
                    <a:ext cx="26763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" r="-7500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/>
                  <p:nvPr/>
                </p:nvSpPr>
                <p:spPr>
                  <a:xfrm>
                    <a:off x="4559627" y="4219034"/>
                    <a:ext cx="2489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9627" y="4219034"/>
                    <a:ext cx="24897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3684" r="-7895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/>
                  <p:nvPr/>
                </p:nvSpPr>
                <p:spPr>
                  <a:xfrm>
                    <a:off x="6791558" y="4219034"/>
                    <a:ext cx="23718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1558" y="4219034"/>
                    <a:ext cx="237181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2222" r="-8333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/>
                  <p:nvPr/>
                </p:nvSpPr>
                <p:spPr>
                  <a:xfrm>
                    <a:off x="7595569" y="4219034"/>
                    <a:ext cx="2964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𝐨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5BFB6A7A-6DF0-47EA-BADA-8518F3B5D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5569" y="4219034"/>
                    <a:ext cx="296491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1111" r="-6667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6251182D-2D44-4D7D-AEB4-2926037419A3}"/>
                      </a:ext>
                    </a:extLst>
                  </p:cNvPr>
                  <p:cNvSpPr txBox="1"/>
                  <p:nvPr/>
                </p:nvSpPr>
                <p:spPr>
                  <a:xfrm>
                    <a:off x="5461196" y="4219034"/>
                    <a:ext cx="267637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𝐜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6251182D-2D44-4D7D-AEB4-292603741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1196" y="4219034"/>
                    <a:ext cx="267637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2195" t="-5000" r="-46341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2" name="직사각형 171"/>
            <p:cNvSpPr/>
            <p:nvPr/>
          </p:nvSpPr>
          <p:spPr>
            <a:xfrm>
              <a:off x="6385784" y="3391239"/>
              <a:ext cx="1106903" cy="198086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Forget</a:t>
              </a:r>
              <a:endParaRPr lang="ko-KR" alt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7591116" y="3391239"/>
              <a:ext cx="2015076" cy="1980861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</a:t>
              </a:r>
              <a:endParaRPr lang="ko-KR" alt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9695480" y="3391239"/>
              <a:ext cx="1157805" cy="198086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 w="76200"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Output</a:t>
              </a:r>
              <a:endParaRPr lang="ko-KR" alt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72149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</p:spPr>
            <p:txBody>
              <a:bodyPr/>
              <a:lstStyle/>
              <a:p>
                <a:r>
                  <a:rPr lang="en-US" altLang="ko-KR" dirty="0"/>
                  <a:t>LSTM</a:t>
                </a:r>
                <a:r>
                  <a:rPr lang="ko-KR" altLang="en-US" dirty="0"/>
                  <a:t>의 구조</a:t>
                </a:r>
                <a:r>
                  <a:rPr lang="en-US" altLang="ko-KR" dirty="0"/>
                  <a:t> (3) : Output Gate</a:t>
                </a:r>
              </a:p>
              <a:p>
                <a:pPr lvl="1"/>
                <a:r>
                  <a:rPr lang="en-US" altLang="ko-KR" dirty="0"/>
                  <a:t>Output gate</a:t>
                </a:r>
                <a:r>
                  <a:rPr lang="ko-KR" altLang="en-US" dirty="0"/>
                  <a:t>의 연산 전에</a:t>
                </a:r>
                <a:r>
                  <a:rPr lang="en-US" altLang="ko-KR" dirty="0"/>
                  <a:t>!!!</a:t>
                </a:r>
              </a:p>
              <a:p>
                <a:pPr lvl="1"/>
                <a:endParaRPr lang="en-US" altLang="ko-KR" dirty="0"/>
              </a:p>
              <a:p>
                <a:pPr lvl="2"/>
                <a:r>
                  <a:rPr lang="ko-KR" altLang="en-US" dirty="0"/>
                  <a:t>현재의 장기기억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기억셀</a:t>
                </a:r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ko-KR" altLang="en-US" dirty="0"/>
                  <a:t>로부터 단기기억으로 출력할 데이터를 꺼내 온다</a:t>
                </a:r>
                <a:r>
                  <a:rPr lang="en-US" altLang="ko-KR" dirty="0"/>
                  <a:t>.</a:t>
                </a:r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685800" lvl="3"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𝒓𝒂𝒘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1" i="0" smtClean="0">
                        <a:latin typeface="Cambria Math" panose="02040503050406030204" pitchFamily="18" charset="0"/>
                      </a:rPr>
                      <m:t>𝐭𝐚𝐧𝐡</m:t>
                    </m:r>
                    <m:d>
                      <m:d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sz="2400" b="1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200" b="1" dirty="0"/>
              </a:p>
              <a:p>
                <a:pPr marL="228600" lvl="2">
                  <a:spcBef>
                    <a:spcPts val="1000"/>
                  </a:spcBef>
                </a:pP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  <a:blipFill>
                <a:blip r:embed="rId3"/>
                <a:stretch>
                  <a:fillRect l="-694" t="-1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2" descr="{\displaystyle \bigcirc 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{\displaystyle \bigcirc 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6642099" y="3035156"/>
            <a:ext cx="5486229" cy="3201856"/>
            <a:chOff x="3404487" y="2456787"/>
            <a:chExt cx="6498998" cy="3792925"/>
          </a:xfrm>
        </p:grpSpPr>
        <p:sp>
          <p:nvSpPr>
            <p:cNvPr id="72" name="사각형: 둥근 모서리 241">
              <a:extLst>
                <a:ext uri="{FF2B5EF4-FFF2-40B4-BE49-F238E27FC236}">
                  <a16:creationId xmlns:a16="http://schemas.microsoft.com/office/drawing/2014/main" id="{F9A60143-9132-4ED7-BD72-31B4E43A083F}"/>
                </a:ext>
              </a:extLst>
            </p:cNvPr>
            <p:cNvSpPr/>
            <p:nvPr/>
          </p:nvSpPr>
          <p:spPr>
            <a:xfrm>
              <a:off x="4122878" y="3207432"/>
              <a:ext cx="4905164" cy="2338720"/>
            </a:xfrm>
            <a:prstGeom prst="roundRect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B4FF3B11-6762-49DB-956A-84E211EB2E3E}"/>
                </a:ext>
              </a:extLst>
            </p:cNvPr>
            <p:cNvSpPr/>
            <p:nvPr/>
          </p:nvSpPr>
          <p:spPr>
            <a:xfrm>
              <a:off x="5756360" y="4032124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/>
                <p:nvPr/>
              </p:nvSpPr>
              <p:spPr>
                <a:xfrm>
                  <a:off x="4438140" y="5972713"/>
                  <a:ext cx="284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140" y="5972713"/>
                  <a:ext cx="28456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949" r="-12821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A950468-54A9-4605-9C82-C0B89C663A0B}"/>
                    </a:ext>
                  </a:extLst>
                </p:cNvPr>
                <p:cNvSpPr txBox="1"/>
                <p:nvPr/>
              </p:nvSpPr>
              <p:spPr>
                <a:xfrm>
                  <a:off x="3404487" y="4740150"/>
                  <a:ext cx="5193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A950468-54A9-4605-9C82-C0B89C663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487" y="4740150"/>
                  <a:ext cx="51930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1127" r="-14085" b="-447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8622457" y="2456787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457" y="2456787"/>
                  <a:ext cx="29649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6829" r="-1219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098F1F6A-5CF2-4872-B2B7-9C93D388503E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 flipV="1">
              <a:off x="3448585" y="3704641"/>
              <a:ext cx="121537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3404488" y="3391239"/>
                  <a:ext cx="4904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488" y="3391239"/>
                  <a:ext cx="49045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235" r="-13235" b="-410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8B16B6A-14C5-449F-8962-3C5B34218E32}"/>
                </a:ext>
              </a:extLst>
            </p:cNvPr>
            <p:cNvSpPr/>
            <p:nvPr/>
          </p:nvSpPr>
          <p:spPr>
            <a:xfrm>
              <a:off x="5433383" y="4579378"/>
              <a:ext cx="881743" cy="299272"/>
            </a:xfrm>
            <a:prstGeom prst="rect">
              <a:avLst/>
            </a:prstGeom>
            <a:solidFill>
              <a:srgbClr val="F4EE9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tanh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/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blipFill>
                  <a:blip r:embed="rId8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/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blipFill>
                  <a:blip r:embed="rId9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/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blipFill>
                  <a:blip r:embed="rId10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B8ED087F-B47B-493D-8100-F3A781A06E52}"/>
                </a:ext>
              </a:extLst>
            </p:cNvPr>
            <p:cNvSpPr/>
            <p:nvPr/>
          </p:nvSpPr>
          <p:spPr>
            <a:xfrm>
              <a:off x="8370454" y="4258898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E476EFF-E669-4268-B490-DF8BD5547070}"/>
                </a:ext>
              </a:extLst>
            </p:cNvPr>
            <p:cNvSpPr/>
            <p:nvPr/>
          </p:nvSpPr>
          <p:spPr>
            <a:xfrm>
              <a:off x="4663955" y="3586747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251D916-7AA8-44CD-B827-F43421DF5D4A}"/>
                </a:ext>
              </a:extLst>
            </p:cNvPr>
            <p:cNvSpPr/>
            <p:nvPr/>
          </p:nvSpPr>
          <p:spPr>
            <a:xfrm>
              <a:off x="5756360" y="3581472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+</a:t>
              </a: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7E84B6B6-5E17-4DBA-BDA5-F83BF0AD686B}"/>
                </a:ext>
              </a:extLst>
            </p:cNvPr>
            <p:cNvGrpSpPr/>
            <p:nvPr/>
          </p:nvGrpSpPr>
          <p:grpSpPr>
            <a:xfrm>
              <a:off x="8246559" y="3841217"/>
              <a:ext cx="470000" cy="281796"/>
              <a:chOff x="4328374" y="2271384"/>
              <a:chExt cx="470000" cy="281796"/>
            </a:xfrm>
          </p:grpSpPr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38596040-027D-45A1-84F6-C1CCA8A83C44}"/>
                  </a:ext>
                </a:extLst>
              </p:cNvPr>
              <p:cNvSpPr/>
              <p:nvPr/>
            </p:nvSpPr>
            <p:spPr>
              <a:xfrm>
                <a:off x="4422476" y="2271384"/>
                <a:ext cx="281796" cy="28179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B6A1EDF0-A8A6-49F2-964A-75FABE4DBD30}"/>
                  </a:ext>
                </a:extLst>
              </p:cNvPr>
              <p:cNvSpPr txBox="1"/>
              <p:nvPr/>
            </p:nvSpPr>
            <p:spPr>
              <a:xfrm>
                <a:off x="4328374" y="2274317"/>
                <a:ext cx="4700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bg1"/>
                    </a:solidFill>
                  </a:rPr>
                  <a:t>tanh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AF155BC7-48AE-40A0-BEDC-7BEADB13843F}"/>
                </a:ext>
              </a:extLst>
            </p:cNvPr>
            <p:cNvCxnSpPr>
              <a:cxnSpLocks/>
            </p:cNvCxnSpPr>
            <p:nvPr/>
          </p:nvCxnSpPr>
          <p:spPr>
            <a:xfrm>
              <a:off x="3448585" y="5071870"/>
              <a:ext cx="430310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7ED77BA8-BD16-4549-BD7D-6612CC2AA042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13" y="5210415"/>
              <a:ext cx="3357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311D4C39-4797-4901-8C60-F87BFFA977D8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4580423" y="5210415"/>
              <a:ext cx="0" cy="7622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1E73A163-79AB-42C2-930F-6BDA0FEE256A}"/>
                </a:ext>
              </a:extLst>
            </p:cNvPr>
            <p:cNvGrpSpPr/>
            <p:nvPr/>
          </p:nvGrpSpPr>
          <p:grpSpPr>
            <a:xfrm>
              <a:off x="7747874" y="4878652"/>
              <a:ext cx="173314" cy="331763"/>
              <a:chOff x="3033413" y="4878652"/>
              <a:chExt cx="173314" cy="331763"/>
            </a:xfrm>
          </p:grpSpPr>
          <p:cxnSp>
            <p:nvCxnSpPr>
              <p:cNvPr id="162" name="직선 화살표 연결선 161">
                <a:extLst>
                  <a:ext uri="{FF2B5EF4-FFF2-40B4-BE49-F238E27FC236}">
                    <a16:creationId xmlns:a16="http://schemas.microsoft.com/office/drawing/2014/main" id="{3D866DBC-2ECE-48B1-87D9-F8462347B3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3413" y="4878652"/>
                <a:ext cx="0" cy="19321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화살표 연결선 162">
                <a:extLst>
                  <a:ext uri="{FF2B5EF4-FFF2-40B4-BE49-F238E27FC236}">
                    <a16:creationId xmlns:a16="http://schemas.microsoft.com/office/drawing/2014/main" id="{28251B5C-1057-446B-B269-311AA72B1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6727" y="4878652"/>
                <a:ext cx="0" cy="3317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F65E917-4692-444B-91A4-E09D219D7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4254" y="4268682"/>
              <a:ext cx="0" cy="311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CD652E05-3C05-47FB-A246-403D71504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6245" y="3841217"/>
              <a:ext cx="0" cy="7406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BA5CEE3F-42E2-46F1-8EBA-A682E6ACB1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7565" y="4155288"/>
              <a:ext cx="976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8FFF26D-FAC4-44C9-968E-CEBF3725F95B}"/>
                </a:ext>
              </a:extLst>
            </p:cNvPr>
            <p:cNvCxnSpPr>
              <a:cxnSpLocks/>
            </p:cNvCxnSpPr>
            <p:nvPr/>
          </p:nvCxnSpPr>
          <p:spPr>
            <a:xfrm>
              <a:off x="6984221" y="4150018"/>
              <a:ext cx="0" cy="4293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587F8F5E-9EBA-4DFF-8FE5-CF1A93FD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210" y="4376792"/>
              <a:ext cx="0" cy="1970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84DEB058-E95B-4DB7-AEA4-1431E76013D8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 flipV="1">
              <a:off x="7831210" y="4376792"/>
              <a:ext cx="539244" cy="5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04173B20-618F-4598-82D8-677BB995A2A7}"/>
                </a:ext>
              </a:extLst>
            </p:cNvPr>
            <p:cNvCxnSpPr>
              <a:cxnSpLocks/>
              <a:endCxn id="91" idx="4"/>
            </p:cNvCxnSpPr>
            <p:nvPr/>
          </p:nvCxnSpPr>
          <p:spPr>
            <a:xfrm flipV="1">
              <a:off x="5874254" y="3817260"/>
              <a:ext cx="0" cy="2077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56DCA5F6-470E-4895-8A56-A48CF142AA20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129786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C8C3420D-2ACD-4A4F-A828-0FAD42E99087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 flipV="1">
              <a:off x="4901236" y="3699366"/>
              <a:ext cx="855124" cy="52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83B76DB9-FFA6-49AC-A025-84B891F9C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0471" y="3704644"/>
              <a:ext cx="3913014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F430A164-511B-4013-A5A2-AFE756BFD248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3688148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084B8213-5F27-4AC0-AC3A-854C978373E7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494686"/>
              <a:ext cx="0" cy="5771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2F5CC061-0AF9-4C98-8D53-B65E8AAF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1559" y="5072505"/>
              <a:ext cx="140481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02AA4566-D044-4259-B712-F62067CB4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3651" y="2810933"/>
              <a:ext cx="0" cy="7976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74CF2D3C-650D-42E4-B52C-DD65112DB769}"/>
                </a:ext>
              </a:extLst>
            </p:cNvPr>
            <p:cNvCxnSpPr>
              <a:cxnSpLocks/>
            </p:cNvCxnSpPr>
            <p:nvPr/>
          </p:nvCxnSpPr>
          <p:spPr>
            <a:xfrm>
              <a:off x="8743651" y="3817260"/>
              <a:ext cx="0" cy="12546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8954A6F6-8CB5-4F98-A430-4C36137209F8}"/>
                </a:ext>
              </a:extLst>
            </p:cNvPr>
            <p:cNvGrpSpPr/>
            <p:nvPr/>
          </p:nvGrpSpPr>
          <p:grpSpPr>
            <a:xfrm>
              <a:off x="4682331" y="4878652"/>
              <a:ext cx="217412" cy="331763"/>
              <a:chOff x="3026640" y="4878652"/>
              <a:chExt cx="217412" cy="331763"/>
            </a:xfrm>
          </p:grpSpPr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C7358D56-2E23-41C7-9E40-4A3163688754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9577B411-067E-4B0E-99EB-C778C1B07683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60" name="직선 화살표 연결선 159">
                  <a:extLst>
                    <a:ext uri="{FF2B5EF4-FFF2-40B4-BE49-F238E27FC236}">
                      <a16:creationId xmlns:a16="http://schemas.microsoft.com/office/drawing/2014/main" id="{570EE663-D84B-4DEE-ADF3-E15340470B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화살표 연결선 160">
                  <a:extLst>
                    <a:ext uri="{FF2B5EF4-FFF2-40B4-BE49-F238E27FC236}">
                      <a16:creationId xmlns:a16="http://schemas.microsoft.com/office/drawing/2014/main" id="{2D956B5B-1595-4C27-86CD-531C9DF651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7ABCEA9E-393F-4D78-89E0-5D3B594D0E5E}"/>
                </a:ext>
              </a:extLst>
            </p:cNvPr>
            <p:cNvGrpSpPr/>
            <p:nvPr/>
          </p:nvGrpSpPr>
          <p:grpSpPr>
            <a:xfrm>
              <a:off x="5795760" y="4878652"/>
              <a:ext cx="217412" cy="331763"/>
              <a:chOff x="3026640" y="4878652"/>
              <a:chExt cx="217412" cy="331763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B90B9B53-51A9-40D0-8D48-94C7B4F8B21E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A60178E6-DA85-4674-B970-70CF365A8E01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45" name="직선 화살표 연결선 144">
                  <a:extLst>
                    <a:ext uri="{FF2B5EF4-FFF2-40B4-BE49-F238E27FC236}">
                      <a16:creationId xmlns:a16="http://schemas.microsoft.com/office/drawing/2014/main" id="{2F0BD785-EECF-4E1D-AF0E-0F2C68D427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화살표 연결선 145">
                  <a:extLst>
                    <a:ext uri="{FF2B5EF4-FFF2-40B4-BE49-F238E27FC236}">
                      <a16:creationId xmlns:a16="http://schemas.microsoft.com/office/drawing/2014/main" id="{0D657324-5E5D-406C-B213-971A3E980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377D4294-EE83-473B-B1F0-A82C75DA817A}"/>
                </a:ext>
              </a:extLst>
            </p:cNvPr>
            <p:cNvGrpSpPr/>
            <p:nvPr/>
          </p:nvGrpSpPr>
          <p:grpSpPr>
            <a:xfrm>
              <a:off x="6872828" y="4878652"/>
              <a:ext cx="217412" cy="331763"/>
              <a:chOff x="3026640" y="4878652"/>
              <a:chExt cx="217412" cy="331763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E21697AA-FF18-4D7D-90B5-58ACEBAE821F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E3F0DB96-68A4-4A84-8B7D-7C380D95F692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41" name="직선 화살표 연결선 140">
                  <a:extLst>
                    <a:ext uri="{FF2B5EF4-FFF2-40B4-BE49-F238E27FC236}">
                      <a16:creationId xmlns:a16="http://schemas.microsoft.com/office/drawing/2014/main" id="{9F8FFF99-BB59-47E6-999B-6F3ADD7FB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화살표 연결선 141">
                  <a:extLst>
                    <a:ext uri="{FF2B5EF4-FFF2-40B4-BE49-F238E27FC236}">
                      <a16:creationId xmlns:a16="http://schemas.microsoft.com/office/drawing/2014/main" id="{3EFAB99B-B5E4-480D-AEC3-CECCED441F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0A526B74-0CA6-43E3-9E37-09FE44E06BF3}"/>
                    </a:ext>
                  </a:extLst>
                </p:cNvPr>
                <p:cNvSpPr txBox="1"/>
                <p:nvPr/>
              </p:nvSpPr>
              <p:spPr>
                <a:xfrm>
                  <a:off x="9433223" y="4740150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0A526B74-0CA6-43E3-9E37-09FE44E06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223" y="4740150"/>
                  <a:ext cx="29649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6829" r="-1219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9462077" y="3391239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077" y="3391239"/>
                  <a:ext cx="26763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8919" r="-10811" b="-38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4559627" y="4219034"/>
                  <a:ext cx="2489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627" y="4219034"/>
                  <a:ext cx="24897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9412" r="-14706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6791558" y="4219034"/>
                  <a:ext cx="2371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558" y="4219034"/>
                  <a:ext cx="237181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1250" r="-1562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7595569" y="4219034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𝐨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569" y="4219034"/>
                  <a:ext cx="296491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7073" r="-1219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5461196" y="4219034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196" y="4219034"/>
                  <a:ext cx="26763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8919" t="-7895" r="-48649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모서리가 둥근 직사각형 65"/>
          <p:cNvSpPr/>
          <p:nvPr/>
        </p:nvSpPr>
        <p:spPr>
          <a:xfrm>
            <a:off x="10598411" y="3984576"/>
            <a:ext cx="698806" cy="59027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14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</p:spPr>
            <p:txBody>
              <a:bodyPr/>
              <a:lstStyle/>
              <a:p>
                <a:r>
                  <a:rPr lang="en-US" altLang="ko-KR" dirty="0"/>
                  <a:t>LSTM</a:t>
                </a:r>
                <a:r>
                  <a:rPr lang="ko-KR" altLang="en-US" dirty="0"/>
                  <a:t>의 구조</a:t>
                </a:r>
                <a:r>
                  <a:rPr lang="en-US" altLang="ko-KR" dirty="0"/>
                  <a:t> (3) : Output Gate</a:t>
                </a:r>
              </a:p>
              <a:p>
                <a:pPr lvl="1"/>
                <a:r>
                  <a:rPr lang="en-US" altLang="ko-KR" dirty="0"/>
                  <a:t>Output gate</a:t>
                </a:r>
                <a:r>
                  <a:rPr lang="ko-KR" altLang="en-US" dirty="0"/>
                  <a:t>의 연산 </a:t>
                </a:r>
                <a:r>
                  <a:rPr lang="en-US" altLang="ko-KR" dirty="0"/>
                  <a:t>(1)</a:t>
                </a:r>
              </a:p>
              <a:p>
                <a:pPr lvl="2"/>
                <a:r>
                  <a:rPr lang="ko-KR" altLang="en-US" dirty="0"/>
                  <a:t>다음 수식을 통해 계산되며</a:t>
                </a:r>
                <a:r>
                  <a:rPr lang="en-US" altLang="ko-KR" dirty="0"/>
                  <a:t>, </a:t>
                </a:r>
              </a:p>
              <a:p>
                <a:pPr marL="914400" lvl="2" indent="0">
                  <a:buNone/>
                </a:pPr>
                <a:r>
                  <a:rPr lang="ko-KR" altLang="en-US" dirty="0"/>
                  <a:t>   현재 시점</a:t>
                </a:r>
                <a:r>
                  <a:rPr lang="en-US" altLang="ko-KR" dirty="0"/>
                  <a:t>(</a:t>
                </a:r>
                <a:r>
                  <a:rPr lang="en-US" altLang="ko-KR" i="1" dirty="0"/>
                  <a:t>t 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에서 입력 받은 정보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와 단기기억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Affine </a:t>
                </a:r>
                <a:r>
                  <a:rPr lang="ko-KR" altLang="en-US" dirty="0"/>
                  <a:t>변환한 값을</a:t>
                </a:r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   Sigmoid</a:t>
                </a:r>
                <a:r>
                  <a:rPr lang="ko-KR" altLang="en-US" dirty="0"/>
                  <a:t>를 적용해 </a:t>
                </a:r>
                <a:r>
                  <a:rPr lang="en-US" altLang="ko-KR" dirty="0"/>
                  <a:t>0~1</a:t>
                </a:r>
                <a:r>
                  <a:rPr lang="ko-KR" altLang="en-US" dirty="0"/>
                  <a:t>사이의 값으로 변환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 x H</a:t>
                </a:r>
                <a:r>
                  <a:rPr lang="ko-KR" altLang="en-US" dirty="0"/>
                  <a:t> 크기의 </a:t>
                </a:r>
                <a:r>
                  <a:rPr lang="en-US" altLang="ko-KR" dirty="0"/>
                  <a:t>0 ~ 1 </a:t>
                </a:r>
                <a:r>
                  <a:rPr lang="ko-KR" altLang="en-US" dirty="0"/>
                  <a:t>사이의 값을 갖는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행렬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685800" lvl="3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0" smtClean="0"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2200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ko-KR" sz="22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1" i="0" smtClean="0">
                                    <a:latin typeface="Cambria Math" panose="02040503050406030204" pitchFamily="18" charset="0"/>
                                  </a:rPr>
                                  <m:t>𝐨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1">
                                    <a:latin typeface="Cambria Math" panose="02040503050406030204" pitchFamily="18" charset="0"/>
                                  </a:rPr>
                                  <m:t>𝐨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1" i="0" smtClean="0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1">
                                    <a:latin typeface="Cambria Math" panose="02040503050406030204" pitchFamily="18" charset="0"/>
                                  </a:rPr>
                                  <m:t>𝐨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ko-KR" sz="2200" b="1" dirty="0"/>
              </a:p>
              <a:p>
                <a:pPr marL="228600" lvl="2">
                  <a:spcBef>
                    <a:spcPts val="1000"/>
                  </a:spcBef>
                </a:pP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  <a:blipFill>
                <a:blip r:embed="rId3"/>
                <a:stretch>
                  <a:fillRect l="-694" t="-1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2" descr="{\displaystyle \bigcirc 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{\displaystyle \bigcirc 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6642099" y="3035156"/>
            <a:ext cx="5486229" cy="3201856"/>
            <a:chOff x="3404487" y="2456787"/>
            <a:chExt cx="6498998" cy="3792925"/>
          </a:xfrm>
        </p:grpSpPr>
        <p:sp>
          <p:nvSpPr>
            <p:cNvPr id="72" name="사각형: 둥근 모서리 241">
              <a:extLst>
                <a:ext uri="{FF2B5EF4-FFF2-40B4-BE49-F238E27FC236}">
                  <a16:creationId xmlns:a16="http://schemas.microsoft.com/office/drawing/2014/main" id="{F9A60143-9132-4ED7-BD72-31B4E43A083F}"/>
                </a:ext>
              </a:extLst>
            </p:cNvPr>
            <p:cNvSpPr/>
            <p:nvPr/>
          </p:nvSpPr>
          <p:spPr>
            <a:xfrm>
              <a:off x="4122878" y="3207432"/>
              <a:ext cx="4905164" cy="2338720"/>
            </a:xfrm>
            <a:prstGeom prst="roundRect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B4FF3B11-6762-49DB-956A-84E211EB2E3E}"/>
                </a:ext>
              </a:extLst>
            </p:cNvPr>
            <p:cNvSpPr/>
            <p:nvPr/>
          </p:nvSpPr>
          <p:spPr>
            <a:xfrm>
              <a:off x="5756360" y="4032124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/>
                <p:nvPr/>
              </p:nvSpPr>
              <p:spPr>
                <a:xfrm>
                  <a:off x="4438140" y="5972713"/>
                  <a:ext cx="284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140" y="5972713"/>
                  <a:ext cx="28456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949" r="-12821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A950468-54A9-4605-9C82-C0B89C663A0B}"/>
                    </a:ext>
                  </a:extLst>
                </p:cNvPr>
                <p:cNvSpPr txBox="1"/>
                <p:nvPr/>
              </p:nvSpPr>
              <p:spPr>
                <a:xfrm>
                  <a:off x="3404487" y="4740150"/>
                  <a:ext cx="5193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A950468-54A9-4605-9C82-C0B89C663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487" y="4740150"/>
                  <a:ext cx="51930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1127" r="-14085" b="-447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8622457" y="2456787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457" y="2456787"/>
                  <a:ext cx="29649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6829" r="-1219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098F1F6A-5CF2-4872-B2B7-9C93D388503E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 flipV="1">
              <a:off x="3448585" y="3704641"/>
              <a:ext cx="121537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3404488" y="3391239"/>
                  <a:ext cx="4904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488" y="3391239"/>
                  <a:ext cx="49045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235" r="-13235" b="-410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8B16B6A-14C5-449F-8962-3C5B34218E32}"/>
                </a:ext>
              </a:extLst>
            </p:cNvPr>
            <p:cNvSpPr/>
            <p:nvPr/>
          </p:nvSpPr>
          <p:spPr>
            <a:xfrm>
              <a:off x="5433383" y="4579378"/>
              <a:ext cx="881743" cy="299272"/>
            </a:xfrm>
            <a:prstGeom prst="rect">
              <a:avLst/>
            </a:prstGeom>
            <a:solidFill>
              <a:srgbClr val="F4EE9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tanh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/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blipFill>
                  <a:blip r:embed="rId8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/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blipFill>
                  <a:blip r:embed="rId9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/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blipFill>
                  <a:blip r:embed="rId10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B8ED087F-B47B-493D-8100-F3A781A06E52}"/>
                </a:ext>
              </a:extLst>
            </p:cNvPr>
            <p:cNvSpPr/>
            <p:nvPr/>
          </p:nvSpPr>
          <p:spPr>
            <a:xfrm>
              <a:off x="8370454" y="4258898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E476EFF-E669-4268-B490-DF8BD5547070}"/>
                </a:ext>
              </a:extLst>
            </p:cNvPr>
            <p:cNvSpPr/>
            <p:nvPr/>
          </p:nvSpPr>
          <p:spPr>
            <a:xfrm>
              <a:off x="4663955" y="3586747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251D916-7AA8-44CD-B827-F43421DF5D4A}"/>
                </a:ext>
              </a:extLst>
            </p:cNvPr>
            <p:cNvSpPr/>
            <p:nvPr/>
          </p:nvSpPr>
          <p:spPr>
            <a:xfrm>
              <a:off x="5756360" y="3581472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+</a:t>
              </a: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7E84B6B6-5E17-4DBA-BDA5-F83BF0AD686B}"/>
                </a:ext>
              </a:extLst>
            </p:cNvPr>
            <p:cNvGrpSpPr/>
            <p:nvPr/>
          </p:nvGrpSpPr>
          <p:grpSpPr>
            <a:xfrm>
              <a:off x="8246559" y="3841217"/>
              <a:ext cx="470000" cy="281796"/>
              <a:chOff x="4328374" y="2271384"/>
              <a:chExt cx="470000" cy="281796"/>
            </a:xfrm>
          </p:grpSpPr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38596040-027D-45A1-84F6-C1CCA8A83C44}"/>
                  </a:ext>
                </a:extLst>
              </p:cNvPr>
              <p:cNvSpPr/>
              <p:nvPr/>
            </p:nvSpPr>
            <p:spPr>
              <a:xfrm>
                <a:off x="4422476" y="2271384"/>
                <a:ext cx="281796" cy="28179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B6A1EDF0-A8A6-49F2-964A-75FABE4DBD30}"/>
                  </a:ext>
                </a:extLst>
              </p:cNvPr>
              <p:cNvSpPr txBox="1"/>
              <p:nvPr/>
            </p:nvSpPr>
            <p:spPr>
              <a:xfrm>
                <a:off x="4328374" y="2274317"/>
                <a:ext cx="4700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bg1"/>
                    </a:solidFill>
                  </a:rPr>
                  <a:t>tanh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AF155BC7-48AE-40A0-BEDC-7BEADB13843F}"/>
                </a:ext>
              </a:extLst>
            </p:cNvPr>
            <p:cNvCxnSpPr>
              <a:cxnSpLocks/>
            </p:cNvCxnSpPr>
            <p:nvPr/>
          </p:nvCxnSpPr>
          <p:spPr>
            <a:xfrm>
              <a:off x="3448585" y="5071870"/>
              <a:ext cx="430310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7ED77BA8-BD16-4549-BD7D-6612CC2AA042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13" y="5210415"/>
              <a:ext cx="3357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311D4C39-4797-4901-8C60-F87BFFA977D8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4580423" y="5210415"/>
              <a:ext cx="0" cy="7622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1E73A163-79AB-42C2-930F-6BDA0FEE256A}"/>
                </a:ext>
              </a:extLst>
            </p:cNvPr>
            <p:cNvGrpSpPr/>
            <p:nvPr/>
          </p:nvGrpSpPr>
          <p:grpSpPr>
            <a:xfrm>
              <a:off x="7747874" y="4878652"/>
              <a:ext cx="173314" cy="331763"/>
              <a:chOff x="3033413" y="4878652"/>
              <a:chExt cx="173314" cy="331763"/>
            </a:xfrm>
          </p:grpSpPr>
          <p:cxnSp>
            <p:nvCxnSpPr>
              <p:cNvPr id="162" name="직선 화살표 연결선 161">
                <a:extLst>
                  <a:ext uri="{FF2B5EF4-FFF2-40B4-BE49-F238E27FC236}">
                    <a16:creationId xmlns:a16="http://schemas.microsoft.com/office/drawing/2014/main" id="{3D866DBC-2ECE-48B1-87D9-F8462347B3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3413" y="4878652"/>
                <a:ext cx="0" cy="19321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화살표 연결선 162">
                <a:extLst>
                  <a:ext uri="{FF2B5EF4-FFF2-40B4-BE49-F238E27FC236}">
                    <a16:creationId xmlns:a16="http://schemas.microsoft.com/office/drawing/2014/main" id="{28251B5C-1057-446B-B269-311AA72B1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6727" y="4878652"/>
                <a:ext cx="0" cy="3317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F65E917-4692-444B-91A4-E09D219D7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4254" y="4268682"/>
              <a:ext cx="0" cy="311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CD652E05-3C05-47FB-A246-403D71504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6245" y="3841217"/>
              <a:ext cx="0" cy="7406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BA5CEE3F-42E2-46F1-8EBA-A682E6ACB1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7565" y="4155288"/>
              <a:ext cx="976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8FFF26D-FAC4-44C9-968E-CEBF3725F95B}"/>
                </a:ext>
              </a:extLst>
            </p:cNvPr>
            <p:cNvCxnSpPr>
              <a:cxnSpLocks/>
            </p:cNvCxnSpPr>
            <p:nvPr/>
          </p:nvCxnSpPr>
          <p:spPr>
            <a:xfrm>
              <a:off x="6984221" y="4150018"/>
              <a:ext cx="0" cy="4293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587F8F5E-9EBA-4DFF-8FE5-CF1A93FD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210" y="4376792"/>
              <a:ext cx="0" cy="1970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84DEB058-E95B-4DB7-AEA4-1431E76013D8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 flipV="1">
              <a:off x="7831210" y="4376792"/>
              <a:ext cx="539244" cy="5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04173B20-618F-4598-82D8-677BB995A2A7}"/>
                </a:ext>
              </a:extLst>
            </p:cNvPr>
            <p:cNvCxnSpPr>
              <a:cxnSpLocks/>
              <a:endCxn id="91" idx="4"/>
            </p:cNvCxnSpPr>
            <p:nvPr/>
          </p:nvCxnSpPr>
          <p:spPr>
            <a:xfrm flipV="1">
              <a:off x="5874254" y="3817260"/>
              <a:ext cx="0" cy="2077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56DCA5F6-470E-4895-8A56-A48CF142AA20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129786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C8C3420D-2ACD-4A4F-A828-0FAD42E99087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 flipV="1">
              <a:off x="4901236" y="3699366"/>
              <a:ext cx="855124" cy="52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83B76DB9-FFA6-49AC-A025-84B891F9C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0471" y="3704644"/>
              <a:ext cx="3913014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F430A164-511B-4013-A5A2-AFE756BFD248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3688148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084B8213-5F27-4AC0-AC3A-854C978373E7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494686"/>
              <a:ext cx="0" cy="5771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2F5CC061-0AF9-4C98-8D53-B65E8AAF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1559" y="5072505"/>
              <a:ext cx="140481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02AA4566-D044-4259-B712-F62067CB4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3651" y="2810933"/>
              <a:ext cx="0" cy="7976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74CF2D3C-650D-42E4-B52C-DD65112DB769}"/>
                </a:ext>
              </a:extLst>
            </p:cNvPr>
            <p:cNvCxnSpPr>
              <a:cxnSpLocks/>
            </p:cNvCxnSpPr>
            <p:nvPr/>
          </p:nvCxnSpPr>
          <p:spPr>
            <a:xfrm>
              <a:off x="8743651" y="3817260"/>
              <a:ext cx="0" cy="12546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8954A6F6-8CB5-4F98-A430-4C36137209F8}"/>
                </a:ext>
              </a:extLst>
            </p:cNvPr>
            <p:cNvGrpSpPr/>
            <p:nvPr/>
          </p:nvGrpSpPr>
          <p:grpSpPr>
            <a:xfrm>
              <a:off x="4682331" y="4878652"/>
              <a:ext cx="217412" cy="331763"/>
              <a:chOff x="3026640" y="4878652"/>
              <a:chExt cx="217412" cy="331763"/>
            </a:xfrm>
          </p:grpSpPr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C7358D56-2E23-41C7-9E40-4A3163688754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9577B411-067E-4B0E-99EB-C778C1B07683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60" name="직선 화살표 연결선 159">
                  <a:extLst>
                    <a:ext uri="{FF2B5EF4-FFF2-40B4-BE49-F238E27FC236}">
                      <a16:creationId xmlns:a16="http://schemas.microsoft.com/office/drawing/2014/main" id="{570EE663-D84B-4DEE-ADF3-E15340470B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화살표 연결선 160">
                  <a:extLst>
                    <a:ext uri="{FF2B5EF4-FFF2-40B4-BE49-F238E27FC236}">
                      <a16:creationId xmlns:a16="http://schemas.microsoft.com/office/drawing/2014/main" id="{2D956B5B-1595-4C27-86CD-531C9DF651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7ABCEA9E-393F-4D78-89E0-5D3B594D0E5E}"/>
                </a:ext>
              </a:extLst>
            </p:cNvPr>
            <p:cNvGrpSpPr/>
            <p:nvPr/>
          </p:nvGrpSpPr>
          <p:grpSpPr>
            <a:xfrm>
              <a:off x="5795760" y="4878652"/>
              <a:ext cx="217412" cy="331763"/>
              <a:chOff x="3026640" y="4878652"/>
              <a:chExt cx="217412" cy="331763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B90B9B53-51A9-40D0-8D48-94C7B4F8B21E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A60178E6-DA85-4674-B970-70CF365A8E01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45" name="직선 화살표 연결선 144">
                  <a:extLst>
                    <a:ext uri="{FF2B5EF4-FFF2-40B4-BE49-F238E27FC236}">
                      <a16:creationId xmlns:a16="http://schemas.microsoft.com/office/drawing/2014/main" id="{2F0BD785-EECF-4E1D-AF0E-0F2C68D427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화살표 연결선 145">
                  <a:extLst>
                    <a:ext uri="{FF2B5EF4-FFF2-40B4-BE49-F238E27FC236}">
                      <a16:creationId xmlns:a16="http://schemas.microsoft.com/office/drawing/2014/main" id="{0D657324-5E5D-406C-B213-971A3E980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377D4294-EE83-473B-B1F0-A82C75DA817A}"/>
                </a:ext>
              </a:extLst>
            </p:cNvPr>
            <p:cNvGrpSpPr/>
            <p:nvPr/>
          </p:nvGrpSpPr>
          <p:grpSpPr>
            <a:xfrm>
              <a:off x="6872828" y="4878652"/>
              <a:ext cx="217412" cy="331763"/>
              <a:chOff x="3026640" y="4878652"/>
              <a:chExt cx="217412" cy="331763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E21697AA-FF18-4D7D-90B5-58ACEBAE821F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E3F0DB96-68A4-4A84-8B7D-7C380D95F692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41" name="직선 화살표 연결선 140">
                  <a:extLst>
                    <a:ext uri="{FF2B5EF4-FFF2-40B4-BE49-F238E27FC236}">
                      <a16:creationId xmlns:a16="http://schemas.microsoft.com/office/drawing/2014/main" id="{9F8FFF99-BB59-47E6-999B-6F3ADD7FB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화살표 연결선 141">
                  <a:extLst>
                    <a:ext uri="{FF2B5EF4-FFF2-40B4-BE49-F238E27FC236}">
                      <a16:creationId xmlns:a16="http://schemas.microsoft.com/office/drawing/2014/main" id="{3EFAB99B-B5E4-480D-AEC3-CECCED441F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0A526B74-0CA6-43E3-9E37-09FE44E06BF3}"/>
                    </a:ext>
                  </a:extLst>
                </p:cNvPr>
                <p:cNvSpPr txBox="1"/>
                <p:nvPr/>
              </p:nvSpPr>
              <p:spPr>
                <a:xfrm>
                  <a:off x="9433223" y="4740150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0A526B74-0CA6-43E3-9E37-09FE44E06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223" y="4740150"/>
                  <a:ext cx="29649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6829" r="-1219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9462077" y="3391239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077" y="3391239"/>
                  <a:ext cx="26763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8919" r="-10811" b="-38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4559627" y="4219034"/>
                  <a:ext cx="2489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627" y="4219034"/>
                  <a:ext cx="24897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9412" r="-14706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6791558" y="4219034"/>
                  <a:ext cx="2371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558" y="4219034"/>
                  <a:ext cx="237181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1250" r="-1562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7595569" y="4219034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𝐨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569" y="4219034"/>
                  <a:ext cx="296491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7073" r="-1219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5461196" y="4219034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196" y="4219034"/>
                  <a:ext cx="26763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8919" t="-7895" r="-48649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모서리가 둥근 직사각형 65"/>
          <p:cNvSpPr/>
          <p:nvPr/>
        </p:nvSpPr>
        <p:spPr>
          <a:xfrm>
            <a:off x="9965890" y="4504798"/>
            <a:ext cx="780127" cy="88946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2266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</p:spPr>
            <p:txBody>
              <a:bodyPr/>
              <a:lstStyle/>
              <a:p>
                <a:r>
                  <a:rPr lang="en-US" altLang="ko-KR" dirty="0"/>
                  <a:t>LSTM</a:t>
                </a:r>
                <a:r>
                  <a:rPr lang="ko-KR" altLang="en-US" dirty="0"/>
                  <a:t>의 구조</a:t>
                </a:r>
                <a:r>
                  <a:rPr lang="en-US" altLang="ko-KR" dirty="0"/>
                  <a:t> (3) : Output Gate</a:t>
                </a:r>
              </a:p>
              <a:p>
                <a:pPr lvl="1"/>
                <a:r>
                  <a:rPr lang="en-US" altLang="ko-KR" dirty="0"/>
                  <a:t>Output gate</a:t>
                </a:r>
                <a:r>
                  <a:rPr lang="ko-KR" altLang="en-US" dirty="0"/>
                  <a:t>의 연산 </a:t>
                </a:r>
                <a:r>
                  <a:rPr lang="en-US" altLang="ko-KR" dirty="0"/>
                  <a:t>(2)</a:t>
                </a:r>
              </a:p>
              <a:p>
                <a:pPr lvl="2"/>
                <a:r>
                  <a:rPr lang="ko-KR" altLang="en-US" dirty="0"/>
                  <a:t>계산된 </a:t>
                </a:r>
                <a:r>
                  <a:rPr lang="en-US" altLang="ko-KR" dirty="0"/>
                  <a:t>output gate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dirty="0"/>
                  <a:t>를 현재의 장기기억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기억셀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으로부터 꺼내온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𝒓𝒂𝒘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ko-KR" altLang="en-US" dirty="0"/>
                  <a:t>에</a:t>
                </a:r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  </a:t>
                </a:r>
                <a:r>
                  <a:rPr lang="ko-KR" altLang="en-US" dirty="0"/>
                  <a:t> 요소별로 곱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Hadamard</a:t>
                </a:r>
                <a:r>
                  <a:rPr lang="en-US" altLang="ko-KR" dirty="0"/>
                  <a:t> product)</a:t>
                </a:r>
                <a:r>
                  <a:rPr lang="ko-KR" altLang="en-US" dirty="0"/>
                  <a:t>하여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각 정보를</a:t>
                </a:r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   </a:t>
                </a:r>
                <a:r>
                  <a:rPr lang="ko-KR" altLang="en-US" dirty="0"/>
                  <a:t>얼마나 단기기억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으로 사용할지를 결정</a:t>
                </a:r>
                <a:endParaRPr lang="en-US" altLang="ko-KR" dirty="0"/>
              </a:p>
              <a:p>
                <a:pPr marL="457200" lvl="3" indent="0">
                  <a:spcBef>
                    <a:spcPts val="1000"/>
                  </a:spcBef>
                  <a:buNone/>
                </a:pPr>
                <a:endParaRPr lang="en-US" altLang="ko-KR" sz="2200" b="1" dirty="0"/>
              </a:p>
              <a:p>
                <a:pPr marL="228600" lvl="2">
                  <a:spcBef>
                    <a:spcPts val="1000"/>
                  </a:spcBef>
                </a:pP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  <a:blipFill>
                <a:blip r:embed="rId3"/>
                <a:stretch>
                  <a:fillRect l="-694" t="-1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2" descr="{\displaystyle \bigcirc 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{\displaystyle \bigcirc 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6642099" y="3035156"/>
            <a:ext cx="5486229" cy="3201856"/>
            <a:chOff x="3404487" y="2456787"/>
            <a:chExt cx="6498998" cy="3792925"/>
          </a:xfrm>
        </p:grpSpPr>
        <p:sp>
          <p:nvSpPr>
            <p:cNvPr id="72" name="사각형: 둥근 모서리 241">
              <a:extLst>
                <a:ext uri="{FF2B5EF4-FFF2-40B4-BE49-F238E27FC236}">
                  <a16:creationId xmlns:a16="http://schemas.microsoft.com/office/drawing/2014/main" id="{F9A60143-9132-4ED7-BD72-31B4E43A083F}"/>
                </a:ext>
              </a:extLst>
            </p:cNvPr>
            <p:cNvSpPr/>
            <p:nvPr/>
          </p:nvSpPr>
          <p:spPr>
            <a:xfrm>
              <a:off x="4122878" y="3207432"/>
              <a:ext cx="4905164" cy="2338720"/>
            </a:xfrm>
            <a:prstGeom prst="roundRect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B4FF3B11-6762-49DB-956A-84E211EB2E3E}"/>
                </a:ext>
              </a:extLst>
            </p:cNvPr>
            <p:cNvSpPr/>
            <p:nvPr/>
          </p:nvSpPr>
          <p:spPr>
            <a:xfrm>
              <a:off x="5756360" y="4032124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/>
                <p:nvPr/>
              </p:nvSpPr>
              <p:spPr>
                <a:xfrm>
                  <a:off x="4438140" y="5972713"/>
                  <a:ext cx="284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140" y="5972713"/>
                  <a:ext cx="28456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949" r="-12821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A950468-54A9-4605-9C82-C0B89C663A0B}"/>
                    </a:ext>
                  </a:extLst>
                </p:cNvPr>
                <p:cNvSpPr txBox="1"/>
                <p:nvPr/>
              </p:nvSpPr>
              <p:spPr>
                <a:xfrm>
                  <a:off x="3404487" y="4740150"/>
                  <a:ext cx="5193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A950468-54A9-4605-9C82-C0B89C663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487" y="4740150"/>
                  <a:ext cx="51930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1127" r="-14085" b="-447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8622457" y="2456787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457" y="2456787"/>
                  <a:ext cx="29649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6829" r="-1219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098F1F6A-5CF2-4872-B2B7-9C93D388503E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 flipV="1">
              <a:off x="3448585" y="3704641"/>
              <a:ext cx="121537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3404488" y="3391239"/>
                  <a:ext cx="4904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488" y="3391239"/>
                  <a:ext cx="49045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235" r="-13235" b="-410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8B16B6A-14C5-449F-8962-3C5B34218E32}"/>
                </a:ext>
              </a:extLst>
            </p:cNvPr>
            <p:cNvSpPr/>
            <p:nvPr/>
          </p:nvSpPr>
          <p:spPr>
            <a:xfrm>
              <a:off x="5433383" y="4579378"/>
              <a:ext cx="881743" cy="299272"/>
            </a:xfrm>
            <a:prstGeom prst="rect">
              <a:avLst/>
            </a:prstGeom>
            <a:solidFill>
              <a:srgbClr val="F4EE9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tanh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/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blipFill>
                  <a:blip r:embed="rId8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/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blipFill>
                  <a:blip r:embed="rId9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/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blipFill>
                  <a:blip r:embed="rId10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B8ED087F-B47B-493D-8100-F3A781A06E52}"/>
                </a:ext>
              </a:extLst>
            </p:cNvPr>
            <p:cNvSpPr/>
            <p:nvPr/>
          </p:nvSpPr>
          <p:spPr>
            <a:xfrm>
              <a:off x="8370454" y="4258898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E476EFF-E669-4268-B490-DF8BD5547070}"/>
                </a:ext>
              </a:extLst>
            </p:cNvPr>
            <p:cNvSpPr/>
            <p:nvPr/>
          </p:nvSpPr>
          <p:spPr>
            <a:xfrm>
              <a:off x="4663955" y="3586747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251D916-7AA8-44CD-B827-F43421DF5D4A}"/>
                </a:ext>
              </a:extLst>
            </p:cNvPr>
            <p:cNvSpPr/>
            <p:nvPr/>
          </p:nvSpPr>
          <p:spPr>
            <a:xfrm>
              <a:off x="5756360" y="3581472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+</a:t>
              </a: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7E84B6B6-5E17-4DBA-BDA5-F83BF0AD686B}"/>
                </a:ext>
              </a:extLst>
            </p:cNvPr>
            <p:cNvGrpSpPr/>
            <p:nvPr/>
          </p:nvGrpSpPr>
          <p:grpSpPr>
            <a:xfrm>
              <a:off x="8246559" y="3841217"/>
              <a:ext cx="470000" cy="281796"/>
              <a:chOff x="4328374" y="2271384"/>
              <a:chExt cx="470000" cy="281796"/>
            </a:xfrm>
          </p:grpSpPr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38596040-027D-45A1-84F6-C1CCA8A83C44}"/>
                  </a:ext>
                </a:extLst>
              </p:cNvPr>
              <p:cNvSpPr/>
              <p:nvPr/>
            </p:nvSpPr>
            <p:spPr>
              <a:xfrm>
                <a:off x="4422476" y="2271384"/>
                <a:ext cx="281796" cy="28179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B6A1EDF0-A8A6-49F2-964A-75FABE4DBD30}"/>
                  </a:ext>
                </a:extLst>
              </p:cNvPr>
              <p:cNvSpPr txBox="1"/>
              <p:nvPr/>
            </p:nvSpPr>
            <p:spPr>
              <a:xfrm>
                <a:off x="4328374" y="2274317"/>
                <a:ext cx="4700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bg1"/>
                    </a:solidFill>
                  </a:rPr>
                  <a:t>tanh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AF155BC7-48AE-40A0-BEDC-7BEADB13843F}"/>
                </a:ext>
              </a:extLst>
            </p:cNvPr>
            <p:cNvCxnSpPr>
              <a:cxnSpLocks/>
            </p:cNvCxnSpPr>
            <p:nvPr/>
          </p:nvCxnSpPr>
          <p:spPr>
            <a:xfrm>
              <a:off x="3448585" y="5071870"/>
              <a:ext cx="430310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7ED77BA8-BD16-4549-BD7D-6612CC2AA042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13" y="5210415"/>
              <a:ext cx="3357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311D4C39-4797-4901-8C60-F87BFFA977D8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4580423" y="5210415"/>
              <a:ext cx="0" cy="7622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1E73A163-79AB-42C2-930F-6BDA0FEE256A}"/>
                </a:ext>
              </a:extLst>
            </p:cNvPr>
            <p:cNvGrpSpPr/>
            <p:nvPr/>
          </p:nvGrpSpPr>
          <p:grpSpPr>
            <a:xfrm>
              <a:off x="7747874" y="4878652"/>
              <a:ext cx="173314" cy="331763"/>
              <a:chOff x="3033413" y="4878652"/>
              <a:chExt cx="173314" cy="331763"/>
            </a:xfrm>
          </p:grpSpPr>
          <p:cxnSp>
            <p:nvCxnSpPr>
              <p:cNvPr id="162" name="직선 화살표 연결선 161">
                <a:extLst>
                  <a:ext uri="{FF2B5EF4-FFF2-40B4-BE49-F238E27FC236}">
                    <a16:creationId xmlns:a16="http://schemas.microsoft.com/office/drawing/2014/main" id="{3D866DBC-2ECE-48B1-87D9-F8462347B3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3413" y="4878652"/>
                <a:ext cx="0" cy="19321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화살표 연결선 162">
                <a:extLst>
                  <a:ext uri="{FF2B5EF4-FFF2-40B4-BE49-F238E27FC236}">
                    <a16:creationId xmlns:a16="http://schemas.microsoft.com/office/drawing/2014/main" id="{28251B5C-1057-446B-B269-311AA72B1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6727" y="4878652"/>
                <a:ext cx="0" cy="3317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F65E917-4692-444B-91A4-E09D219D7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4254" y="4268682"/>
              <a:ext cx="0" cy="311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CD652E05-3C05-47FB-A246-403D71504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6245" y="3841217"/>
              <a:ext cx="0" cy="7406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BA5CEE3F-42E2-46F1-8EBA-A682E6ACB1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7565" y="4155288"/>
              <a:ext cx="976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8FFF26D-FAC4-44C9-968E-CEBF3725F95B}"/>
                </a:ext>
              </a:extLst>
            </p:cNvPr>
            <p:cNvCxnSpPr>
              <a:cxnSpLocks/>
            </p:cNvCxnSpPr>
            <p:nvPr/>
          </p:nvCxnSpPr>
          <p:spPr>
            <a:xfrm>
              <a:off x="6984221" y="4150018"/>
              <a:ext cx="0" cy="4293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587F8F5E-9EBA-4DFF-8FE5-CF1A93FD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210" y="4376792"/>
              <a:ext cx="0" cy="1970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84DEB058-E95B-4DB7-AEA4-1431E76013D8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 flipV="1">
              <a:off x="7831210" y="4376792"/>
              <a:ext cx="539244" cy="5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04173B20-618F-4598-82D8-677BB995A2A7}"/>
                </a:ext>
              </a:extLst>
            </p:cNvPr>
            <p:cNvCxnSpPr>
              <a:cxnSpLocks/>
              <a:endCxn id="91" idx="4"/>
            </p:cNvCxnSpPr>
            <p:nvPr/>
          </p:nvCxnSpPr>
          <p:spPr>
            <a:xfrm flipV="1">
              <a:off x="5874254" y="3817260"/>
              <a:ext cx="0" cy="2077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56DCA5F6-470E-4895-8A56-A48CF142AA20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129786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C8C3420D-2ACD-4A4F-A828-0FAD42E99087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 flipV="1">
              <a:off x="4901236" y="3699366"/>
              <a:ext cx="855124" cy="52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83B76DB9-FFA6-49AC-A025-84B891F9C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0471" y="3704644"/>
              <a:ext cx="3913014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F430A164-511B-4013-A5A2-AFE756BFD248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3688148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084B8213-5F27-4AC0-AC3A-854C978373E7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494686"/>
              <a:ext cx="0" cy="5771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2F5CC061-0AF9-4C98-8D53-B65E8AAF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1559" y="5072505"/>
              <a:ext cx="140481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02AA4566-D044-4259-B712-F62067CB4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3651" y="2810933"/>
              <a:ext cx="0" cy="7976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74CF2D3C-650D-42E4-B52C-DD65112DB769}"/>
                </a:ext>
              </a:extLst>
            </p:cNvPr>
            <p:cNvCxnSpPr>
              <a:cxnSpLocks/>
            </p:cNvCxnSpPr>
            <p:nvPr/>
          </p:nvCxnSpPr>
          <p:spPr>
            <a:xfrm>
              <a:off x="8743651" y="3817260"/>
              <a:ext cx="0" cy="12546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8954A6F6-8CB5-4F98-A430-4C36137209F8}"/>
                </a:ext>
              </a:extLst>
            </p:cNvPr>
            <p:cNvGrpSpPr/>
            <p:nvPr/>
          </p:nvGrpSpPr>
          <p:grpSpPr>
            <a:xfrm>
              <a:off x="4682331" y="4878652"/>
              <a:ext cx="217412" cy="331763"/>
              <a:chOff x="3026640" y="4878652"/>
              <a:chExt cx="217412" cy="331763"/>
            </a:xfrm>
          </p:grpSpPr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C7358D56-2E23-41C7-9E40-4A3163688754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9577B411-067E-4B0E-99EB-C778C1B07683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60" name="직선 화살표 연결선 159">
                  <a:extLst>
                    <a:ext uri="{FF2B5EF4-FFF2-40B4-BE49-F238E27FC236}">
                      <a16:creationId xmlns:a16="http://schemas.microsoft.com/office/drawing/2014/main" id="{570EE663-D84B-4DEE-ADF3-E15340470B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화살표 연결선 160">
                  <a:extLst>
                    <a:ext uri="{FF2B5EF4-FFF2-40B4-BE49-F238E27FC236}">
                      <a16:creationId xmlns:a16="http://schemas.microsoft.com/office/drawing/2014/main" id="{2D956B5B-1595-4C27-86CD-531C9DF651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7ABCEA9E-393F-4D78-89E0-5D3B594D0E5E}"/>
                </a:ext>
              </a:extLst>
            </p:cNvPr>
            <p:cNvGrpSpPr/>
            <p:nvPr/>
          </p:nvGrpSpPr>
          <p:grpSpPr>
            <a:xfrm>
              <a:off x="5795760" y="4878652"/>
              <a:ext cx="217412" cy="331763"/>
              <a:chOff x="3026640" y="4878652"/>
              <a:chExt cx="217412" cy="331763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B90B9B53-51A9-40D0-8D48-94C7B4F8B21E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A60178E6-DA85-4674-B970-70CF365A8E01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45" name="직선 화살표 연결선 144">
                  <a:extLst>
                    <a:ext uri="{FF2B5EF4-FFF2-40B4-BE49-F238E27FC236}">
                      <a16:creationId xmlns:a16="http://schemas.microsoft.com/office/drawing/2014/main" id="{2F0BD785-EECF-4E1D-AF0E-0F2C68D427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화살표 연결선 145">
                  <a:extLst>
                    <a:ext uri="{FF2B5EF4-FFF2-40B4-BE49-F238E27FC236}">
                      <a16:creationId xmlns:a16="http://schemas.microsoft.com/office/drawing/2014/main" id="{0D657324-5E5D-406C-B213-971A3E980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377D4294-EE83-473B-B1F0-A82C75DA817A}"/>
                </a:ext>
              </a:extLst>
            </p:cNvPr>
            <p:cNvGrpSpPr/>
            <p:nvPr/>
          </p:nvGrpSpPr>
          <p:grpSpPr>
            <a:xfrm>
              <a:off x="6872828" y="4878652"/>
              <a:ext cx="217412" cy="331763"/>
              <a:chOff x="3026640" y="4878652"/>
              <a:chExt cx="217412" cy="331763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E21697AA-FF18-4D7D-90B5-58ACEBAE821F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E3F0DB96-68A4-4A84-8B7D-7C380D95F692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41" name="직선 화살표 연결선 140">
                  <a:extLst>
                    <a:ext uri="{FF2B5EF4-FFF2-40B4-BE49-F238E27FC236}">
                      <a16:creationId xmlns:a16="http://schemas.microsoft.com/office/drawing/2014/main" id="{9F8FFF99-BB59-47E6-999B-6F3ADD7FB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화살표 연결선 141">
                  <a:extLst>
                    <a:ext uri="{FF2B5EF4-FFF2-40B4-BE49-F238E27FC236}">
                      <a16:creationId xmlns:a16="http://schemas.microsoft.com/office/drawing/2014/main" id="{3EFAB99B-B5E4-480D-AEC3-CECCED441F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0A526B74-0CA6-43E3-9E37-09FE44E06BF3}"/>
                    </a:ext>
                  </a:extLst>
                </p:cNvPr>
                <p:cNvSpPr txBox="1"/>
                <p:nvPr/>
              </p:nvSpPr>
              <p:spPr>
                <a:xfrm>
                  <a:off x="9433223" y="4740150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0A526B74-0CA6-43E3-9E37-09FE44E06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223" y="4740150"/>
                  <a:ext cx="29649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6829" r="-1219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9462077" y="3391239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077" y="3391239"/>
                  <a:ext cx="26763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8919" r="-10811" b="-38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4559627" y="4219034"/>
                  <a:ext cx="2489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627" y="4219034"/>
                  <a:ext cx="24897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9412" r="-14706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6791558" y="4219034"/>
                  <a:ext cx="2371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558" y="4219034"/>
                  <a:ext cx="237181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1250" r="-1562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7595569" y="4219034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𝐨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569" y="4219034"/>
                  <a:ext cx="296491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7073" r="-1219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5461196" y="4219034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196" y="4219034"/>
                  <a:ext cx="26763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8919" t="-7895" r="-48649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모서리가 둥근 직사각형 65"/>
          <p:cNvSpPr/>
          <p:nvPr/>
        </p:nvSpPr>
        <p:spPr>
          <a:xfrm>
            <a:off x="10598410" y="4342444"/>
            <a:ext cx="700101" cy="59983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94399" y="4725174"/>
            <a:ext cx="2905125" cy="6858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22975" y="3606867"/>
            <a:ext cx="2847975" cy="676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직사각형 68"/>
              <p:cNvSpPr/>
              <p:nvPr/>
            </p:nvSpPr>
            <p:spPr>
              <a:xfrm>
                <a:off x="838011" y="4760630"/>
                <a:ext cx="578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9" name="직사각형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11" y="4760630"/>
                <a:ext cx="578940" cy="461665"/>
              </a:xfrm>
              <a:prstGeom prst="rect">
                <a:avLst/>
              </a:prstGeom>
              <a:blipFill>
                <a:blip r:embed="rId1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직사각형 70"/>
              <p:cNvSpPr/>
              <p:nvPr/>
            </p:nvSpPr>
            <p:spPr>
              <a:xfrm>
                <a:off x="214709" y="3723072"/>
                <a:ext cx="1808444" cy="552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85800" lvl="3"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𝒓𝒂𝒘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altLang="ko-KR" sz="2200" b="1" dirty="0"/>
              </a:p>
            </p:txBody>
          </p:sp>
        </mc:Choice>
        <mc:Fallback xmlns="">
          <p:sp>
            <p:nvSpPr>
              <p:cNvPr id="71" name="직사각형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9" y="3723072"/>
                <a:ext cx="1808444" cy="55278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그림 7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892157" y="5731206"/>
            <a:ext cx="2876550" cy="704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/>
              <p:cNvSpPr/>
              <p:nvPr/>
            </p:nvSpPr>
            <p:spPr>
              <a:xfrm>
                <a:off x="232882" y="5809053"/>
                <a:ext cx="2410733" cy="496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5800" lvl="3"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  <m:sup/>
                      </m:sSub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82" y="5809053"/>
                <a:ext cx="2410733" cy="49616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905713" y="4177485"/>
                <a:ext cx="378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13" y="4177485"/>
                <a:ext cx="378629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/>
              <p:cNvSpPr/>
              <p:nvPr/>
            </p:nvSpPr>
            <p:spPr>
              <a:xfrm>
                <a:off x="814512" y="5404463"/>
                <a:ext cx="677108" cy="352814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 xmlns="">
          <p:sp>
            <p:nvSpPr>
              <p:cNvPr id="76" name="직사각형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12" y="5404463"/>
                <a:ext cx="677108" cy="35281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직사각형 78"/>
          <p:cNvSpPr/>
          <p:nvPr/>
        </p:nvSpPr>
        <p:spPr>
          <a:xfrm>
            <a:off x="2841934" y="3606867"/>
            <a:ext cx="463512" cy="6499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844963" y="4765835"/>
            <a:ext cx="463512" cy="593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844963" y="5766733"/>
            <a:ext cx="463512" cy="6499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3338699" y="3657668"/>
            <a:ext cx="947881" cy="525952"/>
            <a:chOff x="3338699" y="3458624"/>
            <a:chExt cx="947881" cy="525952"/>
          </a:xfrm>
        </p:grpSpPr>
        <p:sp>
          <p:nvSpPr>
            <p:cNvPr id="98" name="직사각형 97"/>
            <p:cNvSpPr/>
            <p:nvPr/>
          </p:nvSpPr>
          <p:spPr>
            <a:xfrm>
              <a:off x="3338699" y="3458624"/>
              <a:ext cx="463512" cy="26100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823068" y="3723574"/>
              <a:ext cx="463512" cy="26100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3338699" y="4761229"/>
            <a:ext cx="947881" cy="525952"/>
            <a:chOff x="3338699" y="3458624"/>
            <a:chExt cx="947881" cy="525952"/>
          </a:xfrm>
        </p:grpSpPr>
        <p:sp>
          <p:nvSpPr>
            <p:cNvPr id="105" name="직사각형 104"/>
            <p:cNvSpPr/>
            <p:nvPr/>
          </p:nvSpPr>
          <p:spPr>
            <a:xfrm>
              <a:off x="3338699" y="3458624"/>
              <a:ext cx="463512" cy="26100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823068" y="3723574"/>
              <a:ext cx="463512" cy="26100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338699" y="5790790"/>
            <a:ext cx="947881" cy="525952"/>
            <a:chOff x="3338699" y="3458624"/>
            <a:chExt cx="947881" cy="525952"/>
          </a:xfrm>
        </p:grpSpPr>
        <p:sp>
          <p:nvSpPr>
            <p:cNvPr id="114" name="직사각형 113"/>
            <p:cNvSpPr/>
            <p:nvPr/>
          </p:nvSpPr>
          <p:spPr>
            <a:xfrm>
              <a:off x="3338699" y="3458624"/>
              <a:ext cx="463512" cy="26100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823068" y="3723574"/>
              <a:ext cx="463512" cy="26100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14017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</p:spPr>
            <p:txBody>
              <a:bodyPr/>
              <a:lstStyle/>
              <a:p>
                <a:r>
                  <a:rPr lang="en-US" altLang="ko-KR" dirty="0"/>
                  <a:t>LSTM</a:t>
                </a:r>
                <a:r>
                  <a:rPr lang="ko-KR" altLang="en-US" dirty="0"/>
                  <a:t>의 구조</a:t>
                </a:r>
                <a:r>
                  <a:rPr lang="en-US" altLang="ko-KR" dirty="0"/>
                  <a:t> (3) : Output Gate</a:t>
                </a:r>
              </a:p>
              <a:p>
                <a:pPr lvl="1"/>
                <a:r>
                  <a:rPr lang="en-US" altLang="ko-KR" dirty="0"/>
                  <a:t>Output gate</a:t>
                </a:r>
                <a:r>
                  <a:rPr lang="ko-KR" altLang="en-US" dirty="0"/>
                  <a:t>의 연산 </a:t>
                </a:r>
                <a:r>
                  <a:rPr lang="en-US" altLang="ko-KR" dirty="0"/>
                  <a:t>(2)</a:t>
                </a:r>
              </a:p>
              <a:p>
                <a:pPr lvl="2"/>
                <a:r>
                  <a:rPr lang="ko-KR" altLang="en-US" dirty="0"/>
                  <a:t>계산된 </a:t>
                </a:r>
                <a:r>
                  <a:rPr lang="en-US" altLang="ko-KR" dirty="0"/>
                  <a:t>output gate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dirty="0"/>
                  <a:t>를 현재의 장기기억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기억셀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으로부터 꺼내온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𝒓𝒂𝒘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ko-KR" altLang="en-US" dirty="0"/>
                  <a:t>에</a:t>
                </a:r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  </a:t>
                </a:r>
                <a:r>
                  <a:rPr lang="ko-KR" altLang="en-US" dirty="0"/>
                  <a:t> 요소별로 곱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Hadamard</a:t>
                </a:r>
                <a:r>
                  <a:rPr lang="en-US" altLang="ko-KR" dirty="0"/>
                  <a:t> product)</a:t>
                </a:r>
                <a:r>
                  <a:rPr lang="ko-KR" altLang="en-US" dirty="0"/>
                  <a:t>하여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각 정보를</a:t>
                </a:r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   </a:t>
                </a:r>
                <a:r>
                  <a:rPr lang="ko-KR" altLang="en-US" dirty="0"/>
                  <a:t>얼마나 단기기억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으로 사용할지를 결정</a:t>
                </a:r>
                <a:endParaRPr lang="en-US" altLang="ko-KR" dirty="0"/>
              </a:p>
              <a:p>
                <a:pPr marL="457200" lvl="3" indent="0">
                  <a:spcBef>
                    <a:spcPts val="1000"/>
                  </a:spcBef>
                  <a:buNone/>
                </a:pPr>
                <a:endParaRPr lang="en-US" altLang="ko-KR" sz="2200" b="1" dirty="0"/>
              </a:p>
              <a:p>
                <a:pPr marL="228600" lvl="2">
                  <a:spcBef>
                    <a:spcPts val="1000"/>
                  </a:spcBef>
                </a:pP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1">
                <a:extLst>
                  <a:ext uri="{FF2B5EF4-FFF2-40B4-BE49-F238E27FC236}">
                    <a16:creationId xmlns:a16="http://schemas.microsoft.com/office/drawing/2014/main" id="{6D809FCC-59B8-4554-A00C-E8CCF9CEE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  <a:blipFill>
                <a:blip r:embed="rId3"/>
                <a:stretch>
                  <a:fillRect l="-694" t="-1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2" descr="{\displaystyle \bigcirc 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{\displaystyle \bigcirc 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6642099" y="3035156"/>
            <a:ext cx="5486229" cy="3201856"/>
            <a:chOff x="3404487" y="2456787"/>
            <a:chExt cx="6498998" cy="3792925"/>
          </a:xfrm>
        </p:grpSpPr>
        <p:sp>
          <p:nvSpPr>
            <p:cNvPr id="72" name="사각형: 둥근 모서리 241">
              <a:extLst>
                <a:ext uri="{FF2B5EF4-FFF2-40B4-BE49-F238E27FC236}">
                  <a16:creationId xmlns:a16="http://schemas.microsoft.com/office/drawing/2014/main" id="{F9A60143-9132-4ED7-BD72-31B4E43A083F}"/>
                </a:ext>
              </a:extLst>
            </p:cNvPr>
            <p:cNvSpPr/>
            <p:nvPr/>
          </p:nvSpPr>
          <p:spPr>
            <a:xfrm>
              <a:off x="4122878" y="3207432"/>
              <a:ext cx="4905164" cy="2338720"/>
            </a:xfrm>
            <a:prstGeom prst="roundRect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B4FF3B11-6762-49DB-956A-84E211EB2E3E}"/>
                </a:ext>
              </a:extLst>
            </p:cNvPr>
            <p:cNvSpPr/>
            <p:nvPr/>
          </p:nvSpPr>
          <p:spPr>
            <a:xfrm>
              <a:off x="5756360" y="4032124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/>
                <p:nvPr/>
              </p:nvSpPr>
              <p:spPr>
                <a:xfrm>
                  <a:off x="4438140" y="5972713"/>
                  <a:ext cx="284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21C249A-8B70-423B-AF0E-E36190C2F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140" y="5972713"/>
                  <a:ext cx="28456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949" r="-12821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A950468-54A9-4605-9C82-C0B89C663A0B}"/>
                    </a:ext>
                  </a:extLst>
                </p:cNvPr>
                <p:cNvSpPr txBox="1"/>
                <p:nvPr/>
              </p:nvSpPr>
              <p:spPr>
                <a:xfrm>
                  <a:off x="3404487" y="4740150"/>
                  <a:ext cx="5193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A950468-54A9-4605-9C82-C0B89C663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487" y="4740150"/>
                  <a:ext cx="51930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1127" r="-14085" b="-447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8622457" y="2456787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457" y="2456787"/>
                  <a:ext cx="29649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6829" r="-1219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098F1F6A-5CF2-4872-B2B7-9C93D388503E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 flipV="1">
              <a:off x="3448585" y="3704641"/>
              <a:ext cx="121537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3404488" y="3391239"/>
                  <a:ext cx="4904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488" y="3391239"/>
                  <a:ext cx="49045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235" r="-13235" b="-410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8B16B6A-14C5-449F-8962-3C5B34218E32}"/>
                </a:ext>
              </a:extLst>
            </p:cNvPr>
            <p:cNvSpPr/>
            <p:nvPr/>
          </p:nvSpPr>
          <p:spPr>
            <a:xfrm>
              <a:off x="5433383" y="4579378"/>
              <a:ext cx="881743" cy="299272"/>
            </a:xfrm>
            <a:prstGeom prst="rect">
              <a:avLst/>
            </a:prstGeom>
            <a:solidFill>
              <a:srgbClr val="F4EE9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tanh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/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948E8EF2-5C23-4401-BFE4-9C3DD9AAFE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4437" y="4579378"/>
                  <a:ext cx="403616" cy="299272"/>
                </a:xfrm>
                <a:prstGeom prst="rect">
                  <a:avLst/>
                </a:prstGeom>
                <a:blipFill>
                  <a:blip r:embed="rId8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/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A98FDEF-EDAE-4827-A60A-DC9E7F2CE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56" y="4579378"/>
                  <a:ext cx="403616" cy="299272"/>
                </a:xfrm>
                <a:prstGeom prst="rect">
                  <a:avLst/>
                </a:prstGeom>
                <a:blipFill>
                  <a:blip r:embed="rId9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/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solidFill>
                  <a:srgbClr val="F4EE9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AB41BD70-487D-42F6-B861-DBA12BA24A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402" y="4579378"/>
                  <a:ext cx="403616" cy="299272"/>
                </a:xfrm>
                <a:prstGeom prst="rect">
                  <a:avLst/>
                </a:prstGeom>
                <a:blipFill>
                  <a:blip r:embed="rId10"/>
                  <a:stretch>
                    <a:fillRect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B8ED087F-B47B-493D-8100-F3A781A06E52}"/>
                </a:ext>
              </a:extLst>
            </p:cNvPr>
            <p:cNvSpPr/>
            <p:nvPr/>
          </p:nvSpPr>
          <p:spPr>
            <a:xfrm>
              <a:off x="8370454" y="4258898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E476EFF-E669-4268-B490-DF8BD5547070}"/>
                </a:ext>
              </a:extLst>
            </p:cNvPr>
            <p:cNvSpPr/>
            <p:nvPr/>
          </p:nvSpPr>
          <p:spPr>
            <a:xfrm>
              <a:off x="4663955" y="3586747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251D916-7AA8-44CD-B827-F43421DF5D4A}"/>
                </a:ext>
              </a:extLst>
            </p:cNvPr>
            <p:cNvSpPr/>
            <p:nvPr/>
          </p:nvSpPr>
          <p:spPr>
            <a:xfrm>
              <a:off x="5756360" y="3581472"/>
              <a:ext cx="235788" cy="2357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+</a:t>
              </a: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7E84B6B6-5E17-4DBA-BDA5-F83BF0AD686B}"/>
                </a:ext>
              </a:extLst>
            </p:cNvPr>
            <p:cNvGrpSpPr/>
            <p:nvPr/>
          </p:nvGrpSpPr>
          <p:grpSpPr>
            <a:xfrm>
              <a:off x="8246559" y="3841217"/>
              <a:ext cx="470000" cy="281796"/>
              <a:chOff x="4328374" y="2271384"/>
              <a:chExt cx="470000" cy="281796"/>
            </a:xfrm>
          </p:grpSpPr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38596040-027D-45A1-84F6-C1CCA8A83C44}"/>
                  </a:ext>
                </a:extLst>
              </p:cNvPr>
              <p:cNvSpPr/>
              <p:nvPr/>
            </p:nvSpPr>
            <p:spPr>
              <a:xfrm>
                <a:off x="4422476" y="2271384"/>
                <a:ext cx="281796" cy="28179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B6A1EDF0-A8A6-49F2-964A-75FABE4DBD30}"/>
                  </a:ext>
                </a:extLst>
              </p:cNvPr>
              <p:cNvSpPr txBox="1"/>
              <p:nvPr/>
            </p:nvSpPr>
            <p:spPr>
              <a:xfrm>
                <a:off x="4328374" y="2274317"/>
                <a:ext cx="4700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bg1"/>
                    </a:solidFill>
                  </a:rPr>
                  <a:t>tanh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AF155BC7-48AE-40A0-BEDC-7BEADB13843F}"/>
                </a:ext>
              </a:extLst>
            </p:cNvPr>
            <p:cNvCxnSpPr>
              <a:cxnSpLocks/>
            </p:cNvCxnSpPr>
            <p:nvPr/>
          </p:nvCxnSpPr>
          <p:spPr>
            <a:xfrm>
              <a:off x="3448585" y="5071870"/>
              <a:ext cx="430310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7ED77BA8-BD16-4549-BD7D-6612CC2AA042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13" y="5210415"/>
              <a:ext cx="3357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311D4C39-4797-4901-8C60-F87BFFA977D8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4580423" y="5210415"/>
              <a:ext cx="0" cy="7622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1E73A163-79AB-42C2-930F-6BDA0FEE256A}"/>
                </a:ext>
              </a:extLst>
            </p:cNvPr>
            <p:cNvGrpSpPr/>
            <p:nvPr/>
          </p:nvGrpSpPr>
          <p:grpSpPr>
            <a:xfrm>
              <a:off x="7747874" y="4878652"/>
              <a:ext cx="173314" cy="331763"/>
              <a:chOff x="3033413" y="4878652"/>
              <a:chExt cx="173314" cy="331763"/>
            </a:xfrm>
          </p:grpSpPr>
          <p:cxnSp>
            <p:nvCxnSpPr>
              <p:cNvPr id="162" name="직선 화살표 연결선 161">
                <a:extLst>
                  <a:ext uri="{FF2B5EF4-FFF2-40B4-BE49-F238E27FC236}">
                    <a16:creationId xmlns:a16="http://schemas.microsoft.com/office/drawing/2014/main" id="{3D866DBC-2ECE-48B1-87D9-F8462347B3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3413" y="4878652"/>
                <a:ext cx="0" cy="19321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화살표 연결선 162">
                <a:extLst>
                  <a:ext uri="{FF2B5EF4-FFF2-40B4-BE49-F238E27FC236}">
                    <a16:creationId xmlns:a16="http://schemas.microsoft.com/office/drawing/2014/main" id="{28251B5C-1057-446B-B269-311AA72B1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6727" y="4878652"/>
                <a:ext cx="0" cy="3317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F65E917-4692-444B-91A4-E09D219D7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4254" y="4268682"/>
              <a:ext cx="0" cy="311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CD652E05-3C05-47FB-A246-403D71504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6245" y="3841217"/>
              <a:ext cx="0" cy="7406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BA5CEE3F-42E2-46F1-8EBA-A682E6ACB1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7565" y="4155288"/>
              <a:ext cx="976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8FFF26D-FAC4-44C9-968E-CEBF3725F95B}"/>
                </a:ext>
              </a:extLst>
            </p:cNvPr>
            <p:cNvCxnSpPr>
              <a:cxnSpLocks/>
            </p:cNvCxnSpPr>
            <p:nvPr/>
          </p:nvCxnSpPr>
          <p:spPr>
            <a:xfrm>
              <a:off x="6984221" y="4150018"/>
              <a:ext cx="0" cy="4293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587F8F5E-9EBA-4DFF-8FE5-CF1A93FD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210" y="4376792"/>
              <a:ext cx="0" cy="1970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84DEB058-E95B-4DB7-AEA4-1431E76013D8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 flipV="1">
              <a:off x="7831210" y="4376792"/>
              <a:ext cx="539244" cy="5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04173B20-618F-4598-82D8-677BB995A2A7}"/>
                </a:ext>
              </a:extLst>
            </p:cNvPr>
            <p:cNvCxnSpPr>
              <a:cxnSpLocks/>
              <a:endCxn id="91" idx="4"/>
            </p:cNvCxnSpPr>
            <p:nvPr/>
          </p:nvCxnSpPr>
          <p:spPr>
            <a:xfrm flipV="1">
              <a:off x="5874254" y="3817260"/>
              <a:ext cx="0" cy="2077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56DCA5F6-470E-4895-8A56-A48CF142AA20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129786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C8C3420D-2ACD-4A4F-A828-0FAD42E99087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 flipV="1">
              <a:off x="4901236" y="3699366"/>
              <a:ext cx="855124" cy="52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83B76DB9-FFA6-49AC-A025-84B891F9C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0471" y="3704644"/>
              <a:ext cx="3913014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F430A164-511B-4013-A5A2-AFE756BFD248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3688148"/>
              <a:ext cx="0" cy="135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084B8213-5F27-4AC0-AC3A-854C978373E7}"/>
                </a:ext>
              </a:extLst>
            </p:cNvPr>
            <p:cNvCxnSpPr>
              <a:cxnSpLocks/>
            </p:cNvCxnSpPr>
            <p:nvPr/>
          </p:nvCxnSpPr>
          <p:spPr>
            <a:xfrm>
              <a:off x="8488348" y="4494686"/>
              <a:ext cx="0" cy="5771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2F5CC061-0AF9-4C98-8D53-B65E8AAF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1559" y="5072505"/>
              <a:ext cx="140481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02AA4566-D044-4259-B712-F62067CB4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3651" y="2810933"/>
              <a:ext cx="0" cy="7976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74CF2D3C-650D-42E4-B52C-DD65112DB769}"/>
                </a:ext>
              </a:extLst>
            </p:cNvPr>
            <p:cNvCxnSpPr>
              <a:cxnSpLocks/>
            </p:cNvCxnSpPr>
            <p:nvPr/>
          </p:nvCxnSpPr>
          <p:spPr>
            <a:xfrm>
              <a:off x="8743651" y="3817260"/>
              <a:ext cx="0" cy="12546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8954A6F6-8CB5-4F98-A430-4C36137209F8}"/>
                </a:ext>
              </a:extLst>
            </p:cNvPr>
            <p:cNvGrpSpPr/>
            <p:nvPr/>
          </p:nvGrpSpPr>
          <p:grpSpPr>
            <a:xfrm>
              <a:off x="4682331" y="4878652"/>
              <a:ext cx="217412" cy="331763"/>
              <a:chOff x="3026640" y="4878652"/>
              <a:chExt cx="217412" cy="331763"/>
            </a:xfrm>
          </p:grpSpPr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C7358D56-2E23-41C7-9E40-4A3163688754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9577B411-067E-4B0E-99EB-C778C1B07683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60" name="직선 화살표 연결선 159">
                  <a:extLst>
                    <a:ext uri="{FF2B5EF4-FFF2-40B4-BE49-F238E27FC236}">
                      <a16:creationId xmlns:a16="http://schemas.microsoft.com/office/drawing/2014/main" id="{570EE663-D84B-4DEE-ADF3-E15340470B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화살표 연결선 160">
                  <a:extLst>
                    <a:ext uri="{FF2B5EF4-FFF2-40B4-BE49-F238E27FC236}">
                      <a16:creationId xmlns:a16="http://schemas.microsoft.com/office/drawing/2014/main" id="{2D956B5B-1595-4C27-86CD-531C9DF651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7ABCEA9E-393F-4D78-89E0-5D3B594D0E5E}"/>
                </a:ext>
              </a:extLst>
            </p:cNvPr>
            <p:cNvGrpSpPr/>
            <p:nvPr/>
          </p:nvGrpSpPr>
          <p:grpSpPr>
            <a:xfrm>
              <a:off x="5795760" y="4878652"/>
              <a:ext cx="217412" cy="331763"/>
              <a:chOff x="3026640" y="4878652"/>
              <a:chExt cx="217412" cy="331763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B90B9B53-51A9-40D0-8D48-94C7B4F8B21E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A60178E6-DA85-4674-B970-70CF365A8E01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45" name="직선 화살표 연결선 144">
                  <a:extLst>
                    <a:ext uri="{FF2B5EF4-FFF2-40B4-BE49-F238E27FC236}">
                      <a16:creationId xmlns:a16="http://schemas.microsoft.com/office/drawing/2014/main" id="{2F0BD785-EECF-4E1D-AF0E-0F2C68D427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화살표 연결선 145">
                  <a:extLst>
                    <a:ext uri="{FF2B5EF4-FFF2-40B4-BE49-F238E27FC236}">
                      <a16:creationId xmlns:a16="http://schemas.microsoft.com/office/drawing/2014/main" id="{0D657324-5E5D-406C-B213-971A3E980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377D4294-EE83-473B-B1F0-A82C75DA817A}"/>
                </a:ext>
              </a:extLst>
            </p:cNvPr>
            <p:cNvGrpSpPr/>
            <p:nvPr/>
          </p:nvGrpSpPr>
          <p:grpSpPr>
            <a:xfrm>
              <a:off x="6872828" y="4878652"/>
              <a:ext cx="217412" cy="331763"/>
              <a:chOff x="3026640" y="4878652"/>
              <a:chExt cx="217412" cy="331763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E21697AA-FF18-4D7D-90B5-58ACEBAE821F}"/>
                  </a:ext>
                </a:extLst>
              </p:cNvPr>
              <p:cNvSpPr/>
              <p:nvPr/>
            </p:nvSpPr>
            <p:spPr>
              <a:xfrm>
                <a:off x="3147836" y="4996800"/>
                <a:ext cx="96216" cy="130613"/>
              </a:xfrm>
              <a:prstGeom prst="rect">
                <a:avLst/>
              </a:prstGeom>
              <a:solidFill>
                <a:srgbClr val="9BC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E3F0DB96-68A4-4A84-8B7D-7C380D95F692}"/>
                  </a:ext>
                </a:extLst>
              </p:cNvPr>
              <p:cNvGrpSpPr/>
              <p:nvPr/>
            </p:nvGrpSpPr>
            <p:grpSpPr>
              <a:xfrm>
                <a:off x="3026640" y="4878652"/>
                <a:ext cx="173314" cy="331763"/>
                <a:chOff x="3033413" y="4878652"/>
                <a:chExt cx="173314" cy="331763"/>
              </a:xfrm>
            </p:grpSpPr>
            <p:cxnSp>
              <p:nvCxnSpPr>
                <p:cNvPr id="141" name="직선 화살표 연결선 140">
                  <a:extLst>
                    <a:ext uri="{FF2B5EF4-FFF2-40B4-BE49-F238E27FC236}">
                      <a16:creationId xmlns:a16="http://schemas.microsoft.com/office/drawing/2014/main" id="{9F8FFF99-BB59-47E6-999B-6F3ADD7FB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3413" y="4878652"/>
                  <a:ext cx="0" cy="19321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화살표 연결선 141">
                  <a:extLst>
                    <a:ext uri="{FF2B5EF4-FFF2-40B4-BE49-F238E27FC236}">
                      <a16:creationId xmlns:a16="http://schemas.microsoft.com/office/drawing/2014/main" id="{3EFAB99B-B5E4-480D-AEC3-CECCED441F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6727" y="4878652"/>
                  <a:ext cx="0" cy="3317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0A526B74-0CA6-43E3-9E37-09FE44E06BF3}"/>
                    </a:ext>
                  </a:extLst>
                </p:cNvPr>
                <p:cNvSpPr txBox="1"/>
                <p:nvPr/>
              </p:nvSpPr>
              <p:spPr>
                <a:xfrm>
                  <a:off x="9433223" y="4740150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0A526B74-0CA6-43E3-9E37-09FE44E06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223" y="4740150"/>
                  <a:ext cx="29649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6829" r="-1219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9462077" y="3391239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077" y="3391239"/>
                  <a:ext cx="26763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8919" r="-10811" b="-38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4559627" y="4219034"/>
                  <a:ext cx="2489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627" y="4219034"/>
                  <a:ext cx="24897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9412" r="-14706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6791558" y="4219034"/>
                  <a:ext cx="2371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558" y="4219034"/>
                  <a:ext cx="237181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1250" r="-1562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/>
                <p:nvPr/>
              </p:nvSpPr>
              <p:spPr>
                <a:xfrm>
                  <a:off x="7595569" y="4219034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𝐨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5BFB6A7A-6DF0-47EA-BADA-8518F3B5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569" y="4219034"/>
                  <a:ext cx="296491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7073" r="-12195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/>
                <p:nvPr/>
              </p:nvSpPr>
              <p:spPr>
                <a:xfrm>
                  <a:off x="5461196" y="4219034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251182D-2D44-4D7D-AEB4-292603741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196" y="4219034"/>
                  <a:ext cx="26763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8919" t="-7895" r="-48649" b="-42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모서리가 둥근 직사각형 65"/>
          <p:cNvSpPr/>
          <p:nvPr/>
        </p:nvSpPr>
        <p:spPr>
          <a:xfrm>
            <a:off x="10598410" y="4342444"/>
            <a:ext cx="700101" cy="59983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94399" y="4725174"/>
            <a:ext cx="2905125" cy="6858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22975" y="3606867"/>
            <a:ext cx="2847975" cy="676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직사각형 68"/>
              <p:cNvSpPr/>
              <p:nvPr/>
            </p:nvSpPr>
            <p:spPr>
              <a:xfrm>
                <a:off x="838011" y="4760630"/>
                <a:ext cx="578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9" name="직사각형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11" y="4760630"/>
                <a:ext cx="578940" cy="461665"/>
              </a:xfrm>
              <a:prstGeom prst="rect">
                <a:avLst/>
              </a:prstGeom>
              <a:blipFill>
                <a:blip r:embed="rId1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직사각형 70"/>
              <p:cNvSpPr/>
              <p:nvPr/>
            </p:nvSpPr>
            <p:spPr>
              <a:xfrm>
                <a:off x="214709" y="3723072"/>
                <a:ext cx="1808444" cy="552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85800" lvl="3"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𝒓𝒂𝒘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altLang="ko-KR" sz="2200" b="1" dirty="0"/>
              </a:p>
            </p:txBody>
          </p:sp>
        </mc:Choice>
        <mc:Fallback xmlns="">
          <p:sp>
            <p:nvSpPr>
              <p:cNvPr id="71" name="직사각형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9" y="3723072"/>
                <a:ext cx="1808444" cy="55278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그림 7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892157" y="5731206"/>
            <a:ext cx="2876550" cy="704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/>
              <p:cNvSpPr/>
              <p:nvPr/>
            </p:nvSpPr>
            <p:spPr>
              <a:xfrm>
                <a:off x="232882" y="5809053"/>
                <a:ext cx="2410733" cy="496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5800" lvl="3"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  <m:sup/>
                      </m:sSub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82" y="5809053"/>
                <a:ext cx="2410733" cy="49616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905713" y="4177485"/>
                <a:ext cx="378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13" y="4177485"/>
                <a:ext cx="378629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/>
              <p:cNvSpPr/>
              <p:nvPr/>
            </p:nvSpPr>
            <p:spPr>
              <a:xfrm>
                <a:off x="814512" y="5404463"/>
                <a:ext cx="677108" cy="352814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 xmlns="">
          <p:sp>
            <p:nvSpPr>
              <p:cNvPr id="76" name="직사각형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12" y="5404463"/>
                <a:ext cx="677108" cy="35281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직사각형 78"/>
          <p:cNvSpPr/>
          <p:nvPr/>
        </p:nvSpPr>
        <p:spPr>
          <a:xfrm>
            <a:off x="2841934" y="3606867"/>
            <a:ext cx="463512" cy="6499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844963" y="4765835"/>
            <a:ext cx="463512" cy="593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844963" y="5766733"/>
            <a:ext cx="463512" cy="6499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3338699" y="3657668"/>
            <a:ext cx="947881" cy="525952"/>
            <a:chOff x="3338699" y="3458624"/>
            <a:chExt cx="947881" cy="525952"/>
          </a:xfrm>
        </p:grpSpPr>
        <p:sp>
          <p:nvSpPr>
            <p:cNvPr id="98" name="직사각형 97"/>
            <p:cNvSpPr/>
            <p:nvPr/>
          </p:nvSpPr>
          <p:spPr>
            <a:xfrm>
              <a:off x="3338699" y="3458624"/>
              <a:ext cx="463512" cy="26100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823068" y="3723574"/>
              <a:ext cx="463512" cy="26100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3338699" y="4761229"/>
            <a:ext cx="947881" cy="525952"/>
            <a:chOff x="3338699" y="3458624"/>
            <a:chExt cx="947881" cy="525952"/>
          </a:xfrm>
        </p:grpSpPr>
        <p:sp>
          <p:nvSpPr>
            <p:cNvPr id="105" name="직사각형 104"/>
            <p:cNvSpPr/>
            <p:nvPr/>
          </p:nvSpPr>
          <p:spPr>
            <a:xfrm>
              <a:off x="3338699" y="3458624"/>
              <a:ext cx="463512" cy="26100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823068" y="3723574"/>
              <a:ext cx="463512" cy="26100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338699" y="5790790"/>
            <a:ext cx="947881" cy="525952"/>
            <a:chOff x="3338699" y="3458624"/>
            <a:chExt cx="947881" cy="525952"/>
          </a:xfrm>
        </p:grpSpPr>
        <p:sp>
          <p:nvSpPr>
            <p:cNvPr id="114" name="직사각형 113"/>
            <p:cNvSpPr/>
            <p:nvPr/>
          </p:nvSpPr>
          <p:spPr>
            <a:xfrm>
              <a:off x="3338699" y="3458624"/>
              <a:ext cx="463512" cy="26100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823068" y="3723574"/>
              <a:ext cx="463512" cy="26100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2039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89714004-EB06-4FD7-8945-1FA5945F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r>
              <a:rPr lang="en-US" altLang="ko-KR" dirty="0"/>
              <a:t>LSTM Implementation</a:t>
            </a:r>
          </a:p>
          <a:p>
            <a:pPr marL="457200" lvl="1" indent="0">
              <a:buNone/>
            </a:pPr>
            <a:endParaRPr lang="en-US" altLang="ko-KR" sz="3600" dirty="0"/>
          </a:p>
          <a:p>
            <a:pPr marL="457200" lvl="1" indent="0">
              <a:buNone/>
            </a:pPr>
            <a:endParaRPr lang="en-US" altLang="ko-KR" sz="3600" dirty="0"/>
          </a:p>
          <a:p>
            <a:pPr marL="457200" lvl="1" indent="0" algn="ctr">
              <a:buNone/>
            </a:pPr>
            <a:r>
              <a:rPr lang="ko-KR" altLang="en-US" sz="3600" dirty="0"/>
              <a:t>실습</a:t>
            </a:r>
            <a:endParaRPr lang="en-US" altLang="ko-KR" sz="3600" dirty="0"/>
          </a:p>
          <a:p>
            <a:pPr marL="457200" lvl="1" indent="0" algn="ctr">
              <a:buNone/>
            </a:pPr>
            <a:endParaRPr lang="en-US" altLang="ko-KR" sz="3600" dirty="0"/>
          </a:p>
          <a:p>
            <a:pPr marL="457200" lvl="1" indent="0" algn="ctr">
              <a:buNone/>
            </a:pPr>
            <a:r>
              <a:rPr lang="en-US" altLang="ko-KR" sz="3600" dirty="0" smtClean="0"/>
              <a:t>02_LSTM&amp;LSTMLM.ipynb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64593820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318782" y="1812022"/>
            <a:ext cx="11392249" cy="4414767"/>
            <a:chOff x="318782" y="1812022"/>
            <a:chExt cx="11392249" cy="4414767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1E1F1B5-FFC5-4530-9CE5-8F918C880768}"/>
                </a:ext>
              </a:extLst>
            </p:cNvPr>
            <p:cNvCxnSpPr>
              <a:cxnSpLocks/>
            </p:cNvCxnSpPr>
            <p:nvPr/>
          </p:nvCxnSpPr>
          <p:spPr>
            <a:xfrm>
              <a:off x="6920538" y="3468738"/>
              <a:ext cx="123374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48BCBFD5-9C09-4F97-8183-6FAC037037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5767" y="3275520"/>
              <a:ext cx="4060" cy="5700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30A649FD-977F-4C6A-9E39-FA92DD6A7D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4284" y="3275520"/>
              <a:ext cx="0" cy="1932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014CC8D9-9A93-464B-ADFF-33B5FB7A5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7713" y="3275520"/>
              <a:ext cx="0" cy="3064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3B03AA0E-0E10-4265-90EC-3BA5DCAFEB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4781" y="3275520"/>
              <a:ext cx="0" cy="4449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450ED85B-4C4E-48DE-800E-D851AA62E272}"/>
                    </a:ext>
                  </a:extLst>
                </p:cNvPr>
                <p:cNvSpPr txBox="1"/>
                <p:nvPr/>
              </p:nvSpPr>
              <p:spPr>
                <a:xfrm>
                  <a:off x="8031580" y="2615902"/>
                  <a:ext cx="2489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450ED85B-4C4E-48DE-800E-D851AA62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1580" y="2615902"/>
                  <a:ext cx="24897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7500" r="-5000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FD880AD-832A-4B18-B31F-36D1E258EC4C}"/>
                    </a:ext>
                  </a:extLst>
                </p:cNvPr>
                <p:cNvSpPr txBox="1"/>
                <p:nvPr/>
              </p:nvSpPr>
              <p:spPr>
                <a:xfrm>
                  <a:off x="10263511" y="2615902"/>
                  <a:ext cx="2371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FD880AD-832A-4B18-B31F-36D1E258E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3511" y="2615902"/>
                  <a:ext cx="23718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949" r="-2564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CCD2E982-2CB9-4CC7-B516-E1C327F39C68}"/>
                    </a:ext>
                  </a:extLst>
                </p:cNvPr>
                <p:cNvSpPr txBox="1"/>
                <p:nvPr/>
              </p:nvSpPr>
              <p:spPr>
                <a:xfrm>
                  <a:off x="11067522" y="2615902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𝐨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CCD2E982-2CB9-4CC7-B516-E1C327F39C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7522" y="2615902"/>
                  <a:ext cx="29649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250" r="-4167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1D1A50CA-33D2-4DC5-B31B-D4C79D295158}"/>
                    </a:ext>
                  </a:extLst>
                </p:cNvPr>
                <p:cNvSpPr txBox="1"/>
                <p:nvPr/>
              </p:nvSpPr>
              <p:spPr>
                <a:xfrm>
                  <a:off x="9133894" y="2615902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1D1A50CA-33D2-4DC5-B31B-D4C79D295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894" y="2615902"/>
                  <a:ext cx="26763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818" t="-4348" r="-50000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B95551AA-CA2D-40B6-8F5E-DD9C97FB4317}"/>
                </a:ext>
              </a:extLst>
            </p:cNvPr>
            <p:cNvCxnSpPr>
              <a:cxnSpLocks/>
            </p:cNvCxnSpPr>
            <p:nvPr/>
          </p:nvCxnSpPr>
          <p:spPr>
            <a:xfrm>
              <a:off x="6916721" y="3845561"/>
              <a:ext cx="430310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F0225A71-239B-4330-B5B1-443835451CCF}"/>
                </a:ext>
              </a:extLst>
            </p:cNvPr>
            <p:cNvCxnSpPr>
              <a:cxnSpLocks/>
            </p:cNvCxnSpPr>
            <p:nvPr/>
          </p:nvCxnSpPr>
          <p:spPr>
            <a:xfrm>
              <a:off x="6905988" y="3581930"/>
              <a:ext cx="23617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820F3B10-04FF-48D5-A43C-9E228EB39B5D}"/>
                </a:ext>
              </a:extLst>
            </p:cNvPr>
            <p:cNvCxnSpPr>
              <a:cxnSpLocks/>
            </p:cNvCxnSpPr>
            <p:nvPr/>
          </p:nvCxnSpPr>
          <p:spPr>
            <a:xfrm>
              <a:off x="6905455" y="3720477"/>
              <a:ext cx="343932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사각형: 둥근 모서리 1">
              <a:extLst>
                <a:ext uri="{FF2B5EF4-FFF2-40B4-BE49-F238E27FC236}">
                  <a16:creationId xmlns:a16="http://schemas.microsoft.com/office/drawing/2014/main" id="{2EAE2506-9407-474B-8977-0B518ED65967}"/>
                </a:ext>
              </a:extLst>
            </p:cNvPr>
            <p:cNvSpPr/>
            <p:nvPr/>
          </p:nvSpPr>
          <p:spPr>
            <a:xfrm>
              <a:off x="6002260" y="3358226"/>
              <a:ext cx="918278" cy="5709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slice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92635" y="3479983"/>
                  <a:ext cx="37331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ko-KR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ko-KR" b="1" i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    =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635" y="3479983"/>
                  <a:ext cx="373310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54" r="-490" b="-2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098F1F6A-5CF2-4872-B2B7-9C93D388503E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5602804" y="3643678"/>
              <a:ext cx="3994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>
              <a:off x="989902" y="1812022"/>
              <a:ext cx="1839296" cy="1415740"/>
              <a:chOff x="1107348" y="1552133"/>
              <a:chExt cx="2625754" cy="1445366"/>
            </a:xfrm>
          </p:grpSpPr>
          <p:sp>
            <p:nvSpPr>
              <p:cNvPr id="8" name="모서리가 둥근 사각형 설명선 7"/>
              <p:cNvSpPr/>
              <p:nvPr/>
            </p:nvSpPr>
            <p:spPr>
              <a:xfrm>
                <a:off x="1107348" y="1552133"/>
                <a:ext cx="2625754" cy="1445366"/>
              </a:xfrm>
              <a:prstGeom prst="wedgeRoundRectCallout">
                <a:avLst>
                  <a:gd name="adj1" fmla="val -29523"/>
                  <a:gd name="adj2" fmla="val 65982"/>
                  <a:gd name="adj3" fmla="val 166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직사각형 5"/>
                  <p:cNvSpPr/>
                  <p:nvPr/>
                </p:nvSpPr>
                <p:spPr>
                  <a:xfrm>
                    <a:off x="1266738" y="1701331"/>
                    <a:ext cx="578840" cy="1107687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ko-KR" sz="1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  <m:sup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직사각형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6738" y="1701331"/>
                    <a:ext cx="578840" cy="11076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735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1839573" y="1701331"/>
                    <a:ext cx="578840" cy="110768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ko-KR" sz="1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  <m:sup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9573" y="1701331"/>
                    <a:ext cx="578840" cy="11076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882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직사각형 124"/>
                  <p:cNvSpPr/>
                  <p:nvPr/>
                </p:nvSpPr>
                <p:spPr>
                  <a:xfrm>
                    <a:off x="2418138" y="1701331"/>
                    <a:ext cx="578840" cy="1107687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ko-KR" sz="1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  <m:sup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직사각형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8138" y="1701331"/>
                    <a:ext cx="578840" cy="11076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89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직사각형 125"/>
                  <p:cNvSpPr/>
                  <p:nvPr/>
                </p:nvSpPr>
                <p:spPr>
                  <a:xfrm>
                    <a:off x="2996978" y="1701331"/>
                    <a:ext cx="578840" cy="1107687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ko-KR" sz="1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  <m:sup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𝐨</m:t>
                              </m:r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직사각형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6978" y="1701331"/>
                    <a:ext cx="578840" cy="11076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176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524313" y="3953562"/>
                  <a:ext cx="712814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13" y="3953562"/>
                  <a:ext cx="712814" cy="184666"/>
                </a:xfrm>
                <a:prstGeom prst="rect">
                  <a:avLst/>
                </a:prstGeom>
                <a:blipFill>
                  <a:blip r:embed="rId1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직사각형 28"/>
                <p:cNvSpPr/>
                <p:nvPr/>
              </p:nvSpPr>
              <p:spPr>
                <a:xfrm>
                  <a:off x="5105892" y="3459012"/>
                  <a:ext cx="4235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𝐀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9" name="직사각형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892" y="3459012"/>
                  <a:ext cx="42351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1082305" y="3953562"/>
                  <a:ext cx="712814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×4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305" y="3953562"/>
                  <a:ext cx="712814" cy="184666"/>
                </a:xfrm>
                <a:prstGeom prst="rect">
                  <a:avLst/>
                </a:prstGeom>
                <a:blipFill>
                  <a:blip r:embed="rId1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116384" y="3947520"/>
                  <a:ext cx="712814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384" y="3947520"/>
                  <a:ext cx="712814" cy="184666"/>
                </a:xfrm>
                <a:prstGeom prst="rect">
                  <a:avLst/>
                </a:prstGeom>
                <a:blipFill>
                  <a:blip r:embed="rId1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2718304" y="3947520"/>
                  <a:ext cx="712814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×4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8304" y="3947520"/>
                  <a:ext cx="712814" cy="184666"/>
                </a:xfrm>
                <a:prstGeom prst="rect">
                  <a:avLst/>
                </a:prstGeom>
                <a:blipFill>
                  <a:blip r:embed="rId1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3605180" y="3947520"/>
                  <a:ext cx="712814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×4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5180" y="3947520"/>
                  <a:ext cx="712814" cy="184666"/>
                </a:xfrm>
                <a:prstGeom prst="rect">
                  <a:avLst/>
                </a:prstGeom>
                <a:blipFill>
                  <a:blip r:embed="rId1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8" name="그룹 137"/>
            <p:cNvGrpSpPr/>
            <p:nvPr/>
          </p:nvGrpSpPr>
          <p:grpSpPr>
            <a:xfrm>
              <a:off x="2952926" y="2734810"/>
              <a:ext cx="1839296" cy="492951"/>
              <a:chOff x="1107348" y="1552133"/>
              <a:chExt cx="2625754" cy="1445366"/>
            </a:xfrm>
          </p:grpSpPr>
          <p:sp>
            <p:nvSpPr>
              <p:cNvPr id="139" name="모서리가 둥근 사각형 설명선 138"/>
              <p:cNvSpPr/>
              <p:nvPr/>
            </p:nvSpPr>
            <p:spPr>
              <a:xfrm>
                <a:off x="1107348" y="1552133"/>
                <a:ext cx="2625754" cy="1445366"/>
              </a:xfrm>
              <a:prstGeom prst="wedgeRoundRectCallout">
                <a:avLst>
                  <a:gd name="adj1" fmla="val -40470"/>
                  <a:gd name="adj2" fmla="val 104606"/>
                  <a:gd name="adj3" fmla="val 166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266738" y="1701331"/>
                    <a:ext cx="578840" cy="1107687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sub>
                            <m:sup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직사각형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6738" y="1701331"/>
                    <a:ext cx="578840" cy="11076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735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839573" y="1701331"/>
                    <a:ext cx="578840" cy="110768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sub>
                            <m:sup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직사각형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9573" y="1701331"/>
                    <a:ext cx="578840" cy="110768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882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직사각형 141"/>
                  <p:cNvSpPr/>
                  <p:nvPr/>
                </p:nvSpPr>
                <p:spPr>
                  <a:xfrm>
                    <a:off x="2418138" y="1701331"/>
                    <a:ext cx="578840" cy="1107687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sub>
                            <m:sup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2" name="직사각형 1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8138" y="1701331"/>
                    <a:ext cx="578840" cy="110768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289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직사각형 142"/>
                  <p:cNvSpPr/>
                  <p:nvPr/>
                </p:nvSpPr>
                <p:spPr>
                  <a:xfrm>
                    <a:off x="2996978" y="1701331"/>
                    <a:ext cx="578840" cy="1107687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sub>
                            <m:sup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𝐨</m:t>
                              </m:r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3" name="직사각형 1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6978" y="1701331"/>
                    <a:ext cx="578840" cy="110768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1176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7797877" y="3007960"/>
                  <a:ext cx="712814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877" y="3007960"/>
                  <a:ext cx="712814" cy="184666"/>
                </a:xfrm>
                <a:prstGeom prst="rect">
                  <a:avLst/>
                </a:prstGeom>
                <a:blipFill>
                  <a:blip r:embed="rId14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911305" y="3007960"/>
                  <a:ext cx="712814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305" y="3007960"/>
                  <a:ext cx="712814" cy="184666"/>
                </a:xfrm>
                <a:prstGeom prst="rect">
                  <a:avLst/>
                </a:prstGeom>
                <a:blipFill>
                  <a:blip r:embed="rId14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9988374" y="3007960"/>
                  <a:ext cx="712814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374" y="3007960"/>
                  <a:ext cx="712814" cy="184666"/>
                </a:xfrm>
                <a:prstGeom prst="rect">
                  <a:avLst/>
                </a:prstGeom>
                <a:blipFill>
                  <a:blip r:embed="rId21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10859360" y="3007960"/>
                  <a:ext cx="712814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9360" y="3007960"/>
                  <a:ext cx="712814" cy="184666"/>
                </a:xfrm>
                <a:prstGeom prst="rect">
                  <a:avLst/>
                </a:prstGeom>
                <a:blipFill>
                  <a:blip r:embed="rId14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4961241" y="3947520"/>
                  <a:ext cx="712814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×4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1241" y="3947520"/>
                  <a:ext cx="712814" cy="184666"/>
                </a:xfrm>
                <a:prstGeom prst="rect">
                  <a:avLst/>
                </a:prstGeom>
                <a:blipFill>
                  <a:blip r:embed="rId1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9" name="그룹 148"/>
            <p:cNvGrpSpPr/>
            <p:nvPr/>
          </p:nvGrpSpPr>
          <p:grpSpPr>
            <a:xfrm>
              <a:off x="5045186" y="1812022"/>
              <a:ext cx="1839296" cy="1415740"/>
              <a:chOff x="1107348" y="1552133"/>
              <a:chExt cx="2625754" cy="1445366"/>
            </a:xfrm>
          </p:grpSpPr>
          <p:sp>
            <p:nvSpPr>
              <p:cNvPr id="150" name="모서리가 둥근 사각형 설명선 149"/>
              <p:cNvSpPr/>
              <p:nvPr/>
            </p:nvSpPr>
            <p:spPr>
              <a:xfrm>
                <a:off x="1107348" y="1552133"/>
                <a:ext cx="2625754" cy="1445366"/>
              </a:xfrm>
              <a:prstGeom prst="wedgeRoundRectCallout">
                <a:avLst>
                  <a:gd name="adj1" fmla="val -33172"/>
                  <a:gd name="adj2" fmla="val 65982"/>
                  <a:gd name="adj3" fmla="val 166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1266738" y="1701331"/>
                    <a:ext cx="578840" cy="1107687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직사각형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6738" y="1701331"/>
                    <a:ext cx="578840" cy="110768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1839573" y="1701331"/>
                    <a:ext cx="578840" cy="110768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𝐜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직사각형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9573" y="1701331"/>
                    <a:ext cx="578840" cy="110768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r="-294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직사각형 152"/>
                  <p:cNvSpPr/>
                  <p:nvPr/>
                </p:nvSpPr>
                <p:spPr>
                  <a:xfrm>
                    <a:off x="2418138" y="1701331"/>
                    <a:ext cx="578840" cy="1107687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e>
                            <m:sub>
                              <m: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3" name="직사각형 1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8138" y="1701331"/>
                    <a:ext cx="578840" cy="110768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직사각형 153"/>
                  <p:cNvSpPr/>
                  <p:nvPr/>
                </p:nvSpPr>
                <p:spPr>
                  <a:xfrm>
                    <a:off x="2996978" y="1701331"/>
                    <a:ext cx="578840" cy="1107687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𝐨</m:t>
                              </m:r>
                            </m:e>
                            <m:sub>
                              <m: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직사각형 1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6978" y="1701331"/>
                    <a:ext cx="578840" cy="110768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91E1F1B5-FFC5-4530-9CE5-8F918C880768}"/>
                </a:ext>
              </a:extLst>
            </p:cNvPr>
            <p:cNvCxnSpPr>
              <a:cxnSpLocks/>
            </p:cNvCxnSpPr>
            <p:nvPr/>
          </p:nvCxnSpPr>
          <p:spPr>
            <a:xfrm>
              <a:off x="6920538" y="5563341"/>
              <a:ext cx="123374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450ED85B-4C4E-48DE-800E-D851AA62E272}"/>
                    </a:ext>
                  </a:extLst>
                </p:cNvPr>
                <p:cNvSpPr txBox="1"/>
                <p:nvPr/>
              </p:nvSpPr>
              <p:spPr>
                <a:xfrm>
                  <a:off x="8031580" y="4710505"/>
                  <a:ext cx="3900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𝐝𝐟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450ED85B-4C4E-48DE-800E-D851AA62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1580" y="4710505"/>
                  <a:ext cx="390043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12698" r="-3175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FFD880AD-832A-4B18-B31F-36D1E258EC4C}"/>
                    </a:ext>
                  </a:extLst>
                </p:cNvPr>
                <p:cNvSpPr txBox="1"/>
                <p:nvPr/>
              </p:nvSpPr>
              <p:spPr>
                <a:xfrm>
                  <a:off x="10263511" y="4710505"/>
                  <a:ext cx="3782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𝐝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FFD880AD-832A-4B18-B31F-36D1E258E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3511" y="4710505"/>
                  <a:ext cx="378245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12903" r="-3226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CCD2E982-2CB9-4CC7-B516-E1C327F39C68}"/>
                    </a:ext>
                  </a:extLst>
                </p:cNvPr>
                <p:cNvSpPr txBox="1"/>
                <p:nvPr/>
              </p:nvSpPr>
              <p:spPr>
                <a:xfrm>
                  <a:off x="11067522" y="4710505"/>
                  <a:ext cx="4375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𝐝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𝐨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CCD2E982-2CB9-4CC7-B516-E1C327F39C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7522" y="4710505"/>
                  <a:ext cx="437556" cy="276999"/>
                </a:xfrm>
                <a:prstGeom prst="rect">
                  <a:avLst/>
                </a:prstGeom>
                <a:blipFill>
                  <a:blip r:embed="rId28"/>
                  <a:stretch>
                    <a:fillRect l="-11268" r="-2817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1D1A50CA-33D2-4DC5-B31B-D4C79D295158}"/>
                    </a:ext>
                  </a:extLst>
                </p:cNvPr>
                <p:cNvSpPr txBox="1"/>
                <p:nvPr/>
              </p:nvSpPr>
              <p:spPr>
                <a:xfrm>
                  <a:off x="9133894" y="4710505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𝐝</m:t>
                            </m:r>
                            <m:acc>
                              <m:accPr>
                                <m:chr m:val="̃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1D1A50CA-33D2-4DC5-B31B-D4C79D295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894" y="4710505"/>
                  <a:ext cx="267637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31818" t="-6667" r="-8636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B95551AA-CA2D-40B6-8F5E-DD9C97FB4317}"/>
                </a:ext>
              </a:extLst>
            </p:cNvPr>
            <p:cNvCxnSpPr>
              <a:cxnSpLocks/>
            </p:cNvCxnSpPr>
            <p:nvPr/>
          </p:nvCxnSpPr>
          <p:spPr>
            <a:xfrm>
              <a:off x="6916721" y="5940164"/>
              <a:ext cx="430310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F0225A71-239B-4330-B5B1-443835451CCF}"/>
                </a:ext>
              </a:extLst>
            </p:cNvPr>
            <p:cNvCxnSpPr>
              <a:cxnSpLocks/>
            </p:cNvCxnSpPr>
            <p:nvPr/>
          </p:nvCxnSpPr>
          <p:spPr>
            <a:xfrm>
              <a:off x="6905988" y="5676533"/>
              <a:ext cx="2361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820F3B10-04FF-48D5-A43C-9E228EB39B5D}"/>
                </a:ext>
              </a:extLst>
            </p:cNvPr>
            <p:cNvCxnSpPr>
              <a:cxnSpLocks/>
            </p:cNvCxnSpPr>
            <p:nvPr/>
          </p:nvCxnSpPr>
          <p:spPr>
            <a:xfrm>
              <a:off x="6905455" y="5815080"/>
              <a:ext cx="343932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사각형: 둥근 모서리 1">
              <a:extLst>
                <a:ext uri="{FF2B5EF4-FFF2-40B4-BE49-F238E27FC236}">
                  <a16:creationId xmlns:a16="http://schemas.microsoft.com/office/drawing/2014/main" id="{2EAE2506-9407-474B-8977-0B518ED65967}"/>
                </a:ext>
              </a:extLst>
            </p:cNvPr>
            <p:cNvSpPr/>
            <p:nvPr/>
          </p:nvSpPr>
          <p:spPr>
            <a:xfrm>
              <a:off x="6002260" y="5452829"/>
              <a:ext cx="918278" cy="5709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slice</a:t>
              </a:r>
              <a:endParaRPr lang="ko-KR" altLang="en-US" dirty="0"/>
            </a:p>
          </p:txBody>
        </p:sp>
        <p:cxnSp>
          <p:nvCxnSpPr>
            <p:cNvPr id="168" name="직선 화살표 연결선 167">
              <a:extLst>
                <a:ext uri="{FF2B5EF4-FFF2-40B4-BE49-F238E27FC236}">
                  <a16:creationId xmlns:a16="http://schemas.microsoft.com/office/drawing/2014/main" id="{098F1F6A-5CF2-4872-B2B7-9C93D3885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2804" y="5738281"/>
              <a:ext cx="3994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직사각형 168"/>
                <p:cNvSpPr/>
                <p:nvPr/>
              </p:nvSpPr>
              <p:spPr>
                <a:xfrm>
                  <a:off x="5105892" y="5553615"/>
                  <a:ext cx="5645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𝐀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69" name="직사각형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892" y="5553615"/>
                  <a:ext cx="564578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7797877" y="5102563"/>
                  <a:ext cx="712814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877" y="5102563"/>
                  <a:ext cx="712814" cy="184666"/>
                </a:xfrm>
                <a:prstGeom prst="rect">
                  <a:avLst/>
                </a:prstGeom>
                <a:blipFill>
                  <a:blip r:embed="rId1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/>
                <p:cNvSpPr txBox="1"/>
                <p:nvPr/>
              </p:nvSpPr>
              <p:spPr>
                <a:xfrm>
                  <a:off x="8911305" y="5102563"/>
                  <a:ext cx="712814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71" name="TextBox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305" y="5102563"/>
                  <a:ext cx="712814" cy="184666"/>
                </a:xfrm>
                <a:prstGeom prst="rect">
                  <a:avLst/>
                </a:prstGeom>
                <a:blipFill>
                  <a:blip r:embed="rId1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/>
                <p:cNvSpPr txBox="1"/>
                <p:nvPr/>
              </p:nvSpPr>
              <p:spPr>
                <a:xfrm>
                  <a:off x="9988374" y="5102563"/>
                  <a:ext cx="712814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374" y="5102563"/>
                  <a:ext cx="712814" cy="184666"/>
                </a:xfrm>
                <a:prstGeom prst="rect">
                  <a:avLst/>
                </a:prstGeom>
                <a:blipFill>
                  <a:blip r:embed="rId2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10859360" y="5102563"/>
                  <a:ext cx="712814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9360" y="5102563"/>
                  <a:ext cx="712814" cy="184666"/>
                </a:xfrm>
                <a:prstGeom prst="rect">
                  <a:avLst/>
                </a:prstGeom>
                <a:blipFill>
                  <a:blip r:embed="rId1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4961241" y="6042123"/>
                  <a:ext cx="712814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×4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1241" y="6042123"/>
                  <a:ext cx="712814" cy="184666"/>
                </a:xfrm>
                <a:prstGeom prst="rect">
                  <a:avLst/>
                </a:prstGeom>
                <a:blipFill>
                  <a:blip r:embed="rId1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5" name="그룹 174"/>
            <p:cNvGrpSpPr/>
            <p:nvPr/>
          </p:nvGrpSpPr>
          <p:grpSpPr>
            <a:xfrm>
              <a:off x="2972924" y="4607600"/>
              <a:ext cx="1839296" cy="1415740"/>
              <a:chOff x="1107348" y="1552133"/>
              <a:chExt cx="2625754" cy="1445366"/>
            </a:xfrm>
          </p:grpSpPr>
          <p:sp>
            <p:nvSpPr>
              <p:cNvPr id="176" name="모서리가 둥근 사각형 설명선 175"/>
              <p:cNvSpPr/>
              <p:nvPr/>
            </p:nvSpPr>
            <p:spPr>
              <a:xfrm>
                <a:off x="1107348" y="1552133"/>
                <a:ext cx="2625754" cy="1445366"/>
              </a:xfrm>
              <a:prstGeom prst="wedgeRoundRectCallout">
                <a:avLst>
                  <a:gd name="adj1" fmla="val 67170"/>
                  <a:gd name="adj2" fmla="val 29836"/>
                  <a:gd name="adj3" fmla="val 166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직사각형 176"/>
                  <p:cNvSpPr/>
                  <p:nvPr/>
                </p:nvSpPr>
                <p:spPr>
                  <a:xfrm>
                    <a:off x="1266738" y="1701331"/>
                    <a:ext cx="578840" cy="1107687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  <m:r>
                                <a:rPr lang="en-US" altLang="ko-KR" sz="1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7" name="직사각형 1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6738" y="1701331"/>
                    <a:ext cx="578840" cy="11076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직사각형 177"/>
                  <p:cNvSpPr/>
                  <p:nvPr/>
                </p:nvSpPr>
                <p:spPr>
                  <a:xfrm>
                    <a:off x="1839573" y="1701331"/>
                    <a:ext cx="578840" cy="110768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𝐜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8" name="직사각형 1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9573" y="1701331"/>
                    <a:ext cx="578840" cy="110768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r="-1470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직사각형 178"/>
                  <p:cNvSpPr/>
                  <p:nvPr/>
                </p:nvSpPr>
                <p:spPr>
                  <a:xfrm>
                    <a:off x="2418138" y="1701331"/>
                    <a:ext cx="578840" cy="1107687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𝐝𝐢</m:t>
                              </m:r>
                            </m:e>
                            <m:sub>
                              <m: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9" name="직사각형 1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8138" y="1701331"/>
                    <a:ext cx="578840" cy="110768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직사각형 179"/>
                  <p:cNvSpPr/>
                  <p:nvPr/>
                </p:nvSpPr>
                <p:spPr>
                  <a:xfrm>
                    <a:off x="2996978" y="1701331"/>
                    <a:ext cx="578840" cy="1107687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𝐝𝐨</m:t>
                              </m:r>
                            </m:e>
                            <m:sub>
                              <m: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0" name="직사각형 1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6978" y="1701331"/>
                    <a:ext cx="578840" cy="110768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30A649FD-977F-4C6A-9E39-FA92DD6A7D0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3330" y="5466732"/>
              <a:ext cx="0" cy="19321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30A649FD-977F-4C6A-9E39-FA92DD6A7D0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3330" y="5579924"/>
              <a:ext cx="0" cy="19321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30A649FD-977F-4C6A-9E39-FA92DD6A7D0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3330" y="5718471"/>
              <a:ext cx="0" cy="19321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30A649FD-977F-4C6A-9E39-FA92DD6A7D0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3330" y="5843555"/>
              <a:ext cx="0" cy="19321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8159047" y="5379649"/>
              <a:ext cx="0" cy="1932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9265740" y="5379649"/>
              <a:ext cx="1973" cy="296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>
              <a:off x="10342654" y="5379649"/>
              <a:ext cx="0" cy="4354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11210461" y="5379649"/>
              <a:ext cx="0" cy="5605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B95551AA-CA2D-40B6-8F5E-DD9C97FB4317}"/>
                </a:ext>
              </a:extLst>
            </p:cNvPr>
            <p:cNvCxnSpPr>
              <a:cxnSpLocks/>
            </p:cNvCxnSpPr>
            <p:nvPr/>
          </p:nvCxnSpPr>
          <p:spPr>
            <a:xfrm>
              <a:off x="318782" y="4399234"/>
              <a:ext cx="1139224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338755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LSTM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54A72F7-2639-45D9-AF95-33AA1185DE7E}"/>
              </a:ext>
            </a:extLst>
          </p:cNvPr>
          <p:cNvSpPr/>
          <p:nvPr/>
        </p:nvSpPr>
        <p:spPr>
          <a:xfrm>
            <a:off x="1635995" y="2594199"/>
            <a:ext cx="9020987" cy="3054407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2C85459-6656-40EF-8EC4-3B6F14690377}"/>
              </a:ext>
            </a:extLst>
          </p:cNvPr>
          <p:cNvSpPr/>
          <p:nvPr/>
        </p:nvSpPr>
        <p:spPr>
          <a:xfrm>
            <a:off x="2388263" y="4079050"/>
            <a:ext cx="319319" cy="319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571588F-9406-42E3-9622-3DF96262DE09}"/>
              </a:ext>
            </a:extLst>
          </p:cNvPr>
          <p:cNvSpPr/>
          <p:nvPr/>
        </p:nvSpPr>
        <p:spPr>
          <a:xfrm>
            <a:off x="3574295" y="4404709"/>
            <a:ext cx="319319" cy="319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079450F-063C-4981-BED5-C26D5C4B74FE}"/>
              </a:ext>
            </a:extLst>
          </p:cNvPr>
          <p:cNvSpPr/>
          <p:nvPr/>
        </p:nvSpPr>
        <p:spPr>
          <a:xfrm>
            <a:off x="2942227" y="4404709"/>
            <a:ext cx="319319" cy="319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5C63FC-7A57-4901-9AAA-1938C6512689}"/>
              </a:ext>
            </a:extLst>
          </p:cNvPr>
          <p:cNvCxnSpPr/>
          <p:nvPr/>
        </p:nvCxnSpPr>
        <p:spPr>
          <a:xfrm rot="5400000" flipV="1">
            <a:off x="3423239" y="4357014"/>
            <a:ext cx="0" cy="302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643C1D43-9069-4115-AE07-B8EE3520F414}"/>
              </a:ext>
            </a:extLst>
          </p:cNvPr>
          <p:cNvSpPr/>
          <p:nvPr/>
        </p:nvSpPr>
        <p:spPr>
          <a:xfrm>
            <a:off x="2388263" y="4794737"/>
            <a:ext cx="319319" cy="319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4978941-BC0A-40C8-80FF-4895066F3410}"/>
              </a:ext>
            </a:extLst>
          </p:cNvPr>
          <p:cNvCxnSpPr/>
          <p:nvPr/>
        </p:nvCxnSpPr>
        <p:spPr>
          <a:xfrm rot="7200000" flipV="1">
            <a:off x="2872296" y="4223726"/>
            <a:ext cx="0" cy="302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6F82E65-E362-4B68-A7C8-39B53140AC77}"/>
              </a:ext>
            </a:extLst>
          </p:cNvPr>
          <p:cNvCxnSpPr/>
          <p:nvPr/>
        </p:nvCxnSpPr>
        <p:spPr>
          <a:xfrm rot="3600000" flipV="1">
            <a:off x="2823099" y="4567475"/>
            <a:ext cx="0" cy="302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146A67-74E8-4C2B-A1F0-358F6A50DEA1}"/>
              </a:ext>
            </a:extLst>
          </p:cNvPr>
          <p:cNvCxnSpPr>
            <a:cxnSpLocks/>
          </p:cNvCxnSpPr>
          <p:nvPr/>
        </p:nvCxnSpPr>
        <p:spPr>
          <a:xfrm>
            <a:off x="911429" y="4199773"/>
            <a:ext cx="14768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D66FE33-3C85-4830-B595-F3BE774704B5}"/>
              </a:ext>
            </a:extLst>
          </p:cNvPr>
          <p:cNvCxnSpPr>
            <a:cxnSpLocks/>
          </p:cNvCxnSpPr>
          <p:nvPr/>
        </p:nvCxnSpPr>
        <p:spPr>
          <a:xfrm flipV="1">
            <a:off x="2559430" y="5114056"/>
            <a:ext cx="0" cy="9097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E51C50-AB0A-4542-BFA2-6BA27A87FF5A}"/>
              </a:ext>
            </a:extLst>
          </p:cNvPr>
          <p:cNvGrpSpPr/>
          <p:nvPr/>
        </p:nvGrpSpPr>
        <p:grpSpPr>
          <a:xfrm>
            <a:off x="1867741" y="3885022"/>
            <a:ext cx="623291" cy="194028"/>
            <a:chOff x="3185346" y="2392655"/>
            <a:chExt cx="460243" cy="143272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9DE2800-6932-492B-ACBF-F3CF40034EE8}"/>
                </a:ext>
              </a:extLst>
            </p:cNvPr>
            <p:cNvCxnSpPr>
              <a:cxnSpLocks/>
            </p:cNvCxnSpPr>
            <p:nvPr/>
          </p:nvCxnSpPr>
          <p:spPr>
            <a:xfrm>
              <a:off x="3502317" y="2392655"/>
              <a:ext cx="143272" cy="1432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6EA4F0E-C010-4397-B081-9F003AE71DDB}"/>
                </a:ext>
              </a:extLst>
            </p:cNvPr>
            <p:cNvCxnSpPr/>
            <p:nvPr/>
          </p:nvCxnSpPr>
          <p:spPr>
            <a:xfrm flipH="1">
              <a:off x="3185346" y="2392655"/>
              <a:ext cx="3169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8E33F2D-ABAF-4A4E-B758-6DCAD1B81152}"/>
              </a:ext>
            </a:extLst>
          </p:cNvPr>
          <p:cNvGrpSpPr/>
          <p:nvPr/>
        </p:nvGrpSpPr>
        <p:grpSpPr>
          <a:xfrm>
            <a:off x="1867741" y="5067292"/>
            <a:ext cx="567285" cy="346857"/>
            <a:chOff x="3185346" y="2297119"/>
            <a:chExt cx="418888" cy="95536"/>
          </a:xfrm>
        </p:grpSpPr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C25A6FCF-F2F6-4DED-ABFB-54C2F4EDA207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3502317" y="2297119"/>
              <a:ext cx="101917" cy="955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06B0504-2172-43D9-AD7D-58FAC79E67FC}"/>
                </a:ext>
              </a:extLst>
            </p:cNvPr>
            <p:cNvCxnSpPr/>
            <p:nvPr/>
          </p:nvCxnSpPr>
          <p:spPr>
            <a:xfrm flipH="1">
              <a:off x="3185346" y="2392655"/>
              <a:ext cx="3169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D1FA40A-E06C-498B-9844-C39C61AC98D8}"/>
              </a:ext>
            </a:extLst>
          </p:cNvPr>
          <p:cNvGrpSpPr/>
          <p:nvPr/>
        </p:nvGrpSpPr>
        <p:grpSpPr>
          <a:xfrm>
            <a:off x="3204021" y="4718620"/>
            <a:ext cx="490061" cy="695527"/>
            <a:chOff x="3185346" y="2297119"/>
            <a:chExt cx="418888" cy="95536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85503FC-FCAF-46ED-9080-0D7016A52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2317" y="2297119"/>
              <a:ext cx="101917" cy="955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438802D-41A9-4BAD-BCAF-DD323E6C947B}"/>
                </a:ext>
              </a:extLst>
            </p:cNvPr>
            <p:cNvCxnSpPr/>
            <p:nvPr/>
          </p:nvCxnSpPr>
          <p:spPr>
            <a:xfrm flipH="1">
              <a:off x="3185346" y="2392655"/>
              <a:ext cx="3169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6DD6E98-7610-4BCA-94DF-440252F39FDE}"/>
                  </a:ext>
                </a:extLst>
              </p:cNvPr>
              <p:cNvSpPr txBox="1"/>
              <p:nvPr/>
            </p:nvSpPr>
            <p:spPr>
              <a:xfrm>
                <a:off x="1833832" y="3492528"/>
                <a:ext cx="539076" cy="375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6DD6E98-7610-4BCA-94DF-440252F39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832" y="3492528"/>
                <a:ext cx="539076" cy="3751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86CF2C-06CE-4628-91BF-0F2C11F0245D}"/>
                  </a:ext>
                </a:extLst>
              </p:cNvPr>
              <p:cNvSpPr txBox="1"/>
              <p:nvPr/>
            </p:nvSpPr>
            <p:spPr>
              <a:xfrm>
                <a:off x="1833832" y="5003223"/>
                <a:ext cx="526745" cy="37513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86CF2C-06CE-4628-91BF-0F2C11F02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832" y="5003223"/>
                <a:ext cx="526745" cy="375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098068-86F3-430C-97DC-72B8B7519AEC}"/>
                  </a:ext>
                </a:extLst>
              </p:cNvPr>
              <p:cNvSpPr txBox="1"/>
              <p:nvPr/>
            </p:nvSpPr>
            <p:spPr>
              <a:xfrm>
                <a:off x="2381423" y="5924182"/>
                <a:ext cx="385376" cy="37513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098068-86F3-430C-97DC-72B8B7519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423" y="5924182"/>
                <a:ext cx="385376" cy="375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3D231D-3BA5-4584-A638-FB41DCB9BFBF}"/>
                  </a:ext>
                </a:extLst>
              </p:cNvPr>
              <p:cNvSpPr txBox="1"/>
              <p:nvPr/>
            </p:nvSpPr>
            <p:spPr>
              <a:xfrm>
                <a:off x="3170041" y="5040330"/>
                <a:ext cx="299582" cy="375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3D231D-3BA5-4584-A638-FB41DCB9B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041" y="5040330"/>
                <a:ext cx="299582" cy="375130"/>
              </a:xfrm>
              <a:prstGeom prst="rect">
                <a:avLst/>
              </a:prstGeom>
              <a:blipFill>
                <a:blip r:embed="rId5"/>
                <a:stretch>
                  <a:fillRect l="-2041" r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59AE99D-0929-411C-B0D8-EA4DD0CF1B35}"/>
                  </a:ext>
                </a:extLst>
              </p:cNvPr>
              <p:cNvSpPr txBox="1"/>
              <p:nvPr/>
            </p:nvSpPr>
            <p:spPr>
              <a:xfrm>
                <a:off x="805016" y="3775343"/>
                <a:ext cx="703282" cy="375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59AE99D-0929-411C-B0D8-EA4DD0CF1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16" y="3775343"/>
                <a:ext cx="703282" cy="3751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4364C29-7D01-483D-A0D4-455729428060}"/>
                  </a:ext>
                </a:extLst>
              </p:cNvPr>
              <p:cNvSpPr txBox="1"/>
              <p:nvPr/>
            </p:nvSpPr>
            <p:spPr>
              <a:xfrm>
                <a:off x="5484764" y="4029635"/>
                <a:ext cx="535211" cy="348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4364C29-7D01-483D-A0D4-455729428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764" y="4029635"/>
                <a:ext cx="535211" cy="348300"/>
              </a:xfrm>
              <a:prstGeom prst="rect">
                <a:avLst/>
              </a:prstGeom>
              <a:blipFill>
                <a:blip r:embed="rId7"/>
                <a:stretch>
                  <a:fillRect l="-7955" b="-19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65B30AC-E33D-43D4-823A-CECFB72E55F5}"/>
                  </a:ext>
                </a:extLst>
              </p:cNvPr>
              <p:cNvSpPr txBox="1"/>
              <p:nvPr/>
            </p:nvSpPr>
            <p:spPr>
              <a:xfrm>
                <a:off x="6574849" y="4145754"/>
                <a:ext cx="546432" cy="348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65B30AC-E33D-43D4-823A-CECFB72E5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849" y="4145754"/>
                <a:ext cx="546432" cy="348300"/>
              </a:xfrm>
              <a:prstGeom prst="rect">
                <a:avLst/>
              </a:prstGeom>
              <a:blipFill>
                <a:blip r:embed="rId8"/>
                <a:stretch>
                  <a:fillRect l="-7865" b="-19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A46000F-D767-45AD-86B9-12C20C8EFF80}"/>
                  </a:ext>
                </a:extLst>
              </p:cNvPr>
              <p:cNvSpPr txBox="1"/>
              <p:nvPr/>
            </p:nvSpPr>
            <p:spPr>
              <a:xfrm>
                <a:off x="7732097" y="4278509"/>
                <a:ext cx="520784" cy="348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A46000F-D767-45AD-86B9-12C20C8EF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97" y="4278509"/>
                <a:ext cx="520784" cy="348300"/>
              </a:xfrm>
              <a:prstGeom prst="rect">
                <a:avLst/>
              </a:prstGeom>
              <a:blipFill>
                <a:blip r:embed="rId9"/>
                <a:stretch>
                  <a:fillRect l="-6977" b="-19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B12C80C-F921-404A-BF8D-4EB5AF861E67}"/>
                  </a:ext>
                </a:extLst>
              </p:cNvPr>
              <p:cNvSpPr txBox="1"/>
              <p:nvPr/>
            </p:nvSpPr>
            <p:spPr>
              <a:xfrm>
                <a:off x="8671161" y="4414882"/>
                <a:ext cx="562462" cy="348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𝐨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B12C80C-F921-404A-BF8D-4EB5AF861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161" y="4414882"/>
                <a:ext cx="562462" cy="348300"/>
              </a:xfrm>
              <a:prstGeom prst="rect">
                <a:avLst/>
              </a:prstGeom>
              <a:blipFill>
                <a:blip r:embed="rId10"/>
                <a:stretch>
                  <a:fillRect l="-6452" b="-19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2B717EF-D0EF-4B89-99CF-626B91155C46}"/>
              </a:ext>
            </a:extLst>
          </p:cNvPr>
          <p:cNvCxnSpPr>
            <a:cxnSpLocks/>
          </p:cNvCxnSpPr>
          <p:nvPr/>
        </p:nvCxnSpPr>
        <p:spPr>
          <a:xfrm>
            <a:off x="3899336" y="4509093"/>
            <a:ext cx="285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16BBAD9B-444C-4B17-97A2-88048C6838CB}"/>
              </a:ext>
            </a:extLst>
          </p:cNvPr>
          <p:cNvSpPr/>
          <p:nvPr/>
        </p:nvSpPr>
        <p:spPr>
          <a:xfrm>
            <a:off x="7382734" y="3418892"/>
            <a:ext cx="235788" cy="2357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4EAC9A0-02A0-4C68-9E78-1EF26102A537}"/>
                  </a:ext>
                </a:extLst>
              </p:cNvPr>
              <p:cNvSpPr txBox="1"/>
              <p:nvPr/>
            </p:nvSpPr>
            <p:spPr>
              <a:xfrm>
                <a:off x="10248831" y="1843555"/>
                <a:ext cx="296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4EAC9A0-02A0-4C68-9E78-1EF26102A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831" y="1843555"/>
                <a:ext cx="296491" cy="276999"/>
              </a:xfrm>
              <a:prstGeom prst="rect">
                <a:avLst/>
              </a:prstGeom>
              <a:blipFill>
                <a:blip r:embed="rId11"/>
                <a:stretch>
                  <a:fillRect l="-14286" r="-2041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1CAEE64-F96F-461C-B17C-3104BFF4D0C6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911429" y="3091409"/>
            <a:ext cx="5378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865623-2FB5-4ACF-94B8-0D7AD047CC96}"/>
                  </a:ext>
                </a:extLst>
              </p:cNvPr>
              <p:cNvSpPr txBox="1"/>
              <p:nvPr/>
            </p:nvSpPr>
            <p:spPr>
              <a:xfrm>
                <a:off x="911429" y="2778007"/>
                <a:ext cx="490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865623-2FB5-4ACF-94B8-0D7AD047C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9" y="2778007"/>
                <a:ext cx="490455" cy="276999"/>
              </a:xfrm>
              <a:prstGeom prst="rect">
                <a:avLst/>
              </a:prstGeom>
              <a:blipFill>
                <a:blip r:embed="rId12"/>
                <a:stretch>
                  <a:fillRect l="-3750" r="-3750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E4E9E-4BFA-4A54-8DDC-96057748BFF5}"/>
              </a:ext>
            </a:extLst>
          </p:cNvPr>
          <p:cNvSpPr/>
          <p:nvPr/>
        </p:nvSpPr>
        <p:spPr>
          <a:xfrm>
            <a:off x="7059757" y="3966146"/>
            <a:ext cx="881743" cy="299272"/>
          </a:xfrm>
          <a:prstGeom prst="rect">
            <a:avLst/>
          </a:prstGeom>
          <a:solidFill>
            <a:srgbClr val="F4EE9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tanh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ECECCA0-0276-4307-9727-E93E04C5B83F}"/>
                  </a:ext>
                </a:extLst>
              </p:cNvPr>
              <p:cNvSpPr/>
              <p:nvPr/>
            </p:nvSpPr>
            <p:spPr>
              <a:xfrm>
                <a:off x="6200811" y="3966146"/>
                <a:ext cx="403616" cy="299272"/>
              </a:xfrm>
              <a:prstGeom prst="rect">
                <a:avLst/>
              </a:prstGeom>
              <a:solidFill>
                <a:srgbClr val="F4EE9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ECECCA0-0276-4307-9727-E93E04C5B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811" y="3966146"/>
                <a:ext cx="403616" cy="2992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064CD47-9455-4720-991C-B1E6A808E656}"/>
                  </a:ext>
                </a:extLst>
              </p:cNvPr>
              <p:cNvSpPr/>
              <p:nvPr/>
            </p:nvSpPr>
            <p:spPr>
              <a:xfrm>
                <a:off x="8396830" y="3966146"/>
                <a:ext cx="403616" cy="299272"/>
              </a:xfrm>
              <a:prstGeom prst="rect">
                <a:avLst/>
              </a:prstGeom>
              <a:solidFill>
                <a:srgbClr val="F4EE9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064CD47-9455-4720-991C-B1E6A808E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830" y="3966146"/>
                <a:ext cx="403616" cy="2992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5479AFF0-E011-43DC-A035-A2949AC35F66}"/>
                  </a:ext>
                </a:extLst>
              </p:cNvPr>
              <p:cNvSpPr/>
              <p:nvPr/>
            </p:nvSpPr>
            <p:spPr>
              <a:xfrm>
                <a:off x="9255776" y="3966146"/>
                <a:ext cx="403616" cy="299272"/>
              </a:xfrm>
              <a:prstGeom prst="rect">
                <a:avLst/>
              </a:prstGeom>
              <a:solidFill>
                <a:srgbClr val="F4EE9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5479AFF0-E011-43DC-A035-A2949AC35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776" y="3966146"/>
                <a:ext cx="403616" cy="29927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타원 52">
            <a:extLst>
              <a:ext uri="{FF2B5EF4-FFF2-40B4-BE49-F238E27FC236}">
                <a16:creationId xmlns:a16="http://schemas.microsoft.com/office/drawing/2014/main" id="{6D919F98-6E30-4D0E-ACC1-A343105E4AD1}"/>
              </a:ext>
            </a:extLst>
          </p:cNvPr>
          <p:cNvSpPr/>
          <p:nvPr/>
        </p:nvSpPr>
        <p:spPr>
          <a:xfrm>
            <a:off x="9996828" y="3645666"/>
            <a:ext cx="235788" cy="2357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E244B9C-D21B-454B-83A9-CFB29D950775}"/>
              </a:ext>
            </a:extLst>
          </p:cNvPr>
          <p:cNvSpPr/>
          <p:nvPr/>
        </p:nvSpPr>
        <p:spPr>
          <a:xfrm>
            <a:off x="6290329" y="2973515"/>
            <a:ext cx="235788" cy="2357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05AC2CE-DAC2-4521-A695-1E8FB0B14F66}"/>
              </a:ext>
            </a:extLst>
          </p:cNvPr>
          <p:cNvSpPr/>
          <p:nvPr/>
        </p:nvSpPr>
        <p:spPr>
          <a:xfrm>
            <a:off x="7382734" y="2968240"/>
            <a:ext cx="235788" cy="2357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08B477F-41D7-4A1B-A7F1-77E58CB1AB7C}"/>
              </a:ext>
            </a:extLst>
          </p:cNvPr>
          <p:cNvGrpSpPr/>
          <p:nvPr/>
        </p:nvGrpSpPr>
        <p:grpSpPr>
          <a:xfrm>
            <a:off x="9872933" y="3227985"/>
            <a:ext cx="470000" cy="281796"/>
            <a:chOff x="4328374" y="2271384"/>
            <a:chExt cx="470000" cy="281796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CC530427-9A64-49B7-8A58-A647F751C588}"/>
                </a:ext>
              </a:extLst>
            </p:cNvPr>
            <p:cNvSpPr/>
            <p:nvPr/>
          </p:nvSpPr>
          <p:spPr>
            <a:xfrm>
              <a:off x="4422476" y="2271384"/>
              <a:ext cx="281796" cy="28179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054CBF-B12B-4B55-A570-53A0542A3C9F}"/>
                </a:ext>
              </a:extLst>
            </p:cNvPr>
            <p:cNvSpPr txBox="1"/>
            <p:nvPr/>
          </p:nvSpPr>
          <p:spPr>
            <a:xfrm>
              <a:off x="4328374" y="2274317"/>
              <a:ext cx="4700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</a:rPr>
                <a:t>tanh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1E1F1B5-FFC5-4530-9CE5-8F918C880768}"/>
              </a:ext>
            </a:extLst>
          </p:cNvPr>
          <p:cNvCxnSpPr>
            <a:cxnSpLocks/>
          </p:cNvCxnSpPr>
          <p:nvPr/>
        </p:nvCxnSpPr>
        <p:spPr>
          <a:xfrm>
            <a:off x="5074959" y="4458638"/>
            <a:ext cx="12337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8BCBFD5-9C09-4F97-8183-6FAC03703795}"/>
              </a:ext>
            </a:extLst>
          </p:cNvPr>
          <p:cNvCxnSpPr>
            <a:cxnSpLocks/>
          </p:cNvCxnSpPr>
          <p:nvPr/>
        </p:nvCxnSpPr>
        <p:spPr>
          <a:xfrm flipV="1">
            <a:off x="9370188" y="4265420"/>
            <a:ext cx="4060" cy="570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EE02DA7-DB0D-4B65-A7CC-420763F843D9}"/>
              </a:ext>
            </a:extLst>
          </p:cNvPr>
          <p:cNvCxnSpPr>
            <a:cxnSpLocks/>
          </p:cNvCxnSpPr>
          <p:nvPr/>
        </p:nvCxnSpPr>
        <p:spPr>
          <a:xfrm flipV="1">
            <a:off x="7500628" y="3655450"/>
            <a:ext cx="0" cy="311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A124DB3-5A4A-429A-8238-0B2EEB3D1089}"/>
              </a:ext>
            </a:extLst>
          </p:cNvPr>
          <p:cNvCxnSpPr>
            <a:cxnSpLocks/>
          </p:cNvCxnSpPr>
          <p:nvPr/>
        </p:nvCxnSpPr>
        <p:spPr>
          <a:xfrm flipV="1">
            <a:off x="6402619" y="3227985"/>
            <a:ext cx="0" cy="740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99A1C3A-FF49-406D-914F-467361FB6879}"/>
              </a:ext>
            </a:extLst>
          </p:cNvPr>
          <p:cNvCxnSpPr>
            <a:cxnSpLocks/>
          </p:cNvCxnSpPr>
          <p:nvPr/>
        </p:nvCxnSpPr>
        <p:spPr>
          <a:xfrm flipH="1">
            <a:off x="7633939" y="3542056"/>
            <a:ext cx="9766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C5D03CE-587D-466C-9D77-453B6067B5E0}"/>
              </a:ext>
            </a:extLst>
          </p:cNvPr>
          <p:cNvCxnSpPr>
            <a:cxnSpLocks/>
          </p:cNvCxnSpPr>
          <p:nvPr/>
        </p:nvCxnSpPr>
        <p:spPr>
          <a:xfrm>
            <a:off x="8610595" y="3536786"/>
            <a:ext cx="0" cy="429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A166C4D-A05D-46CB-BDE3-E8EC439D4334}"/>
              </a:ext>
            </a:extLst>
          </p:cNvPr>
          <p:cNvCxnSpPr>
            <a:cxnSpLocks/>
          </p:cNvCxnSpPr>
          <p:nvPr/>
        </p:nvCxnSpPr>
        <p:spPr>
          <a:xfrm>
            <a:off x="9457584" y="3763560"/>
            <a:ext cx="0" cy="1970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78B16B9-2D2D-4773-8899-5EED1659D521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9457584" y="3763560"/>
            <a:ext cx="539244" cy="5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C2A0A48-6723-400D-814C-383A15610C79}"/>
              </a:ext>
            </a:extLst>
          </p:cNvPr>
          <p:cNvCxnSpPr>
            <a:cxnSpLocks/>
            <a:endCxn id="55" idx="4"/>
          </p:cNvCxnSpPr>
          <p:nvPr/>
        </p:nvCxnSpPr>
        <p:spPr>
          <a:xfrm flipV="1">
            <a:off x="7500628" y="3204028"/>
            <a:ext cx="0" cy="207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B3A9A08-A9DD-403C-A365-FA585704FF7B}"/>
              </a:ext>
            </a:extLst>
          </p:cNvPr>
          <p:cNvCxnSpPr>
            <a:cxnSpLocks/>
          </p:cNvCxnSpPr>
          <p:nvPr/>
        </p:nvCxnSpPr>
        <p:spPr>
          <a:xfrm>
            <a:off x="10114722" y="3516554"/>
            <a:ext cx="0" cy="135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2CB73A2-0DD6-4656-A9E6-E2C15D26B586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6527610" y="3086134"/>
            <a:ext cx="855124" cy="5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557DB70-8983-49F9-8E01-1E9329823D39}"/>
              </a:ext>
            </a:extLst>
          </p:cNvPr>
          <p:cNvCxnSpPr>
            <a:cxnSpLocks/>
          </p:cNvCxnSpPr>
          <p:nvPr/>
        </p:nvCxnSpPr>
        <p:spPr>
          <a:xfrm flipV="1">
            <a:off x="7616845" y="3091412"/>
            <a:ext cx="391301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EBA4B5F-E6C5-4F37-9445-C2CF6DF4087F}"/>
              </a:ext>
            </a:extLst>
          </p:cNvPr>
          <p:cNvCxnSpPr>
            <a:cxnSpLocks/>
          </p:cNvCxnSpPr>
          <p:nvPr/>
        </p:nvCxnSpPr>
        <p:spPr>
          <a:xfrm>
            <a:off x="10114722" y="3074916"/>
            <a:ext cx="0" cy="135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C88731F-D08D-41C0-8BB2-EF39B8CCC7D2}"/>
              </a:ext>
            </a:extLst>
          </p:cNvPr>
          <p:cNvCxnSpPr>
            <a:cxnSpLocks/>
          </p:cNvCxnSpPr>
          <p:nvPr/>
        </p:nvCxnSpPr>
        <p:spPr>
          <a:xfrm>
            <a:off x="10114722" y="3881454"/>
            <a:ext cx="0" cy="577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5EF585D-6126-4196-9003-CA71F3A66544}"/>
              </a:ext>
            </a:extLst>
          </p:cNvPr>
          <p:cNvCxnSpPr>
            <a:cxnSpLocks/>
          </p:cNvCxnSpPr>
          <p:nvPr/>
        </p:nvCxnSpPr>
        <p:spPr>
          <a:xfrm flipV="1">
            <a:off x="10107933" y="4459273"/>
            <a:ext cx="140481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AD37ECB-63F1-4751-9432-2362C21BA7A5}"/>
              </a:ext>
            </a:extLst>
          </p:cNvPr>
          <p:cNvCxnSpPr>
            <a:cxnSpLocks/>
          </p:cNvCxnSpPr>
          <p:nvPr/>
        </p:nvCxnSpPr>
        <p:spPr>
          <a:xfrm flipV="1">
            <a:off x="10370025" y="2197701"/>
            <a:ext cx="0" cy="797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14F60C4E-E21E-43AD-94FD-5782D2788AEC}"/>
              </a:ext>
            </a:extLst>
          </p:cNvPr>
          <p:cNvCxnSpPr>
            <a:cxnSpLocks/>
          </p:cNvCxnSpPr>
          <p:nvPr/>
        </p:nvCxnSpPr>
        <p:spPr>
          <a:xfrm>
            <a:off x="10370025" y="3204028"/>
            <a:ext cx="0" cy="12546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0A649FD-977F-4C6A-9E39-FA92DD6A7D07}"/>
              </a:ext>
            </a:extLst>
          </p:cNvPr>
          <p:cNvCxnSpPr>
            <a:cxnSpLocks/>
          </p:cNvCxnSpPr>
          <p:nvPr/>
        </p:nvCxnSpPr>
        <p:spPr>
          <a:xfrm flipV="1">
            <a:off x="6308705" y="4265420"/>
            <a:ext cx="0" cy="1932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14CC8D9-9A93-464B-ADFF-33B5FB7A50FC}"/>
              </a:ext>
            </a:extLst>
          </p:cNvPr>
          <p:cNvCxnSpPr>
            <a:cxnSpLocks/>
          </p:cNvCxnSpPr>
          <p:nvPr/>
        </p:nvCxnSpPr>
        <p:spPr>
          <a:xfrm flipV="1">
            <a:off x="7422134" y="4265420"/>
            <a:ext cx="0" cy="30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B03AA0E-0E10-4265-90EC-3BA5DCAFEBB0}"/>
              </a:ext>
            </a:extLst>
          </p:cNvPr>
          <p:cNvCxnSpPr>
            <a:cxnSpLocks/>
          </p:cNvCxnSpPr>
          <p:nvPr/>
        </p:nvCxnSpPr>
        <p:spPr>
          <a:xfrm flipV="1">
            <a:off x="8499202" y="4265420"/>
            <a:ext cx="0" cy="444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DF37978-7201-454C-AA5D-86C4E44AC02E}"/>
                  </a:ext>
                </a:extLst>
              </p:cNvPr>
              <p:cNvSpPr txBox="1"/>
              <p:nvPr/>
            </p:nvSpPr>
            <p:spPr>
              <a:xfrm>
                <a:off x="11059597" y="4126918"/>
                <a:ext cx="296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DF37978-7201-454C-AA5D-86C4E44AC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597" y="4126918"/>
                <a:ext cx="296491" cy="276999"/>
              </a:xfrm>
              <a:prstGeom prst="rect">
                <a:avLst/>
              </a:prstGeom>
              <a:blipFill>
                <a:blip r:embed="rId16"/>
                <a:stretch>
                  <a:fillRect l="-14286" r="-204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1D5F456-C45A-404A-A33B-E7FD20047527}"/>
                  </a:ext>
                </a:extLst>
              </p:cNvPr>
              <p:cNvSpPr txBox="1"/>
              <p:nvPr/>
            </p:nvSpPr>
            <p:spPr>
              <a:xfrm>
                <a:off x="11088451" y="2778007"/>
                <a:ext cx="267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1D5F456-C45A-404A-A33B-E7FD20047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451" y="2778007"/>
                <a:ext cx="267637" cy="276999"/>
              </a:xfrm>
              <a:prstGeom prst="rect">
                <a:avLst/>
              </a:prstGeom>
              <a:blipFill>
                <a:blip r:embed="rId17"/>
                <a:stretch>
                  <a:fillRect l="-6818" r="-227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50ED85B-4C4E-48DE-800E-D851AA62E272}"/>
                  </a:ext>
                </a:extLst>
              </p:cNvPr>
              <p:cNvSpPr txBox="1"/>
              <p:nvPr/>
            </p:nvSpPr>
            <p:spPr>
              <a:xfrm>
                <a:off x="6186001" y="3605802"/>
                <a:ext cx="248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50ED85B-4C4E-48DE-800E-D851AA62E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001" y="3605802"/>
                <a:ext cx="248978" cy="276999"/>
              </a:xfrm>
              <a:prstGeom prst="rect">
                <a:avLst/>
              </a:prstGeom>
              <a:blipFill>
                <a:blip r:embed="rId18"/>
                <a:stretch>
                  <a:fillRect l="-17073" r="-243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FD880AD-832A-4B18-B31F-36D1E258EC4C}"/>
                  </a:ext>
                </a:extLst>
              </p:cNvPr>
              <p:cNvSpPr txBox="1"/>
              <p:nvPr/>
            </p:nvSpPr>
            <p:spPr>
              <a:xfrm>
                <a:off x="8417932" y="3605802"/>
                <a:ext cx="2371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FD880AD-832A-4B18-B31F-36D1E258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932" y="3605802"/>
                <a:ext cx="237181" cy="276999"/>
              </a:xfrm>
              <a:prstGeom prst="rect">
                <a:avLst/>
              </a:prstGeom>
              <a:blipFill>
                <a:blip r:embed="rId19"/>
                <a:stretch>
                  <a:fillRect l="-17949" r="-256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D2E982-2CB9-4CC7-B516-E1C327F39C68}"/>
                  </a:ext>
                </a:extLst>
              </p:cNvPr>
              <p:cNvSpPr txBox="1"/>
              <p:nvPr/>
            </p:nvSpPr>
            <p:spPr>
              <a:xfrm>
                <a:off x="9221943" y="3605802"/>
                <a:ext cx="296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D2E982-2CB9-4CC7-B516-E1C327F39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943" y="3605802"/>
                <a:ext cx="296491" cy="276999"/>
              </a:xfrm>
              <a:prstGeom prst="rect">
                <a:avLst/>
              </a:prstGeom>
              <a:blipFill>
                <a:blip r:embed="rId20"/>
                <a:stretch>
                  <a:fillRect l="-6250" r="-416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D1A50CA-33D2-4DC5-B31B-D4C79D295158}"/>
                  </a:ext>
                </a:extLst>
              </p:cNvPr>
              <p:cNvSpPr txBox="1"/>
              <p:nvPr/>
            </p:nvSpPr>
            <p:spPr>
              <a:xfrm>
                <a:off x="7087570" y="3605802"/>
                <a:ext cx="2676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</m:acc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D1A50CA-33D2-4DC5-B31B-D4C79D295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570" y="3605802"/>
                <a:ext cx="267637" cy="276999"/>
              </a:xfrm>
              <a:prstGeom prst="rect">
                <a:avLst/>
              </a:prstGeom>
              <a:blipFill>
                <a:blip r:embed="rId21"/>
                <a:stretch>
                  <a:fillRect l="-6818" t="-6667" r="-4772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EAE2506-9407-474B-8977-0B518ED65967}"/>
              </a:ext>
            </a:extLst>
          </p:cNvPr>
          <p:cNvSpPr/>
          <p:nvPr/>
        </p:nvSpPr>
        <p:spPr>
          <a:xfrm>
            <a:off x="4156681" y="4348126"/>
            <a:ext cx="918278" cy="570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slice</a:t>
            </a:r>
            <a:endParaRPr lang="ko-KR" altLang="en-US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95551AA-CA2D-40B6-8F5E-DD9C97FB4317}"/>
              </a:ext>
            </a:extLst>
          </p:cNvPr>
          <p:cNvCxnSpPr>
            <a:cxnSpLocks/>
          </p:cNvCxnSpPr>
          <p:nvPr/>
        </p:nvCxnSpPr>
        <p:spPr>
          <a:xfrm>
            <a:off x="5071142" y="4835461"/>
            <a:ext cx="43031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F0225A71-239B-4330-B5B1-443835451CCF}"/>
              </a:ext>
            </a:extLst>
          </p:cNvPr>
          <p:cNvCxnSpPr>
            <a:cxnSpLocks/>
          </p:cNvCxnSpPr>
          <p:nvPr/>
        </p:nvCxnSpPr>
        <p:spPr>
          <a:xfrm>
            <a:off x="5060409" y="4571830"/>
            <a:ext cx="23617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20F3B10-04FF-48D5-A43C-9E228EB39B5D}"/>
              </a:ext>
            </a:extLst>
          </p:cNvPr>
          <p:cNvCxnSpPr>
            <a:cxnSpLocks/>
          </p:cNvCxnSpPr>
          <p:nvPr/>
        </p:nvCxnSpPr>
        <p:spPr>
          <a:xfrm>
            <a:off x="5059876" y="4710377"/>
            <a:ext cx="3439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8947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Advanced 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70C9F8C-AFD9-451B-80AE-D3509C20202A}"/>
              </a:ext>
            </a:extLst>
          </p:cNvPr>
          <p:cNvSpPr txBox="1">
            <a:spLocks/>
          </p:cNvSpPr>
          <p:nvPr/>
        </p:nvSpPr>
        <p:spPr>
          <a:xfrm>
            <a:off x="403945" y="3793360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Advance RNN</a:t>
            </a:r>
            <a:endParaRPr lang="ko-KR" altLang="en-US" b="1" spc="5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ko-KR" altLang="en-US" sz="3600" b="1" spc="5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9624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Advanced 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70C9F8C-AFD9-451B-80AE-D3509C20202A}"/>
              </a:ext>
            </a:extLst>
          </p:cNvPr>
          <p:cNvSpPr txBox="1">
            <a:spLocks/>
          </p:cNvSpPr>
          <p:nvPr/>
        </p:nvSpPr>
        <p:spPr>
          <a:xfrm>
            <a:off x="403945" y="3793360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NLP Task with RNN</a:t>
            </a:r>
          </a:p>
          <a:p>
            <a:endParaRPr lang="en-US" altLang="ko-KR" sz="2800" b="1" spc="5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2800" b="1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Bidirectional-RNN</a:t>
            </a:r>
          </a:p>
          <a:p>
            <a:endParaRPr lang="en-US" altLang="ko-KR" sz="2800" b="1" spc="5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2800" b="1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Multi-layer RNN</a:t>
            </a:r>
          </a:p>
          <a:p>
            <a:endParaRPr lang="en-US" altLang="ko-KR" sz="2800" b="1" spc="5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2800" b="1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Seq2seq</a:t>
            </a:r>
            <a:endParaRPr lang="ko-KR" altLang="en-US" b="1" spc="5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ko-KR" altLang="en-US" sz="3600" b="1" spc="5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51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4350</Words>
  <Application>Microsoft Office PowerPoint</Application>
  <PresentationFormat>와이드스크린</PresentationFormat>
  <Paragraphs>2716</Paragraphs>
  <Slides>106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106</vt:i4>
      </vt:variant>
    </vt:vector>
  </HeadingPairs>
  <TitlesOfParts>
    <vt:vector size="114" baseType="lpstr">
      <vt:lpstr>12롯데마트드림Bold</vt:lpstr>
      <vt:lpstr>12롯데마트드림Light</vt:lpstr>
      <vt:lpstr>12롯데마트드림Medium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J</dc:creator>
  <cp:lastModifiedBy>dwkim</cp:lastModifiedBy>
  <cp:revision>203</cp:revision>
  <dcterms:created xsi:type="dcterms:W3CDTF">2017-07-26T09:20:04Z</dcterms:created>
  <dcterms:modified xsi:type="dcterms:W3CDTF">2019-09-18T09:00:44Z</dcterms:modified>
</cp:coreProperties>
</file>