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9" r:id="rId3"/>
    <p:sldId id="267" r:id="rId4"/>
    <p:sldId id="268" r:id="rId5"/>
    <p:sldId id="269" r:id="rId6"/>
    <p:sldId id="271" r:id="rId7"/>
    <p:sldId id="270" r:id="rId8"/>
    <p:sldId id="272" r:id="rId9"/>
    <p:sldId id="273" r:id="rId10"/>
    <p:sldId id="275" r:id="rId11"/>
    <p:sldId id="274" r:id="rId12"/>
    <p:sldId id="278" r:id="rId13"/>
    <p:sldId id="277" r:id="rId14"/>
    <p:sldId id="276" r:id="rId15"/>
    <p:sldId id="279" r:id="rId16"/>
    <p:sldId id="280" r:id="rId17"/>
    <p:sldId id="298" r:id="rId18"/>
    <p:sldId id="299" r:id="rId19"/>
    <p:sldId id="281" r:id="rId20"/>
    <p:sldId id="300" r:id="rId21"/>
    <p:sldId id="282" r:id="rId22"/>
    <p:sldId id="283" r:id="rId23"/>
    <p:sldId id="284" r:id="rId24"/>
    <p:sldId id="285" r:id="rId25"/>
    <p:sldId id="286" r:id="rId26"/>
    <p:sldId id="287" r:id="rId27"/>
    <p:sldId id="297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302" r:id="rId36"/>
    <p:sldId id="303" r:id="rId37"/>
    <p:sldId id="301" r:id="rId38"/>
    <p:sldId id="306" r:id="rId39"/>
    <p:sldId id="304" r:id="rId40"/>
    <p:sldId id="307" r:id="rId41"/>
    <p:sldId id="308" r:id="rId42"/>
    <p:sldId id="309" r:id="rId43"/>
    <p:sldId id="262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531" autoAdjust="0"/>
  </p:normalViewPr>
  <p:slideViewPr>
    <p:cSldViewPr snapToGrid="0">
      <p:cViewPr varScale="1">
        <p:scale>
          <a:sx n="102" d="100"/>
          <a:sy n="102" d="100"/>
        </p:scale>
        <p:origin x="2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E592D-D20D-4772-8E52-3E5D2C073F99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D7641-A159-4A17-9656-10A93CB9D7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869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8D7641-A159-4A17-9656-10A93CB9D72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754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086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4D20EE-250A-475C-B2FC-1F9150404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E0CC9B-37A9-4A55-A615-9F7373EB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9D79FD-F7DD-4625-98EB-E75CFE74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2DEBF-4B4E-4F5C-B048-C898E6ED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FD0774-C67E-44A0-876D-25EBCBE2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6B8357-203C-4756-BEEE-6FD7A348B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339C690-CB55-45CD-AEFF-4BCA02CF6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FCF278-DA8D-4E62-AF10-BE70BA1C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1CB70-CBA7-4B8B-B683-F95065F9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5D6B1-91CE-4DA6-8635-50F700D9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66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89F1C-2DE5-48C6-8267-CC556DEFE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96" y="1582615"/>
            <a:ext cx="11421209" cy="4914900"/>
          </a:xfrm>
        </p:spPr>
        <p:txBody>
          <a:bodyPr/>
          <a:lstStyle>
            <a:lvl1pPr>
              <a:defRPr sz="2400">
                <a:latin typeface="12롯데마트드림Bold" panose="02020603020101020101" pitchFamily="18" charset="-127"/>
                <a:ea typeface="12롯데마트드림Bold" panose="02020603020101020101" pitchFamily="18" charset="-127"/>
              </a:defRPr>
            </a:lvl1pPr>
            <a:lvl2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2pPr>
            <a:lvl3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3pPr>
            <a:lvl4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4pPr>
            <a:lvl5pPr>
              <a:defRPr>
                <a:latin typeface="12롯데마트드림Light" panose="02020603020101020101" pitchFamily="18" charset="-127"/>
                <a:ea typeface="12롯데마트드림Light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882ADE-3947-4F40-B3ED-171C0E7BF55F}"/>
              </a:ext>
            </a:extLst>
          </p:cNvPr>
          <p:cNvSpPr/>
          <p:nvPr userDrawn="1"/>
        </p:nvSpPr>
        <p:spPr>
          <a:xfrm>
            <a:off x="-260245" y="1375406"/>
            <a:ext cx="12622230" cy="5233869"/>
          </a:xfrm>
          <a:prstGeom prst="rect">
            <a:avLst/>
          </a:prstGeom>
          <a:noFill/>
          <a:ln w="28575">
            <a:solidFill>
              <a:srgbClr val="3B1B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F2CCE13-A91A-4025-B7B6-8ADF60BBFCA9}"/>
              </a:ext>
            </a:extLst>
          </p:cNvPr>
          <p:cNvSpPr/>
          <p:nvPr userDrawn="1"/>
        </p:nvSpPr>
        <p:spPr>
          <a:xfrm>
            <a:off x="2204720" y="0"/>
            <a:ext cx="9987280" cy="1128610"/>
          </a:xfrm>
          <a:custGeom>
            <a:avLst/>
            <a:gdLst>
              <a:gd name="connsiteX0" fmla="*/ 5751 w 8165776"/>
              <a:gd name="connsiteY0" fmla="*/ 0 h 951570"/>
              <a:gd name="connsiteX1" fmla="*/ 8165776 w 8165776"/>
              <a:gd name="connsiteY1" fmla="*/ 0 h 951570"/>
              <a:gd name="connsiteX2" fmla="*/ 8165776 w 8165776"/>
              <a:gd name="connsiteY2" fmla="*/ 951570 h 951570"/>
              <a:gd name="connsiteX3" fmla="*/ 437624 w 8165776"/>
              <a:gd name="connsiteY3" fmla="*/ 951570 h 951570"/>
              <a:gd name="connsiteX4" fmla="*/ 0 w 8165776"/>
              <a:gd name="connsiteY4" fmla="*/ 513946 h 951570"/>
              <a:gd name="connsiteX5" fmla="*/ 0 w 8165776"/>
              <a:gd name="connsiteY5" fmla="*/ 57046 h 95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5776" h="951570">
                <a:moveTo>
                  <a:pt x="5751" y="0"/>
                </a:moveTo>
                <a:lnTo>
                  <a:pt x="8165776" y="0"/>
                </a:lnTo>
                <a:lnTo>
                  <a:pt x="8165776" y="951570"/>
                </a:lnTo>
                <a:lnTo>
                  <a:pt x="437624" y="951570"/>
                </a:lnTo>
                <a:cubicBezTo>
                  <a:pt x="195931" y="951570"/>
                  <a:pt x="0" y="755639"/>
                  <a:pt x="0" y="513946"/>
                </a:cubicBezTo>
                <a:lnTo>
                  <a:pt x="0" y="57046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2" name="부제목 2">
            <a:extLst>
              <a:ext uri="{FF2B5EF4-FFF2-40B4-BE49-F238E27FC236}">
                <a16:creationId xmlns:a16="http://schemas.microsoft.com/office/drawing/2014/main" id="{D50450E6-F391-46E8-877D-478B4068F252}"/>
              </a:ext>
            </a:extLst>
          </p:cNvPr>
          <p:cNvSpPr txBox="1">
            <a:spLocks/>
          </p:cNvSpPr>
          <p:nvPr/>
        </p:nvSpPr>
        <p:spPr>
          <a:xfrm>
            <a:off x="10076845" y="78183"/>
            <a:ext cx="2025622" cy="3731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12</a:t>
            </a:r>
            <a:r>
              <a:rPr lang="ko-KR" altLang="en-US" sz="1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정규세션</a:t>
            </a:r>
            <a:endParaRPr lang="en-US" altLang="ko-KR" sz="1400" spc="-150" dirty="0" smtClean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pPr marL="0" indent="0" algn="dist">
              <a:spcBef>
                <a:spcPts val="0"/>
              </a:spcBef>
              <a:buNone/>
            </a:pPr>
            <a:r>
              <a:rPr lang="en-US" altLang="ko-KR" sz="1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EDA</a:t>
            </a:r>
            <a:r>
              <a:rPr lang="en-US" altLang="ko-KR" sz="1400" spc="-15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&amp;</a:t>
            </a:r>
            <a:r>
              <a:rPr lang="ko-KR" altLang="en-US" sz="1400" spc="-150" baseline="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전처리</a:t>
            </a:r>
            <a:endParaRPr lang="ko-KR" altLang="en-US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879B845F-573A-4944-9D1A-1F46230FB356}"/>
              </a:ext>
            </a:extLst>
          </p:cNvPr>
          <p:cNvCxnSpPr>
            <a:cxnSpLocks/>
          </p:cNvCxnSpPr>
          <p:nvPr/>
        </p:nvCxnSpPr>
        <p:spPr>
          <a:xfrm>
            <a:off x="10099100" y="-13335"/>
            <a:ext cx="0" cy="59311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327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F87990-0AC1-44FD-8C35-657CAB66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F916E-9849-4B3D-94CE-0F46704B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81B15-B531-4414-BAC7-7755F90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6B15D-BD90-4095-8784-D479D55B0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7BAB4-11C0-4EBF-A415-6FCBB191C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9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21794B-27B3-4AE5-B34F-BD5D96AA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EFDBD-1B84-459D-AC07-672F11686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ADD2C6-007B-458B-AEE9-BC2F54DF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D0A87-08A1-4D8E-9068-9035F0425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9E59C0-7A11-4437-B374-B603C938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721DD-615B-4D96-BC20-2D828247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143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6AC7E-A4F8-4711-9F5D-046C875D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34FC16-719F-4F7C-9438-A169FCF1B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8220-2E64-46F9-BDC9-8F4AD2760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2F62E0-BB3F-4B39-8B02-D2B897ACB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B24475-DB40-44B9-9494-7777F45B4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95D72-A194-4D06-939C-D3672FB6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B6A896-C68B-41DB-B959-8BC55BCBA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3A36511-8048-4DB7-A027-C9F9210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6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D33A5-F419-4AAE-BBDC-57F3B67C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FEEEA0-4B8E-4A78-A38B-D7152C0D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F912C5-9EB2-421E-A0DB-7D78ED51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CF3C08-B896-4F07-9A89-BD8F47B7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415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3970F2-3D45-429C-903D-DB5D7E55A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BF8E46-F42C-4DD7-BAFD-9665CC68A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D9F75-5804-4C8A-9D12-1920AED3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243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295DF-E4D3-4858-9B7C-4CA6CCB99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D87952-7881-445F-8B97-82A9B49D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F301F5-1737-49A1-BBC7-45ACACA1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025178-88FF-4302-916C-503126FD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D8A578-3D56-4D98-A37A-84D68E5FB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55F323-BBBC-4CDD-8E9F-D334BFB1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3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43462-B9D8-4B05-AAFB-3FBDEE8D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F31871-C015-42E5-B579-DC6AE2C09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415F9F-2A9F-4430-BD38-EB44C89AA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7204-F6C2-4839-800C-6B48F4C9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83C-29A8-4525-9DDD-19098B90EBD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6160D8-82CE-4202-AD60-04779806E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C4BCC7-67B8-4A79-9A68-7E23831A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6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A44A76-8A39-4634-88B8-87B2DD9E0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D3268A-0AE4-44DD-AD54-3CA26982A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5A97-CC34-4E90-958D-52DB25969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483C-29A8-4525-9DDD-19098B90EBDE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D1451-32A1-4A79-919E-BB284D310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19B9-5719-4B96-AA53-B04748B2B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A0205-92CC-42B1-99E9-47D36ADAEB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73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eep_Blue_(chess_computer)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epmind.com/research/alphago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7" Type="http://schemas.openxmlformats.org/officeDocument/2006/relationships/image" Target="../media/image31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G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9">
            <a:extLst>
              <a:ext uri="{FF2B5EF4-FFF2-40B4-BE49-F238E27FC236}">
                <a16:creationId xmlns:a16="http://schemas.microsoft.com/office/drawing/2014/main" id="{DD2D04DD-B48F-47FF-B359-2041B59CE40A}"/>
              </a:ext>
            </a:extLst>
          </p:cNvPr>
          <p:cNvSpPr/>
          <p:nvPr/>
        </p:nvSpPr>
        <p:spPr>
          <a:xfrm rot="5400000">
            <a:off x="5083150" y="-157580"/>
            <a:ext cx="2025701" cy="2340866"/>
          </a:xfrm>
          <a:prstGeom prst="homePlate">
            <a:avLst>
              <a:gd name="adj" fmla="val 2354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87938F4-6A1D-48F7-B5CC-734976D02EB5}"/>
              </a:ext>
            </a:extLst>
          </p:cNvPr>
          <p:cNvGrpSpPr/>
          <p:nvPr/>
        </p:nvGrpSpPr>
        <p:grpSpPr>
          <a:xfrm>
            <a:off x="3809231" y="3838558"/>
            <a:ext cx="4573538" cy="476809"/>
            <a:chOff x="3809231" y="4402762"/>
            <a:chExt cx="4573538" cy="476809"/>
          </a:xfrm>
        </p:grpSpPr>
        <p:sp>
          <p:nvSpPr>
            <p:cNvPr id="6" name="평행 사변형 5">
              <a:extLst>
                <a:ext uri="{FF2B5EF4-FFF2-40B4-BE49-F238E27FC236}">
                  <a16:creationId xmlns:a16="http://schemas.microsoft.com/office/drawing/2014/main" id="{C824ECE7-875B-42C2-B4E7-F48813808A37}"/>
                </a:ext>
              </a:extLst>
            </p:cNvPr>
            <p:cNvSpPr/>
            <p:nvPr userDrawn="1"/>
          </p:nvSpPr>
          <p:spPr>
            <a:xfrm>
              <a:off x="3809231" y="4402762"/>
              <a:ext cx="4573538" cy="476809"/>
            </a:xfrm>
            <a:prstGeom prst="parallelogram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제목 1">
              <a:extLst>
                <a:ext uri="{FF2B5EF4-FFF2-40B4-BE49-F238E27FC236}">
                  <a16:creationId xmlns:a16="http://schemas.microsoft.com/office/drawing/2014/main" id="{DD0ACA52-4F5E-4568-8EE6-98B7B5740D2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865817" y="4421513"/>
              <a:ext cx="4408364" cy="45805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z="1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데이터 전처리</a:t>
              </a:r>
              <a:r>
                <a:rPr lang="en-US" altLang="ko-KR" sz="1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, EDA </a:t>
              </a:r>
              <a:r>
                <a:rPr lang="ko-KR" altLang="en-US" sz="180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를 </a:t>
              </a:r>
              <a:r>
                <a:rPr lang="ko-KR" altLang="en-US" sz="18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중심으로</a:t>
              </a:r>
              <a:endParaRPr lang="ko-KR" altLang="en-US" sz="18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29ADD8CB-986C-4902-830A-F9A6C2D2256A}"/>
              </a:ext>
            </a:extLst>
          </p:cNvPr>
          <p:cNvSpPr txBox="1">
            <a:spLocks/>
          </p:cNvSpPr>
          <p:nvPr/>
        </p:nvSpPr>
        <p:spPr>
          <a:xfrm>
            <a:off x="403945" y="3024871"/>
            <a:ext cx="11384111" cy="458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머신러닝을 시작하기 앞서서</a:t>
            </a:r>
            <a:endParaRPr lang="ko-KR" altLang="en-US" sz="4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01232C0-EC63-4E2E-BEBC-45D07FE4FBF1}"/>
              </a:ext>
            </a:extLst>
          </p:cNvPr>
          <p:cNvSpPr/>
          <p:nvPr userDrawn="1"/>
        </p:nvSpPr>
        <p:spPr>
          <a:xfrm>
            <a:off x="5107350" y="718517"/>
            <a:ext cx="19773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en-US" altLang="ko-KR" sz="14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ToBig’s</a:t>
            </a:r>
            <a:r>
              <a:rPr lang="en-US" altLang="ko-KR" sz="1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 </a:t>
            </a:r>
            <a:r>
              <a:rPr lang="en-US" altLang="ko-KR" sz="1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11</a:t>
            </a:r>
            <a:r>
              <a:rPr lang="ko-KR" altLang="en-US" sz="1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기 유기윤</a:t>
            </a:r>
            <a:endParaRPr lang="en-US" altLang="ko-KR" sz="1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A8ACD93-A865-487D-81D9-7DE7E22E46EB}"/>
              </a:ext>
            </a:extLst>
          </p:cNvPr>
          <p:cNvCxnSpPr>
            <a:cxnSpLocks/>
          </p:cNvCxnSpPr>
          <p:nvPr userDrawn="1"/>
        </p:nvCxnSpPr>
        <p:spPr>
          <a:xfrm>
            <a:off x="5008718" y="691670"/>
            <a:ext cx="217456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D350F34-097E-4727-B61F-E8609F792A6C}"/>
              </a:ext>
            </a:extLst>
          </p:cNvPr>
          <p:cNvSpPr/>
          <p:nvPr userDrawn="1"/>
        </p:nvSpPr>
        <p:spPr>
          <a:xfrm>
            <a:off x="5107350" y="345726"/>
            <a:ext cx="1977300" cy="33855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dist">
              <a:spcBef>
                <a:spcPts val="600"/>
              </a:spcBef>
            </a:pP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정규세션 </a:t>
            </a:r>
            <a:r>
              <a:rPr lang="en-US" altLang="ko-KR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</a:t>
            </a:r>
            <a:r>
              <a:rPr lang="ko-KR" altLang="en-US" sz="16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주차</a:t>
            </a:r>
            <a:endParaRPr lang="en-US" altLang="ko-KR" sz="16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003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Introduction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33" y="1722915"/>
            <a:ext cx="5047926" cy="48428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516305" y="4626777"/>
            <a:ext cx="13071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333333"/>
                </a:solidFill>
                <a:latin typeface="12롯데마트드림Light"/>
              </a:rPr>
              <a:t>storing, retrieval, updating, analyzing, extraction , curation</a:t>
            </a:r>
            <a:endParaRPr lang="ko-KR" altLang="en-US" sz="2000" dirty="0">
              <a:latin typeface="12롯데마트드림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1717249" y="2403204"/>
            <a:ext cx="8757501" cy="20515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ea typeface="12롯데마트드림Bold" panose="02020603020101020101"/>
              </a:rPr>
              <a:t>그렇다면 왜 </a:t>
            </a:r>
            <a:r>
              <a:rPr lang="en-US" altLang="ko-KR" sz="4000" dirty="0" smtClean="0">
                <a:solidFill>
                  <a:schemeClr val="tx1"/>
                </a:solidFill>
                <a:ea typeface="12롯데마트드림Bold" panose="02020603020101020101"/>
              </a:rPr>
              <a:t>‘</a:t>
            </a:r>
            <a:r>
              <a:rPr lang="ko-KR" altLang="en-US" sz="4000" dirty="0" smtClean="0">
                <a:solidFill>
                  <a:schemeClr val="tx1"/>
                </a:solidFill>
                <a:ea typeface="12롯데마트드림Bold" panose="02020603020101020101"/>
              </a:rPr>
              <a:t>빅데이터</a:t>
            </a:r>
            <a:r>
              <a:rPr lang="en-US" altLang="ko-KR" sz="4000" dirty="0" smtClean="0">
                <a:solidFill>
                  <a:schemeClr val="tx1"/>
                </a:solidFill>
                <a:ea typeface="12롯데마트드림Bold" panose="02020603020101020101"/>
              </a:rPr>
              <a:t>＇?</a:t>
            </a:r>
            <a:endParaRPr lang="ko-KR" altLang="en-US" sz="4000" dirty="0">
              <a:solidFill>
                <a:schemeClr val="tx1"/>
              </a:solidFill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5412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Introduction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319101" y="1067502"/>
            <a:ext cx="10351732" cy="495958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ko-KR" altLang="en-US" sz="3200" dirty="0" smtClean="0"/>
              <a:t>구글 아날리틱스 </a:t>
            </a:r>
            <a:r>
              <a:rPr lang="en-US" altLang="ko-KR" sz="3200" dirty="0" smtClean="0"/>
              <a:t>(2004</a:t>
            </a:r>
            <a:r>
              <a:rPr lang="ko-KR" altLang="en-US" sz="3200" dirty="0" smtClean="0"/>
              <a:t>년</a:t>
            </a:r>
            <a:r>
              <a:rPr lang="en-US" altLang="ko-KR" sz="3200" dirty="0" smtClean="0"/>
              <a:t>-2019</a:t>
            </a:r>
            <a:r>
              <a:rPr lang="ko-KR" altLang="en-US" sz="3200" dirty="0" smtClean="0"/>
              <a:t>년</a:t>
            </a:r>
            <a:r>
              <a:rPr lang="en-US" altLang="ko-KR" sz="3200" dirty="0" smtClean="0"/>
              <a:t>):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4" y="2747323"/>
            <a:ext cx="11066426" cy="32797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333295" y="3327355"/>
            <a:ext cx="9925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smtClean="0">
                <a:solidFill>
                  <a:schemeClr val="accent4"/>
                </a:solidFill>
              </a:rPr>
              <a:t>딥러닝</a:t>
            </a:r>
            <a:endParaRPr lang="en-US" altLang="ko-KR" sz="1050" dirty="0" smtClean="0">
              <a:solidFill>
                <a:schemeClr val="accent4"/>
              </a:solidFill>
            </a:endParaRPr>
          </a:p>
          <a:p>
            <a:r>
              <a:rPr lang="ko-KR" altLang="en-US" sz="1050" dirty="0" smtClean="0">
                <a:solidFill>
                  <a:srgbClr val="0070C0"/>
                </a:solidFill>
              </a:rPr>
              <a:t>머신러닝</a:t>
            </a:r>
            <a:endParaRPr lang="en-US" altLang="ko-KR" sz="1050" dirty="0" smtClean="0">
              <a:solidFill>
                <a:srgbClr val="0070C0"/>
              </a:solidFill>
            </a:endParaRPr>
          </a:p>
          <a:p>
            <a:r>
              <a:rPr lang="ko-KR" altLang="en-US" sz="1050" dirty="0" smtClean="0">
                <a:solidFill>
                  <a:srgbClr val="FF0000"/>
                </a:solidFill>
              </a:rPr>
              <a:t>데이터마이닝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39073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Introduction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655" y="2187019"/>
            <a:ext cx="6976528" cy="2080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909" y="4445006"/>
            <a:ext cx="6787931" cy="1747250"/>
          </a:xfrm>
          <a:prstGeom prst="rect">
            <a:avLst/>
          </a:prstGeom>
        </p:spPr>
      </p:pic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319101" y="1067502"/>
            <a:ext cx="10351732" cy="495958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ko-KR" altLang="en-US" sz="3200" dirty="0" smtClean="0"/>
              <a:t>구글 아날리틱스 </a:t>
            </a:r>
            <a:r>
              <a:rPr lang="en-US" altLang="ko-KR" sz="3200" dirty="0" smtClean="0"/>
              <a:t>(2004</a:t>
            </a:r>
            <a:r>
              <a:rPr lang="ko-KR" altLang="en-US" sz="3200" dirty="0" smtClean="0"/>
              <a:t>년</a:t>
            </a:r>
            <a:r>
              <a:rPr lang="en-US" altLang="ko-KR" sz="3200" dirty="0" smtClean="0"/>
              <a:t>-2019</a:t>
            </a:r>
            <a:r>
              <a:rPr lang="ko-KR" altLang="en-US" sz="3200" dirty="0" smtClean="0"/>
              <a:t>년</a:t>
            </a:r>
            <a:r>
              <a:rPr lang="en-US" altLang="ko-KR" sz="3200" dirty="0" smtClean="0"/>
              <a:t>): 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1131377" y="2376314"/>
            <a:ext cx="1790932" cy="170175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ko-KR" altLang="en-US" sz="3200" smtClean="0"/>
              <a:t>한국</a:t>
            </a:r>
            <a:endParaRPr lang="en-US" altLang="ko-KR" sz="3200" dirty="0" smtClean="0"/>
          </a:p>
        </p:txBody>
      </p:sp>
      <p:sp>
        <p:nvSpPr>
          <p:cNvPr id="15" name="Content Placeholder 1"/>
          <p:cNvSpPr txBox="1">
            <a:spLocks/>
          </p:cNvSpPr>
          <p:nvPr/>
        </p:nvSpPr>
        <p:spPr>
          <a:xfrm>
            <a:off x="1010399" y="4743001"/>
            <a:ext cx="1790932" cy="170175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50000"/>
              </a:lnSpc>
              <a:buFont typeface="Arial" panose="020B0604020202020204" pitchFamily="34" charset="0"/>
              <a:buNone/>
            </a:pPr>
            <a:r>
              <a:rPr lang="ko-KR" altLang="en-US" sz="3200" smtClean="0"/>
              <a:t>전세계</a:t>
            </a:r>
            <a:endParaRPr lang="en-US" altLang="ko-KR" sz="3200" dirty="0" smtClean="0"/>
          </a:p>
        </p:txBody>
      </p:sp>
    </p:spTree>
    <p:extLst>
      <p:ext uri="{BB962C8B-B14F-4D97-AF65-F5344CB8AC3E}">
        <p14:creationId xmlns:p14="http://schemas.microsoft.com/office/powerpoint/2010/main" val="331658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Introduction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29" y="1474419"/>
            <a:ext cx="8229600" cy="7334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250"/>
          <a:stretch/>
        </p:blipFill>
        <p:spPr>
          <a:xfrm>
            <a:off x="347705" y="2207844"/>
            <a:ext cx="6265363" cy="4040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" t="40051" r="150" b="-1801"/>
          <a:stretch/>
        </p:blipFill>
        <p:spPr>
          <a:xfrm>
            <a:off x="5589235" y="2207844"/>
            <a:ext cx="6265363" cy="40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82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Introduction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818" y="3799549"/>
            <a:ext cx="5740137" cy="22115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32" y="1533483"/>
            <a:ext cx="2314575" cy="33718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930" y="1633496"/>
            <a:ext cx="2371725" cy="3305175"/>
          </a:xfrm>
          <a:prstGeom prst="rect">
            <a:avLst/>
          </a:prstGeom>
        </p:spPr>
      </p:pic>
      <p:sp>
        <p:nvSpPr>
          <p:cNvPr id="12" name="Content Placeholder 1"/>
          <p:cNvSpPr txBox="1">
            <a:spLocks/>
          </p:cNvSpPr>
          <p:nvPr/>
        </p:nvSpPr>
        <p:spPr>
          <a:xfrm>
            <a:off x="10079727" y="626137"/>
            <a:ext cx="2005435" cy="5368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800" b="1" dirty="0" smtClean="0">
                <a:solidFill>
                  <a:schemeClr val="bg1"/>
                </a:solidFill>
                <a:latin typeface="12롯데마트드림Light"/>
              </a:rPr>
              <a:t>자료 출처</a:t>
            </a:r>
            <a:r>
              <a:rPr lang="en-US" altLang="ko-KR" sz="800" b="1" dirty="0" smtClean="0">
                <a:solidFill>
                  <a:schemeClr val="bg1"/>
                </a:solidFill>
                <a:latin typeface="12롯데마트드림Light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ko-KR" sz="800" b="1" dirty="0" smtClean="0">
                <a:solidFill>
                  <a:schemeClr val="bg1"/>
                </a:solidFill>
                <a:latin typeface="12롯데마트드림Light"/>
              </a:rPr>
              <a:t>Kmong.com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ko-KR" sz="800" b="1" dirty="0" smtClean="0">
              <a:solidFill>
                <a:schemeClr val="bg1"/>
              </a:solidFill>
              <a:latin typeface="12롯데마트드림Light"/>
            </a:endParaRPr>
          </a:p>
        </p:txBody>
      </p:sp>
    </p:spTree>
    <p:extLst>
      <p:ext uri="{BB962C8B-B14F-4D97-AF65-F5344CB8AC3E}">
        <p14:creationId xmlns:p14="http://schemas.microsoft.com/office/powerpoint/2010/main" val="402454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Introduction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895" y="2544355"/>
            <a:ext cx="52570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u="sng" dirty="0" smtClean="0">
                <a:solidFill>
                  <a:srgbClr val="333333"/>
                </a:solidFill>
                <a:latin typeface="12롯데마트드림Light"/>
                <a:ea typeface="12롯데마트드림Bold" panose="02020603020101020101"/>
              </a:rPr>
              <a:t>빅데이터 </a:t>
            </a:r>
            <a:r>
              <a:rPr lang="en-US" altLang="ko-KR" sz="2400" u="sng" dirty="0" smtClean="0">
                <a:solidFill>
                  <a:srgbClr val="333333"/>
                </a:solidFill>
                <a:latin typeface="12롯데마트드림Light"/>
                <a:ea typeface="12롯데마트드림Bold" panose="02020603020101020101"/>
              </a:rPr>
              <a:t>:</a:t>
            </a:r>
          </a:p>
          <a:p>
            <a:r>
              <a:rPr lang="ko-KR" altLang="en-US" sz="2400" dirty="0" smtClean="0">
                <a:solidFill>
                  <a:srgbClr val="333333"/>
                </a:solidFill>
                <a:latin typeface="12롯데마트드림Light"/>
                <a:ea typeface="12롯데마트드림Bold" panose="02020603020101020101"/>
              </a:rPr>
              <a:t>비즈니스 </a:t>
            </a:r>
            <a:r>
              <a:rPr lang="ko-KR" altLang="en-US" sz="2400" dirty="0">
                <a:solidFill>
                  <a:srgbClr val="333333"/>
                </a:solidFill>
                <a:latin typeface="12롯데마트드림Light"/>
                <a:ea typeface="12롯데마트드림Bold" panose="02020603020101020101"/>
              </a:rPr>
              <a:t>밸류 창출의 </a:t>
            </a:r>
            <a:endParaRPr lang="en-US" altLang="ko-KR" sz="2400" dirty="0" smtClean="0">
              <a:solidFill>
                <a:srgbClr val="333333"/>
              </a:solidFill>
              <a:latin typeface="12롯데마트드림Light"/>
              <a:ea typeface="12롯데마트드림Bold" panose="02020603020101020101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12롯데마트드림Light"/>
                <a:ea typeface="12롯데마트드림Bold" panose="02020603020101020101"/>
              </a:rPr>
              <a:t>근거가 </a:t>
            </a:r>
            <a:r>
              <a:rPr lang="ko-KR" altLang="en-US" sz="2400" dirty="0">
                <a:solidFill>
                  <a:srgbClr val="333333"/>
                </a:solidFill>
                <a:latin typeface="12롯데마트드림Light"/>
                <a:ea typeface="12롯데마트드림Bold" panose="02020603020101020101"/>
              </a:rPr>
              <a:t>되는 인사이트의 재료</a:t>
            </a:r>
            <a:endParaRPr lang="ko-KR" altLang="en-US" sz="2400" dirty="0">
              <a:latin typeface="12롯데마트드림Light"/>
              <a:ea typeface="12롯데마트드림Bold" panose="02020603020101020101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10079727" y="626137"/>
            <a:ext cx="2005435" cy="5368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800" b="1" dirty="0" smtClean="0">
                <a:solidFill>
                  <a:schemeClr val="bg1"/>
                </a:solidFill>
                <a:latin typeface="12롯데마트드림Light"/>
              </a:rPr>
              <a:t>자료 출처</a:t>
            </a:r>
            <a:r>
              <a:rPr lang="en-US" altLang="ko-KR" sz="800" b="1" dirty="0" smtClean="0">
                <a:solidFill>
                  <a:schemeClr val="bg1"/>
                </a:solidFill>
                <a:latin typeface="12롯데마트드림Light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800" b="1" dirty="0" smtClean="0">
                <a:solidFill>
                  <a:schemeClr val="bg1"/>
                </a:solidFill>
                <a:latin typeface="12롯데마트드림Light"/>
              </a:rPr>
              <a:t>Dm.snu.ac.kr </a:t>
            </a:r>
            <a:endParaRPr lang="en-US" altLang="ko-KR" sz="800" b="1" dirty="0" smtClean="0">
              <a:solidFill>
                <a:schemeClr val="bg1"/>
              </a:solidFill>
              <a:latin typeface="12롯데마트드림Ligh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48413" y="5621648"/>
            <a:ext cx="104637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333333"/>
                </a:solidFill>
                <a:latin typeface="12롯데마트드림Light"/>
                <a:ea typeface="Malgun Gothic" panose="020B0503020000020004" pitchFamily="50" charset="-127"/>
              </a:rPr>
              <a:t>최근 분산 데이터베이스 </a:t>
            </a:r>
            <a:r>
              <a:rPr lang="en-US" altLang="ko-KR" sz="1400" dirty="0">
                <a:solidFill>
                  <a:srgbClr val="333333"/>
                </a:solidFill>
                <a:latin typeface="12롯데마트드림Light"/>
                <a:ea typeface="Malgun Gothic" panose="020B0503020000020004" pitchFamily="50" charset="-127"/>
              </a:rPr>
              <a:t>(distributed database) </a:t>
            </a:r>
            <a:r>
              <a:rPr lang="ko-KR" altLang="en-US" sz="1400" dirty="0">
                <a:solidFill>
                  <a:srgbClr val="333333"/>
                </a:solidFill>
                <a:latin typeface="12롯데마트드림Light"/>
                <a:ea typeface="Malgun Gothic" panose="020B0503020000020004" pitchFamily="50" charset="-127"/>
              </a:rPr>
              <a:t>기술 및 병렬처리 </a:t>
            </a:r>
            <a:r>
              <a:rPr lang="en-US" altLang="ko-KR" sz="1400" dirty="0">
                <a:solidFill>
                  <a:srgbClr val="333333"/>
                </a:solidFill>
                <a:latin typeface="12롯데마트드림Light"/>
                <a:ea typeface="Malgun Gothic" panose="020B0503020000020004" pitchFamily="50" charset="-127"/>
              </a:rPr>
              <a:t>(parallel processing) </a:t>
            </a:r>
            <a:r>
              <a:rPr lang="ko-KR" altLang="en-US" sz="1400" dirty="0">
                <a:solidFill>
                  <a:srgbClr val="333333"/>
                </a:solidFill>
                <a:latin typeface="12롯데마트드림Light"/>
                <a:ea typeface="Malgun Gothic" panose="020B0503020000020004" pitchFamily="50" charset="-127"/>
              </a:rPr>
              <a:t>기술 발전에 힘입어</a:t>
            </a:r>
            <a:r>
              <a:rPr lang="en-US" altLang="ko-KR" sz="1400" dirty="0">
                <a:solidFill>
                  <a:srgbClr val="333333"/>
                </a:solidFill>
                <a:latin typeface="12롯데마트드림Light"/>
                <a:ea typeface="Malgun Gothic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333333"/>
                </a:solidFill>
                <a:latin typeface="12롯데마트드림Light"/>
                <a:ea typeface="Malgun Gothic" panose="020B0503020000020004" pitchFamily="50" charset="-127"/>
              </a:rPr>
              <a:t>대량의 </a:t>
            </a:r>
            <a:r>
              <a:rPr lang="en-US" altLang="ko-KR" sz="1400" dirty="0">
                <a:solidFill>
                  <a:srgbClr val="333333"/>
                </a:solidFill>
                <a:latin typeface="12롯데마트드림Light"/>
                <a:ea typeface="Malgun Gothic" panose="020B0503020000020004" pitchFamily="50" charset="-127"/>
              </a:rPr>
              <a:t>(volume), </a:t>
            </a:r>
            <a:r>
              <a:rPr lang="ko-KR" altLang="en-US" sz="1400" dirty="0">
                <a:solidFill>
                  <a:srgbClr val="333333"/>
                </a:solidFill>
                <a:latin typeface="12롯데마트드림Light"/>
                <a:ea typeface="Malgun Gothic" panose="020B0503020000020004" pitchFamily="50" charset="-127"/>
              </a:rPr>
              <a:t>빨리 생성되는 </a:t>
            </a:r>
            <a:r>
              <a:rPr lang="en-US" altLang="ko-KR" sz="1400" dirty="0">
                <a:solidFill>
                  <a:srgbClr val="333333"/>
                </a:solidFill>
                <a:latin typeface="12롯데마트드림Light"/>
                <a:ea typeface="Malgun Gothic" panose="020B0503020000020004" pitchFamily="50" charset="-127"/>
              </a:rPr>
              <a:t>(velocity), </a:t>
            </a:r>
            <a:r>
              <a:rPr lang="ko-KR" altLang="en-US" sz="1400" dirty="0">
                <a:solidFill>
                  <a:srgbClr val="333333"/>
                </a:solidFill>
                <a:latin typeface="12롯데마트드림Light"/>
                <a:ea typeface="Malgun Gothic" panose="020B0503020000020004" pitchFamily="50" charset="-127"/>
              </a:rPr>
              <a:t>숫자 뿐만 아니라 텍스트와 이미지 동영상 같은 다양한 </a:t>
            </a:r>
            <a:r>
              <a:rPr lang="en-US" altLang="ko-KR" sz="1400" dirty="0">
                <a:solidFill>
                  <a:srgbClr val="333333"/>
                </a:solidFill>
                <a:latin typeface="12롯데마트드림Light"/>
                <a:ea typeface="Malgun Gothic" panose="020B0503020000020004" pitchFamily="50" charset="-127"/>
              </a:rPr>
              <a:t>(variety) </a:t>
            </a:r>
            <a:r>
              <a:rPr lang="ko-KR" altLang="en-US" sz="1400" dirty="0">
                <a:solidFill>
                  <a:srgbClr val="333333"/>
                </a:solidFill>
                <a:latin typeface="12롯데마트드림Light"/>
                <a:ea typeface="Malgun Gothic" panose="020B0503020000020004" pitchFamily="50" charset="-127"/>
              </a:rPr>
              <a:t>데이터로 대표되는 빅데이터 </a:t>
            </a:r>
            <a:r>
              <a:rPr lang="en-US" altLang="ko-KR" sz="1400" dirty="0">
                <a:solidFill>
                  <a:srgbClr val="333333"/>
                </a:solidFill>
                <a:latin typeface="12롯데마트드림Light"/>
                <a:ea typeface="Malgun Gothic" panose="020B0503020000020004" pitchFamily="50" charset="-127"/>
              </a:rPr>
              <a:t>(big data) </a:t>
            </a:r>
            <a:r>
              <a:rPr lang="ko-KR" altLang="en-US" sz="1400" dirty="0">
                <a:solidFill>
                  <a:srgbClr val="333333"/>
                </a:solidFill>
                <a:latin typeface="12롯데마트드림Light"/>
                <a:ea typeface="Malgun Gothic" panose="020B0503020000020004" pitchFamily="50" charset="-127"/>
              </a:rPr>
              <a:t>도 분석 가능해졌습니다</a:t>
            </a:r>
            <a:r>
              <a:rPr lang="en-US" altLang="ko-KR" sz="1400" dirty="0">
                <a:solidFill>
                  <a:srgbClr val="333333"/>
                </a:solidFill>
                <a:latin typeface="12롯데마트드림Light"/>
                <a:ea typeface="Malgun Gothic" panose="020B0503020000020004" pitchFamily="50" charset="-127"/>
              </a:rPr>
              <a:t>. </a:t>
            </a:r>
            <a:r>
              <a:rPr lang="ko-KR" altLang="en-US" sz="1400" dirty="0">
                <a:solidFill>
                  <a:srgbClr val="333333"/>
                </a:solidFill>
                <a:latin typeface="12롯데마트드림Light"/>
                <a:ea typeface="Malgun Gothic" panose="020B0503020000020004" pitchFamily="50" charset="-127"/>
              </a:rPr>
              <a:t>바로 이 </a:t>
            </a:r>
            <a:r>
              <a:rPr lang="ko-KR" altLang="en-US" sz="1400" u="sng" dirty="0">
                <a:solidFill>
                  <a:srgbClr val="333333"/>
                </a:solidFill>
                <a:latin typeface="12롯데마트드림Light"/>
                <a:ea typeface="Malgun Gothic" panose="020B0503020000020004" pitchFamily="50" charset="-127"/>
              </a:rPr>
              <a:t>빅데이터 분석</a:t>
            </a:r>
            <a:r>
              <a:rPr lang="en-US" altLang="ko-KR" sz="1400" u="sng" dirty="0">
                <a:solidFill>
                  <a:srgbClr val="333333"/>
                </a:solidFill>
                <a:latin typeface="12롯데마트드림Light"/>
                <a:ea typeface="Malgun Gothic" panose="020B0503020000020004" pitchFamily="50" charset="-127"/>
              </a:rPr>
              <a:t>(analytics)</a:t>
            </a:r>
            <a:r>
              <a:rPr lang="ko-KR" altLang="en-US" sz="1400" u="sng" dirty="0">
                <a:solidFill>
                  <a:srgbClr val="333333"/>
                </a:solidFill>
                <a:latin typeface="12롯데마트드림Light"/>
                <a:ea typeface="Malgun Gothic" panose="020B0503020000020004" pitchFamily="50" charset="-127"/>
              </a:rPr>
              <a:t>이 데이터마이닝입니다</a:t>
            </a:r>
            <a:r>
              <a:rPr lang="en-US" altLang="ko-KR" sz="1400" dirty="0">
                <a:solidFill>
                  <a:srgbClr val="333333"/>
                </a:solidFill>
                <a:latin typeface="12롯데마트드림Light"/>
                <a:ea typeface="Malgun Gothic" panose="020B0503020000020004" pitchFamily="50" charset="-127"/>
              </a:rPr>
              <a:t>.</a:t>
            </a:r>
            <a:endParaRPr lang="ko-KR" altLang="en-US" sz="1400" dirty="0">
              <a:latin typeface="12롯데마트드림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3080" y="5221538"/>
            <a:ext cx="66694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rgbClr val="333333"/>
                </a:solidFill>
                <a:latin typeface="12롯데마트드림Light"/>
                <a:ea typeface="12롯데마트드림Bold" panose="02020603020101020101"/>
              </a:rPr>
              <a:t>데이터마이닝과 빅데이터와의 관계</a:t>
            </a:r>
            <a:r>
              <a:rPr lang="en-US" altLang="ko-KR" sz="2000" dirty="0" smtClean="0">
                <a:solidFill>
                  <a:srgbClr val="333333"/>
                </a:solidFill>
                <a:latin typeface="12롯데마트드림Light"/>
                <a:ea typeface="12롯데마트드림Bold" panose="02020603020101020101"/>
              </a:rPr>
              <a:t>?</a:t>
            </a:r>
            <a:endParaRPr lang="ko-KR" altLang="en-US" sz="2000" dirty="0">
              <a:latin typeface="12롯데마트드림Light"/>
              <a:ea typeface="12롯데마트드림Bold" panose="02020603020101020101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020" y="1706107"/>
            <a:ext cx="5524967" cy="3276936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413176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Introduction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1" y="1638074"/>
            <a:ext cx="5047926" cy="48428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479106" y="4906237"/>
            <a:ext cx="13071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smtClean="0">
                <a:solidFill>
                  <a:srgbClr val="333333"/>
                </a:solidFill>
                <a:latin typeface="12롯데마트드림Light"/>
              </a:rPr>
              <a:t>Storing Retrieval Updating Analyzing</a:t>
            </a:r>
          </a:p>
          <a:p>
            <a:r>
              <a:rPr lang="en-US" altLang="ko-KR" sz="1400" dirty="0" smtClean="0">
                <a:solidFill>
                  <a:srgbClr val="333333"/>
                </a:solidFill>
                <a:latin typeface="12롯데마트드림Light"/>
              </a:rPr>
              <a:t>Extraction </a:t>
            </a:r>
          </a:p>
          <a:p>
            <a:r>
              <a:rPr lang="en-US" altLang="ko-KR" sz="1400" dirty="0" smtClean="0">
                <a:solidFill>
                  <a:srgbClr val="333333"/>
                </a:solidFill>
                <a:latin typeface="12롯데마트드림Light"/>
              </a:rPr>
              <a:t>Curation</a:t>
            </a:r>
            <a:endParaRPr lang="ko-KR" altLang="en-US" sz="1400" dirty="0">
              <a:latin typeface="12롯데마트드림Ligh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2182" y="2210327"/>
            <a:ext cx="13071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u="sng" dirty="0" smtClean="0">
                <a:solidFill>
                  <a:schemeClr val="tx2"/>
                </a:solidFill>
                <a:latin typeface="12롯데마트드림Medium"/>
              </a:rPr>
              <a:t>산업공학</a:t>
            </a:r>
            <a:r>
              <a:rPr lang="ko-KR" altLang="en-US" sz="2000" b="1" dirty="0" smtClean="0">
                <a:solidFill>
                  <a:schemeClr val="tx2"/>
                </a:solidFill>
                <a:latin typeface="12롯데마트드림Medium"/>
              </a:rPr>
              <a:t> </a:t>
            </a:r>
            <a:endParaRPr lang="ko-KR" altLang="en-US" sz="2000" b="1" dirty="0">
              <a:solidFill>
                <a:schemeClr val="tx2"/>
              </a:solidFill>
              <a:latin typeface="12롯데마트드림Medium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77296" y="2210327"/>
            <a:ext cx="32680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b="1" u="sng" dirty="0" smtClean="0">
                <a:solidFill>
                  <a:schemeClr val="tx2"/>
                </a:solidFill>
                <a:latin typeface="12롯데마트드림Medium"/>
              </a:rPr>
              <a:t>컴퓨터공학</a:t>
            </a:r>
            <a:r>
              <a:rPr lang="en-US" altLang="ko-KR" sz="2000" b="1" u="sng" dirty="0" smtClean="0">
                <a:solidFill>
                  <a:schemeClr val="tx2"/>
                </a:solidFill>
                <a:latin typeface="12롯데마트드림Medium"/>
              </a:rPr>
              <a:t>, </a:t>
            </a:r>
            <a:r>
              <a:rPr lang="ko-KR" altLang="en-US" sz="2000" b="1" u="sng" dirty="0" smtClean="0">
                <a:solidFill>
                  <a:schemeClr val="tx2"/>
                </a:solidFill>
                <a:latin typeface="12롯데마트드림Medium"/>
              </a:rPr>
              <a:t>전기전자</a:t>
            </a:r>
            <a:endParaRPr lang="en-US" altLang="ko-KR" sz="2000" b="1" u="sng" dirty="0" smtClean="0">
              <a:solidFill>
                <a:schemeClr val="tx2"/>
              </a:solidFill>
              <a:latin typeface="12롯데마트드림Medium"/>
            </a:endParaRPr>
          </a:p>
          <a:p>
            <a:endParaRPr lang="ko-KR" altLang="en-US" sz="2000" b="1" dirty="0">
              <a:solidFill>
                <a:schemeClr val="tx2"/>
              </a:solidFill>
              <a:latin typeface="12롯데마트드림Medium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256842" y="2657788"/>
            <a:ext cx="70262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u="sng" dirty="0" smtClean="0">
                <a:solidFill>
                  <a:srgbClr val="4E4E4E"/>
                </a:solidFill>
                <a:latin typeface="12롯데마트드림Medium"/>
                <a:hlinkClick r:id="rId3"/>
              </a:rPr>
              <a:t>Deep </a:t>
            </a:r>
            <a:r>
              <a:rPr lang="en-US" altLang="ko-KR" sz="1600" u="sng" dirty="0">
                <a:solidFill>
                  <a:srgbClr val="4E4E4E"/>
                </a:solidFill>
                <a:latin typeface="12롯데마트드림Medium"/>
                <a:hlinkClick r:id="rId3"/>
              </a:rPr>
              <a:t>Blue</a:t>
            </a:r>
            <a:r>
              <a:rPr lang="en-US" altLang="ko-KR" sz="1600" dirty="0">
                <a:solidFill>
                  <a:srgbClr val="333332"/>
                </a:solidFill>
                <a:latin typeface="12롯데마트드림Medium"/>
              </a:rPr>
              <a:t>, </a:t>
            </a:r>
            <a:r>
              <a:rPr lang="en-US" altLang="ko-KR" sz="1600" u="sng" dirty="0" err="1" smtClean="0">
                <a:solidFill>
                  <a:srgbClr val="4E4E4E"/>
                </a:solidFill>
                <a:latin typeface="12롯데마트드림Medium"/>
                <a:hlinkClick r:id="rId4"/>
              </a:rPr>
              <a:t>AlphaGo</a:t>
            </a:r>
            <a:r>
              <a:rPr lang="en-US" altLang="ko-KR" sz="1600" dirty="0">
                <a:solidFill>
                  <a:srgbClr val="333332"/>
                </a:solidFill>
                <a:latin typeface="12롯데마트드림Medium"/>
              </a:rPr>
              <a:t> </a:t>
            </a:r>
            <a:r>
              <a:rPr lang="en-US" altLang="ko-KR" sz="1600" dirty="0" smtClean="0">
                <a:solidFill>
                  <a:srgbClr val="333332"/>
                </a:solidFill>
                <a:latin typeface="12롯데마트드림Medium"/>
              </a:rPr>
              <a:t>(Reinforcement Learning)</a:t>
            </a:r>
            <a:endParaRPr lang="en-US" altLang="ko-KR" sz="1600" dirty="0">
              <a:solidFill>
                <a:srgbClr val="333332"/>
              </a:solidFill>
              <a:latin typeface="12롯데마트드림Medium"/>
            </a:endParaRPr>
          </a:p>
          <a:p>
            <a:r>
              <a:rPr lang="en-US" altLang="ko-KR" sz="1600" dirty="0" smtClean="0">
                <a:solidFill>
                  <a:srgbClr val="333332"/>
                </a:solidFill>
                <a:latin typeface="12롯데마트드림Medium"/>
              </a:rPr>
              <a:t>Siri, Bixby (Natural language processing &amp; Natural language understanding)</a:t>
            </a:r>
          </a:p>
          <a:p>
            <a:r>
              <a:rPr lang="ko-KR" altLang="en-US" sz="1600" dirty="0" smtClean="0">
                <a:solidFill>
                  <a:srgbClr val="333332"/>
                </a:solidFill>
                <a:latin typeface="12롯데마트드림Medium"/>
              </a:rPr>
              <a:t>자율주행 </a:t>
            </a:r>
            <a:r>
              <a:rPr lang="en-US" altLang="ko-KR" sz="1600" dirty="0" smtClean="0">
                <a:solidFill>
                  <a:srgbClr val="333332"/>
                </a:solidFill>
                <a:latin typeface="12롯데마트드림Medium"/>
              </a:rPr>
              <a:t>(Object Detection, RL) </a:t>
            </a:r>
            <a:endParaRPr lang="en-US" altLang="ko-KR" sz="1600" dirty="0">
              <a:solidFill>
                <a:srgbClr val="333332"/>
              </a:solidFill>
              <a:latin typeface="12롯데마트드림Medium"/>
            </a:endParaRPr>
          </a:p>
        </p:txBody>
      </p:sp>
    </p:spTree>
    <p:extLst>
      <p:ext uri="{BB962C8B-B14F-4D97-AF65-F5344CB8AC3E}">
        <p14:creationId xmlns:p14="http://schemas.microsoft.com/office/powerpoint/2010/main" val="426817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Introduction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020" y="1706107"/>
            <a:ext cx="5524967" cy="327693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48238" y="1936055"/>
            <a:ext cx="56058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u="sng" dirty="0" smtClean="0">
                <a:solidFill>
                  <a:srgbClr val="333333"/>
                </a:solidFill>
                <a:latin typeface="12롯데마트드림Light"/>
                <a:ea typeface="12롯데마트드림Bold" panose="02020603020101020101"/>
              </a:rPr>
              <a:t>데이터 전처리 </a:t>
            </a:r>
            <a:r>
              <a:rPr lang="en-US" altLang="ko-KR" sz="2400" u="sng" dirty="0" smtClean="0">
                <a:solidFill>
                  <a:srgbClr val="333333"/>
                </a:solidFill>
                <a:latin typeface="12롯데마트드림Light"/>
                <a:ea typeface="12롯데마트드림Bold" panose="02020603020101020101"/>
              </a:rPr>
              <a:t>:</a:t>
            </a:r>
          </a:p>
          <a:p>
            <a:r>
              <a:rPr lang="ko-KR" altLang="en-US" sz="2400" dirty="0" smtClean="0">
                <a:solidFill>
                  <a:srgbClr val="333333"/>
                </a:solidFill>
                <a:latin typeface="12롯데마트드림Light"/>
                <a:ea typeface="12롯데마트드림Bold" panose="02020603020101020101"/>
              </a:rPr>
              <a:t>모델에 </a:t>
            </a:r>
            <a:r>
              <a:rPr lang="en-US" altLang="ko-KR" sz="2400" dirty="0" smtClean="0">
                <a:solidFill>
                  <a:srgbClr val="333333"/>
                </a:solidFill>
                <a:latin typeface="12롯데마트드림Light"/>
                <a:ea typeface="12롯데마트드림Bold" panose="02020603020101020101"/>
              </a:rPr>
              <a:t>Input </a:t>
            </a:r>
            <a:r>
              <a:rPr lang="ko-KR" altLang="en-US" sz="2400" dirty="0" smtClean="0">
                <a:solidFill>
                  <a:srgbClr val="333333"/>
                </a:solidFill>
                <a:latin typeface="12롯데마트드림Light"/>
                <a:ea typeface="12롯데마트드림Bold" panose="02020603020101020101"/>
              </a:rPr>
              <a:t>값으로 데이터를 넣기위해</a:t>
            </a:r>
            <a:endParaRPr lang="en-US" altLang="ko-KR" sz="2400" dirty="0" smtClean="0">
              <a:solidFill>
                <a:srgbClr val="333333"/>
              </a:solidFill>
              <a:latin typeface="12롯데마트드림Light"/>
              <a:ea typeface="12롯데마트드림Bold" panose="02020603020101020101"/>
            </a:endParaRPr>
          </a:p>
          <a:p>
            <a:r>
              <a:rPr lang="ko-KR" altLang="en-US" sz="2400" dirty="0" smtClean="0">
                <a:solidFill>
                  <a:srgbClr val="333333"/>
                </a:solidFill>
                <a:latin typeface="12롯데마트드림Light"/>
                <a:ea typeface="12롯데마트드림Bold" panose="02020603020101020101"/>
              </a:rPr>
              <a:t>정제하는 과정 </a:t>
            </a:r>
            <a:endParaRPr lang="en-US" altLang="ko-KR" sz="2400" dirty="0" smtClean="0">
              <a:solidFill>
                <a:srgbClr val="333333"/>
              </a:solidFill>
              <a:latin typeface="12롯데마트드림Light"/>
              <a:ea typeface="12롯데마트드림Bold" panose="02020603020101020101"/>
            </a:endParaRPr>
          </a:p>
          <a:p>
            <a:endParaRPr lang="en-US" altLang="ko-KR" sz="2400" dirty="0">
              <a:solidFill>
                <a:srgbClr val="333333"/>
              </a:solidFill>
              <a:latin typeface="12롯데마트드림Light"/>
              <a:ea typeface="12롯데마트드림Bold" panose="02020603020101020101"/>
            </a:endParaRPr>
          </a:p>
          <a:p>
            <a:r>
              <a:rPr lang="en-US" altLang="ko-KR" sz="2400" u="sng" dirty="0" smtClean="0">
                <a:latin typeface="12롯데마트드림Light"/>
                <a:ea typeface="12롯데마트드림Bold" panose="02020603020101020101"/>
              </a:rPr>
              <a:t>Exploratory Data Analysis: </a:t>
            </a:r>
          </a:p>
          <a:p>
            <a:r>
              <a:rPr lang="ko-KR" altLang="en-US" sz="2400" smtClean="0">
                <a:latin typeface="12롯데마트드림Light"/>
                <a:ea typeface="12롯데마트드림Bold" panose="02020603020101020101"/>
              </a:rPr>
              <a:t>탐색적 </a:t>
            </a:r>
            <a:r>
              <a:rPr lang="ko-KR" altLang="en-US" sz="2400" dirty="0" smtClean="0">
                <a:latin typeface="12롯데마트드림Light"/>
                <a:ea typeface="12롯데마트드림Bold" panose="02020603020101020101"/>
              </a:rPr>
              <a:t>데이터 분석</a:t>
            </a:r>
            <a:r>
              <a:rPr lang="en-US" altLang="ko-KR" sz="2400" dirty="0" smtClean="0">
                <a:latin typeface="12롯데마트드림Light"/>
                <a:ea typeface="12롯데마트드림Bold" panose="02020603020101020101"/>
              </a:rPr>
              <a:t>: </a:t>
            </a:r>
            <a:r>
              <a:rPr lang="ko-KR" altLang="en-US" sz="2400" dirty="0" smtClean="0">
                <a:latin typeface="12롯데마트드림Light"/>
                <a:ea typeface="12롯데마트드림Bold" panose="02020603020101020101"/>
              </a:rPr>
              <a:t>여러 방면에서 데이터를 관찰하고 이해하는 과정 </a:t>
            </a:r>
            <a:endParaRPr lang="en-US" altLang="ko-KR" sz="2400" dirty="0" smtClean="0">
              <a:latin typeface="12롯데마트드림Light"/>
              <a:ea typeface="12롯데마트드림Bold" panose="02020603020101020101"/>
            </a:endParaRPr>
          </a:p>
          <a:p>
            <a:endParaRPr lang="ko-KR" altLang="en-US" sz="2400" dirty="0">
              <a:latin typeface="12롯데마트드림Light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36728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Introduction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797" y="1888921"/>
            <a:ext cx="108188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u="sng" dirty="0" smtClean="0">
                <a:solidFill>
                  <a:srgbClr val="333333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Input : Data </a:t>
            </a:r>
          </a:p>
          <a:p>
            <a:endParaRPr lang="en-US" altLang="ko-KR" sz="2400" u="sng" dirty="0" smtClean="0">
              <a:solidFill>
                <a:srgbClr val="333333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400" u="sng" dirty="0" smtClean="0">
                <a:solidFill>
                  <a:srgbClr val="333333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Objective Function; </a:t>
            </a:r>
            <a:r>
              <a:rPr lang="ko-KR" altLang="en-US" sz="2400" u="sng" dirty="0" smtClean="0">
                <a:solidFill>
                  <a:srgbClr val="333333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목적함수</a:t>
            </a:r>
            <a:endParaRPr lang="en-US" altLang="ko-KR" sz="2400" dirty="0" smtClean="0">
              <a:solidFill>
                <a:srgbClr val="333333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sz="2400" dirty="0">
              <a:solidFill>
                <a:srgbClr val="333333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400" u="sng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Algorithm : </a:t>
            </a:r>
          </a:p>
          <a:p>
            <a:r>
              <a:rPr lang="en-US" altLang="ko-KR" sz="2400" i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	</a:t>
            </a:r>
            <a:r>
              <a:rPr lang="en-US" altLang="ko-KR" sz="2400" i="1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Find model  M that maximizes (minimizes) Objective Function  </a:t>
            </a:r>
            <a:endParaRPr lang="ko-KR" altLang="en-US" sz="2400" i="1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81" y="1586021"/>
            <a:ext cx="5811897" cy="4358923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5178557" y="2927282"/>
            <a:ext cx="6908258" cy="2790902"/>
            <a:chOff x="5197410" y="2896683"/>
            <a:chExt cx="6908258" cy="279090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7410" y="2896683"/>
              <a:ext cx="6076950" cy="167640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45" b="41385"/>
            <a:stretch/>
          </p:blipFill>
          <p:spPr>
            <a:xfrm>
              <a:off x="5197410" y="4573083"/>
              <a:ext cx="6908258" cy="1114502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5197410" y="2896683"/>
              <a:ext cx="20874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Objective </a:t>
              </a:r>
              <a:r>
                <a:rPr lang="en-US" altLang="ko-KR" i="1" dirty="0" err="1" smtClean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func</a:t>
              </a:r>
              <a:r>
                <a:rPr lang="en-US" altLang="ko-KR" i="1" dirty="0" smtClean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.</a:t>
              </a:r>
              <a:endParaRPr lang="ko-KR" altLang="en-US" i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197410" y="4388417"/>
              <a:ext cx="2087408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i="1" dirty="0" smtClean="0"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Analytical solution</a:t>
              </a:r>
              <a:endParaRPr lang="ko-KR" altLang="en-US" i="1" dirty="0"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16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17" y="1431783"/>
            <a:ext cx="6675280" cy="495958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1</a:t>
            </a:r>
            <a:r>
              <a:rPr lang="ko-KR" altLang="en-US" sz="1600" dirty="0"/>
              <a:t>주차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전처리</a:t>
            </a:r>
            <a:r>
              <a:rPr lang="en-US" altLang="ko-KR" sz="1600" dirty="0" smtClean="0"/>
              <a:t>/ EDA / </a:t>
            </a:r>
            <a:r>
              <a:rPr lang="en-US" altLang="ko-KR" sz="1600" dirty="0" err="1" smtClean="0"/>
              <a:t>Git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2</a:t>
            </a:r>
            <a:r>
              <a:rPr lang="ko-KR" altLang="en-US" sz="1600" dirty="0"/>
              <a:t>주차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회귀분석 </a:t>
            </a:r>
            <a:r>
              <a:rPr lang="en-US" altLang="ko-KR" sz="1600" dirty="0" smtClean="0"/>
              <a:t>/ </a:t>
            </a:r>
            <a:r>
              <a:rPr lang="ko-KR" altLang="en-US" sz="1600" dirty="0"/>
              <a:t>로지스틱 </a:t>
            </a:r>
            <a:r>
              <a:rPr lang="ko-KR" altLang="en-US" sz="1600" dirty="0" smtClean="0"/>
              <a:t>회귀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3</a:t>
            </a:r>
            <a:r>
              <a:rPr lang="ko-KR" altLang="en-US" sz="1600" dirty="0"/>
              <a:t>주차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나이브베이즈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SVM / KNN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4</a:t>
            </a:r>
            <a:r>
              <a:rPr lang="ko-KR" altLang="en-US" sz="1600" dirty="0"/>
              <a:t>주차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의사결정나무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앙상블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클러스터링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5</a:t>
            </a:r>
            <a:r>
              <a:rPr lang="ko-KR" altLang="en-US" sz="1600" dirty="0"/>
              <a:t>주차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/ </a:t>
            </a:r>
            <a:r>
              <a:rPr lang="ko-KR" altLang="en-US" sz="1600" dirty="0"/>
              <a:t>차원축소 </a:t>
            </a:r>
            <a:r>
              <a:rPr lang="en-US" altLang="ko-KR" sz="1600" dirty="0"/>
              <a:t>LDA </a:t>
            </a:r>
            <a:r>
              <a:rPr lang="en-US" altLang="ko-KR" sz="1600" dirty="0" smtClean="0"/>
              <a:t>PCA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6</a:t>
            </a:r>
            <a:r>
              <a:rPr lang="ko-KR" altLang="en-US" sz="1600" dirty="0"/>
              <a:t>주차 </a:t>
            </a:r>
            <a:r>
              <a:rPr lang="en-US" altLang="ko-KR" sz="1600" dirty="0"/>
              <a:t>: Neural Network </a:t>
            </a:r>
            <a:r>
              <a:rPr lang="ko-KR" altLang="en-US" sz="1600" dirty="0" smtClean="0"/>
              <a:t>기초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프레임워크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7</a:t>
            </a:r>
            <a:r>
              <a:rPr lang="ko-KR" altLang="en-US" sz="1600" dirty="0"/>
              <a:t>주차 </a:t>
            </a:r>
            <a:r>
              <a:rPr lang="en-US" altLang="ko-KR" sz="1600" dirty="0"/>
              <a:t>: Neural Network </a:t>
            </a:r>
            <a:r>
              <a:rPr lang="ko-KR" altLang="en-US" sz="1600" dirty="0" smtClean="0"/>
              <a:t>심화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크롤링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8</a:t>
            </a:r>
            <a:r>
              <a:rPr lang="ko-KR" altLang="en-US" sz="1600" dirty="0"/>
              <a:t>주차 </a:t>
            </a:r>
            <a:r>
              <a:rPr lang="en-US" altLang="ko-KR" sz="1600" dirty="0"/>
              <a:t>: </a:t>
            </a:r>
            <a:r>
              <a:rPr lang="ko-KR" altLang="en-US" sz="1600" dirty="0"/>
              <a:t>이미지</a:t>
            </a:r>
            <a:r>
              <a:rPr lang="en-US" altLang="ko-KR" sz="1600" dirty="0"/>
              <a:t>(CNN) </a:t>
            </a:r>
            <a:r>
              <a:rPr lang="ko-KR" altLang="en-US" sz="1600" dirty="0" smtClean="0"/>
              <a:t>기초 </a:t>
            </a:r>
            <a:r>
              <a:rPr lang="en-US" altLang="ko-KR" sz="1600" dirty="0" smtClean="0"/>
              <a:t>/ </a:t>
            </a:r>
            <a:r>
              <a:rPr lang="ko-KR" altLang="en-US" sz="1600" dirty="0"/>
              <a:t>텍스트</a:t>
            </a:r>
            <a:r>
              <a:rPr lang="en-US" altLang="ko-KR" sz="1600" dirty="0"/>
              <a:t>(NLP) </a:t>
            </a:r>
            <a:r>
              <a:rPr lang="ko-KR" altLang="en-US" sz="1600" dirty="0" smtClean="0"/>
              <a:t>기초</a:t>
            </a:r>
            <a:r>
              <a:rPr lang="en-US" altLang="ko-KR" sz="1600" dirty="0" smtClean="0"/>
              <a:t>/ </a:t>
            </a:r>
            <a:r>
              <a:rPr lang="ko-KR" altLang="en-US" sz="1600" dirty="0"/>
              <a:t>강화학습 </a:t>
            </a:r>
            <a:r>
              <a:rPr lang="ko-KR" altLang="en-US" sz="1600" dirty="0" smtClean="0"/>
              <a:t>기초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9</a:t>
            </a:r>
            <a:r>
              <a:rPr lang="ko-KR" altLang="en-US" sz="1600" dirty="0"/>
              <a:t>주차 </a:t>
            </a:r>
            <a:r>
              <a:rPr lang="en-US" altLang="ko-KR" sz="1600" dirty="0"/>
              <a:t>: </a:t>
            </a:r>
            <a:r>
              <a:rPr lang="ko-KR" altLang="en-US" sz="1600" dirty="0"/>
              <a:t>이미지</a:t>
            </a:r>
            <a:r>
              <a:rPr lang="en-US" altLang="ko-KR" sz="1600" dirty="0"/>
              <a:t>(CNN) </a:t>
            </a:r>
            <a:r>
              <a:rPr lang="ko-KR" altLang="en-US" sz="1600" dirty="0" smtClean="0"/>
              <a:t>심화 </a:t>
            </a:r>
            <a:r>
              <a:rPr lang="en-US" altLang="ko-KR" sz="1600" dirty="0" smtClean="0"/>
              <a:t>/ </a:t>
            </a:r>
            <a:r>
              <a:rPr lang="ko-KR" altLang="en-US" sz="1600" dirty="0"/>
              <a:t>알고리즘 </a:t>
            </a:r>
            <a:r>
              <a:rPr lang="ko-KR" altLang="en-US" sz="1600" dirty="0" smtClean="0"/>
              <a:t>원리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10</a:t>
            </a:r>
            <a:r>
              <a:rPr lang="ko-KR" altLang="en-US" sz="1600" dirty="0"/>
              <a:t>주차 </a:t>
            </a:r>
            <a:r>
              <a:rPr lang="en-US" altLang="ko-KR" sz="1600" dirty="0"/>
              <a:t>: </a:t>
            </a:r>
            <a:r>
              <a:rPr lang="ko-KR" altLang="en-US" sz="1600" dirty="0"/>
              <a:t>텍스트</a:t>
            </a:r>
            <a:r>
              <a:rPr lang="en-US" altLang="ko-KR" sz="1600" dirty="0"/>
              <a:t>(NLP) </a:t>
            </a:r>
            <a:r>
              <a:rPr lang="ko-KR" altLang="en-US" sz="1600" dirty="0"/>
              <a:t>심화</a:t>
            </a:r>
            <a:r>
              <a:rPr lang="en-US" altLang="ko-KR" sz="1600" dirty="0"/>
              <a:t>(RNN, LSTM, E/D, Attention) </a:t>
            </a:r>
            <a:endParaRPr lang="en-US" altLang="ko-KR" sz="1600" dirty="0" smtClean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Introduction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141" y="1701805"/>
            <a:ext cx="2622862" cy="14398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123" y="1908071"/>
            <a:ext cx="3954651" cy="1469553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251" y="3613558"/>
            <a:ext cx="4976170" cy="277781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1503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281D24A-4D8F-44B9-ACFB-4495BCABF5AE}"/>
              </a:ext>
            </a:extLst>
          </p:cNvPr>
          <p:cNvCxnSpPr>
            <a:cxnSpLocks/>
          </p:cNvCxnSpPr>
          <p:nvPr/>
        </p:nvCxnSpPr>
        <p:spPr>
          <a:xfrm>
            <a:off x="3326160" y="1472615"/>
            <a:ext cx="886584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2BC670-7D5C-46E1-BB3B-7122ACEA5ECA}"/>
              </a:ext>
            </a:extLst>
          </p:cNvPr>
          <p:cNvGrpSpPr/>
          <p:nvPr/>
        </p:nvGrpSpPr>
        <p:grpSpPr>
          <a:xfrm>
            <a:off x="3326160" y="1668319"/>
            <a:ext cx="8865840" cy="704706"/>
            <a:chOff x="2411760" y="1347614"/>
            <a:chExt cx="9780240" cy="704706"/>
          </a:xfrm>
        </p:grpSpPr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44A2FBF2-6092-4CB2-8171-1873819480CA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01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Introduction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BACCA40-37BF-4D6D-8755-E6FA739B6E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6D52862-8BED-4B68-8FDF-6A99084D37F9}"/>
              </a:ext>
            </a:extLst>
          </p:cNvPr>
          <p:cNvGrpSpPr/>
          <p:nvPr/>
        </p:nvGrpSpPr>
        <p:grpSpPr>
          <a:xfrm>
            <a:off x="3326160" y="2548409"/>
            <a:ext cx="8865840" cy="704706"/>
            <a:chOff x="2411760" y="1347614"/>
            <a:chExt cx="9780240" cy="704706"/>
          </a:xfrm>
        </p:grpSpPr>
        <p:sp>
          <p:nvSpPr>
            <p:cNvPr id="47" name="제목 1">
              <a:extLst>
                <a:ext uri="{FF2B5EF4-FFF2-40B4-BE49-F238E27FC236}">
                  <a16:creationId xmlns:a16="http://schemas.microsoft.com/office/drawing/2014/main" id="{7A5C544E-43CC-4D28-A824-52BD8E464588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02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Data Preprocessing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F14E9BF-2023-4CC2-8B3B-4D3412F8D5CA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90BA534-3615-433E-9FEE-51361DD55D2A}"/>
              </a:ext>
            </a:extLst>
          </p:cNvPr>
          <p:cNvGrpSpPr/>
          <p:nvPr/>
        </p:nvGrpSpPr>
        <p:grpSpPr>
          <a:xfrm>
            <a:off x="3326160" y="3428499"/>
            <a:ext cx="8865840" cy="704706"/>
            <a:chOff x="2411760" y="1347614"/>
            <a:chExt cx="9780240" cy="704706"/>
          </a:xfrm>
        </p:grpSpPr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1A7530AE-9758-4C4A-A159-87D760396B00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03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Exploratory Data Analysis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94FE288-FAAD-43D9-8AC1-7D319C65D730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C6B1281-EA45-4694-88A8-FDC1F6E1CE2D}"/>
              </a:ext>
            </a:extLst>
          </p:cNvPr>
          <p:cNvGrpSpPr/>
          <p:nvPr/>
        </p:nvGrpSpPr>
        <p:grpSpPr>
          <a:xfrm>
            <a:off x="3326160" y="4308589"/>
            <a:ext cx="8865840" cy="704706"/>
            <a:chOff x="2411760" y="1347614"/>
            <a:chExt cx="9780240" cy="704706"/>
          </a:xfrm>
        </p:grpSpPr>
        <p:sp>
          <p:nvSpPr>
            <p:cNvPr id="53" name="제목 1">
              <a:extLst>
                <a:ext uri="{FF2B5EF4-FFF2-40B4-BE49-F238E27FC236}">
                  <a16:creationId xmlns:a16="http://schemas.microsoft.com/office/drawing/2014/main" id="{FADE99C0-471E-4EA4-9B0F-AD95B8DEB907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04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 </a:t>
              </a:r>
              <a:r>
                <a:rPr lang="ko-KR" altLang="en-US" sz="24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과제 설명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EF71443-2C50-4C95-8F67-D1353A25E15E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531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Introduction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422034" y="2049176"/>
            <a:ext cx="43049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그런데 만약 주어진 데이터 </a:t>
            </a:r>
            <a:endParaRPr lang="en-US" altLang="ko-KR" sz="24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en-US" altLang="ko-KR" sz="2400" dirty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sz="24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텍스트 데이터라면</a:t>
            </a:r>
            <a:r>
              <a:rPr lang="en-US" altLang="ko-KR" sz="24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 </a:t>
            </a:r>
          </a:p>
          <a:p>
            <a:r>
              <a:rPr lang="ko-KR" altLang="en-US" sz="24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- </a:t>
            </a:r>
            <a:r>
              <a:rPr lang="ko-KR" altLang="en-US" sz="24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결측치가 많다면</a:t>
            </a:r>
            <a:r>
              <a:rPr lang="en-US" altLang="ko-KR" sz="24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  <a:p>
            <a:r>
              <a:rPr lang="en-US" altLang="ko-KR" sz="24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- </a:t>
            </a:r>
            <a:r>
              <a:rPr lang="ko-KR" altLang="en-US" sz="24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남자</a:t>
            </a:r>
            <a:r>
              <a:rPr lang="en-US" altLang="ko-KR" sz="24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/</a:t>
            </a:r>
            <a:r>
              <a:rPr lang="ko-KR" altLang="en-US" sz="24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여자 같은 범주형</a:t>
            </a:r>
            <a:r>
              <a:rPr lang="en-US" altLang="ko-KR" sz="24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  <a:p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47" y="1436614"/>
            <a:ext cx="6837575" cy="512818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422034" y="4223838"/>
            <a:ext cx="43049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혹은 데이터 종류가 너무 많아 </a:t>
            </a:r>
            <a:endParaRPr lang="en-US" altLang="ko-KR" sz="24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r>
              <a:rPr lang="ko-KR" altLang="en-US" sz="24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한눈에 보기도 힘들다면</a:t>
            </a:r>
            <a:r>
              <a:rPr lang="en-US" altLang="ko-KR" sz="2400" dirty="0" smtClean="0"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?</a:t>
            </a:r>
          </a:p>
          <a:p>
            <a:endParaRPr lang="en-US" altLang="ko-KR" sz="24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sz="2400" dirty="0" smtClean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  <a:p>
            <a:endParaRPr lang="en-US" altLang="ko-KR" sz="2400" dirty="0"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38" y="2383459"/>
            <a:ext cx="3752850" cy="2809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57"/>
          <a:stretch/>
        </p:blipFill>
        <p:spPr>
          <a:xfrm>
            <a:off x="5865522" y="2383459"/>
            <a:ext cx="3760713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6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17" y="1431783"/>
            <a:ext cx="6675280" cy="495958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1</a:t>
            </a:r>
            <a:r>
              <a:rPr lang="ko-KR" altLang="en-US" sz="1600" dirty="0"/>
              <a:t>주차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전처리</a:t>
            </a:r>
            <a:r>
              <a:rPr lang="en-US" altLang="ko-KR" sz="1600" dirty="0" smtClean="0"/>
              <a:t>/ EDA/ </a:t>
            </a:r>
            <a:r>
              <a:rPr lang="en-US" altLang="ko-KR" sz="1600" dirty="0" err="1" smtClean="0"/>
              <a:t>Git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2</a:t>
            </a:r>
            <a:r>
              <a:rPr lang="ko-KR" altLang="en-US" sz="1600" dirty="0"/>
              <a:t>주차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회귀분석 </a:t>
            </a:r>
            <a:r>
              <a:rPr lang="en-US" altLang="ko-KR" sz="1600" dirty="0" smtClean="0"/>
              <a:t>/ </a:t>
            </a:r>
            <a:r>
              <a:rPr lang="ko-KR" altLang="en-US" sz="1600" dirty="0"/>
              <a:t>로지스틱 </a:t>
            </a:r>
            <a:r>
              <a:rPr lang="ko-KR" altLang="en-US" sz="1600" dirty="0" smtClean="0"/>
              <a:t>회귀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3</a:t>
            </a:r>
            <a:r>
              <a:rPr lang="ko-KR" altLang="en-US" sz="1600" dirty="0"/>
              <a:t>주차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나이브베이즈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SVM / KNN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4</a:t>
            </a:r>
            <a:r>
              <a:rPr lang="ko-KR" altLang="en-US" sz="1600" dirty="0"/>
              <a:t>주차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의사결정나무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앙상블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클러스터링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5</a:t>
            </a:r>
            <a:r>
              <a:rPr lang="ko-KR" altLang="en-US" sz="1600" dirty="0"/>
              <a:t>주차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/ </a:t>
            </a:r>
            <a:r>
              <a:rPr lang="ko-KR" altLang="en-US" sz="1600" dirty="0"/>
              <a:t>차원축소 </a:t>
            </a:r>
            <a:r>
              <a:rPr lang="en-US" altLang="ko-KR" sz="1600" dirty="0"/>
              <a:t>LDA </a:t>
            </a:r>
            <a:r>
              <a:rPr lang="en-US" altLang="ko-KR" sz="1600" dirty="0" smtClean="0"/>
              <a:t>PCA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6</a:t>
            </a:r>
            <a:r>
              <a:rPr lang="ko-KR" altLang="en-US" sz="1600" dirty="0"/>
              <a:t>주차 </a:t>
            </a:r>
            <a:r>
              <a:rPr lang="en-US" altLang="ko-KR" sz="1600" dirty="0"/>
              <a:t>: Neural Network </a:t>
            </a:r>
            <a:r>
              <a:rPr lang="ko-KR" altLang="en-US" sz="1600" dirty="0" smtClean="0"/>
              <a:t>기초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프레임워크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7</a:t>
            </a:r>
            <a:r>
              <a:rPr lang="ko-KR" altLang="en-US" sz="1600" dirty="0"/>
              <a:t>주차 </a:t>
            </a:r>
            <a:r>
              <a:rPr lang="en-US" altLang="ko-KR" sz="1600" dirty="0"/>
              <a:t>: Neural Network </a:t>
            </a:r>
            <a:r>
              <a:rPr lang="ko-KR" altLang="en-US" sz="1600" dirty="0" smtClean="0"/>
              <a:t>심화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크롤링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8</a:t>
            </a:r>
            <a:r>
              <a:rPr lang="ko-KR" altLang="en-US" sz="1600" dirty="0"/>
              <a:t>주차 </a:t>
            </a:r>
            <a:r>
              <a:rPr lang="en-US" altLang="ko-KR" sz="1600" dirty="0"/>
              <a:t>: </a:t>
            </a:r>
            <a:r>
              <a:rPr lang="ko-KR" altLang="en-US" sz="1600" dirty="0"/>
              <a:t>이미지</a:t>
            </a:r>
            <a:r>
              <a:rPr lang="en-US" altLang="ko-KR" sz="1600" dirty="0"/>
              <a:t>(CNN) </a:t>
            </a:r>
            <a:r>
              <a:rPr lang="ko-KR" altLang="en-US" sz="1600" dirty="0" smtClean="0"/>
              <a:t>기초 </a:t>
            </a:r>
            <a:r>
              <a:rPr lang="en-US" altLang="ko-KR" sz="1600" dirty="0" smtClean="0"/>
              <a:t>/ </a:t>
            </a:r>
            <a:r>
              <a:rPr lang="ko-KR" altLang="en-US" sz="1600" dirty="0"/>
              <a:t>텍스트</a:t>
            </a:r>
            <a:r>
              <a:rPr lang="en-US" altLang="ko-KR" sz="1600" dirty="0"/>
              <a:t>(NLP) </a:t>
            </a:r>
            <a:r>
              <a:rPr lang="ko-KR" altLang="en-US" sz="1600" dirty="0" smtClean="0"/>
              <a:t>기초</a:t>
            </a:r>
            <a:r>
              <a:rPr lang="en-US" altLang="ko-KR" sz="1600" dirty="0" smtClean="0"/>
              <a:t>/ </a:t>
            </a:r>
            <a:r>
              <a:rPr lang="ko-KR" altLang="en-US" sz="1600" dirty="0"/>
              <a:t>강화학습 </a:t>
            </a:r>
            <a:r>
              <a:rPr lang="ko-KR" altLang="en-US" sz="1600" dirty="0" smtClean="0"/>
              <a:t>기초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9</a:t>
            </a:r>
            <a:r>
              <a:rPr lang="ko-KR" altLang="en-US" sz="1600" dirty="0"/>
              <a:t>주차 </a:t>
            </a:r>
            <a:r>
              <a:rPr lang="en-US" altLang="ko-KR" sz="1600" dirty="0"/>
              <a:t>: </a:t>
            </a:r>
            <a:r>
              <a:rPr lang="ko-KR" altLang="en-US" sz="1600" dirty="0"/>
              <a:t>이미지</a:t>
            </a:r>
            <a:r>
              <a:rPr lang="en-US" altLang="ko-KR" sz="1600" dirty="0"/>
              <a:t>(CNN) </a:t>
            </a:r>
            <a:r>
              <a:rPr lang="ko-KR" altLang="en-US" sz="1600" dirty="0" smtClean="0"/>
              <a:t>심화 </a:t>
            </a:r>
            <a:r>
              <a:rPr lang="en-US" altLang="ko-KR" sz="1600" dirty="0" smtClean="0"/>
              <a:t>/ </a:t>
            </a:r>
            <a:r>
              <a:rPr lang="ko-KR" altLang="en-US" sz="1600" dirty="0"/>
              <a:t>알고리즘 </a:t>
            </a:r>
            <a:r>
              <a:rPr lang="ko-KR" altLang="en-US" sz="1600" dirty="0" smtClean="0"/>
              <a:t>원리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10</a:t>
            </a:r>
            <a:r>
              <a:rPr lang="ko-KR" altLang="en-US" sz="1600" dirty="0"/>
              <a:t>주차 </a:t>
            </a:r>
            <a:r>
              <a:rPr lang="en-US" altLang="ko-KR" sz="1600" dirty="0"/>
              <a:t>: </a:t>
            </a:r>
            <a:r>
              <a:rPr lang="ko-KR" altLang="en-US" sz="1600" dirty="0"/>
              <a:t>텍스트</a:t>
            </a:r>
            <a:r>
              <a:rPr lang="en-US" altLang="ko-KR" sz="1600" dirty="0"/>
              <a:t>(NLP) </a:t>
            </a:r>
            <a:r>
              <a:rPr lang="ko-KR" altLang="en-US" sz="1600" dirty="0"/>
              <a:t>심화</a:t>
            </a:r>
            <a:r>
              <a:rPr lang="en-US" altLang="ko-KR" sz="1600" dirty="0"/>
              <a:t>(RNN, LSTM, E/D, Attention) </a:t>
            </a:r>
            <a:endParaRPr lang="en-US" altLang="ko-KR" sz="1600" dirty="0" smtClean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Introduction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4374038" y="2121031"/>
            <a:ext cx="141402" cy="1555423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857279" y="2517196"/>
            <a:ext cx="1833278" cy="5368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800" b="1" dirty="0" smtClean="0">
                <a:solidFill>
                  <a:schemeClr val="accent1"/>
                </a:solidFill>
              </a:rPr>
              <a:t>머신러닝 </a:t>
            </a:r>
            <a:endParaRPr lang="en-US" altLang="ko-KR" sz="2800" b="1" dirty="0" smtClean="0">
              <a:solidFill>
                <a:schemeClr val="accent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6763732" y="4001557"/>
            <a:ext cx="70701" cy="2295548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161464" y="4771774"/>
            <a:ext cx="1833278" cy="5368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800" b="1" dirty="0" smtClean="0">
                <a:solidFill>
                  <a:schemeClr val="accent1"/>
                </a:solidFill>
              </a:rPr>
              <a:t>딥러닝</a:t>
            </a:r>
            <a:endParaRPr lang="en-US" altLang="ko-KR" sz="28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08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281D24A-4D8F-44B9-ACFB-4495BCABF5AE}"/>
              </a:ext>
            </a:extLst>
          </p:cNvPr>
          <p:cNvCxnSpPr>
            <a:cxnSpLocks/>
          </p:cNvCxnSpPr>
          <p:nvPr/>
        </p:nvCxnSpPr>
        <p:spPr>
          <a:xfrm>
            <a:off x="3326160" y="1472615"/>
            <a:ext cx="886584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2BC670-7D5C-46E1-BB3B-7122ACEA5ECA}"/>
              </a:ext>
            </a:extLst>
          </p:cNvPr>
          <p:cNvGrpSpPr/>
          <p:nvPr/>
        </p:nvGrpSpPr>
        <p:grpSpPr>
          <a:xfrm>
            <a:off x="3326160" y="1668319"/>
            <a:ext cx="8865840" cy="704706"/>
            <a:chOff x="2411760" y="1347614"/>
            <a:chExt cx="9780240" cy="704706"/>
          </a:xfrm>
        </p:grpSpPr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44A2FBF2-6092-4CB2-8171-1873819480CA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01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Introduction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BACCA40-37BF-4D6D-8755-E6FA739B6E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6D52862-8BED-4B68-8FDF-6A99084D37F9}"/>
              </a:ext>
            </a:extLst>
          </p:cNvPr>
          <p:cNvGrpSpPr/>
          <p:nvPr/>
        </p:nvGrpSpPr>
        <p:grpSpPr>
          <a:xfrm>
            <a:off x="3326160" y="2548409"/>
            <a:ext cx="8865840" cy="704706"/>
            <a:chOff x="2411760" y="1347614"/>
            <a:chExt cx="9780240" cy="70470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7" name="제목 1">
              <a:extLst>
                <a:ext uri="{FF2B5EF4-FFF2-40B4-BE49-F238E27FC236}">
                  <a16:creationId xmlns:a16="http://schemas.microsoft.com/office/drawing/2014/main" id="{7A5C544E-43CC-4D28-A824-52BD8E464588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  <a:grp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02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Data Preprocessing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F14E9BF-2023-4CC2-8B3B-4D3412F8D5CA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90BA534-3615-433E-9FEE-51361DD55D2A}"/>
              </a:ext>
            </a:extLst>
          </p:cNvPr>
          <p:cNvGrpSpPr/>
          <p:nvPr/>
        </p:nvGrpSpPr>
        <p:grpSpPr>
          <a:xfrm>
            <a:off x="3326160" y="3428499"/>
            <a:ext cx="8865840" cy="704706"/>
            <a:chOff x="2411760" y="1347614"/>
            <a:chExt cx="9780240" cy="704706"/>
          </a:xfrm>
        </p:grpSpPr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1A7530AE-9758-4C4A-A159-87D760396B00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03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Exploratory Data Analysis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94FE288-FAAD-43D9-8AC1-7D319C65D730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C6B1281-EA45-4694-88A8-FDC1F6E1CE2D}"/>
              </a:ext>
            </a:extLst>
          </p:cNvPr>
          <p:cNvGrpSpPr/>
          <p:nvPr/>
        </p:nvGrpSpPr>
        <p:grpSpPr>
          <a:xfrm>
            <a:off x="3326160" y="4308589"/>
            <a:ext cx="8865840" cy="704706"/>
            <a:chOff x="2411760" y="1347614"/>
            <a:chExt cx="9780240" cy="704706"/>
          </a:xfrm>
        </p:grpSpPr>
        <p:sp>
          <p:nvSpPr>
            <p:cNvPr id="53" name="제목 1">
              <a:extLst>
                <a:ext uri="{FF2B5EF4-FFF2-40B4-BE49-F238E27FC236}">
                  <a16:creationId xmlns:a16="http://schemas.microsoft.com/office/drawing/2014/main" id="{FADE99C0-471E-4EA4-9B0F-AD95B8DEB907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04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 </a:t>
              </a:r>
              <a:r>
                <a:rPr lang="ko-KR" altLang="en-US" sz="24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과제 설명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EF71443-2C50-4C95-8F67-D1353A25E15E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 Preprocessing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필요한 라이브러리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Pandas : </a:t>
            </a:r>
            <a:r>
              <a:rPr lang="ko-KR" altLang="en-US" dirty="0" smtClean="0"/>
              <a:t>데이터 분석을 위한 툴</a:t>
            </a:r>
            <a:endParaRPr lang="en-US" altLang="ko-KR" dirty="0" smtClean="0"/>
          </a:p>
          <a:p>
            <a:pPr lvl="2"/>
            <a:r>
              <a:rPr lang="en-US" altLang="ko-KR" dirty="0"/>
              <a:t>A fast and efficient </a:t>
            </a:r>
            <a:r>
              <a:rPr lang="en-US" altLang="ko-KR" dirty="0" err="1"/>
              <a:t>DataFrame</a:t>
            </a:r>
            <a:r>
              <a:rPr lang="en-US" altLang="ko-KR" dirty="0"/>
              <a:t> object for data manipulation with integrated indexing;</a:t>
            </a:r>
          </a:p>
          <a:p>
            <a:pPr lvl="2"/>
            <a:r>
              <a:rPr lang="en-US" altLang="ko-KR" dirty="0"/>
              <a:t>Tools for reading and writing data between in-memory data structures and different formats: CSV and text files, Microsoft Excel, SQL databases, and the fast HDF5 format;</a:t>
            </a:r>
          </a:p>
          <a:p>
            <a:pPr lvl="2"/>
            <a:r>
              <a:rPr lang="en-US" altLang="ko-KR" dirty="0"/>
              <a:t>Intelligent data alignment and integrated handling of missing data: gain automatic label-based alignment in computations and easily manipulate messy data into an orderly </a:t>
            </a:r>
            <a:r>
              <a:rPr lang="en-US" altLang="ko-KR" dirty="0" smtClean="0"/>
              <a:t>form</a:t>
            </a:r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Numpy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매트릭스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벡터 연산 적합한 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Matplotlib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Seaborn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시각화 패키지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Notebook : </a:t>
            </a:r>
            <a:r>
              <a:rPr lang="ko-KR" altLang="en-US" dirty="0" smtClean="0"/>
              <a:t>대화형 인터페이스 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81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 Preprocessing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필요한 라이브러리</a:t>
            </a:r>
            <a:r>
              <a:rPr lang="en-US" altLang="ko-KR" dirty="0" smtClean="0"/>
              <a:t>:</a:t>
            </a:r>
          </a:p>
          <a:p>
            <a:pPr lvl="1"/>
            <a:r>
              <a:rPr lang="en-US" altLang="ko-KR" dirty="0" smtClean="0"/>
              <a:t>Pandas : </a:t>
            </a:r>
            <a:r>
              <a:rPr lang="ko-KR" altLang="en-US" dirty="0" smtClean="0"/>
              <a:t>데이터 분석을 위한 툴</a:t>
            </a:r>
            <a:endParaRPr lang="en-US" altLang="ko-KR" dirty="0" smtClean="0"/>
          </a:p>
          <a:p>
            <a:pPr lvl="2"/>
            <a:r>
              <a:rPr lang="en-US" altLang="ko-KR" dirty="0"/>
              <a:t>A fast and efficient </a:t>
            </a:r>
            <a:r>
              <a:rPr lang="en-US" altLang="ko-KR" dirty="0" err="1"/>
              <a:t>DataFrame</a:t>
            </a:r>
            <a:r>
              <a:rPr lang="en-US" altLang="ko-KR" dirty="0"/>
              <a:t> object for data manipulation with integrated indexing;</a:t>
            </a:r>
          </a:p>
          <a:p>
            <a:pPr lvl="2"/>
            <a:r>
              <a:rPr lang="en-US" altLang="ko-KR" dirty="0"/>
              <a:t>Tools for reading and writing data between in-memory data structures and different formats: CSV and text files, Microsoft Excel, SQL databases, and the fast HDF5 format;</a:t>
            </a:r>
          </a:p>
          <a:p>
            <a:pPr lvl="2"/>
            <a:r>
              <a:rPr lang="en-US" altLang="ko-KR" dirty="0"/>
              <a:t>Intelligent data alignment and integrated handling of missing data: gain automatic label-based alignment in computations and easily manipulate messy data into an orderly </a:t>
            </a:r>
            <a:r>
              <a:rPr lang="en-US" altLang="ko-KR" dirty="0" smtClean="0"/>
              <a:t>form</a:t>
            </a:r>
          </a:p>
          <a:p>
            <a:pPr lvl="1"/>
            <a:r>
              <a:rPr lang="en-US" altLang="ko-KR" dirty="0" err="1" smtClean="0"/>
              <a:t>Numpy</a:t>
            </a:r>
            <a:r>
              <a:rPr lang="en-US" altLang="ko-KR" dirty="0" smtClean="0"/>
              <a:t> : </a:t>
            </a:r>
            <a:r>
              <a:rPr lang="ko-KR" altLang="en-US" dirty="0" smtClean="0"/>
              <a:t>매트릭스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벡터 연산 적합한 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Matplotlib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시각화 패키지 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Jupyter</a:t>
            </a:r>
            <a:r>
              <a:rPr lang="en-US" altLang="ko-KR" dirty="0" smtClean="0"/>
              <a:t> Notebook : </a:t>
            </a:r>
            <a:r>
              <a:rPr lang="ko-KR" altLang="en-US" dirty="0" smtClean="0"/>
              <a:t>대화형 인터페이스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95" y="2137139"/>
            <a:ext cx="6689254" cy="34303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014" y="1582615"/>
            <a:ext cx="6261591" cy="433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 Preprocessing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96" y="1705501"/>
            <a:ext cx="4045885" cy="1562632"/>
          </a:xfrm>
        </p:spPr>
      </p:pic>
      <p:sp>
        <p:nvSpPr>
          <p:cNvPr id="7" name="Content Placeholder 3"/>
          <p:cNvSpPr txBox="1">
            <a:spLocks/>
          </p:cNvSpPr>
          <p:nvPr/>
        </p:nvSpPr>
        <p:spPr>
          <a:xfrm>
            <a:off x="385396" y="1582615"/>
            <a:ext cx="11421209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Rectangle 7"/>
          <p:cNvSpPr/>
          <p:nvPr/>
        </p:nvSpPr>
        <p:spPr>
          <a:xfrm>
            <a:off x="5070943" y="203191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rgbClr val="222222"/>
                </a:solidFill>
                <a:latin typeface="12롯데마트드림Light"/>
                <a:ea typeface="12롯데마트드림Bold" panose="02020603020101020101"/>
              </a:rPr>
              <a:t>2010</a:t>
            </a:r>
            <a:r>
              <a:rPr lang="ko-KR" altLang="en-US" dirty="0">
                <a:solidFill>
                  <a:srgbClr val="222222"/>
                </a:solidFill>
                <a:latin typeface="12롯데마트드림Light"/>
                <a:ea typeface="12롯데마트드림Bold" panose="02020603020101020101"/>
              </a:rPr>
              <a:t>년 설립된 예측모델 및 분석 대회 플랫폼이다</a:t>
            </a:r>
            <a:r>
              <a:rPr lang="en-US" altLang="ko-KR" dirty="0">
                <a:solidFill>
                  <a:srgbClr val="222222"/>
                </a:solidFill>
                <a:latin typeface="12롯데마트드림Light"/>
                <a:ea typeface="12롯데마트드림Bold" panose="02020603020101020101"/>
              </a:rPr>
              <a:t>. </a:t>
            </a:r>
            <a:r>
              <a:rPr lang="ko-KR" altLang="en-US" dirty="0">
                <a:solidFill>
                  <a:srgbClr val="222222"/>
                </a:solidFill>
                <a:latin typeface="12롯데마트드림Light"/>
                <a:ea typeface="12롯데마트드림Bold" panose="02020603020101020101"/>
              </a:rPr>
              <a:t>기업 및 단체에서 데이터와 해결과제를 등록하면</a:t>
            </a:r>
            <a:r>
              <a:rPr lang="en-US" altLang="ko-KR" dirty="0">
                <a:solidFill>
                  <a:srgbClr val="222222"/>
                </a:solidFill>
                <a:latin typeface="12롯데마트드림Light"/>
                <a:ea typeface="12롯데마트드림Bold" panose="02020603020101020101"/>
              </a:rPr>
              <a:t>, </a:t>
            </a:r>
            <a:r>
              <a:rPr lang="ko-KR" altLang="en-US" dirty="0">
                <a:solidFill>
                  <a:srgbClr val="222222"/>
                </a:solidFill>
                <a:latin typeface="12롯데마트드림Light"/>
                <a:ea typeface="12롯데마트드림Bold" panose="02020603020101020101"/>
              </a:rPr>
              <a:t>데이터 과학자들이 이를 </a:t>
            </a:r>
            <a:endParaRPr lang="en-US" altLang="ko-KR" dirty="0" smtClean="0">
              <a:solidFill>
                <a:srgbClr val="222222"/>
              </a:solidFill>
              <a:latin typeface="12롯데마트드림Light"/>
              <a:ea typeface="12롯데마트드림Bold" panose="02020603020101020101"/>
            </a:endParaRPr>
          </a:p>
          <a:p>
            <a:r>
              <a:rPr lang="ko-KR" altLang="en-US" dirty="0" smtClean="0">
                <a:solidFill>
                  <a:srgbClr val="222222"/>
                </a:solidFill>
                <a:latin typeface="12롯데마트드림Light"/>
                <a:ea typeface="12롯데마트드림Bold" panose="02020603020101020101"/>
              </a:rPr>
              <a:t>해결하는 </a:t>
            </a:r>
            <a:r>
              <a:rPr lang="ko-KR" altLang="en-US" dirty="0">
                <a:solidFill>
                  <a:srgbClr val="222222"/>
                </a:solidFill>
                <a:latin typeface="12롯데마트드림Light"/>
                <a:ea typeface="12롯데마트드림Bold" panose="02020603020101020101"/>
              </a:rPr>
              <a:t>모델을 개발하고 경쟁한다</a:t>
            </a:r>
            <a:r>
              <a:rPr lang="en-US" altLang="ko-KR" dirty="0" smtClean="0">
                <a:solidFill>
                  <a:srgbClr val="222222"/>
                </a:solidFill>
                <a:latin typeface="12롯데마트드림Light"/>
                <a:ea typeface="12롯데마트드림Bold" panose="02020603020101020101"/>
              </a:rPr>
              <a:t>. (</a:t>
            </a:r>
            <a:r>
              <a:rPr lang="ko-KR" altLang="en-US" dirty="0" smtClean="0">
                <a:solidFill>
                  <a:srgbClr val="222222"/>
                </a:solidFill>
                <a:latin typeface="12롯데마트드림Light"/>
                <a:ea typeface="12롯데마트드림Bold" panose="02020603020101020101"/>
              </a:rPr>
              <a:t>위키백과</a:t>
            </a:r>
            <a:r>
              <a:rPr lang="en-US" altLang="ko-KR" dirty="0" smtClean="0">
                <a:solidFill>
                  <a:srgbClr val="222222"/>
                </a:solidFill>
                <a:latin typeface="12롯데마트드림Light"/>
                <a:ea typeface="12롯데마트드림Bold" panose="02020603020101020101"/>
              </a:rPr>
              <a:t>) </a:t>
            </a:r>
            <a:endParaRPr lang="ko-KR" altLang="en-US" dirty="0">
              <a:latin typeface="12롯데마트드림Light"/>
              <a:ea typeface="12롯데마트드림Bold" panose="02020603020101020101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74" y="4327879"/>
            <a:ext cx="6392476" cy="7147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259533" y="453833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smtClean="0">
                <a:latin typeface="12롯데마트드림Light"/>
                <a:ea typeface="12롯데마트드림Bold" panose="02020603020101020101"/>
              </a:rPr>
              <a:t>대회</a:t>
            </a:r>
            <a:r>
              <a:rPr lang="en-US" altLang="ko-KR" dirty="0" smtClean="0">
                <a:latin typeface="12롯데마트드림Light"/>
                <a:ea typeface="12롯데마트드림Bold" panose="02020603020101020101"/>
              </a:rPr>
              <a:t>, </a:t>
            </a:r>
            <a:r>
              <a:rPr lang="ko-KR" altLang="en-US" dirty="0" smtClean="0">
                <a:latin typeface="12롯데마트드림Light"/>
                <a:ea typeface="12롯데마트드림Bold" panose="02020603020101020101"/>
              </a:rPr>
              <a:t>데이터셋</a:t>
            </a:r>
            <a:r>
              <a:rPr lang="en-US" altLang="ko-KR" dirty="0" smtClean="0">
                <a:latin typeface="12롯데마트드림Light"/>
                <a:ea typeface="12롯데마트드림Bold" panose="02020603020101020101"/>
              </a:rPr>
              <a:t>, </a:t>
            </a:r>
            <a:r>
              <a:rPr lang="ko-KR" altLang="en-US" dirty="0" smtClean="0">
                <a:latin typeface="12롯데마트드림Light"/>
                <a:ea typeface="12롯데마트드림Bold" panose="02020603020101020101"/>
              </a:rPr>
              <a:t>커널</a:t>
            </a:r>
            <a:r>
              <a:rPr lang="en-US" altLang="ko-KR" dirty="0" smtClean="0">
                <a:latin typeface="12롯데마트드림Light"/>
                <a:ea typeface="12롯데마트드림Bold" panose="02020603020101020101"/>
              </a:rPr>
              <a:t>, </a:t>
            </a:r>
            <a:r>
              <a:rPr lang="ko-KR" altLang="en-US" dirty="0" smtClean="0">
                <a:latin typeface="12롯데마트드림Light"/>
                <a:ea typeface="12롯데마트드림Bold" panose="02020603020101020101"/>
              </a:rPr>
              <a:t>강의까지 제공 </a:t>
            </a:r>
            <a:endParaRPr lang="ko-KR" altLang="en-US" dirty="0">
              <a:latin typeface="12롯데마트드림Light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6798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 Preprocessing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5396" y="1582615"/>
            <a:ext cx="11421209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96" y="1488470"/>
            <a:ext cx="7817103" cy="49149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126" y="1505641"/>
            <a:ext cx="7805885" cy="506884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947" y="1479636"/>
            <a:ext cx="7424678" cy="49237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52" y="2975043"/>
            <a:ext cx="9590295" cy="8479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87" y="3396774"/>
            <a:ext cx="9489350" cy="75712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87" y="3726891"/>
            <a:ext cx="9590304" cy="88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6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 Preprocessing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5396" y="1582615"/>
            <a:ext cx="11421209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3" y="1582615"/>
            <a:ext cx="9934575" cy="2171700"/>
          </a:xfrm>
        </p:spPr>
      </p:pic>
      <p:sp>
        <p:nvSpPr>
          <p:cNvPr id="8" name="Content Placeholder 1"/>
          <p:cNvSpPr txBox="1">
            <a:spLocks/>
          </p:cNvSpPr>
          <p:nvPr/>
        </p:nvSpPr>
        <p:spPr>
          <a:xfrm>
            <a:off x="537796" y="1735015"/>
            <a:ext cx="11421209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416611" y="4429684"/>
            <a:ext cx="8943997" cy="1675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 smtClean="0"/>
              <a:t>Feature :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/ </a:t>
            </a:r>
            <a:r>
              <a:rPr lang="ko-KR" altLang="en-US" dirty="0" smtClean="0"/>
              <a:t>나이</a:t>
            </a:r>
            <a:r>
              <a:rPr lang="en-US" altLang="ko-KR" dirty="0" smtClean="0"/>
              <a:t>/ </a:t>
            </a:r>
            <a:r>
              <a:rPr lang="ko-KR" altLang="en-US" dirty="0" smtClean="0"/>
              <a:t>성별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좌석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동행 가족 수</a:t>
            </a:r>
            <a:r>
              <a:rPr lang="en-US" altLang="ko-KR" dirty="0" smtClean="0"/>
              <a:t>/ </a:t>
            </a:r>
            <a:r>
              <a:rPr lang="ko-KR" altLang="en-US" dirty="0" smtClean="0"/>
              <a:t>탑승지역 등등</a:t>
            </a:r>
            <a:endParaRPr lang="en-US" altLang="ko-KR" dirty="0" smtClean="0"/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 smtClean="0"/>
              <a:t>Target : </a:t>
            </a:r>
            <a:r>
              <a:rPr lang="ko-KR" altLang="en-US" dirty="0" smtClean="0"/>
              <a:t>생존 유무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438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 Preprocessing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5396" y="1582615"/>
            <a:ext cx="11421209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전처리 </a:t>
            </a:r>
            <a:r>
              <a:rPr lang="en-US" altLang="ko-KR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결측치 처리 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범주형 변수 처리 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 One-hot encoding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Ordinal encoding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dirty="0" smtClean="0"/>
              <a:t>Target encoding 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64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 Preprocessing :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결측치 처리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5396" y="1582615"/>
            <a:ext cx="11421209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Real-world </a:t>
            </a:r>
            <a:r>
              <a:rPr lang="ko-KR" altLang="en-US" dirty="0" smtClean="0"/>
              <a:t>데이터는 결측치가 존재하는 데이터셋이 다수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값이 아예 비어있거나</a:t>
            </a:r>
            <a:r>
              <a:rPr lang="en-US" altLang="ko-KR" dirty="0" smtClean="0"/>
              <a:t>, Nan, None </a:t>
            </a:r>
            <a:r>
              <a:rPr lang="ko-KR" altLang="en-US" dirty="0" smtClean="0"/>
              <a:t>등 다양한 형식으로 숨어있음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Nan : Not a number ; float</a:t>
            </a:r>
          </a:p>
          <a:p>
            <a:pPr lvl="2"/>
            <a:r>
              <a:rPr lang="en-US" altLang="ko-KR" dirty="0" smtClean="0"/>
              <a:t>None : </a:t>
            </a:r>
            <a:r>
              <a:rPr lang="en-US" altLang="ko-KR" dirty="0" err="1" smtClean="0"/>
              <a:t>Pythonic</a:t>
            </a:r>
            <a:r>
              <a:rPr lang="en-US" altLang="ko-KR" dirty="0" smtClean="0"/>
              <a:t> object 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r>
              <a:rPr lang="ko-KR" altLang="en-US" dirty="0" smtClean="0"/>
              <a:t>따라서 각 변수가 의미하는 것을 확인하는 것이 중요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914400" lvl="2" indent="0">
              <a:buNone/>
            </a:pPr>
            <a:r>
              <a:rPr lang="en-US" altLang="ko-KR" dirty="0" err="1"/>
              <a:t>isnull</a:t>
            </a:r>
            <a:r>
              <a:rPr lang="en-US" altLang="ko-KR" dirty="0"/>
              <a:t>(): Generate a </a:t>
            </a:r>
            <a:r>
              <a:rPr lang="en-US" altLang="ko-KR" dirty="0" err="1"/>
              <a:t>boolean</a:t>
            </a:r>
            <a:r>
              <a:rPr lang="en-US" altLang="ko-KR" dirty="0"/>
              <a:t> mask indicating missing values</a:t>
            </a:r>
          </a:p>
          <a:p>
            <a:pPr marL="914400" lvl="2" indent="0">
              <a:buNone/>
            </a:pPr>
            <a:r>
              <a:rPr lang="en-US" altLang="ko-KR" dirty="0" err="1"/>
              <a:t>notnull</a:t>
            </a:r>
            <a:r>
              <a:rPr lang="en-US" altLang="ko-KR" dirty="0"/>
              <a:t>(): Opposite of </a:t>
            </a:r>
            <a:r>
              <a:rPr lang="en-US" altLang="ko-KR" dirty="0" err="1"/>
              <a:t>isnull</a:t>
            </a:r>
            <a:r>
              <a:rPr lang="en-US" altLang="ko-KR" dirty="0"/>
              <a:t>()</a:t>
            </a:r>
          </a:p>
          <a:p>
            <a:pPr marL="914400" lvl="2" indent="0">
              <a:buNone/>
            </a:pPr>
            <a:r>
              <a:rPr lang="en-US" altLang="ko-KR" dirty="0" err="1"/>
              <a:t>dropna</a:t>
            </a:r>
            <a:r>
              <a:rPr lang="en-US" altLang="ko-KR" dirty="0"/>
              <a:t>(): Return a filtered version of the data</a:t>
            </a:r>
          </a:p>
          <a:p>
            <a:pPr marL="914400" lvl="2" indent="0">
              <a:buNone/>
            </a:pPr>
            <a:r>
              <a:rPr lang="en-US" altLang="ko-KR" dirty="0" err="1"/>
              <a:t>fillna</a:t>
            </a:r>
            <a:r>
              <a:rPr lang="en-US" altLang="ko-KR" dirty="0"/>
              <a:t>(): Return a copy of the data with missing values filled or imputed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48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1526" y="3090904"/>
            <a:ext cx="6675280" cy="1575364"/>
          </a:xfr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ko-KR" sz="6600" dirty="0" smtClean="0"/>
              <a:t>Where Are We ?</a:t>
            </a:r>
            <a:endParaRPr lang="ko-KR" altLang="en-US" sz="6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Introduction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1953824" y="2132748"/>
            <a:ext cx="1833278" cy="5368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800" b="1" dirty="0" smtClean="0">
                <a:solidFill>
                  <a:schemeClr val="accent1"/>
                </a:solidFill>
              </a:rPr>
              <a:t>빅데이터</a:t>
            </a:r>
            <a:endParaRPr lang="en-US" altLang="ko-KR" sz="2800" b="1" dirty="0" smtClean="0">
              <a:solidFill>
                <a:schemeClr val="accent1"/>
              </a:solidFill>
            </a:endParaRP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711327" y="3715411"/>
            <a:ext cx="1833278" cy="5368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800" b="1" dirty="0" smtClean="0">
                <a:solidFill>
                  <a:schemeClr val="accent1"/>
                </a:solidFill>
              </a:rPr>
              <a:t>머신러닝</a:t>
            </a:r>
            <a:endParaRPr lang="en-US" altLang="ko-KR" sz="2800" b="1" dirty="0" smtClean="0">
              <a:solidFill>
                <a:schemeClr val="accent1"/>
              </a:solidFill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5935077" y="2258902"/>
            <a:ext cx="1833278" cy="5368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800" b="1" dirty="0" smtClean="0">
                <a:solidFill>
                  <a:schemeClr val="accent1"/>
                </a:solidFill>
              </a:rPr>
              <a:t>딥러닝 </a:t>
            </a:r>
            <a:endParaRPr lang="en-US" altLang="ko-KR" sz="2800" b="1" dirty="0" smtClean="0">
              <a:solidFill>
                <a:schemeClr val="accent1"/>
              </a:solidFill>
            </a:endParaRP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6228879" y="4961422"/>
            <a:ext cx="1833278" cy="5368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800" b="1" dirty="0" smtClean="0">
                <a:solidFill>
                  <a:schemeClr val="accent1"/>
                </a:solidFill>
              </a:rPr>
              <a:t>투빅스 </a:t>
            </a:r>
            <a:endParaRPr lang="en-US" altLang="ko-KR" sz="2800" b="1" dirty="0" smtClean="0">
              <a:solidFill>
                <a:schemeClr val="accent1"/>
              </a:solidFill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9633727" y="2624752"/>
            <a:ext cx="1833278" cy="5368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800" b="1" dirty="0" smtClean="0">
                <a:solidFill>
                  <a:schemeClr val="accent1"/>
                </a:solidFill>
              </a:rPr>
              <a:t>기계학습 </a:t>
            </a:r>
            <a:endParaRPr lang="en-US" altLang="ko-KR" sz="28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88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 Preprocessing :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결측치 처리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5396" y="1582615"/>
            <a:ext cx="11421209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00"/>
          <a:stretch/>
        </p:blipFill>
        <p:spPr>
          <a:xfrm>
            <a:off x="969778" y="2289625"/>
            <a:ext cx="2848078" cy="3570709"/>
          </a:xfrm>
          <a:ln>
            <a:solidFill>
              <a:schemeClr val="bg2"/>
            </a:solidFill>
          </a:ln>
        </p:spPr>
      </p:pic>
      <p:sp>
        <p:nvSpPr>
          <p:cNvPr id="6" name="Content Placeholder 1"/>
          <p:cNvSpPr txBox="1">
            <a:spLocks/>
          </p:cNvSpPr>
          <p:nvPr/>
        </p:nvSpPr>
        <p:spPr>
          <a:xfrm>
            <a:off x="537796" y="1493302"/>
            <a:ext cx="4590385" cy="88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ko-KR" altLang="en-US" dirty="0" smtClean="0"/>
              <a:t>결측치 확인을 위한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가장 간단한 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375319" y="3204985"/>
            <a:ext cx="5399518" cy="124946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ko-KR" altLang="en-US" sz="3200" dirty="0" smtClean="0"/>
              <a:t>발생할 수 있는 문제점 </a:t>
            </a:r>
            <a:r>
              <a:rPr lang="en-US" altLang="ko-KR" sz="3200" dirty="0" smtClean="0"/>
              <a:t>? </a:t>
            </a:r>
            <a:endParaRPr lang="ko-KR" altLang="en-US" sz="3200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016342" y="4693149"/>
            <a:ext cx="4117472" cy="12494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ctr">
              <a:buNone/>
            </a:pPr>
            <a:r>
              <a:rPr lang="en-US" altLang="ko-KR" sz="2000" dirty="0" smtClean="0"/>
              <a:t>‘Null’ , ‘</a:t>
            </a:r>
            <a:r>
              <a:rPr lang="ko-KR" altLang="en-US" sz="2000" dirty="0" smtClean="0"/>
              <a:t>없음</a:t>
            </a:r>
            <a:r>
              <a:rPr lang="en-US" altLang="ko-KR" sz="2000" dirty="0" smtClean="0"/>
              <a:t>’ </a:t>
            </a:r>
            <a:r>
              <a:rPr lang="ko-KR" altLang="en-US" sz="2000" dirty="0" smtClean="0"/>
              <a:t>처럼 숨어져 있는 결측치는 파악하기 어려움 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823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 Preprocessing :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결측치 처리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5396" y="1582615"/>
            <a:ext cx="11421209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00"/>
          <a:stretch/>
        </p:blipFill>
        <p:spPr>
          <a:xfrm>
            <a:off x="969778" y="2289625"/>
            <a:ext cx="2848078" cy="3570709"/>
          </a:xfrm>
          <a:ln>
            <a:solidFill>
              <a:schemeClr val="bg2"/>
            </a:solidFill>
          </a:ln>
        </p:spPr>
      </p:pic>
      <p:cxnSp>
        <p:nvCxnSpPr>
          <p:cNvPr id="5" name="Straight Connector 4"/>
          <p:cNvCxnSpPr/>
          <p:nvPr/>
        </p:nvCxnSpPr>
        <p:spPr>
          <a:xfrm flipV="1">
            <a:off x="1065229" y="4204355"/>
            <a:ext cx="1668544" cy="94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65229" y="5280582"/>
            <a:ext cx="1668544" cy="94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065229" y="5478544"/>
            <a:ext cx="1668544" cy="94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166647" y="2837468"/>
            <a:ext cx="2554664" cy="1036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166647" y="3874416"/>
            <a:ext cx="2554664" cy="7864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"/>
          <p:cNvSpPr txBox="1">
            <a:spLocks/>
          </p:cNvSpPr>
          <p:nvPr/>
        </p:nvSpPr>
        <p:spPr>
          <a:xfrm>
            <a:off x="6721311" y="2599006"/>
            <a:ext cx="4590385" cy="88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ko-KR" altLang="en-US" dirty="0" smtClean="0"/>
              <a:t>옵션 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데이터 제외 </a:t>
            </a:r>
            <a:endParaRPr lang="ko-KR" altLang="en-US" dirty="0"/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6721311" y="4501034"/>
            <a:ext cx="4590385" cy="88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ko-KR" altLang="en-US" dirty="0" smtClean="0"/>
              <a:t>옵션 </a:t>
            </a:r>
            <a:r>
              <a:rPr lang="en-US" altLang="ko-KR" dirty="0"/>
              <a:t>2</a:t>
            </a:r>
            <a:r>
              <a:rPr lang="en-US" altLang="ko-KR" dirty="0" smtClean="0"/>
              <a:t> : Imputing</a:t>
            </a:r>
            <a:endParaRPr lang="ko-KR" altLang="en-US" dirty="0"/>
          </a:p>
        </p:txBody>
      </p:sp>
      <p:sp>
        <p:nvSpPr>
          <p:cNvPr id="19" name="Content Placeholder 1"/>
          <p:cNvSpPr txBox="1">
            <a:spLocks/>
          </p:cNvSpPr>
          <p:nvPr/>
        </p:nvSpPr>
        <p:spPr>
          <a:xfrm>
            <a:off x="537796" y="1493302"/>
            <a:ext cx="4590385" cy="88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ko-KR" altLang="en-US" dirty="0" smtClean="0"/>
              <a:t>결측치 확인을 위한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가장 간단한 방법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28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 Preprocessing :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결측치 처리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5396" y="1582615"/>
            <a:ext cx="11421209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00"/>
          <a:stretch/>
        </p:blipFill>
        <p:spPr>
          <a:xfrm>
            <a:off x="969778" y="2289625"/>
            <a:ext cx="2848078" cy="3570709"/>
          </a:xfrm>
          <a:ln>
            <a:solidFill>
              <a:schemeClr val="bg2"/>
            </a:solidFill>
          </a:ln>
        </p:spPr>
      </p:pic>
      <p:cxnSp>
        <p:nvCxnSpPr>
          <p:cNvPr id="5" name="Straight Connector 4"/>
          <p:cNvCxnSpPr/>
          <p:nvPr/>
        </p:nvCxnSpPr>
        <p:spPr>
          <a:xfrm flipV="1">
            <a:off x="1065229" y="4204355"/>
            <a:ext cx="1668544" cy="94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65229" y="5280582"/>
            <a:ext cx="1668544" cy="94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065229" y="5478544"/>
            <a:ext cx="1668544" cy="94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"/>
          <p:cNvSpPr txBox="1">
            <a:spLocks/>
          </p:cNvSpPr>
          <p:nvPr/>
        </p:nvSpPr>
        <p:spPr>
          <a:xfrm>
            <a:off x="385396" y="1757468"/>
            <a:ext cx="4590385" cy="88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ko-KR" altLang="en-US" dirty="0" smtClean="0"/>
              <a:t>옵션 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데이터 제외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544" y="2289625"/>
            <a:ext cx="6810375" cy="372427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0614582" y="2643105"/>
            <a:ext cx="405353" cy="241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/>
        </p:nvSpPr>
        <p:spPr>
          <a:xfrm>
            <a:off x="10614582" y="4123482"/>
            <a:ext cx="405353" cy="241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298544" y="2763853"/>
            <a:ext cx="68061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98544" y="4244230"/>
            <a:ext cx="68061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53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 Preprocessing :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결측치 처리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5396" y="1582615"/>
            <a:ext cx="11421209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00"/>
          <a:stretch/>
        </p:blipFill>
        <p:spPr>
          <a:xfrm>
            <a:off x="969778" y="2289625"/>
            <a:ext cx="2848078" cy="3570709"/>
          </a:xfrm>
          <a:ln>
            <a:solidFill>
              <a:schemeClr val="bg2"/>
            </a:solidFill>
          </a:ln>
        </p:spPr>
      </p:pic>
      <p:cxnSp>
        <p:nvCxnSpPr>
          <p:cNvPr id="5" name="Straight Connector 4"/>
          <p:cNvCxnSpPr/>
          <p:nvPr/>
        </p:nvCxnSpPr>
        <p:spPr>
          <a:xfrm flipV="1">
            <a:off x="1065229" y="4204355"/>
            <a:ext cx="1668544" cy="94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1065229" y="5280582"/>
            <a:ext cx="1668544" cy="94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065229" y="5478544"/>
            <a:ext cx="1668544" cy="94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"/>
          <p:cNvSpPr txBox="1">
            <a:spLocks/>
          </p:cNvSpPr>
          <p:nvPr/>
        </p:nvSpPr>
        <p:spPr>
          <a:xfrm>
            <a:off x="385396" y="1757468"/>
            <a:ext cx="4590385" cy="88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ko-KR" altLang="en-US" dirty="0" smtClean="0"/>
              <a:t>옵션 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데이터 제외 </a:t>
            </a:r>
            <a:r>
              <a:rPr lang="en-US" altLang="ko-KR" dirty="0" smtClean="0"/>
              <a:t>(</a:t>
            </a:r>
            <a:r>
              <a:rPr lang="ko-KR" altLang="en-US" dirty="0" smtClean="0"/>
              <a:t>행</a:t>
            </a:r>
            <a:r>
              <a:rPr lang="en-US" altLang="ko-KR" dirty="0" smtClean="0"/>
              <a:t>/</a:t>
            </a:r>
            <a:r>
              <a:rPr lang="ko-KR" altLang="en-US" dirty="0" smtClean="0"/>
              <a:t>열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544" y="2289625"/>
            <a:ext cx="6810375" cy="3724275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10048974" y="2641305"/>
            <a:ext cx="405353" cy="241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Rectangle 17"/>
          <p:cNvSpPr/>
          <p:nvPr/>
        </p:nvSpPr>
        <p:spPr>
          <a:xfrm>
            <a:off x="10048973" y="3379095"/>
            <a:ext cx="405353" cy="241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230289" y="2350350"/>
            <a:ext cx="17750" cy="35707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048973" y="4135705"/>
            <a:ext cx="405353" cy="241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Rectangle 16"/>
          <p:cNvSpPr/>
          <p:nvPr/>
        </p:nvSpPr>
        <p:spPr>
          <a:xfrm>
            <a:off x="10048973" y="5584982"/>
            <a:ext cx="405353" cy="2414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3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02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Data Preprocessing :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결측치 처리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5396" y="1582615"/>
            <a:ext cx="11421209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16" name="Content Placeholder 1"/>
          <p:cNvSpPr txBox="1">
            <a:spLocks/>
          </p:cNvSpPr>
          <p:nvPr/>
        </p:nvSpPr>
        <p:spPr>
          <a:xfrm>
            <a:off x="385396" y="1757468"/>
            <a:ext cx="4590385" cy="436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ko-KR" altLang="en-US" dirty="0" smtClean="0"/>
              <a:t>옵션 </a:t>
            </a:r>
            <a:r>
              <a:rPr lang="en-US" altLang="ko-KR" dirty="0"/>
              <a:t>2</a:t>
            </a:r>
            <a:r>
              <a:rPr lang="en-US" altLang="ko-KR" dirty="0" smtClean="0"/>
              <a:t> : Imputation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통계치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 정보 활용  </a:t>
            </a:r>
            <a:endParaRPr lang="ko-KR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717249" y="2403204"/>
            <a:ext cx="8757501" cy="20515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ea typeface="12롯데마트드림Bold" panose="02020603020101020101"/>
              </a:rPr>
              <a:t>실습으로 </a:t>
            </a:r>
            <a:r>
              <a:rPr lang="en-US" altLang="ko-KR" sz="4000" dirty="0" smtClean="0">
                <a:solidFill>
                  <a:schemeClr val="tx1"/>
                </a:solidFill>
                <a:ea typeface="12롯데마트드림Bold" panose="02020603020101020101"/>
              </a:rPr>
              <a:t>~</a:t>
            </a:r>
            <a:endParaRPr lang="ko-KR" altLang="en-US" sz="4000" dirty="0">
              <a:solidFill>
                <a:schemeClr val="tx1"/>
              </a:solidFill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76840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281D24A-4D8F-44B9-ACFB-4495BCABF5AE}"/>
              </a:ext>
            </a:extLst>
          </p:cNvPr>
          <p:cNvCxnSpPr>
            <a:cxnSpLocks/>
          </p:cNvCxnSpPr>
          <p:nvPr/>
        </p:nvCxnSpPr>
        <p:spPr>
          <a:xfrm>
            <a:off x="3326160" y="1472615"/>
            <a:ext cx="886584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2BC670-7D5C-46E1-BB3B-7122ACEA5ECA}"/>
              </a:ext>
            </a:extLst>
          </p:cNvPr>
          <p:cNvGrpSpPr/>
          <p:nvPr/>
        </p:nvGrpSpPr>
        <p:grpSpPr>
          <a:xfrm>
            <a:off x="3326160" y="1668319"/>
            <a:ext cx="8865840" cy="704706"/>
            <a:chOff x="2411760" y="1347614"/>
            <a:chExt cx="9780240" cy="704706"/>
          </a:xfrm>
        </p:grpSpPr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44A2FBF2-6092-4CB2-8171-1873819480CA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01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Introduction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BACCA40-37BF-4D6D-8755-E6FA739B6E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6D52862-8BED-4B68-8FDF-6A99084D37F9}"/>
              </a:ext>
            </a:extLst>
          </p:cNvPr>
          <p:cNvGrpSpPr/>
          <p:nvPr/>
        </p:nvGrpSpPr>
        <p:grpSpPr>
          <a:xfrm>
            <a:off x="3326160" y="2548409"/>
            <a:ext cx="8865840" cy="704706"/>
            <a:chOff x="2411760" y="1347614"/>
            <a:chExt cx="9780240" cy="70470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7" name="제목 1">
              <a:extLst>
                <a:ext uri="{FF2B5EF4-FFF2-40B4-BE49-F238E27FC236}">
                  <a16:creationId xmlns:a16="http://schemas.microsoft.com/office/drawing/2014/main" id="{7A5C544E-43CC-4D28-A824-52BD8E464588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02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Data Preprocessing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F14E9BF-2023-4CC2-8B3B-4D3412F8D5CA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90BA534-3615-433E-9FEE-51361DD55D2A}"/>
              </a:ext>
            </a:extLst>
          </p:cNvPr>
          <p:cNvGrpSpPr/>
          <p:nvPr/>
        </p:nvGrpSpPr>
        <p:grpSpPr>
          <a:xfrm>
            <a:off x="3326160" y="3428499"/>
            <a:ext cx="8865840" cy="704706"/>
            <a:chOff x="2411760" y="1347614"/>
            <a:chExt cx="9780240" cy="704706"/>
          </a:xfrm>
        </p:grpSpPr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1A7530AE-9758-4C4A-A159-87D760396B00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03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Exploratory Data Analysis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94FE288-FAAD-43D9-8AC1-7D319C65D730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C6B1281-EA45-4694-88A8-FDC1F6E1CE2D}"/>
              </a:ext>
            </a:extLst>
          </p:cNvPr>
          <p:cNvGrpSpPr/>
          <p:nvPr/>
        </p:nvGrpSpPr>
        <p:grpSpPr>
          <a:xfrm>
            <a:off x="3326160" y="4308589"/>
            <a:ext cx="8865840" cy="704706"/>
            <a:chOff x="2411760" y="1347614"/>
            <a:chExt cx="9780240" cy="704706"/>
          </a:xfrm>
        </p:grpSpPr>
        <p:sp>
          <p:nvSpPr>
            <p:cNvPr id="53" name="제목 1">
              <a:extLst>
                <a:ext uri="{FF2B5EF4-FFF2-40B4-BE49-F238E27FC236}">
                  <a16:creationId xmlns:a16="http://schemas.microsoft.com/office/drawing/2014/main" id="{FADE99C0-471E-4EA4-9B0F-AD95B8DEB907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04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 </a:t>
              </a:r>
              <a:r>
                <a:rPr lang="ko-KR" altLang="en-US" sz="24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과제 설명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EF71443-2C50-4C95-8F67-D1353A25E15E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96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EDA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5396" y="1582615"/>
            <a:ext cx="11421209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7E6E6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Rectangle 19"/>
          <p:cNvSpPr/>
          <p:nvPr/>
        </p:nvSpPr>
        <p:spPr>
          <a:xfrm>
            <a:off x="1736103" y="2403204"/>
            <a:ext cx="8757501" cy="20515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smtClean="0">
                <a:solidFill>
                  <a:schemeClr val="tx1"/>
                </a:solidFill>
                <a:ea typeface="12롯데마트드림Bold" panose="02020603020101020101"/>
              </a:rPr>
              <a:t>실습으로 </a:t>
            </a:r>
            <a:r>
              <a:rPr lang="en-US" altLang="ko-KR" sz="4000" dirty="0" smtClean="0">
                <a:solidFill>
                  <a:schemeClr val="tx1"/>
                </a:solidFill>
                <a:ea typeface="12롯데마트드림Bold" panose="02020603020101020101"/>
              </a:rPr>
              <a:t>~</a:t>
            </a:r>
            <a:endParaRPr lang="ko-KR" altLang="en-US" sz="4000" dirty="0">
              <a:solidFill>
                <a:schemeClr val="tx1"/>
              </a:solidFill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77847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EDA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의 필요성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5396" y="1582615"/>
            <a:ext cx="11421209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37796" y="1735015"/>
            <a:ext cx="11421209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528597" y="5143582"/>
            <a:ext cx="8943997" cy="1675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 smtClean="0"/>
              <a:t>Feature : …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altLang="ko-KR" dirty="0" smtClean="0"/>
              <a:t>Target : scalar coupling constant (?)</a:t>
            </a:r>
            <a:endParaRPr lang="ko-KR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533" y="1543161"/>
            <a:ext cx="8982075" cy="1914525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560" y="1499047"/>
            <a:ext cx="4660634" cy="3558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62" y="1499047"/>
            <a:ext cx="4892369" cy="344929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86" y="1486740"/>
            <a:ext cx="4929464" cy="378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0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03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결론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5396" y="1582615"/>
            <a:ext cx="11421209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37796" y="1735015"/>
            <a:ext cx="11421209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Feature</a:t>
            </a:r>
            <a:r>
              <a:rPr lang="ko-KR" altLang="en-US" dirty="0" smtClean="0"/>
              <a:t> 종류 파악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쓸모없는 변수 제거</a:t>
            </a:r>
            <a:r>
              <a:rPr lang="en-US" altLang="ko-KR" dirty="0"/>
              <a:t> </a:t>
            </a:r>
            <a:r>
              <a:rPr lang="en-US" altLang="ko-KR" dirty="0" smtClean="0"/>
              <a:t>(e.g. ID), </a:t>
            </a:r>
            <a:r>
              <a:rPr lang="ko-KR" altLang="en-US" dirty="0" smtClean="0"/>
              <a:t>연속형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범주형 변수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결측치 처리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범주형 변수 처리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EDA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모든 </a:t>
            </a:r>
            <a:r>
              <a:rPr lang="en-US" altLang="ko-KR" dirty="0" smtClean="0"/>
              <a:t>feature 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target variable </a:t>
            </a:r>
            <a:r>
              <a:rPr lang="ko-KR" altLang="en-US" dirty="0" smtClean="0"/>
              <a:t>와 시각화 </a:t>
            </a:r>
            <a:r>
              <a:rPr lang="en-US" altLang="ko-KR" dirty="0" smtClean="0"/>
              <a:t>/ feature </a:t>
            </a:r>
            <a:r>
              <a:rPr lang="ko-KR" altLang="en-US" dirty="0" smtClean="0"/>
              <a:t>간 상관관계 파악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smtClean="0"/>
              <a:t>Feature Engineering : </a:t>
            </a:r>
            <a:r>
              <a:rPr lang="ko-KR" altLang="en-US" dirty="0" smtClean="0"/>
              <a:t>파생변수 생성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새로 만들어진 변수에 대해서 </a:t>
            </a:r>
            <a:r>
              <a:rPr lang="en-US" altLang="ko-KR" dirty="0" smtClean="0"/>
              <a:t>EDA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smtClean="0"/>
              <a:t>모델 선정 및 학습 </a:t>
            </a:r>
            <a:endParaRPr lang="en-US" altLang="ko-KR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4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F84B8BCE-D08E-4808-B7A8-A3B3155E0C90}"/>
              </a:ext>
            </a:extLst>
          </p:cNvPr>
          <p:cNvSpPr/>
          <p:nvPr/>
        </p:nvSpPr>
        <p:spPr>
          <a:xfrm rot="16200000">
            <a:off x="-2153920" y="2661920"/>
            <a:ext cx="6350000" cy="2042160"/>
          </a:xfrm>
          <a:custGeom>
            <a:avLst/>
            <a:gdLst>
              <a:gd name="connsiteX0" fmla="*/ 4804816 w 4804816"/>
              <a:gd name="connsiteY0" fmla="*/ 0 h 1400970"/>
              <a:gd name="connsiteX1" fmla="*/ 4804816 w 4804816"/>
              <a:gd name="connsiteY1" fmla="*/ 984813 h 1400970"/>
              <a:gd name="connsiteX2" fmla="*/ 4376936 w 4804816"/>
              <a:gd name="connsiteY2" fmla="*/ 1400970 h 1400970"/>
              <a:gd name="connsiteX3" fmla="*/ 0 w 4804816"/>
              <a:gd name="connsiteY3" fmla="*/ 1400970 h 1400970"/>
              <a:gd name="connsiteX4" fmla="*/ 0 w 4804816"/>
              <a:gd name="connsiteY4" fmla="*/ 0 h 1400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04816" h="1400970">
                <a:moveTo>
                  <a:pt x="4804816" y="0"/>
                </a:moveTo>
                <a:lnTo>
                  <a:pt x="4804816" y="984813"/>
                </a:lnTo>
                <a:cubicBezTo>
                  <a:pt x="4804816" y="1214650"/>
                  <a:pt x="4613247" y="1400970"/>
                  <a:pt x="4376936" y="1400970"/>
                </a:cubicBezTo>
                <a:lnTo>
                  <a:pt x="0" y="140097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78C6F52-6F77-4831-BC0D-EC58C3AB448D}"/>
              </a:ext>
            </a:extLst>
          </p:cNvPr>
          <p:cNvSpPr/>
          <p:nvPr/>
        </p:nvSpPr>
        <p:spPr>
          <a:xfrm rot="5400000">
            <a:off x="-1806802" y="3466241"/>
            <a:ext cx="63744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spc="6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rPr>
              <a:t>Contents</a:t>
            </a:r>
            <a:endParaRPr lang="ko-KR" altLang="en-US" sz="8000" spc="600" dirty="0">
              <a:solidFill>
                <a:schemeClr val="bg1"/>
              </a:solidFill>
              <a:latin typeface="12롯데마트드림Medium" panose="02020603020101020101" pitchFamily="18" charset="-127"/>
              <a:ea typeface="12롯데마트드림Medium" panose="0202060302010102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281D24A-4D8F-44B9-ACFB-4495BCABF5AE}"/>
              </a:ext>
            </a:extLst>
          </p:cNvPr>
          <p:cNvCxnSpPr>
            <a:cxnSpLocks/>
          </p:cNvCxnSpPr>
          <p:nvPr/>
        </p:nvCxnSpPr>
        <p:spPr>
          <a:xfrm>
            <a:off x="3326160" y="1472615"/>
            <a:ext cx="8865840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02BC670-7D5C-46E1-BB3B-7122ACEA5ECA}"/>
              </a:ext>
            </a:extLst>
          </p:cNvPr>
          <p:cNvGrpSpPr/>
          <p:nvPr/>
        </p:nvGrpSpPr>
        <p:grpSpPr>
          <a:xfrm>
            <a:off x="3326160" y="1668319"/>
            <a:ext cx="8865840" cy="704706"/>
            <a:chOff x="2411760" y="1347614"/>
            <a:chExt cx="9780240" cy="704706"/>
          </a:xfrm>
        </p:grpSpPr>
        <p:sp>
          <p:nvSpPr>
            <p:cNvPr id="9" name="제목 1">
              <a:extLst>
                <a:ext uri="{FF2B5EF4-FFF2-40B4-BE49-F238E27FC236}">
                  <a16:creationId xmlns:a16="http://schemas.microsoft.com/office/drawing/2014/main" id="{44A2FBF2-6092-4CB2-8171-1873819480CA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01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Introduction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BACCA40-37BF-4D6D-8755-E6FA739B6EF0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6D52862-8BED-4B68-8FDF-6A99084D37F9}"/>
              </a:ext>
            </a:extLst>
          </p:cNvPr>
          <p:cNvGrpSpPr/>
          <p:nvPr/>
        </p:nvGrpSpPr>
        <p:grpSpPr>
          <a:xfrm>
            <a:off x="3326160" y="2548409"/>
            <a:ext cx="8865840" cy="704706"/>
            <a:chOff x="2411760" y="1347614"/>
            <a:chExt cx="9780240" cy="704706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7" name="제목 1">
              <a:extLst>
                <a:ext uri="{FF2B5EF4-FFF2-40B4-BE49-F238E27FC236}">
                  <a16:creationId xmlns:a16="http://schemas.microsoft.com/office/drawing/2014/main" id="{7A5C544E-43CC-4D28-A824-52BD8E464588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02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Data Preprocessing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F14E9BF-2023-4CC2-8B3B-4D3412F8D5CA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90BA534-3615-433E-9FEE-51361DD55D2A}"/>
              </a:ext>
            </a:extLst>
          </p:cNvPr>
          <p:cNvGrpSpPr/>
          <p:nvPr/>
        </p:nvGrpSpPr>
        <p:grpSpPr>
          <a:xfrm>
            <a:off x="3326160" y="3428499"/>
            <a:ext cx="8865840" cy="704706"/>
            <a:chOff x="2411760" y="1347614"/>
            <a:chExt cx="9780240" cy="704706"/>
          </a:xfrm>
        </p:grpSpPr>
        <p:sp>
          <p:nvSpPr>
            <p:cNvPr id="50" name="제목 1">
              <a:extLst>
                <a:ext uri="{FF2B5EF4-FFF2-40B4-BE49-F238E27FC236}">
                  <a16:creationId xmlns:a16="http://schemas.microsoft.com/office/drawing/2014/main" id="{1A7530AE-9758-4C4A-A159-87D760396B00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03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</a:t>
              </a:r>
              <a:r>
                <a:rPr lang="en-US" altLang="ko-KR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Exploratory Data Analysis</a:t>
              </a:r>
              <a:r>
                <a:rPr lang="ko-KR" altLang="en-US" sz="28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494FE288-FAAD-43D9-8AC1-7D319C65D730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C6B1281-EA45-4694-88A8-FDC1F6E1CE2D}"/>
              </a:ext>
            </a:extLst>
          </p:cNvPr>
          <p:cNvGrpSpPr/>
          <p:nvPr/>
        </p:nvGrpSpPr>
        <p:grpSpPr>
          <a:xfrm>
            <a:off x="3326160" y="4308589"/>
            <a:ext cx="8865840" cy="704706"/>
            <a:chOff x="2411760" y="1347614"/>
            <a:chExt cx="9780240" cy="704706"/>
          </a:xfrm>
        </p:grpSpPr>
        <p:sp>
          <p:nvSpPr>
            <p:cNvPr id="53" name="제목 1">
              <a:extLst>
                <a:ext uri="{FF2B5EF4-FFF2-40B4-BE49-F238E27FC236}">
                  <a16:creationId xmlns:a16="http://schemas.microsoft.com/office/drawing/2014/main" id="{FADE99C0-471E-4EA4-9B0F-AD95B8DEB907}"/>
                </a:ext>
              </a:extLst>
            </p:cNvPr>
            <p:cNvSpPr txBox="1">
              <a:spLocks/>
            </p:cNvSpPr>
            <p:nvPr/>
          </p:nvSpPr>
          <p:spPr>
            <a:xfrm>
              <a:off x="2411760" y="1347614"/>
              <a:ext cx="9516080" cy="70470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U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nit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 </a:t>
              </a:r>
              <a:r>
                <a:rPr lang="en-US" altLang="ko-KR" sz="24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04</a:t>
              </a:r>
              <a:r>
                <a:rPr lang="en-US" altLang="ko-KR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 </a:t>
              </a:r>
              <a:r>
                <a:rPr lang="ko-KR" altLang="en-US" sz="2800" spc="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ㅣ </a:t>
              </a:r>
              <a:r>
                <a:rPr lang="ko-KR" altLang="en-US" sz="2400" spc="50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Bold" panose="02020603020101020101" pitchFamily="18" charset="-127"/>
                  <a:ea typeface="12롯데마트드림Bold" panose="02020603020101020101" pitchFamily="18" charset="-127"/>
                </a:rPr>
                <a:t>과제 설명</a:t>
              </a:r>
              <a:endParaRPr lang="ko-KR" altLang="en-US" sz="2400" spc="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endParaRPr>
            </a:p>
          </p:txBody>
        </p: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id="{EEF71443-2C50-4C95-8F67-D1353A25E15E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042160"/>
              <a:ext cx="97802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233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17" y="1431783"/>
            <a:ext cx="6675280" cy="495958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1</a:t>
            </a:r>
            <a:r>
              <a:rPr lang="ko-KR" altLang="en-US" sz="1600" dirty="0"/>
              <a:t>주차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전처리</a:t>
            </a:r>
            <a:r>
              <a:rPr lang="en-US" altLang="ko-KR" sz="1600" dirty="0" smtClean="0"/>
              <a:t>/ EDA/ </a:t>
            </a:r>
            <a:r>
              <a:rPr lang="en-US" altLang="ko-KR" sz="1600" dirty="0" err="1" smtClean="0"/>
              <a:t>Git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2</a:t>
            </a:r>
            <a:r>
              <a:rPr lang="ko-KR" altLang="en-US" sz="1600" dirty="0"/>
              <a:t>주차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회귀분석 </a:t>
            </a:r>
            <a:r>
              <a:rPr lang="en-US" altLang="ko-KR" sz="1600" dirty="0" smtClean="0"/>
              <a:t>/ </a:t>
            </a:r>
            <a:r>
              <a:rPr lang="ko-KR" altLang="en-US" sz="1600" dirty="0"/>
              <a:t>로지스틱 </a:t>
            </a:r>
            <a:r>
              <a:rPr lang="ko-KR" altLang="en-US" sz="1600" dirty="0" smtClean="0"/>
              <a:t>회귀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3</a:t>
            </a:r>
            <a:r>
              <a:rPr lang="ko-KR" altLang="en-US" sz="1600" dirty="0"/>
              <a:t>주차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나이브베이즈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/ </a:t>
            </a:r>
            <a:r>
              <a:rPr lang="en-US" altLang="ko-KR" sz="1600" dirty="0" smtClean="0"/>
              <a:t>SVM / KNN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4</a:t>
            </a:r>
            <a:r>
              <a:rPr lang="ko-KR" altLang="en-US" sz="1600" dirty="0"/>
              <a:t>주차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의사결정나무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앙상블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클러스터링</a:t>
            </a:r>
            <a:endParaRPr lang="en-US" altLang="ko-KR" sz="16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 smtClean="0"/>
              <a:t>5</a:t>
            </a:r>
            <a:r>
              <a:rPr lang="ko-KR" altLang="en-US" sz="1600" dirty="0"/>
              <a:t>주차 </a:t>
            </a:r>
            <a:r>
              <a:rPr lang="en-US" altLang="ko-KR" sz="1600" dirty="0"/>
              <a:t>: 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/ </a:t>
            </a:r>
            <a:r>
              <a:rPr lang="ko-KR" altLang="en-US" sz="1600" dirty="0"/>
              <a:t>차원축소 </a:t>
            </a:r>
            <a:r>
              <a:rPr lang="en-US" altLang="ko-KR" sz="1600" dirty="0"/>
              <a:t>LDA </a:t>
            </a:r>
            <a:r>
              <a:rPr lang="en-US" altLang="ko-KR" sz="1600" dirty="0" smtClean="0"/>
              <a:t>PCA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6</a:t>
            </a:r>
            <a:r>
              <a:rPr lang="ko-KR" altLang="en-US" sz="1600" dirty="0"/>
              <a:t>주차 </a:t>
            </a:r>
            <a:r>
              <a:rPr lang="en-US" altLang="ko-KR" sz="1600" dirty="0"/>
              <a:t>: Neural Network </a:t>
            </a:r>
            <a:r>
              <a:rPr lang="ko-KR" altLang="en-US" sz="1600" dirty="0" smtClean="0"/>
              <a:t>기초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프레임워크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7</a:t>
            </a:r>
            <a:r>
              <a:rPr lang="ko-KR" altLang="en-US" sz="1600" dirty="0"/>
              <a:t>주차 </a:t>
            </a:r>
            <a:r>
              <a:rPr lang="en-US" altLang="ko-KR" sz="1600" dirty="0"/>
              <a:t>: Neural Network </a:t>
            </a:r>
            <a:r>
              <a:rPr lang="ko-KR" altLang="en-US" sz="1600" dirty="0" smtClean="0"/>
              <a:t>심화 </a:t>
            </a:r>
            <a:r>
              <a:rPr lang="en-US" altLang="ko-KR" sz="1600" dirty="0" smtClean="0"/>
              <a:t>/ </a:t>
            </a:r>
            <a:r>
              <a:rPr lang="ko-KR" altLang="en-US" sz="1600" dirty="0" smtClean="0"/>
              <a:t>크롤링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8</a:t>
            </a:r>
            <a:r>
              <a:rPr lang="ko-KR" altLang="en-US" sz="1600" dirty="0"/>
              <a:t>주차 </a:t>
            </a:r>
            <a:r>
              <a:rPr lang="en-US" altLang="ko-KR" sz="1600" dirty="0"/>
              <a:t>: </a:t>
            </a:r>
            <a:r>
              <a:rPr lang="ko-KR" altLang="en-US" sz="1600" dirty="0"/>
              <a:t>이미지</a:t>
            </a:r>
            <a:r>
              <a:rPr lang="en-US" altLang="ko-KR" sz="1600" dirty="0"/>
              <a:t>(CNN) </a:t>
            </a:r>
            <a:r>
              <a:rPr lang="ko-KR" altLang="en-US" sz="1600" dirty="0" smtClean="0"/>
              <a:t>기초 </a:t>
            </a:r>
            <a:r>
              <a:rPr lang="en-US" altLang="ko-KR" sz="1600" dirty="0" smtClean="0"/>
              <a:t>/ </a:t>
            </a:r>
            <a:r>
              <a:rPr lang="ko-KR" altLang="en-US" sz="1600" dirty="0"/>
              <a:t>텍스트</a:t>
            </a:r>
            <a:r>
              <a:rPr lang="en-US" altLang="ko-KR" sz="1600" dirty="0"/>
              <a:t>(NLP) </a:t>
            </a:r>
            <a:r>
              <a:rPr lang="ko-KR" altLang="en-US" sz="1600" dirty="0" smtClean="0"/>
              <a:t>기초</a:t>
            </a:r>
            <a:r>
              <a:rPr lang="en-US" altLang="ko-KR" sz="1600" dirty="0" smtClean="0"/>
              <a:t>/ </a:t>
            </a:r>
            <a:r>
              <a:rPr lang="ko-KR" altLang="en-US" sz="1600" dirty="0"/>
              <a:t>강화학습 </a:t>
            </a:r>
            <a:r>
              <a:rPr lang="ko-KR" altLang="en-US" sz="1600" dirty="0" smtClean="0"/>
              <a:t>기초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9</a:t>
            </a:r>
            <a:r>
              <a:rPr lang="ko-KR" altLang="en-US" sz="1600" dirty="0"/>
              <a:t>주차 </a:t>
            </a:r>
            <a:r>
              <a:rPr lang="en-US" altLang="ko-KR" sz="1600" dirty="0"/>
              <a:t>: </a:t>
            </a:r>
            <a:r>
              <a:rPr lang="ko-KR" altLang="en-US" sz="1600" dirty="0"/>
              <a:t>이미지</a:t>
            </a:r>
            <a:r>
              <a:rPr lang="en-US" altLang="ko-KR" sz="1600" dirty="0"/>
              <a:t>(CNN) </a:t>
            </a:r>
            <a:r>
              <a:rPr lang="ko-KR" altLang="en-US" sz="1600" dirty="0" smtClean="0"/>
              <a:t>심화 </a:t>
            </a:r>
            <a:r>
              <a:rPr lang="en-US" altLang="ko-KR" sz="1600" dirty="0" smtClean="0"/>
              <a:t>/ </a:t>
            </a:r>
            <a:r>
              <a:rPr lang="ko-KR" altLang="en-US" sz="1600" dirty="0"/>
              <a:t>알고리즘 </a:t>
            </a:r>
            <a:r>
              <a:rPr lang="ko-KR" altLang="en-US" sz="1600" dirty="0" smtClean="0"/>
              <a:t>원리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10</a:t>
            </a:r>
            <a:r>
              <a:rPr lang="ko-KR" altLang="en-US" sz="1600" dirty="0"/>
              <a:t>주차 </a:t>
            </a:r>
            <a:r>
              <a:rPr lang="en-US" altLang="ko-KR" sz="1600" dirty="0"/>
              <a:t>: </a:t>
            </a:r>
            <a:r>
              <a:rPr lang="ko-KR" altLang="en-US" sz="1600" dirty="0"/>
              <a:t>텍스트</a:t>
            </a:r>
            <a:r>
              <a:rPr lang="en-US" altLang="ko-KR" sz="1600" dirty="0"/>
              <a:t>(NLP) </a:t>
            </a:r>
            <a:r>
              <a:rPr lang="ko-KR" altLang="en-US" sz="1600" dirty="0"/>
              <a:t>심화</a:t>
            </a:r>
            <a:r>
              <a:rPr lang="en-US" altLang="ko-KR" sz="1600" dirty="0"/>
              <a:t>(RNN, LSTM, E/D, Attention) </a:t>
            </a:r>
            <a:endParaRPr lang="en-US" altLang="ko-KR" sz="1600" dirty="0" smtClean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Introduction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4" name="Right Brace 3"/>
          <p:cNvSpPr/>
          <p:nvPr/>
        </p:nvSpPr>
        <p:spPr>
          <a:xfrm>
            <a:off x="4374038" y="2121031"/>
            <a:ext cx="141402" cy="1555423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857279" y="2517196"/>
            <a:ext cx="1833278" cy="5368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800" b="1" dirty="0" smtClean="0">
                <a:solidFill>
                  <a:schemeClr val="accent1"/>
                </a:solidFill>
              </a:rPr>
              <a:t>머신러닝 </a:t>
            </a:r>
            <a:endParaRPr lang="en-US" altLang="ko-KR" sz="2800" b="1" dirty="0" smtClean="0">
              <a:solidFill>
                <a:schemeClr val="accent1"/>
              </a:solidFill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6763732" y="4001557"/>
            <a:ext cx="70701" cy="2295548"/>
          </a:xfrm>
          <a:prstGeom prst="rightBrac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7161464" y="4771774"/>
            <a:ext cx="1833278" cy="5368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800" b="1" dirty="0" smtClean="0">
                <a:solidFill>
                  <a:schemeClr val="accent1"/>
                </a:solidFill>
              </a:rPr>
              <a:t>딥러닝</a:t>
            </a:r>
            <a:endParaRPr lang="en-US" altLang="ko-KR" sz="2800" b="1" dirty="0" smtClean="0">
              <a:solidFill>
                <a:schemeClr val="accent1"/>
              </a:solidFill>
            </a:endParaRP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2952613" y="1437642"/>
            <a:ext cx="3125653" cy="5368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1600" b="1" dirty="0" smtClean="0">
                <a:solidFill>
                  <a:schemeClr val="accent1"/>
                </a:solidFill>
              </a:rPr>
              <a:t>데이터마이닝 </a:t>
            </a:r>
            <a:endParaRPr lang="en-US" altLang="ko-KR" sz="1600" b="1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3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20" y="2681848"/>
            <a:ext cx="5512180" cy="3021233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ㅣ과제 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 (~30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분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5396" y="1582615"/>
            <a:ext cx="11421209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37796" y="1735015"/>
            <a:ext cx="11421209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u="sng" dirty="0" smtClean="0">
                <a:solidFill>
                  <a:srgbClr val="FF0000"/>
                </a:solidFill>
              </a:rPr>
              <a:t>실습파일에서 </a:t>
            </a:r>
            <a:r>
              <a:rPr lang="en-US" altLang="ko-KR" u="sng" dirty="0" smtClean="0">
                <a:solidFill>
                  <a:srgbClr val="FF0000"/>
                </a:solidFill>
              </a:rPr>
              <a:t>Target Encoding </a:t>
            </a:r>
            <a:r>
              <a:rPr lang="ko-KR" altLang="en-US" u="sng" dirty="0" smtClean="0">
                <a:solidFill>
                  <a:srgbClr val="FF0000"/>
                </a:solidFill>
              </a:rPr>
              <a:t>부분을 구현하세요</a:t>
            </a:r>
            <a:r>
              <a:rPr lang="en-US" altLang="ko-KR" u="sng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 smtClean="0"/>
              <a:t>Target Encoding 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76" y="2778377"/>
            <a:ext cx="5588524" cy="2976344"/>
          </a:xfrm>
          <a:prstGeom prst="rect">
            <a:avLst/>
          </a:prstGeom>
        </p:spPr>
      </p:pic>
      <p:sp>
        <p:nvSpPr>
          <p:cNvPr id="9" name="Content Placeholder 1"/>
          <p:cNvSpPr txBox="1">
            <a:spLocks/>
          </p:cNvSpPr>
          <p:nvPr/>
        </p:nvSpPr>
        <p:spPr>
          <a:xfrm>
            <a:off x="6587636" y="2931261"/>
            <a:ext cx="5144996" cy="267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 smtClean="0"/>
              <a:t>df</a:t>
            </a:r>
            <a:r>
              <a:rPr lang="en-US" altLang="ko-KR" b="1" dirty="0" err="1" smtClean="0"/>
              <a:t>.</a:t>
            </a:r>
            <a:r>
              <a:rPr lang="en-US" altLang="ko-KR" dirty="0" err="1" smtClean="0"/>
              <a:t>groupby</a:t>
            </a:r>
            <a:r>
              <a:rPr lang="en-US" altLang="ko-KR" dirty="0"/>
              <a:t>('x_0')['y']</a:t>
            </a:r>
            <a:r>
              <a:rPr lang="en-US" altLang="ko-KR" b="1" dirty="0"/>
              <a:t>.</a:t>
            </a:r>
            <a:r>
              <a:rPr lang="en-US" altLang="ko-KR" dirty="0"/>
              <a:t>mean()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{a: 0.8 , b: 0.2}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df</a:t>
            </a:r>
            <a:r>
              <a:rPr lang="en-US" altLang="ko-KR" b="1" dirty="0" err="1" smtClean="0"/>
              <a:t>.</a:t>
            </a:r>
            <a:r>
              <a:rPr lang="en-US" altLang="ko-KR" dirty="0" err="1" smtClean="0"/>
              <a:t>groupby</a:t>
            </a:r>
            <a:r>
              <a:rPr lang="en-US" altLang="ko-KR" dirty="0"/>
              <a:t>(</a:t>
            </a:r>
            <a:r>
              <a:rPr lang="en-US" altLang="ko-KR" dirty="0" smtClean="0"/>
              <a:t>'x_1')[</a:t>
            </a:r>
            <a:r>
              <a:rPr lang="en-US" altLang="ko-KR" dirty="0"/>
              <a:t>'y']</a:t>
            </a:r>
            <a:r>
              <a:rPr lang="en-US" altLang="ko-KR" b="1" dirty="0"/>
              <a:t>.</a:t>
            </a:r>
            <a:r>
              <a:rPr lang="en-US" altLang="ko-KR" dirty="0"/>
              <a:t>mean()</a:t>
            </a:r>
          </a:p>
          <a:p>
            <a:pPr marL="0" indent="0">
              <a:buNone/>
            </a:pPr>
            <a:r>
              <a:rPr lang="en-US" altLang="ko-KR" dirty="0" smtClean="0"/>
              <a:t>{c: 0.44 </a:t>
            </a:r>
            <a:r>
              <a:rPr lang="en-US" altLang="ko-KR" dirty="0"/>
              <a:t>, </a:t>
            </a:r>
            <a:r>
              <a:rPr lang="en-US" altLang="ko-KR" dirty="0" smtClean="0"/>
              <a:t>d: 0} 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0079727" y="626137"/>
            <a:ext cx="2005435" cy="5368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800" b="1" dirty="0" smtClean="0">
                <a:solidFill>
                  <a:schemeClr val="bg1"/>
                </a:solidFill>
                <a:latin typeface="12롯데마트드림Light"/>
              </a:rPr>
              <a:t>자료 출처</a:t>
            </a:r>
            <a:r>
              <a:rPr lang="en-US" altLang="ko-KR" sz="800" b="1" dirty="0" smtClean="0">
                <a:solidFill>
                  <a:schemeClr val="bg1"/>
                </a:solidFill>
                <a:latin typeface="12롯데마트드림Light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800" b="1" dirty="0">
                <a:solidFill>
                  <a:schemeClr val="bg1"/>
                </a:solidFill>
                <a:latin typeface="12롯데마트드림Light"/>
              </a:rPr>
              <a:t>https://maxhalford.github.io/blog/target-encoding-done-the-right-way/</a:t>
            </a:r>
            <a:endParaRPr lang="en-US" altLang="ko-KR" sz="800" b="1" dirty="0" smtClean="0">
              <a:solidFill>
                <a:schemeClr val="bg1"/>
              </a:solidFill>
              <a:latin typeface="12롯데마트드림Light"/>
            </a:endParaRPr>
          </a:p>
        </p:txBody>
      </p:sp>
    </p:spTree>
    <p:extLst>
      <p:ext uri="{BB962C8B-B14F-4D97-AF65-F5344CB8AC3E}">
        <p14:creationId xmlns:p14="http://schemas.microsoft.com/office/powerpoint/2010/main" val="132826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ㅣ과제 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1 (~30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분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) 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5396" y="1582615"/>
            <a:ext cx="11421209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37796" y="1735015"/>
            <a:ext cx="11421209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u="sng" dirty="0" smtClean="0">
                <a:solidFill>
                  <a:srgbClr val="FF0000"/>
                </a:solidFill>
              </a:rPr>
              <a:t>실습파일에서 </a:t>
            </a:r>
            <a:r>
              <a:rPr lang="en-US" altLang="ko-KR" u="sng" dirty="0" smtClean="0">
                <a:solidFill>
                  <a:srgbClr val="FF0000"/>
                </a:solidFill>
              </a:rPr>
              <a:t>Target Encoding </a:t>
            </a:r>
            <a:r>
              <a:rPr lang="ko-KR" altLang="en-US" u="sng" dirty="0" smtClean="0">
                <a:solidFill>
                  <a:srgbClr val="FF0000"/>
                </a:solidFill>
              </a:rPr>
              <a:t>부분을 구현하세요</a:t>
            </a:r>
            <a:r>
              <a:rPr lang="en-US" altLang="ko-KR" u="sng" dirty="0" smtClean="0">
                <a:solidFill>
                  <a:srgbClr val="FF0000"/>
                </a:solidFill>
              </a:rPr>
              <a:t>. (</a:t>
            </a:r>
            <a:r>
              <a:rPr lang="ko-KR" altLang="en-US" u="sng" dirty="0" smtClean="0">
                <a:solidFill>
                  <a:srgbClr val="FF0000"/>
                </a:solidFill>
              </a:rPr>
              <a:t>추가적인 라이브러리 사용금지</a:t>
            </a:r>
            <a:r>
              <a:rPr lang="en-US" altLang="ko-KR" u="sng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 smtClean="0"/>
              <a:t>Target Encoding </a:t>
            </a:r>
            <a:endParaRPr lang="ko-KR" alt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587636" y="2931261"/>
            <a:ext cx="5144996" cy="267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 err="1" smtClean="0"/>
              <a:t>df</a:t>
            </a:r>
            <a:r>
              <a:rPr lang="en-US" altLang="ko-KR" b="1" dirty="0" err="1" smtClean="0"/>
              <a:t>.</a:t>
            </a:r>
            <a:r>
              <a:rPr lang="en-US" altLang="ko-KR" dirty="0" err="1" smtClean="0"/>
              <a:t>groupby</a:t>
            </a:r>
            <a:r>
              <a:rPr lang="en-US" altLang="ko-KR" dirty="0"/>
              <a:t>('x_0')['y']</a:t>
            </a:r>
            <a:r>
              <a:rPr lang="en-US" altLang="ko-KR" b="1" dirty="0"/>
              <a:t>.</a:t>
            </a:r>
            <a:r>
              <a:rPr lang="en-US" altLang="ko-KR" dirty="0"/>
              <a:t>mean()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{a: 0.8 , b: 0.2} 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err="1" smtClean="0"/>
              <a:t>df</a:t>
            </a:r>
            <a:r>
              <a:rPr lang="en-US" altLang="ko-KR" b="1" dirty="0" err="1" smtClean="0"/>
              <a:t>.</a:t>
            </a:r>
            <a:r>
              <a:rPr lang="en-US" altLang="ko-KR" dirty="0" err="1" smtClean="0"/>
              <a:t>groupby</a:t>
            </a:r>
            <a:r>
              <a:rPr lang="en-US" altLang="ko-KR" dirty="0"/>
              <a:t>(</a:t>
            </a:r>
            <a:r>
              <a:rPr lang="en-US" altLang="ko-KR" dirty="0" smtClean="0"/>
              <a:t>'x_1')[</a:t>
            </a:r>
            <a:r>
              <a:rPr lang="en-US" altLang="ko-KR" dirty="0"/>
              <a:t>'y']</a:t>
            </a:r>
            <a:r>
              <a:rPr lang="en-US" altLang="ko-KR" b="1" dirty="0"/>
              <a:t>.</a:t>
            </a:r>
            <a:r>
              <a:rPr lang="en-US" altLang="ko-KR" dirty="0"/>
              <a:t>mean()</a:t>
            </a:r>
          </a:p>
          <a:p>
            <a:pPr marL="0" indent="0">
              <a:buNone/>
            </a:pPr>
            <a:r>
              <a:rPr lang="en-US" altLang="ko-KR" dirty="0" smtClean="0"/>
              <a:t>{c: 0.44 </a:t>
            </a:r>
            <a:r>
              <a:rPr lang="en-US" altLang="ko-KR" dirty="0"/>
              <a:t>, </a:t>
            </a:r>
            <a:r>
              <a:rPr lang="en-US" altLang="ko-KR" dirty="0" smtClean="0"/>
              <a:t>d: 0} </a:t>
            </a:r>
            <a:endParaRPr lang="ko-KR" altLang="en-US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0079727" y="626137"/>
            <a:ext cx="2005435" cy="5368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800" b="1" dirty="0" smtClean="0">
                <a:solidFill>
                  <a:schemeClr val="bg1"/>
                </a:solidFill>
                <a:latin typeface="12롯데마트드림Light"/>
              </a:rPr>
              <a:t>자료 출처</a:t>
            </a:r>
            <a:r>
              <a:rPr lang="en-US" altLang="ko-KR" sz="800" b="1" dirty="0" smtClean="0">
                <a:solidFill>
                  <a:schemeClr val="bg1"/>
                </a:solidFill>
                <a:latin typeface="12롯데마트드림Light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800" b="1" dirty="0">
                <a:solidFill>
                  <a:schemeClr val="bg1"/>
                </a:solidFill>
                <a:latin typeface="12롯데마트드림Light"/>
              </a:rPr>
              <a:t>https://maxhalford.github.io/blog/target-encoding-done-the-right-way/</a:t>
            </a:r>
            <a:endParaRPr lang="en-US" altLang="ko-KR" sz="800" b="1" dirty="0" smtClean="0">
              <a:solidFill>
                <a:schemeClr val="bg1"/>
              </a:solidFill>
              <a:latin typeface="12롯데마트드림Ligh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20" y="2681848"/>
            <a:ext cx="5512180" cy="3021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0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04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ㅣ과제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2 (2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시간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~)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385396" y="1582615"/>
            <a:ext cx="11421209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37796" y="1735015"/>
            <a:ext cx="11421209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u="sng" dirty="0" smtClean="0">
                <a:solidFill>
                  <a:srgbClr val="FF0000"/>
                </a:solidFill>
              </a:rPr>
              <a:t>아파트가 데이터셋을 이용해서 다음을 해보세요</a:t>
            </a:r>
            <a:r>
              <a:rPr lang="en-US" altLang="ko-KR" u="sng" dirty="0" smtClean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lang="ko-KR" altLang="en-US" strike="sngStrike" dirty="0" smtClean="0">
                <a:solidFill>
                  <a:srgbClr val="FF0000"/>
                </a:solidFill>
              </a:rPr>
              <a:t>결측치 처리 </a:t>
            </a:r>
            <a:r>
              <a:rPr lang="en-US" altLang="ko-KR" strike="sngStrike" dirty="0" smtClean="0">
                <a:solidFill>
                  <a:srgbClr val="FF0000"/>
                </a:solidFill>
              </a:rPr>
              <a:t>(</a:t>
            </a:r>
            <a:r>
              <a:rPr lang="ko-KR" altLang="en-US" strike="sngStrike" dirty="0" smtClean="0">
                <a:solidFill>
                  <a:srgbClr val="FF0000"/>
                </a:solidFill>
              </a:rPr>
              <a:t>변수 지정</a:t>
            </a:r>
            <a:r>
              <a:rPr lang="en-US" altLang="ko-KR" strike="sngStrike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strike="sngStrike" dirty="0" smtClean="0">
                <a:solidFill>
                  <a:srgbClr val="FF0000"/>
                </a:solidFill>
              </a:rPr>
              <a:t>범주형 변수 인코딩 </a:t>
            </a:r>
            <a:r>
              <a:rPr lang="en-US" altLang="ko-KR" strike="sngStrike" dirty="0" smtClean="0">
                <a:solidFill>
                  <a:srgbClr val="FF0000"/>
                </a:solidFill>
              </a:rPr>
              <a:t>(</a:t>
            </a:r>
            <a:r>
              <a:rPr lang="ko-KR" altLang="en-US" strike="sngStrike" dirty="0" smtClean="0">
                <a:solidFill>
                  <a:srgbClr val="FF0000"/>
                </a:solidFill>
              </a:rPr>
              <a:t>변수 지정</a:t>
            </a:r>
            <a:r>
              <a:rPr lang="en-US" altLang="ko-KR" strike="sngStrike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strike="sngStrike" dirty="0" smtClean="0">
                <a:solidFill>
                  <a:srgbClr val="FF0000"/>
                </a:solidFill>
              </a:rPr>
              <a:t>2</a:t>
            </a:r>
            <a:r>
              <a:rPr lang="ko-KR" altLang="en-US" strike="sngStrike" dirty="0" smtClean="0">
                <a:solidFill>
                  <a:srgbClr val="FF0000"/>
                </a:solidFill>
              </a:rPr>
              <a:t>차원 </a:t>
            </a:r>
            <a:r>
              <a:rPr lang="en-US" altLang="ko-KR" strike="sngStrike" dirty="0" smtClean="0">
                <a:solidFill>
                  <a:srgbClr val="FF0000"/>
                </a:solidFill>
              </a:rPr>
              <a:t>feature </a:t>
            </a:r>
            <a:r>
              <a:rPr lang="ko-KR" altLang="en-US" strike="sngStrike" dirty="0" smtClean="0">
                <a:solidFill>
                  <a:srgbClr val="FF0000"/>
                </a:solidFill>
              </a:rPr>
              <a:t>시각화 </a:t>
            </a:r>
            <a:r>
              <a:rPr lang="en-US" altLang="ko-KR" strike="sngStrike" dirty="0" smtClean="0">
                <a:solidFill>
                  <a:srgbClr val="FF0000"/>
                </a:solidFill>
              </a:rPr>
              <a:t>(5</a:t>
            </a:r>
            <a:r>
              <a:rPr lang="ko-KR" altLang="en-US" strike="sngStrike" dirty="0" smtClean="0">
                <a:solidFill>
                  <a:srgbClr val="FF0000"/>
                </a:solidFill>
              </a:rPr>
              <a:t>개</a:t>
            </a:r>
            <a:r>
              <a:rPr lang="en-US" altLang="ko-KR" strike="sngStrike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ko-KR" strike="sngStrike" dirty="0" smtClean="0">
                <a:solidFill>
                  <a:srgbClr val="FF0000"/>
                </a:solidFill>
              </a:rPr>
              <a:t>3</a:t>
            </a:r>
            <a:r>
              <a:rPr lang="ko-KR" altLang="en-US" strike="sngStrike" dirty="0" smtClean="0">
                <a:solidFill>
                  <a:srgbClr val="FF0000"/>
                </a:solidFill>
              </a:rPr>
              <a:t>차원 </a:t>
            </a:r>
            <a:r>
              <a:rPr lang="en-US" altLang="ko-KR" strike="sngStrike" dirty="0" smtClean="0">
                <a:solidFill>
                  <a:srgbClr val="FF0000"/>
                </a:solidFill>
              </a:rPr>
              <a:t>feature </a:t>
            </a:r>
            <a:r>
              <a:rPr lang="ko-KR" altLang="en-US" strike="sngStrike" dirty="0" smtClean="0">
                <a:solidFill>
                  <a:srgbClr val="FF0000"/>
                </a:solidFill>
              </a:rPr>
              <a:t>시각화 </a:t>
            </a:r>
            <a:r>
              <a:rPr lang="en-US" altLang="ko-KR" strike="sngStrike" dirty="0" smtClean="0">
                <a:solidFill>
                  <a:srgbClr val="FF0000"/>
                </a:solidFill>
              </a:rPr>
              <a:t>(3</a:t>
            </a:r>
            <a:r>
              <a:rPr lang="ko-KR" altLang="en-US" strike="sngStrike" dirty="0" smtClean="0">
                <a:solidFill>
                  <a:srgbClr val="FF0000"/>
                </a:solidFill>
              </a:rPr>
              <a:t>개</a:t>
            </a:r>
            <a:r>
              <a:rPr lang="en-US" altLang="ko-KR" strike="sngStrike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ko-KR" altLang="en-US" strike="sngStrike" dirty="0" smtClean="0">
                <a:solidFill>
                  <a:srgbClr val="FF0000"/>
                </a:solidFill>
              </a:rPr>
              <a:t>파생변수 </a:t>
            </a:r>
            <a:r>
              <a:rPr lang="en-US" altLang="ko-KR" strike="sngStrike" dirty="0" smtClean="0">
                <a:solidFill>
                  <a:srgbClr val="FF0000"/>
                </a:solidFill>
              </a:rPr>
              <a:t>2</a:t>
            </a:r>
            <a:r>
              <a:rPr lang="ko-KR" altLang="en-US" strike="sngStrike" dirty="0" smtClean="0">
                <a:solidFill>
                  <a:srgbClr val="FF0000"/>
                </a:solidFill>
              </a:rPr>
              <a:t>개 생성 후</a:t>
            </a:r>
            <a:r>
              <a:rPr lang="en-US" altLang="ko-KR" strike="sngStrike" dirty="0" smtClean="0">
                <a:solidFill>
                  <a:srgbClr val="FF0000"/>
                </a:solidFill>
              </a:rPr>
              <a:t>, </a:t>
            </a:r>
            <a:r>
              <a:rPr lang="ko-KR" altLang="en-US" strike="sngStrike" dirty="0" smtClean="0">
                <a:solidFill>
                  <a:srgbClr val="FF0000"/>
                </a:solidFill>
              </a:rPr>
              <a:t>설명 </a:t>
            </a:r>
            <a:endParaRPr lang="en-US" altLang="ko-KR" strike="sngStrike" dirty="0" smtClean="0">
              <a:solidFill>
                <a:srgbClr val="FF0000"/>
              </a:solidFill>
            </a:endParaRPr>
          </a:p>
          <a:p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 smtClean="0"/>
              <a:t>모든 시각화 결과를 짤막하게 설명해주세요</a:t>
            </a:r>
            <a:r>
              <a:rPr lang="en-US" altLang="ko-KR" dirty="0" smtClean="0"/>
              <a:t>.  </a:t>
            </a:r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587636" y="2931261"/>
            <a:ext cx="5144996" cy="2677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58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DC1F866-E0C2-484F-A982-84D6B509B379}"/>
              </a:ext>
            </a:extLst>
          </p:cNvPr>
          <p:cNvGrpSpPr/>
          <p:nvPr/>
        </p:nvGrpSpPr>
        <p:grpSpPr>
          <a:xfrm>
            <a:off x="5224428" y="621225"/>
            <a:ext cx="5768470" cy="4536217"/>
            <a:chOff x="3551175" y="366636"/>
            <a:chExt cx="4440516" cy="3620733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050BF8F-79F7-462E-AD12-EA849BBEEE36}"/>
                </a:ext>
              </a:extLst>
            </p:cNvPr>
            <p:cNvSpPr/>
            <p:nvPr/>
          </p:nvSpPr>
          <p:spPr>
            <a:xfrm>
              <a:off x="3551175" y="441813"/>
              <a:ext cx="4259168" cy="3545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46BB0B2-87C8-4124-A6A0-BF8487384537}"/>
                </a:ext>
              </a:extLst>
            </p:cNvPr>
            <p:cNvGrpSpPr/>
            <p:nvPr/>
          </p:nvGrpSpPr>
          <p:grpSpPr>
            <a:xfrm>
              <a:off x="5299700" y="483518"/>
              <a:ext cx="2448272" cy="3475680"/>
              <a:chOff x="2275364" y="915566"/>
              <a:chExt cx="2448272" cy="347568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C307D54D-FD08-4597-9AAC-3DF999081C01}"/>
                  </a:ext>
                </a:extLst>
              </p:cNvPr>
              <p:cNvSpPr/>
              <p:nvPr/>
            </p:nvSpPr>
            <p:spPr>
              <a:xfrm>
                <a:off x="2275364" y="915566"/>
                <a:ext cx="2448272" cy="2232248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  <p:sp>
            <p:nvSpPr>
              <p:cNvPr id="23" name="사다리꼴 22">
                <a:extLst>
                  <a:ext uri="{FF2B5EF4-FFF2-40B4-BE49-F238E27FC236}">
                    <a16:creationId xmlns:a16="http://schemas.microsoft.com/office/drawing/2014/main" id="{FA5539A5-C038-48F3-9AC2-5820D108A092}"/>
                  </a:ext>
                </a:extLst>
              </p:cNvPr>
              <p:cNvSpPr/>
              <p:nvPr/>
            </p:nvSpPr>
            <p:spPr>
              <a:xfrm rot="11700000">
                <a:off x="3841153" y="3023094"/>
                <a:ext cx="720080" cy="1368152"/>
              </a:xfrm>
              <a:prstGeom prst="trapezoid">
                <a:avLst>
                  <a:gd name="adj" fmla="val 36043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800">
                  <a:latin typeface="12롯데마트드림Medium" panose="02020603020101020101" pitchFamily="18" charset="-127"/>
                  <a:ea typeface="12롯데마트드림Medium" panose="02020603020101020101" pitchFamily="18" charset="-127"/>
                </a:endParaRPr>
              </a:p>
            </p:txBody>
          </p:sp>
        </p:grpSp>
        <p:sp>
          <p:nvSpPr>
            <p:cNvPr id="20" name="제목 1">
              <a:extLst>
                <a:ext uri="{FF2B5EF4-FFF2-40B4-BE49-F238E27FC236}">
                  <a16:creationId xmlns:a16="http://schemas.microsoft.com/office/drawing/2014/main" id="{D8231365-F64C-46C1-8F75-820775EFA1EB}"/>
                </a:ext>
              </a:extLst>
            </p:cNvPr>
            <p:cNvSpPr txBox="1">
              <a:spLocks/>
            </p:cNvSpPr>
            <p:nvPr/>
          </p:nvSpPr>
          <p:spPr>
            <a:xfrm>
              <a:off x="5388635" y="366636"/>
              <a:ext cx="2603056" cy="110251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8000" spc="-300" dirty="0">
                  <a:solidFill>
                    <a:schemeClr val="bg1"/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Q &amp; A</a:t>
              </a:r>
              <a:endParaRPr lang="ko-KR" altLang="en-US" sz="8000" spc="-300" dirty="0">
                <a:solidFill>
                  <a:schemeClr val="bg1"/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  <p:sp>
          <p:nvSpPr>
            <p:cNvPr id="21" name="제목 1">
              <a:extLst>
                <a:ext uri="{FF2B5EF4-FFF2-40B4-BE49-F238E27FC236}">
                  <a16:creationId xmlns:a16="http://schemas.microsoft.com/office/drawing/2014/main" id="{996C020A-B6A4-4E0B-8F33-D6710800837B}"/>
                </a:ext>
              </a:extLst>
            </p:cNvPr>
            <p:cNvSpPr txBox="1">
              <a:spLocks/>
            </p:cNvSpPr>
            <p:nvPr/>
          </p:nvSpPr>
          <p:spPr>
            <a:xfrm>
              <a:off x="3551175" y="3591404"/>
              <a:ext cx="3238128" cy="3458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1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ko-KR" altLang="en-US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들어주셔서 감사합니다</a:t>
              </a:r>
              <a:r>
                <a:rPr lang="en-US" altLang="ko-KR" sz="2800" spc="-150" dirty="0">
                  <a:ln>
                    <a:solidFill>
                      <a:schemeClr val="tx1">
                        <a:lumMod val="85000"/>
                        <a:lumOff val="15000"/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12롯데마트드림Medium" panose="02020603020101020101" pitchFamily="18" charset="-127"/>
                  <a:ea typeface="12롯데마트드림Medium" panose="02020603020101020101" pitchFamily="18" charset="-127"/>
                </a:rPr>
                <a:t>.</a:t>
              </a:r>
              <a:endParaRPr lang="ko-KR" altLang="en-US" sz="2800" spc="-150" dirty="0">
                <a:ln>
                  <a:solidFill>
                    <a:schemeClr val="tx1">
                      <a:lumMod val="85000"/>
                      <a:lumOff val="1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12롯데마트드림Medium" panose="02020603020101020101" pitchFamily="18" charset="-127"/>
                <a:ea typeface="12롯데마트드림Mediu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21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17" y="1431783"/>
            <a:ext cx="10351732" cy="495958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ko-KR" altLang="en-US" sz="3200" dirty="0" smtClean="0"/>
              <a:t>데이터 마이닝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분석</a:t>
            </a:r>
            <a:r>
              <a:rPr lang="en-US" altLang="ko-KR" sz="3200" dirty="0" smtClean="0"/>
              <a:t>)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데이터에 대한 </a:t>
            </a:r>
            <a:r>
              <a:rPr lang="ko-KR" altLang="en-US" sz="3200" u="sng" dirty="0" smtClean="0"/>
              <a:t>인사이트</a:t>
            </a:r>
            <a:endParaRPr lang="en-US" altLang="ko-KR" sz="3200" u="sng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ko-KR" altLang="en-US" sz="3200" dirty="0" smtClean="0"/>
              <a:t>머신러닝 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기계학습</a:t>
            </a:r>
            <a:r>
              <a:rPr lang="en-US" altLang="ko-KR" sz="3200" dirty="0" smtClean="0"/>
              <a:t>) : </a:t>
            </a:r>
            <a:r>
              <a:rPr lang="ko-KR" altLang="en-US" sz="3200" dirty="0" smtClean="0"/>
              <a:t>데이터를 통한 </a:t>
            </a:r>
            <a:r>
              <a:rPr lang="ko-KR" altLang="en-US" sz="3200" u="sng" dirty="0" smtClean="0"/>
              <a:t>예측</a:t>
            </a:r>
            <a:endParaRPr lang="en-US" altLang="ko-KR" sz="3200" u="sng" dirty="0" smtClean="0"/>
          </a:p>
          <a:p>
            <a:pPr marL="0" indent="0">
              <a:lnSpc>
                <a:spcPct val="250000"/>
              </a:lnSpc>
              <a:buNone/>
            </a:pPr>
            <a:r>
              <a:rPr lang="ko-KR" altLang="en-US" sz="3200" dirty="0" smtClean="0"/>
              <a:t>인공지능</a:t>
            </a:r>
            <a:r>
              <a:rPr lang="en-US" altLang="ko-KR" sz="3200" dirty="0" smtClean="0"/>
              <a:t> : </a:t>
            </a:r>
            <a:r>
              <a:rPr lang="ko-KR" altLang="en-US" sz="3200" dirty="0" smtClean="0"/>
              <a:t>데이터를 통해 </a:t>
            </a:r>
            <a:r>
              <a:rPr lang="en-US" altLang="ko-KR" sz="3200" dirty="0" smtClean="0"/>
              <a:t>Agent </a:t>
            </a:r>
            <a:r>
              <a:rPr lang="ko-KR" altLang="en-US" sz="3200" dirty="0" smtClean="0"/>
              <a:t>가 </a:t>
            </a:r>
            <a:r>
              <a:rPr lang="ko-KR" altLang="en-US" sz="3200" u="sng" dirty="0" smtClean="0"/>
              <a:t>행동</a:t>
            </a:r>
            <a:r>
              <a:rPr lang="ko-KR" altLang="en-US" sz="3200" dirty="0" smtClean="0"/>
              <a:t>을 실행 또는 추천 </a:t>
            </a:r>
            <a:r>
              <a:rPr lang="en-US" altLang="ko-KR" sz="3200" dirty="0" smtClean="0"/>
              <a:t> 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Introduction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10079727" y="626137"/>
            <a:ext cx="2005435" cy="5368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800" b="1" dirty="0" smtClean="0">
                <a:solidFill>
                  <a:schemeClr val="bg1"/>
                </a:solidFill>
                <a:latin typeface="12롯데마트드림Light"/>
              </a:rPr>
              <a:t>자료 출처</a:t>
            </a:r>
            <a:r>
              <a:rPr lang="en-US" altLang="ko-KR" sz="800" b="1" dirty="0" smtClean="0">
                <a:solidFill>
                  <a:schemeClr val="bg1"/>
                </a:solidFill>
                <a:latin typeface="12롯데마트드림Light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800" b="1" dirty="0">
                <a:solidFill>
                  <a:schemeClr val="bg1"/>
                </a:solidFill>
                <a:latin typeface="12롯데마트드림Light"/>
              </a:rPr>
              <a:t>http://varianceexplained.org/r/ds-ml-ai/</a:t>
            </a:r>
            <a:endParaRPr lang="en-US" altLang="ko-KR" sz="800" b="1" dirty="0" smtClean="0">
              <a:solidFill>
                <a:schemeClr val="bg1"/>
              </a:solidFill>
              <a:latin typeface="12롯데마트드림Light"/>
            </a:endParaRPr>
          </a:p>
        </p:txBody>
      </p:sp>
    </p:spTree>
    <p:extLst>
      <p:ext uri="{BB962C8B-B14F-4D97-AF65-F5344CB8AC3E}">
        <p14:creationId xmlns:p14="http://schemas.microsoft.com/office/powerpoint/2010/main" val="4199011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17" y="1431783"/>
            <a:ext cx="10351732" cy="495958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ko-KR" altLang="en-US" sz="3200" dirty="0" smtClean="0"/>
              <a:t>데이터 마이닝 </a:t>
            </a:r>
            <a:r>
              <a:rPr lang="en-US" altLang="ko-KR" sz="3200" dirty="0" smtClean="0"/>
              <a:t>: </a:t>
            </a:r>
            <a:r>
              <a:rPr lang="ko-KR" altLang="en-US" sz="3200" dirty="0" smtClean="0"/>
              <a:t>데이터에 대한 </a:t>
            </a:r>
            <a:r>
              <a:rPr lang="ko-KR" altLang="en-US" sz="3200" u="sng" dirty="0" smtClean="0"/>
              <a:t>인사이트</a:t>
            </a:r>
            <a:endParaRPr lang="en-US" altLang="ko-KR" sz="3200" u="sng" dirty="0" smtClean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Introduction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10079727" y="626137"/>
            <a:ext cx="2005435" cy="5368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800" b="1" dirty="0" smtClean="0">
                <a:solidFill>
                  <a:schemeClr val="bg1"/>
                </a:solidFill>
                <a:latin typeface="12롯데마트드림Light"/>
              </a:rPr>
              <a:t>자료 출처</a:t>
            </a:r>
            <a:r>
              <a:rPr lang="en-US" altLang="ko-KR" sz="800" b="1" dirty="0" smtClean="0">
                <a:solidFill>
                  <a:schemeClr val="bg1"/>
                </a:solidFill>
                <a:latin typeface="12롯데마트드림Light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800" b="1" dirty="0">
                <a:solidFill>
                  <a:schemeClr val="bg1"/>
                </a:solidFill>
                <a:latin typeface="12롯데마트드림Light"/>
              </a:rPr>
              <a:t>http://varianceexplained.org/r/ds-ml-ai/</a:t>
            </a:r>
            <a:endParaRPr lang="en-US" altLang="ko-KR" sz="800" b="1" dirty="0" smtClean="0">
              <a:solidFill>
                <a:schemeClr val="bg1"/>
              </a:solidFill>
              <a:latin typeface="12롯데마트드림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8690" y="2607679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2"/>
                </a:solidFill>
                <a:latin typeface="12롯데마트드림Light"/>
              </a:rPr>
              <a:t>Statistical inference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2"/>
                </a:solidFill>
                <a:latin typeface="12롯데마트드림Light"/>
              </a:rPr>
              <a:t>Data visualization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2"/>
                </a:solidFill>
                <a:latin typeface="12롯데마트드림Light"/>
              </a:rPr>
              <a:t>Experiment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2"/>
                </a:solidFill>
                <a:latin typeface="12롯데마트드림Light"/>
              </a:rPr>
              <a:t>Domain knowledge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333332"/>
                </a:solidFill>
                <a:latin typeface="12롯데마트드림Light"/>
              </a:rPr>
              <a:t>Communication</a:t>
            </a:r>
            <a:endParaRPr lang="en-US" altLang="ko-KR" sz="2000" b="0" i="0" dirty="0">
              <a:solidFill>
                <a:srgbClr val="333332"/>
              </a:solidFill>
              <a:effectLst/>
              <a:latin typeface="12롯데마트드림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68025" y="5163598"/>
            <a:ext cx="656734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ko-KR" sz="2000" b="0" i="0" dirty="0" smtClean="0">
                <a:solidFill>
                  <a:schemeClr val="accent1"/>
                </a:solidFill>
                <a:effectLst/>
                <a:latin typeface="12롯데마트드림Light"/>
                <a:ea typeface="12롯데마트드림Bold" panose="02020603020101020101"/>
              </a:rPr>
              <a:t>“A </a:t>
            </a:r>
            <a:r>
              <a:rPr lang="ko-KR" altLang="en-US" sz="2000" b="0" i="0" dirty="0" smtClean="0">
                <a:solidFill>
                  <a:schemeClr val="accent1"/>
                </a:solidFill>
                <a:effectLst/>
                <a:latin typeface="12롯데마트드림Light"/>
                <a:ea typeface="12롯데마트드림Bold" panose="02020603020101020101"/>
              </a:rPr>
              <a:t>성질과 </a:t>
            </a:r>
            <a:r>
              <a:rPr lang="en-US" altLang="ko-KR" sz="2000" dirty="0" smtClean="0">
                <a:solidFill>
                  <a:schemeClr val="accent1"/>
                </a:solidFill>
                <a:latin typeface="12롯데마트드림Light"/>
                <a:ea typeface="12롯데마트드림Bold" panose="02020603020101020101"/>
              </a:rPr>
              <a:t>B </a:t>
            </a:r>
            <a:r>
              <a:rPr lang="ko-KR" altLang="en-US" sz="2000" dirty="0" smtClean="0">
                <a:solidFill>
                  <a:schemeClr val="accent1"/>
                </a:solidFill>
                <a:latin typeface="12롯데마트드림Light"/>
                <a:ea typeface="12롯데마트드림Bold" panose="02020603020101020101"/>
              </a:rPr>
              <a:t>나이대의 고객들이 상품 구매율이 높다</a:t>
            </a:r>
            <a:r>
              <a:rPr lang="en-US" altLang="ko-KR" sz="2000" b="0" i="0" dirty="0" smtClean="0">
                <a:solidFill>
                  <a:schemeClr val="accent1"/>
                </a:solidFill>
                <a:effectLst/>
                <a:latin typeface="12롯데마트드림Light"/>
                <a:ea typeface="12롯데마트드림Bold" panose="02020603020101020101"/>
              </a:rPr>
              <a:t>” </a:t>
            </a:r>
            <a:endParaRPr lang="en-US" altLang="ko-KR" sz="2000" b="0" i="0" dirty="0">
              <a:solidFill>
                <a:schemeClr val="accent1"/>
              </a:solidFill>
              <a:effectLst/>
              <a:latin typeface="12롯데마트드림Light"/>
              <a:ea typeface="12롯데마트드림Bold" panose="02020603020101020101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48300" y="5927989"/>
            <a:ext cx="7357620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2000" dirty="0" smtClean="0">
                <a:solidFill>
                  <a:srgbClr val="FF0000"/>
                </a:solidFill>
                <a:latin typeface="12롯데마트드림Light"/>
                <a:ea typeface="12롯데마트드림Bold" panose="02020603020101020101"/>
              </a:rPr>
              <a:t>구글 딥마인드의 알파고나 스타크래프트 등의 게임 플레</a:t>
            </a:r>
            <a:r>
              <a:rPr lang="ko-KR" altLang="en-US" sz="2000" dirty="0">
                <a:solidFill>
                  <a:srgbClr val="FF0000"/>
                </a:solidFill>
                <a:latin typeface="12롯데마트드림Light"/>
                <a:ea typeface="12롯데마트드림Bold" panose="02020603020101020101"/>
              </a:rPr>
              <a:t>잉</a:t>
            </a:r>
            <a:r>
              <a:rPr lang="ko-KR" altLang="en-US" sz="2000" dirty="0" smtClean="0">
                <a:solidFill>
                  <a:srgbClr val="FF0000"/>
                </a:solidFill>
                <a:latin typeface="12롯데마트드림Light"/>
                <a:ea typeface="12롯데마트드림Bold" panose="02020603020101020101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12롯데마트드림Light"/>
                <a:ea typeface="12롯데마트드림Bold" panose="02020603020101020101"/>
              </a:rPr>
              <a:t>Agent </a:t>
            </a:r>
            <a:endParaRPr lang="en-US" altLang="ko-KR" sz="2000" b="0" i="0" dirty="0">
              <a:solidFill>
                <a:srgbClr val="FF0000"/>
              </a:solidFill>
              <a:effectLst/>
              <a:latin typeface="12롯데마트드림Light"/>
              <a:ea typeface="12롯데마트드림Bold" panose="02020603020101020101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927755" y="4446277"/>
            <a:ext cx="6567340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2400" dirty="0" smtClean="0">
                <a:solidFill>
                  <a:srgbClr val="333332"/>
                </a:solidFill>
                <a:latin typeface="12롯데마트드림Light"/>
                <a:ea typeface="12롯데마트드림Bold" panose="02020603020101020101"/>
              </a:rPr>
              <a:t>해결하고자</a:t>
            </a:r>
            <a:r>
              <a:rPr lang="ko-KR" altLang="en-US" sz="2400" b="0" i="0" dirty="0" smtClean="0">
                <a:solidFill>
                  <a:srgbClr val="333332"/>
                </a:solidFill>
                <a:effectLst/>
                <a:latin typeface="12롯데마트드림Light"/>
                <a:ea typeface="12롯데마트드림Bold" panose="02020603020101020101"/>
              </a:rPr>
              <a:t> 하는 문제 예시</a:t>
            </a:r>
            <a:r>
              <a:rPr lang="en-US" altLang="ko-KR" sz="2400" b="0" i="0" dirty="0" smtClean="0">
                <a:solidFill>
                  <a:srgbClr val="333332"/>
                </a:solidFill>
                <a:effectLst/>
                <a:latin typeface="12롯데마트드림Light"/>
                <a:ea typeface="12롯데마트드림Bold" panose="02020603020101020101"/>
              </a:rPr>
              <a:t>: </a:t>
            </a:r>
            <a:endParaRPr lang="en-US" altLang="ko-KR" sz="2400" b="0" i="0" dirty="0">
              <a:solidFill>
                <a:srgbClr val="333332"/>
              </a:solidFill>
              <a:effectLst/>
              <a:latin typeface="12롯데마트드림Light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216622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7117" y="1431783"/>
            <a:ext cx="10351732" cy="495958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250000"/>
              </a:lnSpc>
              <a:buNone/>
            </a:pPr>
            <a:r>
              <a:rPr lang="ko-KR" altLang="en-US" sz="3200" dirty="0"/>
              <a:t>머신러닝 </a:t>
            </a:r>
            <a:r>
              <a:rPr lang="en-US" altLang="ko-KR" sz="3200" dirty="0"/>
              <a:t>(</a:t>
            </a:r>
            <a:r>
              <a:rPr lang="ko-KR" altLang="en-US" sz="3200" dirty="0"/>
              <a:t>기계학습</a:t>
            </a:r>
            <a:r>
              <a:rPr lang="en-US" altLang="ko-KR" sz="3200" dirty="0"/>
              <a:t>) : </a:t>
            </a:r>
            <a:r>
              <a:rPr lang="ko-KR" altLang="en-US" sz="3200" dirty="0"/>
              <a:t>데이터를 통한 </a:t>
            </a:r>
            <a:r>
              <a:rPr lang="ko-KR" altLang="en-US" sz="3200" u="sng" dirty="0"/>
              <a:t>예측</a:t>
            </a:r>
            <a:endParaRPr lang="en-US" altLang="ko-KR" sz="3200" u="sng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Introduction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sp>
        <p:nvSpPr>
          <p:cNvPr id="11" name="Content Placeholder 1"/>
          <p:cNvSpPr txBox="1">
            <a:spLocks/>
          </p:cNvSpPr>
          <p:nvPr/>
        </p:nvSpPr>
        <p:spPr>
          <a:xfrm>
            <a:off x="10079727" y="626137"/>
            <a:ext cx="2005435" cy="53684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12롯데마트드림Light" panose="02020603020101020101" pitchFamily="18" charset="-127"/>
                <a:ea typeface="12롯데마트드림Light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ko-KR" altLang="en-US" sz="800" b="1" dirty="0" smtClean="0">
                <a:solidFill>
                  <a:schemeClr val="bg1"/>
                </a:solidFill>
                <a:latin typeface="12롯데마트드림Light"/>
              </a:rPr>
              <a:t>자료 출처</a:t>
            </a:r>
            <a:r>
              <a:rPr lang="en-US" altLang="ko-KR" sz="800" b="1" dirty="0" smtClean="0">
                <a:solidFill>
                  <a:schemeClr val="bg1"/>
                </a:solidFill>
                <a:latin typeface="12롯데마트드림Light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ko-KR" sz="800" b="1" dirty="0">
                <a:solidFill>
                  <a:schemeClr val="bg1"/>
                </a:solidFill>
                <a:latin typeface="12롯데마트드림Light"/>
              </a:rPr>
              <a:t>http://varianceexplained.org/r/ds-ml-ai/</a:t>
            </a:r>
            <a:endParaRPr lang="en-US" altLang="ko-KR" sz="800" b="1" dirty="0" smtClean="0">
              <a:solidFill>
                <a:schemeClr val="bg1"/>
              </a:solidFill>
              <a:latin typeface="12롯데마트드림Ligh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7543" y="2713912"/>
            <a:ext cx="7698555" cy="87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12롯데마트드림Light"/>
                <a:ea typeface="12롯데마트드림Bold" panose="02020603020101020101"/>
              </a:rPr>
              <a:t>미래에 대한 예측</a:t>
            </a:r>
            <a:r>
              <a:rPr lang="en-US" altLang="ko-KR" dirty="0" smtClean="0">
                <a:latin typeface="12롯데마트드림Light"/>
                <a:ea typeface="12롯데마트드림Bold" panose="02020603020101020101"/>
              </a:rPr>
              <a:t>: </a:t>
            </a:r>
            <a:r>
              <a:rPr lang="ko-KR" altLang="en-US" dirty="0" smtClean="0">
                <a:latin typeface="12롯데마트드림Light"/>
                <a:ea typeface="12롯데마트드림Bold" panose="02020603020101020101"/>
              </a:rPr>
              <a:t>특정 환자가 병이 있는지</a:t>
            </a:r>
            <a:r>
              <a:rPr lang="en-US" altLang="ko-KR" dirty="0" smtClean="0">
                <a:latin typeface="12롯데마트드림Light"/>
                <a:ea typeface="12롯데마트드림Bold" panose="02020603020101020101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12롯데마트드림Light"/>
                <a:ea typeface="12롯데마트드림Bold" panose="02020603020101020101"/>
              </a:rPr>
              <a:t>컴퓨터에게는 자명하지 않은 사실 예측</a:t>
            </a:r>
            <a:r>
              <a:rPr lang="en-US" altLang="ko-KR" dirty="0" smtClean="0">
                <a:latin typeface="12롯데마트드림Light"/>
                <a:ea typeface="12롯데마트드림Bold" panose="02020603020101020101"/>
              </a:rPr>
              <a:t>: </a:t>
            </a:r>
            <a:r>
              <a:rPr lang="ko-KR" altLang="en-US" dirty="0" smtClean="0">
                <a:latin typeface="12롯데마트드림Light"/>
                <a:ea typeface="12롯데마트드림Bold" panose="02020603020101020101"/>
              </a:rPr>
              <a:t>사진 속에 차가 있는가</a:t>
            </a:r>
            <a:r>
              <a:rPr lang="en-US" altLang="ko-KR" dirty="0" smtClean="0">
                <a:latin typeface="12롯데마트드림Light"/>
                <a:ea typeface="12롯데마트드림Bold" panose="02020603020101020101"/>
              </a:rPr>
              <a:t>? </a:t>
            </a:r>
          </a:p>
        </p:txBody>
      </p:sp>
      <p:sp>
        <p:nvSpPr>
          <p:cNvPr id="9" name="Rectangle 8"/>
          <p:cNvSpPr/>
          <p:nvPr/>
        </p:nvSpPr>
        <p:spPr>
          <a:xfrm>
            <a:off x="-138929" y="4214542"/>
            <a:ext cx="10218656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o-KR" altLang="en-US" sz="3200" dirty="0" smtClean="0">
                <a:solidFill>
                  <a:srgbClr val="333332"/>
                </a:solidFill>
                <a:latin typeface="12롯데마트드림Light"/>
                <a:ea typeface="12롯데마트드림Bold" panose="02020603020101020101"/>
              </a:rPr>
              <a:t>딥러닝 </a:t>
            </a:r>
            <a:r>
              <a:rPr lang="en-US" altLang="ko-KR" sz="3200" dirty="0" smtClean="0">
                <a:solidFill>
                  <a:srgbClr val="333332"/>
                </a:solidFill>
                <a:latin typeface="12롯데마트드림Light"/>
                <a:ea typeface="12롯데마트드림Bold" panose="02020603020101020101"/>
              </a:rPr>
              <a:t>: </a:t>
            </a:r>
            <a:r>
              <a:rPr lang="ko-KR" altLang="en-US" sz="3200" dirty="0" smtClean="0">
                <a:solidFill>
                  <a:srgbClr val="333332"/>
                </a:solidFill>
                <a:latin typeface="12롯데마트드림Light"/>
                <a:ea typeface="12롯데마트드림Bold" panose="02020603020101020101"/>
              </a:rPr>
              <a:t>머신러닝 기법 중 </a:t>
            </a:r>
            <a:r>
              <a:rPr lang="en-US" altLang="ko-KR" sz="3200" dirty="0" smtClean="0">
                <a:solidFill>
                  <a:srgbClr val="333332"/>
                </a:solidFill>
                <a:latin typeface="12롯데마트드림Light"/>
                <a:ea typeface="12롯데마트드림Bold" panose="02020603020101020101"/>
              </a:rPr>
              <a:t>Neural Net </a:t>
            </a:r>
            <a:r>
              <a:rPr lang="ko-KR" altLang="en-US" sz="3200" dirty="0" smtClean="0">
                <a:solidFill>
                  <a:srgbClr val="333332"/>
                </a:solidFill>
                <a:latin typeface="12롯데마트드림Light"/>
                <a:ea typeface="12롯데마트드림Bold" panose="02020603020101020101"/>
              </a:rPr>
              <a:t>을 통해 모델링    </a:t>
            </a:r>
            <a:endParaRPr lang="en-US" altLang="ko-KR" sz="3200" b="0" i="0" dirty="0">
              <a:solidFill>
                <a:srgbClr val="333332"/>
              </a:solidFill>
              <a:effectLst/>
              <a:latin typeface="12롯데마트드림Light"/>
              <a:ea typeface="12롯데마트드림Bold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086827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Introduction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27" y="1593129"/>
            <a:ext cx="4657105" cy="48047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344" y="1950591"/>
            <a:ext cx="3697615" cy="215082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45" y="4534589"/>
            <a:ext cx="1608886" cy="13040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682845" y="2856322"/>
            <a:ext cx="762484" cy="339365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8403799" y="4847246"/>
            <a:ext cx="1525132" cy="460045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31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DBD90B8E-7BB4-439A-B137-2A0C3491B084}"/>
              </a:ext>
            </a:extLst>
          </p:cNvPr>
          <p:cNvSpPr txBox="1">
            <a:spLocks/>
          </p:cNvSpPr>
          <p:nvPr/>
        </p:nvSpPr>
        <p:spPr>
          <a:xfrm>
            <a:off x="2544605" y="721621"/>
            <a:ext cx="5900724" cy="3458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Unit 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en-US" altLang="ko-KR" sz="2400" spc="3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01</a:t>
            </a: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 </a:t>
            </a:r>
            <a:r>
              <a:rPr lang="ko-KR" altLang="en-US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ㅣ</a:t>
            </a:r>
            <a:r>
              <a:rPr lang="en-US" altLang="ko-KR" sz="2400" spc="-150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12롯데마트드림Bold" panose="02020603020101020101" pitchFamily="18" charset="-127"/>
                <a:ea typeface="12롯데마트드림Bold" panose="02020603020101020101" pitchFamily="18" charset="-127"/>
              </a:rPr>
              <a:t>Introduction</a:t>
            </a:r>
            <a:endParaRPr lang="ko-KR" altLang="en-US" sz="24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12롯데마트드림Bold" panose="02020603020101020101" pitchFamily="18" charset="-127"/>
              <a:ea typeface="12롯데마트드림Bold" panose="02020603020101020101" pitchFamily="18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333" y="1722915"/>
            <a:ext cx="5047926" cy="484285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495683" y="4996109"/>
            <a:ext cx="130718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333333"/>
                </a:solidFill>
                <a:latin typeface="12롯데마트드림Light"/>
              </a:rPr>
              <a:t>Storing Retrieval Updating Analyzing</a:t>
            </a:r>
          </a:p>
          <a:p>
            <a:r>
              <a:rPr lang="en-US" altLang="ko-KR" sz="1600" dirty="0" smtClean="0">
                <a:solidFill>
                  <a:srgbClr val="333333"/>
                </a:solidFill>
                <a:latin typeface="12롯데마트드림Light"/>
              </a:rPr>
              <a:t>Extraction </a:t>
            </a:r>
          </a:p>
          <a:p>
            <a:r>
              <a:rPr lang="en-US" altLang="ko-KR" sz="1600" dirty="0" smtClean="0">
                <a:solidFill>
                  <a:srgbClr val="333333"/>
                </a:solidFill>
                <a:latin typeface="12롯데마트드림Light"/>
              </a:rPr>
              <a:t>Curation</a:t>
            </a:r>
            <a:endParaRPr lang="ko-KR" altLang="en-US" sz="1600" dirty="0">
              <a:latin typeface="12롯데마트드림Light"/>
            </a:endParaRPr>
          </a:p>
        </p:txBody>
      </p:sp>
    </p:spTree>
    <p:extLst>
      <p:ext uri="{BB962C8B-B14F-4D97-AF65-F5344CB8AC3E}">
        <p14:creationId xmlns:p14="http://schemas.microsoft.com/office/powerpoint/2010/main" val="3327628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</TotalTime>
  <Words>1564</Words>
  <Application>Microsoft Office PowerPoint</Application>
  <PresentationFormat>Widescreen</PresentationFormat>
  <Paragraphs>267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12롯데마트드림Bold</vt:lpstr>
      <vt:lpstr>12롯데마트드림Light</vt:lpstr>
      <vt:lpstr>12롯데마트드림Medium</vt:lpstr>
      <vt:lpstr>맑은 고딕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JS J</dc:creator>
  <cp:lastModifiedBy>Yoo Ki Yoon</cp:lastModifiedBy>
  <cp:revision>100</cp:revision>
  <dcterms:created xsi:type="dcterms:W3CDTF">2017-07-26T09:20:04Z</dcterms:created>
  <dcterms:modified xsi:type="dcterms:W3CDTF">2019-07-16T15:58:12Z</dcterms:modified>
</cp:coreProperties>
</file>