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3" r:id="rId4"/>
    <p:sldId id="272" r:id="rId5"/>
    <p:sldId id="276" r:id="rId6"/>
    <p:sldId id="269" r:id="rId7"/>
    <p:sldId id="270" r:id="rId8"/>
    <p:sldId id="271" r:id="rId9"/>
    <p:sldId id="273" r:id="rId10"/>
    <p:sldId id="274" r:id="rId11"/>
    <p:sldId id="275" r:id="rId12"/>
    <p:sldId id="277" r:id="rId13"/>
    <p:sldId id="280" r:id="rId14"/>
    <p:sldId id="292" r:id="rId15"/>
    <p:sldId id="278" r:id="rId16"/>
    <p:sldId id="293" r:id="rId17"/>
    <p:sldId id="286" r:id="rId18"/>
    <p:sldId id="295" r:id="rId19"/>
    <p:sldId id="279" r:id="rId20"/>
    <p:sldId id="282" r:id="rId21"/>
    <p:sldId id="283" r:id="rId22"/>
    <p:sldId id="281" r:id="rId23"/>
    <p:sldId id="294" r:id="rId24"/>
    <p:sldId id="285" r:id="rId25"/>
    <p:sldId id="287" r:id="rId26"/>
    <p:sldId id="288" r:id="rId27"/>
    <p:sldId id="289" r:id="rId28"/>
    <p:sldId id="290" r:id="rId29"/>
    <p:sldId id="291" r:id="rId30"/>
    <p:sldId id="262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F5597"/>
    <a:srgbClr val="C0C0C0"/>
    <a:srgbClr val="FFFF0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7D7E9-03F6-453C-90E5-5E0C2E858591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00806-58DC-4DFB-A005-D7AF35626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6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Linear Regression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Regression analysis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A0%9C%EA%B3%B1%ED%95%A9" TargetMode="External"/><Relationship Id="rId3" Type="http://schemas.openxmlformats.org/officeDocument/2006/relationships/hyperlink" Target="https://circle.haus/t/chap-4-2/103" TargetMode="External"/><Relationship Id="rId7" Type="http://schemas.openxmlformats.org/officeDocument/2006/relationships/hyperlink" Target="https://datascienceschool.net/view-notebook/e6ef730b7a3b4be7be4ff028d39d67f7/" TargetMode="External"/><Relationship Id="rId2" Type="http://schemas.openxmlformats.org/officeDocument/2006/relationships/hyperlink" Target="http://solarisailab.com/archives/17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ikidocs.net/21670" TargetMode="External"/><Relationship Id="rId5" Type="http://schemas.openxmlformats.org/officeDocument/2006/relationships/hyperlink" Target="https://m.blog.naver.com/PostView.nhn?blogId=mykepzzang&amp;logNo=220838509912&amp;proxyReferer=https%3A%2F%2Fwww.google.com%2F" TargetMode="External"/><Relationship Id="rId10" Type="http://schemas.openxmlformats.org/officeDocument/2006/relationships/hyperlink" Target="https://cinema4dr12.tistory.com/1275" TargetMode="External"/><Relationship Id="rId4" Type="http://schemas.openxmlformats.org/officeDocument/2006/relationships/hyperlink" Target="https://datascienceschool.net/view-notebook/266d699d748847b3a3aa7b9805b846ae/" TargetMode="External"/><Relationship Id="rId9" Type="http://schemas.openxmlformats.org/officeDocument/2006/relationships/hyperlink" Target="https://kmrho1103.tistory.com/entry/%EC%A0%9C2%EC%9E%A5-%EC%A4%91%ED%9A%8C%EA%B7%80%EB%AA%A8%ED%98%95-%EC%A4%91%ED%9A%8C%EA%B7%80%EB%AA%A8%ED%98%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aggleBreak/walkingkaggle" TargetMode="External"/><Relationship Id="rId4" Type="http://schemas.openxmlformats.org/officeDocument/2006/relationships/hyperlink" Target="https://github.com/ExcelsiorCJH/Hands-On-ML/blob/master/Chap02-End_to_End_ML_Project/Chap02-End_to_End_ML_Project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회귀분석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Regression Analysis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11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심은선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K-fold Cross validation(</a:t>
            </a:r>
            <a:r>
              <a:rPr lang="ko-KR" altLang="en-US" b="1" dirty="0"/>
              <a:t>교차검증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데이터가</a:t>
            </a:r>
            <a:r>
              <a:rPr lang="en-US" altLang="ko-KR" sz="2000" dirty="0"/>
              <a:t> </a:t>
            </a:r>
            <a:r>
              <a:rPr lang="ko-KR" altLang="en-US" sz="2000" dirty="0"/>
              <a:t>적은 경우에 데이터를 분할하면</a:t>
            </a:r>
            <a:r>
              <a:rPr lang="en-US" altLang="ko-KR" sz="2000" dirty="0"/>
              <a:t>,</a:t>
            </a:r>
            <a:r>
              <a:rPr lang="ko-KR" altLang="en-US" sz="2000" dirty="0"/>
              <a:t> 검증용 데이터가 적어서 검증의 신뢰도가 떨어진다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그렇다고 검증용 데이터를 늘리면</a:t>
            </a:r>
            <a:r>
              <a:rPr lang="en-US" altLang="ko-KR" sz="2000" dirty="0"/>
              <a:t> train</a:t>
            </a:r>
            <a:r>
              <a:rPr lang="ko-KR" altLang="en-US" sz="2000" dirty="0"/>
              <a:t>데이터가 적어져 학습이 제대로 되지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&gt;&gt; </a:t>
            </a:r>
            <a:r>
              <a:rPr lang="ko-KR" altLang="en-US" sz="2000" dirty="0"/>
              <a:t>한정된 데이터에서 데이터가 많은 것처럼 </a:t>
            </a:r>
            <a:r>
              <a:rPr lang="ko-KR" altLang="en-US" sz="2000" dirty="0" err="1"/>
              <a:t>흉내냄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2000" dirty="0"/>
              <a:t>   ex)4-fold</a:t>
            </a:r>
            <a:r>
              <a:rPr lang="ko-KR" altLang="en-US" sz="2000" dirty="0"/>
              <a:t> </a:t>
            </a:r>
            <a:r>
              <a:rPr lang="en-US" altLang="ko-KR" sz="2000" dirty="0"/>
              <a:t>cross</a:t>
            </a:r>
            <a:r>
              <a:rPr lang="ko-KR" altLang="en-US" sz="2000" dirty="0"/>
              <a:t> </a:t>
            </a:r>
            <a:r>
              <a:rPr lang="en-US" altLang="ko-KR" sz="2000" dirty="0"/>
              <a:t>validation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Bias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5CD5-2088-419D-A46F-A5B35988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59" y="398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A01D6-5C03-4342-9EA7-D7701F6B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25" y="4302365"/>
            <a:ext cx="2861105" cy="1720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7E04B-D855-4905-8AFC-3EA4A135744D}"/>
              </a:ext>
            </a:extLst>
          </p:cNvPr>
          <p:cNvSpPr txBox="1"/>
          <p:nvPr/>
        </p:nvSpPr>
        <p:spPr>
          <a:xfrm>
            <a:off x="4250530" y="4437530"/>
            <a:ext cx="419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데이터를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개로 분할해서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train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사용하고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1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개로 검증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(test).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모델의 평균을 최종 성능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또는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모델의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하이퍼파라미터로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사용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4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상관계수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-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변수간의</a:t>
            </a:r>
            <a:r>
              <a:rPr lang="ko-KR" altLang="en-US" sz="2000" dirty="0"/>
              <a:t> 선형관계를 분석</a:t>
            </a:r>
            <a:r>
              <a:rPr lang="en-US" altLang="ko-KR" sz="2000" dirty="0"/>
              <a:t>(</a:t>
            </a:r>
            <a:r>
              <a:rPr lang="ko-KR" altLang="en-US" sz="2000" dirty="0"/>
              <a:t>인과관계</a:t>
            </a:r>
            <a:r>
              <a:rPr lang="en-US" altLang="ko-KR" sz="2000" dirty="0"/>
              <a:t>x)</a:t>
            </a:r>
          </a:p>
          <a:p>
            <a:pPr marL="0" indent="0">
              <a:buNone/>
            </a:pPr>
            <a:r>
              <a:rPr lang="en-US" altLang="ko-KR" sz="2000" dirty="0"/>
              <a:t>  - (-1) ~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의 값을 가진다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- 1</a:t>
            </a:r>
            <a:r>
              <a:rPr lang="ko-KR" altLang="en-US" sz="2000" dirty="0"/>
              <a:t>에 가까우면 강한 양의 상관관계</a:t>
            </a:r>
            <a:r>
              <a:rPr lang="en-US" altLang="ko-KR" sz="2000" dirty="0"/>
              <a:t>, 0</a:t>
            </a:r>
            <a:r>
              <a:rPr lang="ko-KR" altLang="en-US" sz="2000" dirty="0"/>
              <a:t>이면 무상관</a:t>
            </a:r>
            <a:r>
              <a:rPr lang="en-US" altLang="ko-KR" sz="2000" dirty="0"/>
              <a:t>, -1</a:t>
            </a:r>
            <a:r>
              <a:rPr lang="ko-KR" altLang="en-US" sz="2000" dirty="0"/>
              <a:t>에 가까우면 강한 음의 상관관계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dirty="0"/>
              <a:t>선형관계만 측정할 뿐 다른 관계</a:t>
            </a:r>
            <a:r>
              <a:rPr lang="en-US" altLang="ko-KR" sz="2000" dirty="0"/>
              <a:t>(2</a:t>
            </a:r>
            <a:r>
              <a:rPr lang="ko-KR" altLang="en-US" sz="2000" dirty="0"/>
              <a:t>차</a:t>
            </a:r>
            <a:r>
              <a:rPr lang="en-US" altLang="ko-KR" sz="2000" dirty="0"/>
              <a:t>…)</a:t>
            </a:r>
            <a:r>
              <a:rPr lang="ko-KR" altLang="en-US" sz="2000" dirty="0"/>
              <a:t>는 알 수 없음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01E34B-6D24-4F04-98B6-1586025B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629" y="1582615"/>
            <a:ext cx="2847975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3D318D-3EBD-4145-B7EB-0DDA6953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6" y="4199266"/>
            <a:ext cx="1717866" cy="18830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951D3-E99D-4BB0-A94C-90DBF1D5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56" y="4314437"/>
            <a:ext cx="1755622" cy="1713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7B4A7-0836-46FF-B773-CC040A09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702" y="4335675"/>
            <a:ext cx="1750902" cy="1670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9466AF-CEE8-482F-93E1-56E1939DE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028" y="4289272"/>
            <a:ext cx="1727306" cy="170842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041CE0-1720-4872-AEB8-BAF7659FEFDF}"/>
              </a:ext>
            </a:extLst>
          </p:cNvPr>
          <p:cNvCxnSpPr>
            <a:cxnSpLocks/>
          </p:cNvCxnSpPr>
          <p:nvPr/>
        </p:nvCxnSpPr>
        <p:spPr>
          <a:xfrm flipV="1">
            <a:off x="1163782" y="4719579"/>
            <a:ext cx="823618" cy="818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8F8331-9E44-417A-BC29-2C1B5A3D3742}"/>
              </a:ext>
            </a:extLst>
          </p:cNvPr>
          <p:cNvCxnSpPr>
            <a:cxnSpLocks/>
          </p:cNvCxnSpPr>
          <p:nvPr/>
        </p:nvCxnSpPr>
        <p:spPr>
          <a:xfrm>
            <a:off x="3163519" y="4758897"/>
            <a:ext cx="857712" cy="866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F25762-9E20-4484-A365-888449DF76EA}"/>
              </a:ext>
            </a:extLst>
          </p:cNvPr>
          <p:cNvSpPr txBox="1"/>
          <p:nvPr/>
        </p:nvSpPr>
        <p:spPr>
          <a:xfrm>
            <a:off x="857484" y="5964738"/>
            <a:ext cx="13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양의 상관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566C0-460E-40C1-93DA-288F213AF1DF}"/>
              </a:ext>
            </a:extLst>
          </p:cNvPr>
          <p:cNvSpPr txBox="1"/>
          <p:nvPr/>
        </p:nvSpPr>
        <p:spPr>
          <a:xfrm>
            <a:off x="2927390" y="5964738"/>
            <a:ext cx="13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음의 상관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7D301-BB6A-4D16-80B7-E887F59655D0}"/>
              </a:ext>
            </a:extLst>
          </p:cNvPr>
          <p:cNvSpPr txBox="1"/>
          <p:nvPr/>
        </p:nvSpPr>
        <p:spPr>
          <a:xfrm>
            <a:off x="4886014" y="5964738"/>
            <a:ext cx="12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무상관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34960-D8A7-4FA8-9FA6-3A79CDE77F4C}"/>
              </a:ext>
            </a:extLst>
          </p:cNvPr>
          <p:cNvSpPr txBox="1"/>
          <p:nvPr/>
        </p:nvSpPr>
        <p:spPr>
          <a:xfrm>
            <a:off x="6926241" y="5964738"/>
            <a:ext cx="12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무상관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9D5CC-BD8E-4B03-A813-FF12FFEC3992}"/>
              </a:ext>
            </a:extLst>
          </p:cNvPr>
          <p:cNvSpPr txBox="1"/>
          <p:nvPr/>
        </p:nvSpPr>
        <p:spPr>
          <a:xfrm>
            <a:off x="8321794" y="5625847"/>
            <a:ext cx="286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증가할때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y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증가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감소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하는 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선형관계가 아니므로 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차이지만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무상관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F1E9B-F9E0-461E-B253-DE15521C6508}"/>
              </a:ext>
            </a:extLst>
          </p:cNvPr>
          <p:cNvSpPr txBox="1"/>
          <p:nvPr/>
        </p:nvSpPr>
        <p:spPr>
          <a:xfrm>
            <a:off x="10373481" y="3081011"/>
            <a:ext cx="163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공분산을 두 변수의 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표준편차로 나눔</a:t>
            </a:r>
          </a:p>
        </p:txBody>
      </p:sp>
    </p:spTree>
    <p:extLst>
      <p:ext uri="{BB962C8B-B14F-4D97-AF65-F5344CB8AC3E}">
        <p14:creationId xmlns:p14="http://schemas.microsoft.com/office/powerpoint/2010/main" val="4656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A42AFE8-39BC-47F0-AE3D-59E2523F5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b="1" dirty="0"/>
                  <a:t>회귀분석</a:t>
                </a:r>
                <a:endParaRPr lang="en-US" altLang="ko-KR" b="1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 - </a:t>
                </a:r>
                <a:r>
                  <a:rPr lang="ko-KR" altLang="en-US" sz="2200" dirty="0"/>
                  <a:t>설명변수의 선형결합</a:t>
                </a:r>
                <a:r>
                  <a:rPr lang="en-US" altLang="ko-KR" sz="2200" dirty="0"/>
                  <a:t>(1</a:t>
                </a:r>
                <a:r>
                  <a:rPr lang="ko-KR" altLang="en-US" sz="2200" dirty="0" err="1"/>
                  <a:t>차식</a:t>
                </a:r>
                <a:r>
                  <a:rPr lang="en-US" altLang="ko-KR" sz="2200" dirty="0"/>
                  <a:t>)</a:t>
                </a:r>
                <a:r>
                  <a:rPr lang="ko-KR" altLang="en-US" sz="2200" dirty="0"/>
                  <a:t>으로 종속변수를 설명하는 분석방법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   ex)</a:t>
                </a:r>
                <a:r>
                  <a:rPr lang="ko-KR" altLang="en-US" sz="1800" dirty="0"/>
                  <a:t>기온</a:t>
                </a:r>
                <a:r>
                  <a:rPr lang="en-US" altLang="ko-KR" sz="1800" dirty="0"/>
                  <a:t>(x)</a:t>
                </a:r>
                <a:r>
                  <a:rPr lang="ko-KR" altLang="en-US" sz="1800" dirty="0"/>
                  <a:t>에 따른 빙수판매량</a:t>
                </a:r>
                <a:r>
                  <a:rPr lang="en-US" altLang="ko-KR" sz="1800" dirty="0"/>
                  <a:t>(y)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- </a:t>
                </a:r>
                <a:r>
                  <a:rPr lang="ko-KR" altLang="en-US" sz="2200" dirty="0"/>
                  <a:t>설명변수의 개수에 따라 설명변수가 한 개면 단순회귀분석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두 개 이상이면 다중회귀분석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 - </a:t>
                </a:r>
                <a:r>
                  <a:rPr lang="ko-KR" altLang="en-US" sz="2200" dirty="0"/>
                  <a:t>데이터를 회귀모델에 돌리는 것</a:t>
                </a:r>
                <a:r>
                  <a:rPr lang="en-US" altLang="ko-KR" sz="2200" dirty="0"/>
                  <a:t>(training)</a:t>
                </a:r>
                <a:r>
                  <a:rPr lang="ko-KR" altLang="en-US" sz="2200" dirty="0"/>
                  <a:t>은 회귀계수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…)</a:t>
                </a:r>
                <a:r>
                  <a:rPr lang="ko-KR" altLang="en-US" sz="2200" dirty="0"/>
                  <a:t>를 찾는 것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A42AFE8-39BC-47F0-AE3D-59E2523F5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800" t="-1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778010-B47E-42A0-9361-ADE4F34AFC6B}"/>
              </a:ext>
            </a:extLst>
          </p:cNvPr>
          <p:cNvGrpSpPr/>
          <p:nvPr/>
        </p:nvGrpSpPr>
        <p:grpSpPr>
          <a:xfrm>
            <a:off x="1267414" y="4500283"/>
            <a:ext cx="3038475" cy="1013054"/>
            <a:chOff x="1025367" y="4410636"/>
            <a:chExt cx="3038475" cy="10130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0D1F09-E564-4035-AD68-01DA20B94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367" y="4410636"/>
              <a:ext cx="3038475" cy="733425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6DC8A1-4E5C-4768-8470-D93645DF8E06}"/>
                </a:ext>
              </a:extLst>
            </p:cNvPr>
            <p:cNvCxnSpPr>
              <a:cxnSpLocks/>
            </p:cNvCxnSpPr>
            <p:nvPr/>
          </p:nvCxnSpPr>
          <p:spPr>
            <a:xfrm>
              <a:off x="2966296" y="4938192"/>
              <a:ext cx="2699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1ABAD9-6FE3-4831-BCA1-0D5F6DBB29E3}"/>
                </a:ext>
              </a:extLst>
            </p:cNvPr>
            <p:cNvSpPr txBox="1"/>
            <p:nvPr/>
          </p:nvSpPr>
          <p:spPr>
            <a:xfrm>
              <a:off x="1711683" y="505435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&lt;</a:t>
              </a:r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단순선형회귀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&gt;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C8B092-03B7-4744-A79E-02F38F88B1F0}"/>
              </a:ext>
            </a:extLst>
          </p:cNvPr>
          <p:cNvGrpSpPr/>
          <p:nvPr/>
        </p:nvGrpSpPr>
        <p:grpSpPr>
          <a:xfrm>
            <a:off x="5122430" y="4471023"/>
            <a:ext cx="6109680" cy="1051321"/>
            <a:chOff x="4880383" y="4381376"/>
            <a:chExt cx="6109680" cy="10513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CBD2B5-96C0-4677-BAB4-F606DBDE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383" y="4381376"/>
              <a:ext cx="6109680" cy="762685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6584E5A-DD13-4CDA-B76C-E4BF38E39BAB}"/>
                </a:ext>
              </a:extLst>
            </p:cNvPr>
            <p:cNvCxnSpPr>
              <a:cxnSpLocks/>
            </p:cNvCxnSpPr>
            <p:nvPr/>
          </p:nvCxnSpPr>
          <p:spPr>
            <a:xfrm>
              <a:off x="6731473" y="5018874"/>
              <a:ext cx="305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29F4E2-0EC9-446A-838E-E67F6E28E29F}"/>
                </a:ext>
              </a:extLst>
            </p:cNvPr>
            <p:cNvCxnSpPr>
              <a:cxnSpLocks/>
            </p:cNvCxnSpPr>
            <p:nvPr/>
          </p:nvCxnSpPr>
          <p:spPr>
            <a:xfrm>
              <a:off x="7896885" y="5018874"/>
              <a:ext cx="305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4F12166-2F85-4C4A-AB3D-D96F5CF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9976697" y="5018874"/>
              <a:ext cx="305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3A20F0-C08A-473C-A646-9407D1A81612}"/>
                </a:ext>
              </a:extLst>
            </p:cNvPr>
            <p:cNvSpPr txBox="1"/>
            <p:nvPr/>
          </p:nvSpPr>
          <p:spPr>
            <a:xfrm>
              <a:off x="6892988" y="5063365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&lt;</a:t>
              </a:r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다중선형회귀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&gt;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2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50002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최소제곱법</a:t>
            </a:r>
            <a:r>
              <a:rPr lang="en-US" altLang="ko-KR" b="1" dirty="0"/>
              <a:t>(Least squares)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8D439-0D93-49E8-A311-5CF7F17FD0CC}"/>
              </a:ext>
            </a:extLst>
          </p:cNvPr>
          <p:cNvSpPr txBox="1"/>
          <p:nvPr/>
        </p:nvSpPr>
        <p:spPr>
          <a:xfrm>
            <a:off x="5917844" y="2334576"/>
            <a:ext cx="633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최소제곱법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highlight>
                  <a:srgbClr val="FFC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실제 종속변수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ko-KR" altLang="en-US" dirty="0">
                <a:highlight>
                  <a:srgbClr val="C0C0C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회귀식이 예측한 종속변수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차이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제곱합을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최소화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하는 알고리즘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8812FC-A325-4A85-83D2-90C5D1E3C530}"/>
              </a:ext>
            </a:extLst>
          </p:cNvPr>
          <p:cNvGrpSpPr/>
          <p:nvPr/>
        </p:nvGrpSpPr>
        <p:grpSpPr>
          <a:xfrm>
            <a:off x="6300701" y="3618130"/>
            <a:ext cx="3942772" cy="968137"/>
            <a:chOff x="772663" y="2944931"/>
            <a:chExt cx="3942772" cy="96813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123D94F-C2EC-4685-8315-21D53F654D7C}"/>
                </a:ext>
              </a:extLst>
            </p:cNvPr>
            <p:cNvGrpSpPr/>
            <p:nvPr/>
          </p:nvGrpSpPr>
          <p:grpSpPr>
            <a:xfrm>
              <a:off x="1153646" y="2944931"/>
              <a:ext cx="3561789" cy="968137"/>
              <a:chOff x="1153646" y="2944931"/>
              <a:chExt cx="3561789" cy="96813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3C0B351-24AB-4D4F-AB41-EE21CFA6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3646" y="2944931"/>
                <a:ext cx="3561789" cy="968137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0882450-CF35-4352-A441-B982EF2D0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3585882"/>
                <a:ext cx="346364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BD7EEED-13F1-474F-B4FE-291D79826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539" y="3585882"/>
                <a:ext cx="1476096" cy="0"/>
              </a:xfrm>
              <a:prstGeom prst="line">
                <a:avLst/>
              </a:prstGeom>
              <a:ln w="762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A42648-596B-4A21-B7E6-8833779E442D}"/>
                </a:ext>
              </a:extLst>
            </p:cNvPr>
            <p:cNvSpPr txBox="1"/>
            <p:nvPr/>
          </p:nvSpPr>
          <p:spPr>
            <a:xfrm>
              <a:off x="772663" y="3544762"/>
              <a:ext cx="1102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Loss function</a:t>
              </a:r>
              <a:endPara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33495700-B311-40FA-87C1-70080600B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" t="2949" r="2504" b="3359"/>
          <a:stretch/>
        </p:blipFill>
        <p:spPr>
          <a:xfrm>
            <a:off x="771239" y="2457587"/>
            <a:ext cx="4697318" cy="273417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F4010E-8F4A-45B5-8AA4-56DB02F43BE3}"/>
              </a:ext>
            </a:extLst>
          </p:cNvPr>
          <p:cNvGrpSpPr/>
          <p:nvPr/>
        </p:nvGrpSpPr>
        <p:grpSpPr>
          <a:xfrm>
            <a:off x="7402921" y="4555858"/>
            <a:ext cx="3976477" cy="1160106"/>
            <a:chOff x="5684712" y="4987980"/>
            <a:chExt cx="3561789" cy="94512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1BF94E5-9929-4294-A185-D21F21F43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4712" y="4987980"/>
              <a:ext cx="3561789" cy="945123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95C9355-3AF2-47E7-B5F3-7F7C4AC13E7F}"/>
                </a:ext>
              </a:extLst>
            </p:cNvPr>
            <p:cNvCxnSpPr>
              <a:cxnSpLocks/>
            </p:cNvCxnSpPr>
            <p:nvPr/>
          </p:nvCxnSpPr>
          <p:spPr>
            <a:xfrm>
              <a:off x="6152168" y="5674736"/>
              <a:ext cx="224537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E0BA69-7847-45CA-A1D4-83E651F966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6692" y="5674736"/>
              <a:ext cx="2277332" cy="0"/>
            </a:xfrm>
            <a:prstGeom prst="line">
              <a:avLst/>
            </a:prstGeom>
            <a:ln w="7620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5F4DA7-1DFD-444F-891B-3960B5DFF016}"/>
              </a:ext>
            </a:extLst>
          </p:cNvPr>
          <p:cNvSpPr txBox="1"/>
          <p:nvPr/>
        </p:nvSpPr>
        <p:spPr>
          <a:xfrm>
            <a:off x="758867" y="5370364"/>
            <a:ext cx="52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회귀식이 예측한 값과 실제 값이 가까울 수록 좋으니까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 차이를 최소화하자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DB0B7B-EF4D-4B76-B8CF-5BBA9BA3FD61}"/>
              </a:ext>
            </a:extLst>
          </p:cNvPr>
          <p:cNvCxnSpPr>
            <a:cxnSpLocks/>
          </p:cNvCxnSpPr>
          <p:nvPr/>
        </p:nvCxnSpPr>
        <p:spPr>
          <a:xfrm>
            <a:off x="2544605" y="3151446"/>
            <a:ext cx="0" cy="3904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275B67A-3C97-4162-AB48-C244286DE94A}"/>
              </a:ext>
            </a:extLst>
          </p:cNvPr>
          <p:cNvCxnSpPr>
            <a:cxnSpLocks/>
          </p:cNvCxnSpPr>
          <p:nvPr/>
        </p:nvCxnSpPr>
        <p:spPr>
          <a:xfrm>
            <a:off x="3925170" y="3062677"/>
            <a:ext cx="0" cy="3904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50002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최소제곱법</a:t>
            </a:r>
            <a:r>
              <a:rPr lang="en-US" altLang="ko-KR" b="1" dirty="0"/>
              <a:t>(Least squares)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- </a:t>
            </a:r>
            <a:r>
              <a:rPr lang="ko-KR" altLang="en-US" sz="2200" dirty="0"/>
              <a:t>목적함수</a:t>
            </a:r>
            <a:r>
              <a:rPr lang="en-US" altLang="ko-KR" sz="2200" dirty="0"/>
              <a:t>(loss function) </a:t>
            </a:r>
            <a:r>
              <a:rPr lang="en-US" altLang="ko-KR" sz="1600" dirty="0"/>
              <a:t>(</a:t>
            </a:r>
            <a:r>
              <a:rPr lang="ko-KR" altLang="en-US" sz="1600" dirty="0"/>
              <a:t>단순회귀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0B351-24AB-4D4F-AB41-EE21CFA6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46" y="2944931"/>
            <a:ext cx="3561789" cy="968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8D439-0D93-49E8-A311-5CF7F17FD0CC}"/>
              </a:ext>
            </a:extLst>
          </p:cNvPr>
          <p:cNvSpPr txBox="1"/>
          <p:nvPr/>
        </p:nvSpPr>
        <p:spPr>
          <a:xfrm>
            <a:off x="4939552" y="2935498"/>
            <a:ext cx="633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최소제곱법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highlight>
                  <a:srgbClr val="FFC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실제 종속변수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ko-KR" altLang="en-US" dirty="0">
                <a:highlight>
                  <a:srgbClr val="C0C0C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회귀식이 예측한 종속변수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차이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제곱합을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최소화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하는 알고리즘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882450-CF35-4352-A441-B982EF2D0EE5}"/>
              </a:ext>
            </a:extLst>
          </p:cNvPr>
          <p:cNvCxnSpPr>
            <a:cxnSpLocks/>
          </p:cNvCxnSpPr>
          <p:nvPr/>
        </p:nvCxnSpPr>
        <p:spPr>
          <a:xfrm>
            <a:off x="2438400" y="3585882"/>
            <a:ext cx="34636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D7EEED-13F1-474F-B4FE-291D79826B51}"/>
              </a:ext>
            </a:extLst>
          </p:cNvPr>
          <p:cNvCxnSpPr>
            <a:cxnSpLocks/>
          </p:cNvCxnSpPr>
          <p:nvPr/>
        </p:nvCxnSpPr>
        <p:spPr>
          <a:xfrm>
            <a:off x="2934539" y="3585882"/>
            <a:ext cx="1476096" cy="0"/>
          </a:xfrm>
          <a:prstGeom prst="line">
            <a:avLst/>
          </a:prstGeom>
          <a:ln w="762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0FC8FED-9281-4D23-8D1B-B2DDF888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7" y="4522565"/>
            <a:ext cx="4238625" cy="17811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8DD217-4FE1-4D7E-8EBB-7DB90B6529F3}"/>
              </a:ext>
            </a:extLst>
          </p:cNvPr>
          <p:cNvCxnSpPr>
            <a:cxnSpLocks/>
          </p:cNvCxnSpPr>
          <p:nvPr/>
        </p:nvCxnSpPr>
        <p:spPr>
          <a:xfrm flipH="1">
            <a:off x="2934539" y="3752164"/>
            <a:ext cx="1" cy="981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018CA3-C210-474C-9031-751894D94C8A}"/>
              </a:ext>
            </a:extLst>
          </p:cNvPr>
          <p:cNvSpPr txBox="1"/>
          <p:nvPr/>
        </p:nvSpPr>
        <p:spPr>
          <a:xfrm>
            <a:off x="2934539" y="4007452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최소화하므로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편미분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=0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CEEBEEF-9E0A-4F5D-BE3C-B4176A475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962" y="5037557"/>
            <a:ext cx="5667375" cy="8001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2AFC3F-3454-4623-B0BA-C69DBB4F0CA1}"/>
              </a:ext>
            </a:extLst>
          </p:cNvPr>
          <p:cNvCxnSpPr>
            <a:cxnSpLocks/>
          </p:cNvCxnSpPr>
          <p:nvPr/>
        </p:nvCxnSpPr>
        <p:spPr>
          <a:xfrm>
            <a:off x="5053852" y="5413152"/>
            <a:ext cx="7552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A42648-596B-4A21-B7E6-8833779E442D}"/>
              </a:ext>
            </a:extLst>
          </p:cNvPr>
          <p:cNvSpPr txBox="1"/>
          <p:nvPr/>
        </p:nvSpPr>
        <p:spPr>
          <a:xfrm>
            <a:off x="772663" y="3544762"/>
            <a:ext cx="11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 function</a:t>
            </a:r>
            <a:endParaRPr lang="ko-KR" altLang="en-US" sz="1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BF2139-99C6-45F5-B1DE-C97A846967CE}"/>
              </a:ext>
            </a:extLst>
          </p:cNvPr>
          <p:cNvGrpSpPr/>
          <p:nvPr/>
        </p:nvGrpSpPr>
        <p:grpSpPr>
          <a:xfrm>
            <a:off x="11419337" y="3101788"/>
            <a:ext cx="653417" cy="2335819"/>
            <a:chOff x="11419337" y="3101788"/>
            <a:chExt cx="653417" cy="2335819"/>
          </a:xfrm>
        </p:grpSpPr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2143ACA6-2209-4646-AF1D-64AB0B2209A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11419337" y="3101788"/>
              <a:ext cx="167122" cy="2335819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55F823E-25D3-4D4C-8EFA-CF8E65BBC10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316" y="3110753"/>
              <a:ext cx="49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F46F2E-5965-41B1-86FE-45E6568A75BC}"/>
                  </a:ext>
                </a:extLst>
              </p:cNvPr>
              <p:cNvSpPr txBox="1"/>
              <p:nvPr/>
            </p:nvSpPr>
            <p:spPr>
              <a:xfrm>
                <a:off x="6095999" y="5837657"/>
                <a:ext cx="2770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의</a:t>
                </a:r>
                <a:r>
                  <a:rPr lang="en-US" altLang="ko-KR" sz="16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1600" dirty="0" err="1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최소제곱</a:t>
                </a:r>
                <a:r>
                  <a:rPr lang="ko-KR" altLang="en-US" sz="16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1600" dirty="0" err="1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추정량</a:t>
                </a:r>
                <a:r>
                  <a:rPr lang="en-US" altLang="ko-KR" sz="16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)</a:t>
                </a:r>
                <a:endParaRPr lang="ko-KR" altLang="en-US" sz="1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F46F2E-5965-41B1-86FE-45E6568A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7657"/>
                <a:ext cx="2770094" cy="338554"/>
              </a:xfrm>
              <a:prstGeom prst="rect">
                <a:avLst/>
              </a:prstGeom>
              <a:blipFill>
                <a:blip r:embed="rId5"/>
                <a:stretch>
                  <a:fillRect t="-727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6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A42AFE8-39BC-47F0-AE3D-59E2523F5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4"/>
                <a:ext cx="22619928" cy="58659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b="1" dirty="0" err="1"/>
                  <a:t>최소제곱법</a:t>
                </a:r>
                <a:r>
                  <a:rPr lang="en-US" altLang="ko-KR" b="1" dirty="0"/>
                  <a:t>(Least squares)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-</a:t>
                </a:r>
                <a:r>
                  <a:rPr lang="ko-KR" altLang="en-US" sz="2000" dirty="0"/>
                  <a:t>예측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000" dirty="0"/>
                  <a:t>에 값을 대입해 종속변수 예측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-</a:t>
                </a:r>
                <a:r>
                  <a:rPr lang="ko-KR" altLang="en-US" sz="2000" dirty="0"/>
                  <a:t>해석</a:t>
                </a:r>
                <a:r>
                  <a:rPr lang="en-US" altLang="ko-KR" sz="2000" dirty="0"/>
                  <a:t>:      = intercept(</a:t>
                </a:r>
                <a:r>
                  <a:rPr lang="ko-KR" altLang="en-US" sz="2000" dirty="0"/>
                  <a:t>절편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000" dirty="0"/>
                  <a:t>가 한 단위 증가할 때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        </a:t>
                </a:r>
                <a:r>
                  <a:rPr lang="ko-KR" altLang="en-US" sz="2000" dirty="0"/>
                  <a:t>종속변수의 증가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감소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량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-</a:t>
                </a:r>
                <a:r>
                  <a:rPr lang="ko-KR" altLang="en-US" sz="2000" dirty="0"/>
                  <a:t>베타</a:t>
                </a:r>
                <a:r>
                  <a:rPr lang="en-US" altLang="ko-KR" sz="2000" dirty="0"/>
                  <a:t>hat: </a:t>
                </a:r>
                <a:r>
                  <a:rPr lang="ko-KR" altLang="en-US" sz="2000" dirty="0"/>
                  <a:t>추정된 회귀계수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200" dirty="0"/>
                  <a:t>    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A42AFE8-39BC-47F0-AE3D-59E2523F5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4"/>
                <a:ext cx="22619928" cy="5865965"/>
              </a:xfrm>
              <a:blipFill>
                <a:blip r:embed="rId2"/>
                <a:stretch>
                  <a:fillRect l="-404" t="-1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41C1C0-03C5-45A1-A965-0F085A3C8453}"/>
              </a:ext>
            </a:extLst>
          </p:cNvPr>
          <p:cNvCxnSpPr>
            <a:cxnSpLocks/>
          </p:cNvCxnSpPr>
          <p:nvPr/>
        </p:nvCxnSpPr>
        <p:spPr>
          <a:xfrm>
            <a:off x="0" y="3109058"/>
            <a:ext cx="9051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66BF8E-6242-4A13-9119-F3F46DCBDF8D}"/>
              </a:ext>
            </a:extLst>
          </p:cNvPr>
          <p:cNvSpPr txBox="1"/>
          <p:nvPr/>
        </p:nvSpPr>
        <p:spPr>
          <a:xfrm>
            <a:off x="1022479" y="3413824"/>
            <a:ext cx="20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적합된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회귀식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BE68E9B4-68C7-43EC-A417-D1AC6DEF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4" y="2773764"/>
            <a:ext cx="2257425" cy="6477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61972AB-B75B-406C-8F7D-5C7ED684D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88" t="12607" r="42837" b="7667"/>
          <a:stretch/>
        </p:blipFill>
        <p:spPr>
          <a:xfrm>
            <a:off x="1435569" y="4392438"/>
            <a:ext cx="437390" cy="5163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15D911F-2B20-4498-A733-E5539C38A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96" t="20273" r="15836"/>
          <a:stretch/>
        </p:blipFill>
        <p:spPr>
          <a:xfrm>
            <a:off x="1435569" y="4918628"/>
            <a:ext cx="315297" cy="516393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AD01E697-7D0B-489B-9305-99ED9D115271}"/>
              </a:ext>
            </a:extLst>
          </p:cNvPr>
          <p:cNvGrpSpPr/>
          <p:nvPr/>
        </p:nvGrpSpPr>
        <p:grpSpPr>
          <a:xfrm>
            <a:off x="5331925" y="2456787"/>
            <a:ext cx="4389764" cy="2615579"/>
            <a:chOff x="5054834" y="2067519"/>
            <a:chExt cx="4389764" cy="261557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87AC7AB-1ADD-4CDF-AA3D-4AFB66E8660B}"/>
                </a:ext>
              </a:extLst>
            </p:cNvPr>
            <p:cNvGrpSpPr/>
            <p:nvPr/>
          </p:nvGrpSpPr>
          <p:grpSpPr>
            <a:xfrm>
              <a:off x="6218848" y="2160323"/>
              <a:ext cx="2897442" cy="2355273"/>
              <a:chOff x="5609248" y="1782619"/>
              <a:chExt cx="2897442" cy="2355273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ACF7094-FCEE-4CC7-807B-71EEC6E71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9248" y="3854999"/>
                <a:ext cx="28974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9C3B912F-8133-4FAA-8CE7-C0F798FD8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8908" y="1782619"/>
                <a:ext cx="0" cy="2355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76E4FC5-0E9E-4053-A3AE-A3D8F652143E}"/>
                  </a:ext>
                </a:extLst>
              </p:cNvPr>
              <p:cNvSpPr/>
              <p:nvPr/>
            </p:nvSpPr>
            <p:spPr>
              <a:xfrm>
                <a:off x="6028815" y="3276018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B29B59A-8A48-45DE-BA0F-554921970CC9}"/>
                  </a:ext>
                </a:extLst>
              </p:cNvPr>
              <p:cNvSpPr/>
              <p:nvPr/>
            </p:nvSpPr>
            <p:spPr>
              <a:xfrm>
                <a:off x="6283278" y="3165186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11CD762-CFE3-4392-A350-E9F2A33CA4A0}"/>
                  </a:ext>
                </a:extLst>
              </p:cNvPr>
              <p:cNvSpPr/>
              <p:nvPr/>
            </p:nvSpPr>
            <p:spPr>
              <a:xfrm>
                <a:off x="6635193" y="3172878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B905B26-8142-4DEA-81F8-6C9EF6203F1F}"/>
                  </a:ext>
                </a:extLst>
              </p:cNvPr>
              <p:cNvSpPr/>
              <p:nvPr/>
            </p:nvSpPr>
            <p:spPr>
              <a:xfrm>
                <a:off x="7148952" y="2970004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0E31AB3-4EC3-4003-A857-5B2B30782841}"/>
                  </a:ext>
                </a:extLst>
              </p:cNvPr>
              <p:cNvSpPr/>
              <p:nvPr/>
            </p:nvSpPr>
            <p:spPr>
              <a:xfrm>
                <a:off x="6887803" y="2773764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EB9412AF-36A2-481F-A0D2-C45CEB10ACAF}"/>
                  </a:ext>
                </a:extLst>
              </p:cNvPr>
              <p:cNvSpPr/>
              <p:nvPr/>
            </p:nvSpPr>
            <p:spPr>
              <a:xfrm>
                <a:off x="7876309" y="2377236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53C2DEE-2768-4DB0-98A8-AB0B8D70A602}"/>
                  </a:ext>
                </a:extLst>
              </p:cNvPr>
              <p:cNvSpPr/>
              <p:nvPr/>
            </p:nvSpPr>
            <p:spPr>
              <a:xfrm>
                <a:off x="6829847" y="2914380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8758680-AD6D-4081-8B2E-6C9AABD60318}"/>
                  </a:ext>
                </a:extLst>
              </p:cNvPr>
              <p:cNvSpPr/>
              <p:nvPr/>
            </p:nvSpPr>
            <p:spPr>
              <a:xfrm>
                <a:off x="7191338" y="2650594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925B7DD-6193-4162-A997-2D8765074B6B}"/>
                  </a:ext>
                </a:extLst>
              </p:cNvPr>
              <p:cNvSpPr/>
              <p:nvPr/>
            </p:nvSpPr>
            <p:spPr>
              <a:xfrm>
                <a:off x="6035508" y="3523057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36A847B-77B7-486D-AF9F-D50437A28F9D}"/>
                  </a:ext>
                </a:extLst>
              </p:cNvPr>
              <p:cNvSpPr/>
              <p:nvPr/>
            </p:nvSpPr>
            <p:spPr>
              <a:xfrm>
                <a:off x="6895421" y="3180206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B86BAAA-6E4B-4F0E-990C-C07E3B8487C9}"/>
                  </a:ext>
                </a:extLst>
              </p:cNvPr>
              <p:cNvSpPr/>
              <p:nvPr/>
            </p:nvSpPr>
            <p:spPr>
              <a:xfrm>
                <a:off x="6414211" y="3373584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451D6CD-AB31-4AB9-9702-9550371724C0}"/>
                  </a:ext>
                </a:extLst>
              </p:cNvPr>
              <p:cNvSpPr/>
              <p:nvPr/>
            </p:nvSpPr>
            <p:spPr>
              <a:xfrm>
                <a:off x="7240605" y="2397688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4B1C78A-E15F-41C6-AB49-59F7FA7A5CEA}"/>
                  </a:ext>
                </a:extLst>
              </p:cNvPr>
              <p:cNvSpPr/>
              <p:nvPr/>
            </p:nvSpPr>
            <p:spPr>
              <a:xfrm>
                <a:off x="7343738" y="2802994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6FB6856-97EF-4AF7-8F3F-BC84E38805DE}"/>
                  </a:ext>
                </a:extLst>
              </p:cNvPr>
              <p:cNvSpPr/>
              <p:nvPr/>
            </p:nvSpPr>
            <p:spPr>
              <a:xfrm>
                <a:off x="7765486" y="2555337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788F064-5002-47D2-AD7A-33337E4D2C29}"/>
                  </a:ext>
                </a:extLst>
              </p:cNvPr>
              <p:cNvSpPr/>
              <p:nvPr/>
            </p:nvSpPr>
            <p:spPr>
              <a:xfrm>
                <a:off x="7454561" y="2499921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C4344C7-485A-41B1-9614-91663B972727}"/>
                  </a:ext>
                </a:extLst>
              </p:cNvPr>
              <p:cNvSpPr/>
              <p:nvPr/>
            </p:nvSpPr>
            <p:spPr>
              <a:xfrm>
                <a:off x="7654663" y="2777837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55E1625-6A08-4C0C-A176-09B4B895A260}"/>
                  </a:ext>
                </a:extLst>
              </p:cNvPr>
              <p:cNvSpPr/>
              <p:nvPr/>
            </p:nvSpPr>
            <p:spPr>
              <a:xfrm>
                <a:off x="6479730" y="2877350"/>
                <a:ext cx="110823" cy="1108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E64E072-DD27-4F7A-BFAE-5E6624A7A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61" y="2311748"/>
                <a:ext cx="2321084" cy="13056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F71083-FB0C-4323-A469-DF24B0805916}"/>
                </a:ext>
              </a:extLst>
            </p:cNvPr>
            <p:cNvSpPr txBox="1"/>
            <p:nvPr/>
          </p:nvSpPr>
          <p:spPr>
            <a:xfrm>
              <a:off x="8596732" y="4313766"/>
              <a:ext cx="84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기온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(X)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DC99A3-8692-4872-BE40-90189F16F7C2}"/>
                </a:ext>
              </a:extLst>
            </p:cNvPr>
            <p:cNvSpPr txBox="1"/>
            <p:nvPr/>
          </p:nvSpPr>
          <p:spPr>
            <a:xfrm>
              <a:off x="5054834" y="2067519"/>
              <a:ext cx="1583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빙수</a:t>
              </a: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판매량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(Y)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A8E968F-C601-4A16-BBC8-D2C0B563CC6A}"/>
              </a:ext>
            </a:extLst>
          </p:cNvPr>
          <p:cNvSpPr txBox="1"/>
          <p:nvPr/>
        </p:nvSpPr>
        <p:spPr>
          <a:xfrm>
            <a:off x="6444012" y="5189013"/>
            <a:ext cx="32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빙수판매량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3.85 + 4.29*(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B05190-1339-4504-AD2B-9F162ECF1B2D}"/>
              </a:ext>
            </a:extLst>
          </p:cNvPr>
          <p:cNvSpPr txBox="1"/>
          <p:nvPr/>
        </p:nvSpPr>
        <p:spPr>
          <a:xfrm>
            <a:off x="9102833" y="2822812"/>
            <a:ext cx="1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Y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3.85 + 4.29*X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B4CC08-73C1-4D09-B345-260CC894E4AD}"/>
              </a:ext>
            </a:extLst>
          </p:cNvPr>
          <p:cNvSpPr txBox="1"/>
          <p:nvPr/>
        </p:nvSpPr>
        <p:spPr>
          <a:xfrm>
            <a:off x="5624029" y="5648066"/>
            <a:ext cx="564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기온과 관계없이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기온이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이어도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빙수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3.85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그릇이 팔리고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기온이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 증가하면 빙수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4.29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그릇이 더 팔린다</a:t>
            </a:r>
          </a:p>
        </p:txBody>
      </p:sp>
    </p:spTree>
    <p:extLst>
      <p:ext uri="{BB962C8B-B14F-4D97-AF65-F5344CB8AC3E}">
        <p14:creationId xmlns:p14="http://schemas.microsoft.com/office/powerpoint/2010/main" val="178498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4"/>
            <a:ext cx="22619928" cy="5865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최소제곱법</a:t>
            </a:r>
            <a:r>
              <a:rPr lang="en-US" altLang="ko-KR" b="1" dirty="0"/>
              <a:t>(Least squares)-</a:t>
            </a:r>
            <a:r>
              <a:rPr lang="ko-KR" altLang="en-US" b="1" dirty="0"/>
              <a:t>행렬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3CD28C-E871-408A-A478-849F9DCE63C9}"/>
              </a:ext>
            </a:extLst>
          </p:cNvPr>
          <p:cNvGrpSpPr/>
          <p:nvPr/>
        </p:nvGrpSpPr>
        <p:grpSpPr>
          <a:xfrm>
            <a:off x="277626" y="3136764"/>
            <a:ext cx="6565317" cy="1592253"/>
            <a:chOff x="5369945" y="2876778"/>
            <a:chExt cx="6018491" cy="14596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99ED3D-E74F-4F7B-8C1B-9644BC1FA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9945" y="2876778"/>
              <a:ext cx="6018491" cy="1459634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D617C5-D792-4730-BB48-31ED36966253}"/>
                </a:ext>
              </a:extLst>
            </p:cNvPr>
            <p:cNvSpPr/>
            <p:nvPr/>
          </p:nvSpPr>
          <p:spPr>
            <a:xfrm>
              <a:off x="7184847" y="2876778"/>
              <a:ext cx="250425" cy="1389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2A62F4-9FAA-43DC-9DE8-2AC7FF79F228}"/>
                </a:ext>
              </a:extLst>
            </p:cNvPr>
            <p:cNvSpPr/>
            <p:nvPr/>
          </p:nvSpPr>
          <p:spPr>
            <a:xfrm>
              <a:off x="7524063" y="2876778"/>
              <a:ext cx="326848" cy="1389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BA0E64-02EB-45FD-8A1C-553D7BA51D52}"/>
                </a:ext>
              </a:extLst>
            </p:cNvPr>
            <p:cNvSpPr/>
            <p:nvPr/>
          </p:nvSpPr>
          <p:spPr>
            <a:xfrm>
              <a:off x="8390514" y="2876778"/>
              <a:ext cx="326848" cy="1389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C0BDEA-F2C3-475F-BB61-0026B7E53BA6}"/>
                  </a:ext>
                </a:extLst>
              </p:cNvPr>
              <p:cNvSpPr txBox="1"/>
              <p:nvPr/>
            </p:nvSpPr>
            <p:spPr>
              <a:xfrm>
                <a:off x="2644713" y="2497706"/>
                <a:ext cx="4198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와 곱해져서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intercept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를 만드는 </a:t>
                </a:r>
                <a:r>
                  <a:rPr lang="ko-KR" altLang="en-US" dirty="0" err="1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열벡터</a:t>
                </a:r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C0BDEA-F2C3-475F-BB61-0026B7E5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13" y="2497706"/>
                <a:ext cx="4198230" cy="369332"/>
              </a:xfrm>
              <a:prstGeom prst="rect">
                <a:avLst/>
              </a:prstGeom>
              <a:blipFill>
                <a:blip r:embed="rId3"/>
                <a:stretch>
                  <a:fillRect l="-435"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3CFCABC3-A5EC-4205-9F57-0257F9436037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322957" y="2726592"/>
            <a:ext cx="365975" cy="27753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D342DC-3B21-458C-A36F-5F707DBCB04B}"/>
              </a:ext>
            </a:extLst>
          </p:cNvPr>
          <p:cNvSpPr txBox="1"/>
          <p:nvPr/>
        </p:nvSpPr>
        <p:spPr>
          <a:xfrm>
            <a:off x="2417589" y="5084590"/>
            <a:ext cx="8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피쳐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CF0C2D-301A-4803-A100-B049A4972199}"/>
              </a:ext>
            </a:extLst>
          </p:cNvPr>
          <p:cNvCxnSpPr>
            <a:cxnSpLocks/>
          </p:cNvCxnSpPr>
          <p:nvPr/>
        </p:nvCxnSpPr>
        <p:spPr>
          <a:xfrm flipH="1">
            <a:off x="2829523" y="4615736"/>
            <a:ext cx="1" cy="468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8684B3-0183-4E95-9244-CF20A94AE5A9}"/>
              </a:ext>
            </a:extLst>
          </p:cNvPr>
          <p:cNvSpPr txBox="1"/>
          <p:nvPr/>
        </p:nvSpPr>
        <p:spPr>
          <a:xfrm>
            <a:off x="3334079" y="5084590"/>
            <a:ext cx="8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피쳐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7E3416-C993-44A5-B4F7-06E673C7E2E3}"/>
              </a:ext>
            </a:extLst>
          </p:cNvPr>
          <p:cNvCxnSpPr>
            <a:cxnSpLocks/>
          </p:cNvCxnSpPr>
          <p:nvPr/>
        </p:nvCxnSpPr>
        <p:spPr>
          <a:xfrm flipH="1">
            <a:off x="3748975" y="4626199"/>
            <a:ext cx="1" cy="468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6A3D33-7E04-400B-B19A-2BB94B3D5CF0}"/>
              </a:ext>
            </a:extLst>
          </p:cNvPr>
          <p:cNvSpPr txBox="1"/>
          <p:nvPr/>
        </p:nvSpPr>
        <p:spPr>
          <a:xfrm>
            <a:off x="3071365" y="5074127"/>
            <a:ext cx="44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39311B-317E-434B-93B0-CD499156790C}"/>
              </a:ext>
            </a:extLst>
          </p:cNvPr>
          <p:cNvGrpSpPr/>
          <p:nvPr/>
        </p:nvGrpSpPr>
        <p:grpSpPr>
          <a:xfrm>
            <a:off x="7019281" y="4185513"/>
            <a:ext cx="5168926" cy="2146559"/>
            <a:chOff x="6989852" y="4380642"/>
            <a:chExt cx="5168926" cy="2146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3AE166-F8C9-4EF6-9ACC-16E7C130EE71}"/>
                </a:ext>
              </a:extLst>
            </p:cNvPr>
            <p:cNvGrpSpPr/>
            <p:nvPr/>
          </p:nvGrpSpPr>
          <p:grpSpPr>
            <a:xfrm>
              <a:off x="6989852" y="4380642"/>
              <a:ext cx="5168926" cy="2146559"/>
              <a:chOff x="5879422" y="4606862"/>
              <a:chExt cx="4352009" cy="1813211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C8CC386E-4314-4F87-A662-B49C57BE46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475" r="9229"/>
              <a:stretch/>
            </p:blipFill>
            <p:spPr>
              <a:xfrm>
                <a:off x="5879422" y="4617325"/>
                <a:ext cx="4352009" cy="1802748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2D6CD6D-0F91-4265-841A-5FC051AE2781}"/>
                  </a:ext>
                </a:extLst>
              </p:cNvPr>
              <p:cNvSpPr/>
              <p:nvPr/>
            </p:nvSpPr>
            <p:spPr>
              <a:xfrm>
                <a:off x="6518288" y="4606862"/>
                <a:ext cx="595502" cy="18027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B0DE0B8-CF5A-45BE-81E0-7DD5EA0E0302}"/>
                </a:ext>
              </a:extLst>
            </p:cNvPr>
            <p:cNvSpPr/>
            <p:nvPr/>
          </p:nvSpPr>
          <p:spPr>
            <a:xfrm>
              <a:off x="7026128" y="4386836"/>
              <a:ext cx="651018" cy="2134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0DAA87-24E4-4912-B853-1432D696F086}"/>
              </a:ext>
            </a:extLst>
          </p:cNvPr>
          <p:cNvCxnSpPr>
            <a:cxnSpLocks/>
          </p:cNvCxnSpPr>
          <p:nvPr/>
        </p:nvCxnSpPr>
        <p:spPr>
          <a:xfrm>
            <a:off x="4110182" y="5279603"/>
            <a:ext cx="29159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2C9450-BA27-415F-8A8E-B627B74D044D}"/>
              </a:ext>
            </a:extLst>
          </p:cNvPr>
          <p:cNvSpPr txBox="1"/>
          <p:nvPr/>
        </p:nvSpPr>
        <p:spPr>
          <a:xfrm>
            <a:off x="4472770" y="5425384"/>
            <a:ext cx="22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피쳐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(feature):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42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4"/>
            <a:ext cx="22619928" cy="5865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최소제곱법</a:t>
            </a:r>
            <a:r>
              <a:rPr lang="en-US" altLang="ko-KR" b="1" dirty="0"/>
              <a:t>(Least squares)-</a:t>
            </a:r>
            <a:r>
              <a:rPr lang="ko-KR" altLang="en-US" b="1" dirty="0"/>
              <a:t>행렬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Loss</a:t>
            </a:r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3CD9DC8A-0979-447B-BECE-BDEECD12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164" y="4475205"/>
            <a:ext cx="3536267" cy="998140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7A470CD-70C8-4FDD-87F2-65348E6A421B}"/>
              </a:ext>
            </a:extLst>
          </p:cNvPr>
          <p:cNvSpPr txBox="1"/>
          <p:nvPr/>
        </p:nvSpPr>
        <p:spPr>
          <a:xfrm>
            <a:off x="5666797" y="3922959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추정된 회귀계수를 행렬을 통해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다음과 같이 표현할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2A000-874D-4BD1-AF7D-C3579BD6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46" y="2665917"/>
            <a:ext cx="4003187" cy="1526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48E362-8AE7-4FFC-A8E2-BC549E1E4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8" y="4858889"/>
            <a:ext cx="4744554" cy="142127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1040E2-529B-4DC2-9FC9-E3B085085F75}"/>
              </a:ext>
            </a:extLst>
          </p:cNvPr>
          <p:cNvCxnSpPr>
            <a:cxnSpLocks/>
          </p:cNvCxnSpPr>
          <p:nvPr/>
        </p:nvCxnSpPr>
        <p:spPr>
          <a:xfrm>
            <a:off x="2246744" y="4192082"/>
            <a:ext cx="0" cy="6668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7FD309-1AA7-4E1F-8393-25D4CFC4CCDA}"/>
              </a:ext>
            </a:extLst>
          </p:cNvPr>
          <p:cNvSpPr txBox="1"/>
          <p:nvPr/>
        </p:nvSpPr>
        <p:spPr>
          <a:xfrm>
            <a:off x="2312131" y="4330930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최소화하므로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편미분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=0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F97047-FBCD-4D0B-81D8-6DCC9FB4354E}"/>
              </a:ext>
            </a:extLst>
          </p:cNvPr>
          <p:cNvGrpSpPr/>
          <p:nvPr/>
        </p:nvGrpSpPr>
        <p:grpSpPr>
          <a:xfrm>
            <a:off x="5568198" y="5659953"/>
            <a:ext cx="5276318" cy="647700"/>
            <a:chOff x="5893996" y="5508591"/>
            <a:chExt cx="5276318" cy="6477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84C7D1B-A229-47FC-A44F-5C89FBB7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6514" y="5508591"/>
              <a:ext cx="3733800" cy="6477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B7B416-8413-437D-959B-1848F188FCAA}"/>
                </a:ext>
              </a:extLst>
            </p:cNvPr>
            <p:cNvSpPr txBox="1"/>
            <p:nvPr/>
          </p:nvSpPr>
          <p:spPr>
            <a:xfrm>
              <a:off x="5893996" y="5657575"/>
              <a:ext cx="1654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highlight>
                    <a:srgbClr val="FFFF00"/>
                  </a:highlight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적합된</a:t>
              </a:r>
              <a:r>
                <a:rPr lang="ko-KR" altLang="en-US" dirty="0">
                  <a:highlight>
                    <a:srgbClr val="FFFF00"/>
                  </a:highlight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dirty="0" err="1">
                  <a:highlight>
                    <a:srgbClr val="FFFF00"/>
                  </a:highlight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회귀식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: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CD62820-55B2-4B22-942D-B55F7E216EEB}"/>
              </a:ext>
            </a:extLst>
          </p:cNvPr>
          <p:cNvCxnSpPr>
            <a:cxnSpLocks/>
          </p:cNvCxnSpPr>
          <p:nvPr/>
        </p:nvCxnSpPr>
        <p:spPr>
          <a:xfrm flipV="1">
            <a:off x="7220335" y="4578505"/>
            <a:ext cx="526472" cy="14416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DCDE9D1-414C-4CC9-9107-47F549B681A4}"/>
              </a:ext>
            </a:extLst>
          </p:cNvPr>
          <p:cNvSpPr/>
          <p:nvPr/>
        </p:nvSpPr>
        <p:spPr>
          <a:xfrm>
            <a:off x="6993875" y="4686042"/>
            <a:ext cx="226460" cy="243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E3559-E36F-40D9-A12F-FB3FEEE025AC}"/>
              </a:ext>
            </a:extLst>
          </p:cNvPr>
          <p:cNvSpPr txBox="1"/>
          <p:nvPr/>
        </p:nvSpPr>
        <p:spPr>
          <a:xfrm>
            <a:off x="7677520" y="4414783"/>
            <a:ext cx="170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Transpose(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전치행렬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995C02-F00B-403E-8624-5C5D6A6A2130}"/>
              </a:ext>
            </a:extLst>
          </p:cNvPr>
          <p:cNvGrpSpPr/>
          <p:nvPr/>
        </p:nvGrpSpPr>
        <p:grpSpPr>
          <a:xfrm>
            <a:off x="9155717" y="1498593"/>
            <a:ext cx="3011184" cy="2753610"/>
            <a:chOff x="9642669" y="3307227"/>
            <a:chExt cx="2327631" cy="2128527"/>
          </a:xfrm>
        </p:grpSpPr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1677C387-878E-4E48-BDA7-9D0951912E47}"/>
                </a:ext>
              </a:extLst>
            </p:cNvPr>
            <p:cNvGrpSpPr/>
            <p:nvPr/>
          </p:nvGrpSpPr>
          <p:grpSpPr>
            <a:xfrm>
              <a:off x="9642669" y="3307227"/>
              <a:ext cx="2327631" cy="1874023"/>
              <a:chOff x="9736284" y="4415700"/>
              <a:chExt cx="2327631" cy="1874023"/>
            </a:xfrm>
          </p:grpSpPr>
          <p:pic>
            <p:nvPicPr>
              <p:cNvPr id="1030" name="Picture 4" descr="https://datascienceschool.net/upfiles/6a91ae764e8e4ea89a94c4fa5cb48faa.png">
                <a:extLst>
                  <a:ext uri="{FF2B5EF4-FFF2-40B4-BE49-F238E27FC236}">
                    <a16:creationId xmlns:a16="http://schemas.microsoft.com/office/drawing/2014/main" id="{C8973839-4841-4263-AC42-34EFDDF5AE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3" t="7023" r="4814" b="4933"/>
              <a:stretch/>
            </p:blipFill>
            <p:spPr bwMode="auto">
              <a:xfrm>
                <a:off x="9736284" y="4415700"/>
                <a:ext cx="2327631" cy="1874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2" name="직선 화살표 연결선 1031">
                <a:extLst>
                  <a:ext uri="{FF2B5EF4-FFF2-40B4-BE49-F238E27FC236}">
                    <a16:creationId xmlns:a16="http://schemas.microsoft.com/office/drawing/2014/main" id="{AF7EF3FB-86D1-43ED-95FA-EA9897AC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9018" y="4635607"/>
                <a:ext cx="1339273" cy="14788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직선 화살표 연결선 1034">
                <a:extLst>
                  <a:ext uri="{FF2B5EF4-FFF2-40B4-BE49-F238E27FC236}">
                    <a16:creationId xmlns:a16="http://schemas.microsoft.com/office/drawing/2014/main" id="{35DDEAF1-791C-4F7B-A29F-4DB0E248C2CA}"/>
                  </a:ext>
                </a:extLst>
              </p:cNvPr>
              <p:cNvCxnSpPr/>
              <p:nvPr/>
            </p:nvCxnSpPr>
            <p:spPr>
              <a:xfrm flipV="1">
                <a:off x="9809018" y="5569527"/>
                <a:ext cx="1339273" cy="544946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0D002B-1833-40EF-841D-FCDBBA32B673}"/>
                </a:ext>
              </a:extLst>
            </p:cNvPr>
            <p:cNvSpPr txBox="1"/>
            <p:nvPr/>
          </p:nvSpPr>
          <p:spPr>
            <a:xfrm>
              <a:off x="9854091" y="5066422"/>
              <a:ext cx="187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&lt;projection&gt;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50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회귀분석 결과</a:t>
            </a:r>
            <a:endParaRPr lang="en-US" altLang="ko-KR" sz="2200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68BAD-9E2B-43FE-98F1-C19EB76B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6" y="1927412"/>
            <a:ext cx="5817324" cy="47351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DFC8EB-50AD-43C6-B427-3A069DE7393F}"/>
              </a:ext>
            </a:extLst>
          </p:cNvPr>
          <p:cNvSpPr/>
          <p:nvPr/>
        </p:nvSpPr>
        <p:spPr>
          <a:xfrm>
            <a:off x="4068217" y="3429000"/>
            <a:ext cx="557572" cy="2469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6D7F4F-08F3-4A0A-80EE-797CD6F87C70}"/>
              </a:ext>
            </a:extLst>
          </p:cNvPr>
          <p:cNvCxnSpPr>
            <a:cxnSpLocks/>
          </p:cNvCxnSpPr>
          <p:nvPr/>
        </p:nvCxnSpPr>
        <p:spPr>
          <a:xfrm>
            <a:off x="2607708" y="2688051"/>
            <a:ext cx="2215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A1AFF0-BD47-457B-B2D3-716079A4868D}"/>
              </a:ext>
            </a:extLst>
          </p:cNvPr>
          <p:cNvCxnSpPr>
            <a:cxnSpLocks/>
          </p:cNvCxnSpPr>
          <p:nvPr/>
        </p:nvCxnSpPr>
        <p:spPr>
          <a:xfrm>
            <a:off x="2607708" y="2311533"/>
            <a:ext cx="583727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607D26-D80D-43B4-AEFF-432105CC4CD1}"/>
              </a:ext>
            </a:extLst>
          </p:cNvPr>
          <p:cNvCxnSpPr>
            <a:cxnSpLocks/>
          </p:cNvCxnSpPr>
          <p:nvPr/>
        </p:nvCxnSpPr>
        <p:spPr>
          <a:xfrm>
            <a:off x="2607708" y="2437039"/>
            <a:ext cx="879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7646F2-61D6-40B0-85CE-AF1CA8297B12}"/>
              </a:ext>
            </a:extLst>
          </p:cNvPr>
          <p:cNvSpPr/>
          <p:nvPr/>
        </p:nvSpPr>
        <p:spPr>
          <a:xfrm>
            <a:off x="1987033" y="3429000"/>
            <a:ext cx="720308" cy="24697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5C37C-2079-409D-AC4A-67D859CD73A8}"/>
              </a:ext>
            </a:extLst>
          </p:cNvPr>
          <p:cNvSpPr txBox="1"/>
          <p:nvPr/>
        </p:nvSpPr>
        <p:spPr>
          <a:xfrm>
            <a:off x="6158753" y="2034988"/>
            <a:ext cx="5504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coef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추정한 회귀계수 값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P&gt;|t|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추정된 회귀계수의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유의확률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양측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P(F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통계량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 모형 전체의 유의성 판단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단측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709AE2-8EBC-4D0A-B051-ABA47A608888}"/>
              </a:ext>
            </a:extLst>
          </p:cNvPr>
          <p:cNvGrpSpPr/>
          <p:nvPr/>
        </p:nvGrpSpPr>
        <p:grpSpPr>
          <a:xfrm>
            <a:off x="5986665" y="3162803"/>
            <a:ext cx="3083860" cy="1473759"/>
            <a:chOff x="6580093" y="3162803"/>
            <a:chExt cx="3422579" cy="1473759"/>
          </a:xfrm>
        </p:grpSpPr>
        <p:pic>
          <p:nvPicPr>
            <p:cNvPr id="1026" name="Picture 2" descr="https://miro.medium.com/max/1820/1*GtpLkX-NVZKebdgWGRg8Rg.png">
              <a:extLst>
                <a:ext uri="{FF2B5EF4-FFF2-40B4-BE49-F238E27FC236}">
                  <a16:creationId xmlns:a16="http://schemas.microsoft.com/office/drawing/2014/main" id="{9344C5BF-7727-43A0-AC57-8F583276D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093" y="3162803"/>
              <a:ext cx="3422579" cy="1473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2F84AC-D074-4ADD-B3DF-1B5E8E850EA5}"/>
                </a:ext>
              </a:extLst>
            </p:cNvPr>
            <p:cNvSpPr txBox="1"/>
            <p:nvPr/>
          </p:nvSpPr>
          <p:spPr>
            <a:xfrm>
              <a:off x="7893999" y="4110334"/>
              <a:ext cx="79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t</a:t>
              </a:r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분포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98CAA9A-0CF2-4DCE-BD89-C518FB75D972}"/>
              </a:ext>
            </a:extLst>
          </p:cNvPr>
          <p:cNvSpPr txBox="1"/>
          <p:nvPr/>
        </p:nvSpPr>
        <p:spPr>
          <a:xfrm>
            <a:off x="9070525" y="3527227"/>
            <a:ext cx="3184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유의수준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보통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0.05)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통계적으로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의미없는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추정값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해당 변수 삭제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조치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값이 클수록 </a:t>
            </a: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안좋음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59AABB-F262-41C0-AAD6-A835F405B312}"/>
              </a:ext>
            </a:extLst>
          </p:cNvPr>
          <p:cNvGrpSpPr/>
          <p:nvPr/>
        </p:nvGrpSpPr>
        <p:grpSpPr>
          <a:xfrm>
            <a:off x="5986665" y="4786976"/>
            <a:ext cx="3379694" cy="1710539"/>
            <a:chOff x="6202720" y="4779228"/>
            <a:chExt cx="3379694" cy="1710539"/>
          </a:xfrm>
        </p:grpSpPr>
        <p:pic>
          <p:nvPicPr>
            <p:cNvPr id="1028" name="Picture 4" descr="fë¶í¬ì ëí ì´ë¯¸ì§ ê²ìê²°ê³¼">
              <a:extLst>
                <a:ext uri="{FF2B5EF4-FFF2-40B4-BE49-F238E27FC236}">
                  <a16:creationId xmlns:a16="http://schemas.microsoft.com/office/drawing/2014/main" id="{AD012943-D769-4C80-B224-2875A1326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720" y="4779228"/>
              <a:ext cx="3379694" cy="171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4BD0DC-EE00-4184-B339-CAA6665E7451}"/>
                </a:ext>
              </a:extLst>
            </p:cNvPr>
            <p:cNvSpPr txBox="1"/>
            <p:nvPr/>
          </p:nvSpPr>
          <p:spPr>
            <a:xfrm>
              <a:off x="7097427" y="5812776"/>
              <a:ext cx="71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F</a:t>
              </a:r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분포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18F3F8-1E79-47F2-800D-B59F696FE44A}"/>
              </a:ext>
            </a:extLst>
          </p:cNvPr>
          <p:cNvSpPr txBox="1"/>
          <p:nvPr/>
        </p:nvSpPr>
        <p:spPr>
          <a:xfrm>
            <a:off x="9070525" y="5252445"/>
            <a:ext cx="312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P(F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통계량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유의수준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통계적으로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의미없는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모형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4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변수선택법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1) </a:t>
            </a:r>
            <a:r>
              <a:rPr lang="ko-KR" altLang="en-US" sz="2200" b="1" dirty="0"/>
              <a:t>후진제거법</a:t>
            </a:r>
            <a:r>
              <a:rPr lang="en-US" altLang="ko-KR" sz="2200" b="1" dirty="0"/>
              <a:t>(backward elimination)</a:t>
            </a:r>
          </a:p>
          <a:p>
            <a:pPr marL="0" indent="0">
              <a:buNone/>
            </a:pPr>
            <a:r>
              <a:rPr lang="en-US" altLang="ko-KR" sz="2200" dirty="0"/>
              <a:t>      : </a:t>
            </a:r>
            <a:r>
              <a:rPr lang="ko-KR" altLang="en-US" sz="2200" dirty="0"/>
              <a:t>독립변수 모두 사용한 모델에서 제거해도 큰 변화가 없는 독립변수를 하나씩 제거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2) </a:t>
            </a:r>
            <a:r>
              <a:rPr lang="ko-KR" altLang="en-US" sz="2200" b="1" dirty="0"/>
              <a:t>전진선택법</a:t>
            </a:r>
            <a:r>
              <a:rPr lang="en-US" altLang="ko-KR" sz="2200" b="1" dirty="0"/>
              <a:t>(forward selection)</a:t>
            </a:r>
          </a:p>
          <a:p>
            <a:pPr marL="0" indent="0">
              <a:buNone/>
            </a:pPr>
            <a:r>
              <a:rPr lang="en-US" altLang="ko-KR" sz="2200" dirty="0"/>
              <a:t>      : </a:t>
            </a:r>
            <a:r>
              <a:rPr lang="ko-KR" altLang="en-US" sz="2200" dirty="0"/>
              <a:t>독립변수를 하나도 넣지 않은 모델에서 중요한 독립변수를 하나씩 추가</a:t>
            </a:r>
            <a:endParaRPr lang="en-US" altLang="ko-KR" sz="400" dirty="0"/>
          </a:p>
          <a:p>
            <a:pPr marL="0" indent="0">
              <a:buNone/>
            </a:pPr>
            <a:r>
              <a:rPr lang="en-US" altLang="ko-KR" sz="2100" dirty="0"/>
              <a:t>  &gt;&gt;</a:t>
            </a:r>
            <a:r>
              <a:rPr lang="ko-KR" altLang="en-US" sz="2100" dirty="0"/>
              <a:t>두 방법은 한번 빠진</a:t>
            </a:r>
            <a:r>
              <a:rPr lang="en-US" altLang="ko-KR" sz="2100" dirty="0"/>
              <a:t>(</a:t>
            </a:r>
            <a:r>
              <a:rPr lang="ko-KR" altLang="en-US" sz="2100" dirty="0"/>
              <a:t>선택한</a:t>
            </a:r>
            <a:r>
              <a:rPr lang="en-US" altLang="ko-KR" sz="2100" dirty="0"/>
              <a:t>)</a:t>
            </a:r>
            <a:r>
              <a:rPr lang="ko-KR" altLang="en-US" sz="2100" dirty="0"/>
              <a:t> 변수를 다시 추가</a:t>
            </a:r>
            <a:r>
              <a:rPr lang="en-US" altLang="ko-KR" sz="2100" dirty="0"/>
              <a:t>(</a:t>
            </a:r>
            <a:r>
              <a:rPr lang="ko-KR" altLang="en-US" sz="2100" dirty="0"/>
              <a:t>제거</a:t>
            </a:r>
            <a:r>
              <a:rPr lang="en-US" altLang="ko-KR" sz="2100" dirty="0"/>
              <a:t>)</a:t>
            </a:r>
            <a:r>
              <a:rPr lang="ko-KR" altLang="en-US" sz="2100" dirty="0"/>
              <a:t>할 수 없음 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2200" b="1" dirty="0"/>
              <a:t>  3) </a:t>
            </a:r>
            <a:r>
              <a:rPr lang="ko-KR" altLang="en-US" sz="2200" b="1" dirty="0"/>
              <a:t>단계적선택법</a:t>
            </a:r>
            <a:r>
              <a:rPr lang="en-US" altLang="ko-KR" sz="2200" b="1" dirty="0"/>
              <a:t>(stepwise regression)</a:t>
            </a:r>
          </a:p>
          <a:p>
            <a:pPr marL="0" indent="0">
              <a:buNone/>
            </a:pPr>
            <a:r>
              <a:rPr lang="en-US" altLang="ko-KR" sz="2200" dirty="0"/>
              <a:t>      : </a:t>
            </a:r>
            <a:r>
              <a:rPr lang="ko-KR" altLang="en-US" sz="2200" dirty="0"/>
              <a:t>후진제거</a:t>
            </a:r>
            <a:r>
              <a:rPr lang="en-US" altLang="ko-KR" sz="2200" dirty="0"/>
              <a:t>+</a:t>
            </a:r>
            <a:r>
              <a:rPr lang="ko-KR" altLang="en-US" sz="2200" dirty="0"/>
              <a:t>전진선택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(</a:t>
            </a:r>
            <a:r>
              <a:rPr lang="ko-KR" altLang="en-US" sz="2200" dirty="0"/>
              <a:t>후진제거를 하면서</a:t>
            </a:r>
            <a:r>
              <a:rPr lang="en-US" altLang="ko-KR" sz="2200" dirty="0"/>
              <a:t> </a:t>
            </a:r>
            <a:r>
              <a:rPr lang="ko-KR" altLang="en-US" sz="2200" dirty="0"/>
              <a:t>이미 빠진 변수를 다시 넣을 수도 있고</a:t>
            </a:r>
            <a:r>
              <a:rPr lang="en-US" altLang="ko-KR" sz="2200" dirty="0"/>
              <a:t>,</a:t>
            </a:r>
          </a:p>
          <a:p>
            <a:pPr marL="0" indent="0">
              <a:buNone/>
            </a:pPr>
            <a:r>
              <a:rPr lang="en-US" altLang="ko-KR" sz="2200" dirty="0"/>
              <a:t>          </a:t>
            </a:r>
            <a:r>
              <a:rPr lang="ko-KR" altLang="en-US" sz="2200" dirty="0"/>
              <a:t>전진선택을 하면서 기존에 포함된 변수를 제거할 수도 있음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63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머신러닝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Bias &amp; Variance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회귀분석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모델 적합도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05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회귀분석 심화</a:t>
                </a: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F8A96-7CC3-463C-8186-3BEABDD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b="1" dirty="0"/>
              <a:t>변수선택법</a:t>
            </a:r>
            <a:endParaRPr lang="en-US" altLang="ko-KR" sz="2600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en-US" altLang="ko-KR" sz="2200" b="1" dirty="0"/>
              <a:t>- </a:t>
            </a:r>
            <a:r>
              <a:rPr lang="ko-KR" altLang="en-US" sz="2200" b="1" dirty="0"/>
              <a:t>변수선택법의 기준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dirty="0"/>
              <a:t>   1) AIC, BIC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			</a:t>
            </a:r>
          </a:p>
          <a:p>
            <a:pPr marL="0" indent="0">
              <a:buNone/>
            </a:pPr>
            <a:r>
              <a:rPr lang="en-US" altLang="ko-KR" sz="2200" dirty="0"/>
              <a:t>   2) R-square</a:t>
            </a:r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en-US" altLang="ko-KR" sz="1800" dirty="0" err="1"/>
              <a:t>cf</a:t>
            </a:r>
            <a:r>
              <a:rPr lang="en-US" altLang="ko-KR" sz="1800" dirty="0"/>
              <a:t>) Mallow-Cp, t-test, F</a:t>
            </a:r>
            <a:r>
              <a:rPr lang="ko-KR" altLang="en-US" sz="1800" dirty="0"/>
              <a:t>검정</a:t>
            </a: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612C44-1B5C-431B-BDD3-EE897DF8D445}"/>
              </a:ext>
            </a:extLst>
          </p:cNvPr>
          <p:cNvGrpSpPr/>
          <p:nvPr/>
        </p:nvGrpSpPr>
        <p:grpSpPr>
          <a:xfrm>
            <a:off x="1222924" y="3292006"/>
            <a:ext cx="2905125" cy="581025"/>
            <a:chOff x="989842" y="3138487"/>
            <a:chExt cx="2905125" cy="5810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5B99C6-CBDF-42D5-A82B-7A6CFB13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42" y="3138487"/>
              <a:ext cx="2905125" cy="5810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BE6BB32-344E-4AA5-95EB-EA654E361D0D}"/>
                </a:ext>
              </a:extLst>
            </p:cNvPr>
            <p:cNvSpPr/>
            <p:nvPr/>
          </p:nvSpPr>
          <p:spPr>
            <a:xfrm>
              <a:off x="2277034" y="3245224"/>
              <a:ext cx="726141" cy="340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2E3F32-9EA8-4C0F-BDA1-A5B37D27CD50}"/>
              </a:ext>
            </a:extLst>
          </p:cNvPr>
          <p:cNvGrpSpPr/>
          <p:nvPr/>
        </p:nvGrpSpPr>
        <p:grpSpPr>
          <a:xfrm>
            <a:off x="4492078" y="3230934"/>
            <a:ext cx="3571875" cy="676275"/>
            <a:chOff x="4381780" y="3077415"/>
            <a:chExt cx="3571875" cy="6762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67E927-94F9-43A5-9C1E-9E6B9F09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780" y="3077415"/>
              <a:ext cx="3571875" cy="676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33D7FC-97B4-4085-A7E9-FAE9A2BEE6B9}"/>
                </a:ext>
              </a:extLst>
            </p:cNvPr>
            <p:cNvSpPr/>
            <p:nvPr/>
          </p:nvSpPr>
          <p:spPr>
            <a:xfrm>
              <a:off x="5732929" y="3245223"/>
              <a:ext cx="726141" cy="340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C32991-A824-4B6B-804E-FF6F33C01E2F}"/>
              </a:ext>
            </a:extLst>
          </p:cNvPr>
          <p:cNvSpPr txBox="1"/>
          <p:nvPr/>
        </p:nvSpPr>
        <p:spPr>
          <a:xfrm>
            <a:off x="989842" y="4005656"/>
            <a:ext cx="984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모델의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(RSS)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포함된 지표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(AIC, BIC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작을수록 좋음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설명변수의 개수가 증가하면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AIC(BIC)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값이 커지는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패널티를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설명변수를 추가했는데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AIC, BIC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값이 증가하지 않으면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좋은 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변수의 설명력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패널티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60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모델 적합도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- </a:t>
            </a:r>
            <a:r>
              <a:rPr lang="ko-KR" altLang="en-US" sz="2200" b="1" dirty="0" err="1"/>
              <a:t>제곱합</a:t>
            </a:r>
            <a:r>
              <a:rPr lang="ko-KR" altLang="en-US" sz="2200" b="1" dirty="0"/>
              <a:t> 분해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적합도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1326C-6ADD-43D2-AE5D-47F35DE9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7" y="3013735"/>
            <a:ext cx="5523754" cy="853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6EFEF-D0EB-41E2-BA5F-7A9485F2F146}"/>
              </a:ext>
            </a:extLst>
          </p:cNvPr>
          <p:cNvSpPr txBox="1"/>
          <p:nvPr/>
        </p:nvSpPr>
        <p:spPr>
          <a:xfrm>
            <a:off x="1339011" y="3717184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&lt;SST&gt;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AB264-59EE-4F06-B3C6-2510D810533D}"/>
              </a:ext>
            </a:extLst>
          </p:cNvPr>
          <p:cNvSpPr txBox="1"/>
          <p:nvPr/>
        </p:nvSpPr>
        <p:spPr>
          <a:xfrm>
            <a:off x="3190530" y="3717184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&lt;SSR&gt;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8E438-4443-4A9C-9D1C-FCFF7E8D1A27}"/>
              </a:ext>
            </a:extLst>
          </p:cNvPr>
          <p:cNvSpPr txBox="1"/>
          <p:nvPr/>
        </p:nvSpPr>
        <p:spPr>
          <a:xfrm>
            <a:off x="5053879" y="3715794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&lt;SSE&gt;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BDD18-A7AC-4FB6-806D-BB91ACC9F3F6}"/>
              </a:ext>
            </a:extLst>
          </p:cNvPr>
          <p:cNvSpPr txBox="1"/>
          <p:nvPr/>
        </p:nvSpPr>
        <p:spPr>
          <a:xfrm>
            <a:off x="833401" y="4387411"/>
            <a:ext cx="629643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SST: </a:t>
            </a:r>
            <a:r>
              <a:rPr lang="ko-KR" altLang="en-US" sz="17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총제곱합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1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SSR: </a:t>
            </a:r>
            <a:r>
              <a:rPr lang="ko-KR" altLang="en-US" sz="17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회귀제곱합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</a:t>
            </a:r>
            <a:r>
              <a:rPr lang="ko-KR" altLang="en-US" sz="17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제곱합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중 </a:t>
            </a:r>
            <a:r>
              <a:rPr lang="ko-KR" altLang="en-US" sz="17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회귀식으로 설명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할 수 있는 부분</a:t>
            </a:r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SSE: </a:t>
            </a:r>
            <a:r>
              <a:rPr lang="ko-KR" altLang="en-US" sz="17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잔차제곱합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</a:t>
            </a:r>
            <a:r>
              <a:rPr lang="ko-KR" altLang="en-US" sz="17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제곱합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중 회귀식으로 설명하지 못하는 부분</a:t>
            </a:r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1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845452-D08C-431A-BBCA-2803FA5260FD}"/>
              </a:ext>
            </a:extLst>
          </p:cNvPr>
          <p:cNvGrpSpPr/>
          <p:nvPr/>
        </p:nvGrpSpPr>
        <p:grpSpPr>
          <a:xfrm>
            <a:off x="7112120" y="2541609"/>
            <a:ext cx="4575969" cy="3232778"/>
            <a:chOff x="575487" y="4039226"/>
            <a:chExt cx="4157878" cy="23473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BE741E1-B3D9-40EF-AE74-A925E2378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487" y="4039226"/>
              <a:ext cx="4157878" cy="2347351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4C18927-0DC2-45B3-B867-0EBDF3D3D547}"/>
                </a:ext>
              </a:extLst>
            </p:cNvPr>
            <p:cNvCxnSpPr>
              <a:cxnSpLocks/>
            </p:cNvCxnSpPr>
            <p:nvPr/>
          </p:nvCxnSpPr>
          <p:spPr>
            <a:xfrm>
              <a:off x="2886635" y="4538087"/>
              <a:ext cx="0" cy="9711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C279-CCE6-4AE1-9524-AC489389A824}"/>
                </a:ext>
              </a:extLst>
            </p:cNvPr>
            <p:cNvSpPr txBox="1"/>
            <p:nvPr/>
          </p:nvSpPr>
          <p:spPr>
            <a:xfrm>
              <a:off x="2684681" y="5123068"/>
              <a:ext cx="114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&lt;SST&gt;</a:t>
              </a:r>
              <a:endPara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BFC2257-4C2C-4863-8071-2286294C8F13}"/>
                </a:ext>
              </a:extLst>
            </p:cNvPr>
            <p:cNvCxnSpPr>
              <a:cxnSpLocks/>
            </p:cNvCxnSpPr>
            <p:nvPr/>
          </p:nvCxnSpPr>
          <p:spPr>
            <a:xfrm>
              <a:off x="2432987" y="4551106"/>
              <a:ext cx="0" cy="571962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E4C23E6-039D-4582-9AD3-F6A0B08670FD}"/>
                </a:ext>
              </a:extLst>
            </p:cNvPr>
            <p:cNvCxnSpPr>
              <a:cxnSpLocks/>
            </p:cNvCxnSpPr>
            <p:nvPr/>
          </p:nvCxnSpPr>
          <p:spPr>
            <a:xfrm>
              <a:off x="2432987" y="5123068"/>
              <a:ext cx="0" cy="36933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D11243-AD42-490F-90BA-9156988C3A7D}"/>
                </a:ext>
              </a:extLst>
            </p:cNvPr>
            <p:cNvSpPr txBox="1"/>
            <p:nvPr/>
          </p:nvSpPr>
          <p:spPr>
            <a:xfrm>
              <a:off x="988639" y="4658904"/>
              <a:ext cx="114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&lt;SSE&gt;</a:t>
              </a:r>
              <a:endParaRPr lang="ko-KR" altLang="en-US" dirty="0"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B6CC70-0B96-418F-8CCE-5212D99685A0}"/>
                </a:ext>
              </a:extLst>
            </p:cNvPr>
            <p:cNvSpPr txBox="1"/>
            <p:nvPr/>
          </p:nvSpPr>
          <p:spPr>
            <a:xfrm>
              <a:off x="1613171" y="5492400"/>
              <a:ext cx="114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&lt;SSR&gt;</a:t>
              </a:r>
              <a:endPara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82E70D-104A-4A64-B4A8-FFD626C6E020}"/>
              </a:ext>
            </a:extLst>
          </p:cNvPr>
          <p:cNvSpPr txBox="1"/>
          <p:nvPr/>
        </p:nvSpPr>
        <p:spPr>
          <a:xfrm>
            <a:off x="0" y="57743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모델이 데이터를 잘 설명할수록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SSR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증가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(=SSE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44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모델 적합도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- R-square(=</a:t>
            </a:r>
            <a:r>
              <a:rPr lang="ko-KR" altLang="en-US" sz="2200" b="1" dirty="0"/>
              <a:t>결정계수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설명력</a:t>
            </a:r>
            <a:r>
              <a:rPr lang="en-US" altLang="ko-KR" sz="2200" b="1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적합도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1052D-650D-43E9-96BE-B7E4CBC08F99}"/>
              </a:ext>
            </a:extLst>
          </p:cNvPr>
          <p:cNvSpPr txBox="1"/>
          <p:nvPr/>
        </p:nvSpPr>
        <p:spPr>
          <a:xfrm>
            <a:off x="5067877" y="2488174"/>
            <a:ext cx="69025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R-square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전체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제곱합중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회귀식으로 설명가능한 부분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모델이 좋을수록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데이터를 잘 설명할수록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결정계수 증가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&gt;&gt;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결정계수가 클수록 좋음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하지만 설명변수를 추가하면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SSR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항상 커져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결정계수가 항상 증가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따라서 설명변수의 개수가 다른 모델의 결정계수 단순 비교불가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2)</a:t>
            </a:r>
            <a:r>
              <a:rPr lang="en-US" altLang="ko-KR" sz="20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Ajdusted</a:t>
            </a:r>
            <a:r>
              <a:rPr lang="en-US" altLang="ko-KR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R-square(</a:t>
            </a:r>
            <a:r>
              <a:rPr lang="ko-KR" altLang="en-US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조정된 결정계수</a:t>
            </a:r>
            <a:r>
              <a:rPr lang="en-US" altLang="ko-KR" sz="20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설명변수의 개수를 고려하는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R-square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설명변수가 증가하면 값이 감소하도록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패널티를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&gt;&gt;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설명변수를 추가했는데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adjusted R-square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감소하지 않는다면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패널티를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감수할만큼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설명을 잘하는 변수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FE3A5-7464-4094-8BF4-E19302405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64"/>
          <a:stretch/>
        </p:blipFill>
        <p:spPr>
          <a:xfrm>
            <a:off x="751353" y="4457790"/>
            <a:ext cx="4019550" cy="163518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2B0B7A9-F892-44D5-AFDB-315B5FCC75F9}"/>
              </a:ext>
            </a:extLst>
          </p:cNvPr>
          <p:cNvGrpSpPr/>
          <p:nvPr/>
        </p:nvGrpSpPr>
        <p:grpSpPr>
          <a:xfrm>
            <a:off x="1164614" y="3257640"/>
            <a:ext cx="3557151" cy="942593"/>
            <a:chOff x="1019175" y="3248764"/>
            <a:chExt cx="3163193" cy="83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C3B1F1D-11F2-4B3D-A50F-3162F252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175" y="3248764"/>
              <a:ext cx="704850" cy="8001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327F78-97DB-45A0-9E9B-B99FD200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218" y="3248764"/>
              <a:ext cx="234315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3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모델 적합도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- MSE(mean squared error)</a:t>
            </a:r>
          </a:p>
          <a:p>
            <a:pPr marL="0" indent="0">
              <a:buNone/>
            </a:pPr>
            <a:r>
              <a:rPr lang="en-US" altLang="ko-KR" sz="2200" dirty="0"/>
              <a:t>  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적합도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A4403-2337-46F4-A6F2-3C5263EF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93" y="2887756"/>
            <a:ext cx="6021201" cy="344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0A3DA-8421-4A98-9278-F0EE5DDE99C2}"/>
              </a:ext>
            </a:extLst>
          </p:cNvPr>
          <p:cNvSpPr txBox="1"/>
          <p:nvPr/>
        </p:nvSpPr>
        <p:spPr>
          <a:xfrm>
            <a:off x="1016093" y="595911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&lt;SST&gt;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3C9E0-D2AB-4E12-89A9-97D8AD7B25D6}"/>
              </a:ext>
            </a:extLst>
          </p:cNvPr>
          <p:cNvSpPr txBox="1"/>
          <p:nvPr/>
        </p:nvSpPr>
        <p:spPr>
          <a:xfrm>
            <a:off x="1016093" y="4238767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&lt;SSR&gt;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1343D-0115-4C71-A749-A4C5AE59B3C5}"/>
              </a:ext>
            </a:extLst>
          </p:cNvPr>
          <p:cNvSpPr txBox="1"/>
          <p:nvPr/>
        </p:nvSpPr>
        <p:spPr>
          <a:xfrm>
            <a:off x="1016093" y="514755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&lt;SSE&gt;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BF9251-4914-4994-9E05-71EB2E4FAB6E}"/>
              </a:ext>
            </a:extLst>
          </p:cNvPr>
          <p:cNvSpPr/>
          <p:nvPr/>
        </p:nvSpPr>
        <p:spPr>
          <a:xfrm>
            <a:off x="4768826" y="5105056"/>
            <a:ext cx="878939" cy="340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9EF67-5C14-4125-910C-5FAFAF735EE8}"/>
              </a:ext>
            </a:extLst>
          </p:cNvPr>
          <p:cNvSpPr txBox="1"/>
          <p:nvPr/>
        </p:nvSpPr>
        <p:spPr>
          <a:xfrm>
            <a:off x="7243525" y="3807879"/>
            <a:ext cx="4356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SSE(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잔차제곱합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그 자유도로 나눈 값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단순하게 생각하면 평균적인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error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R-square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회귀식이 설명하는 부분이고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MSE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회귀식이 설명하지 못하는 부분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&gt;&gt;MSE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작을수록 좋음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D3E5B-F3D5-4A01-A3ED-59B08142F37B}"/>
              </a:ext>
            </a:extLst>
          </p:cNvPr>
          <p:cNvSpPr txBox="1"/>
          <p:nvPr/>
        </p:nvSpPr>
        <p:spPr>
          <a:xfrm>
            <a:off x="2074063" y="4238767"/>
            <a:ext cx="13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k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627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다중공선성</a:t>
            </a:r>
            <a:r>
              <a:rPr lang="en-US" altLang="ko-KR" b="1" dirty="0"/>
              <a:t>(Multicollinearity)</a:t>
            </a:r>
          </a:p>
          <a:p>
            <a:pPr marL="0" indent="0">
              <a:buNone/>
            </a:pPr>
            <a:r>
              <a:rPr lang="en-US" altLang="ko-KR" sz="2200" b="1" dirty="0"/>
              <a:t> </a:t>
            </a:r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ko-KR" altLang="en-US" sz="2000" dirty="0"/>
              <a:t>독립변수간 상관관계가 강해</a:t>
            </a:r>
            <a:r>
              <a:rPr lang="en-US" altLang="ko-KR" sz="2000" dirty="0"/>
              <a:t> </a:t>
            </a:r>
            <a:r>
              <a:rPr lang="ko-KR" altLang="en-US" sz="2000" dirty="0"/>
              <a:t>독립변수의 일부를 다른 독립변수의 조합으로</a:t>
            </a:r>
            <a:r>
              <a:rPr lang="en-US" altLang="ko-KR" sz="2000" dirty="0"/>
              <a:t> </a:t>
            </a:r>
            <a:r>
              <a:rPr lang="ko-KR" altLang="en-US" sz="2000" dirty="0"/>
              <a:t>표현가능한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 상관계수</a:t>
            </a:r>
            <a:r>
              <a:rPr lang="en-US" altLang="ko-KR" sz="2000" dirty="0"/>
              <a:t>, scatter plot, VIF </a:t>
            </a:r>
            <a:r>
              <a:rPr lang="ko-KR" altLang="en-US" sz="2000" dirty="0"/>
              <a:t>등으로 확인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 err="1"/>
              <a:t>다중공선성</a:t>
            </a:r>
            <a:r>
              <a:rPr lang="ko-KR" altLang="en-US" sz="2000" dirty="0"/>
              <a:t> 제거 방법</a:t>
            </a:r>
            <a:r>
              <a:rPr lang="en-US" altLang="ko-KR" sz="2000" dirty="0"/>
              <a:t>:</a:t>
            </a:r>
            <a:r>
              <a:rPr lang="ko-KR" altLang="en-US" sz="2000" dirty="0"/>
              <a:t> 변수 삭제</a:t>
            </a:r>
            <a:r>
              <a:rPr lang="en-US" altLang="ko-KR" sz="2000" dirty="0"/>
              <a:t>(</a:t>
            </a:r>
            <a:r>
              <a:rPr lang="ko-KR" altLang="en-US" sz="2000" dirty="0"/>
              <a:t>선택</a:t>
            </a:r>
            <a:r>
              <a:rPr lang="en-US" altLang="ko-KR" sz="2000" dirty="0"/>
              <a:t>), PCA, </a:t>
            </a:r>
            <a:r>
              <a:rPr lang="ko-KR" altLang="en-US" sz="2000" dirty="0"/>
              <a:t>정규화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200" dirty="0"/>
              <a:t>- </a:t>
            </a:r>
            <a:r>
              <a:rPr lang="en-US" altLang="ko-KR" sz="2200" b="1" dirty="0"/>
              <a:t>VIF</a:t>
            </a:r>
            <a:r>
              <a:rPr lang="en-US" altLang="ko-KR" sz="2200" dirty="0"/>
              <a:t>(variance inflation factor)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000" dirty="0"/>
              <a:t>     :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번째 독립변수를 다른 독립변수들로 회귀한 성능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다른 독립변수들과 </a:t>
            </a:r>
            <a:r>
              <a:rPr lang="ko-KR" altLang="en-US" sz="2000" dirty="0">
                <a:highlight>
                  <a:srgbClr val="FFFF00"/>
                </a:highlight>
              </a:rPr>
              <a:t>상관관계가 강할수록 </a:t>
            </a:r>
            <a:r>
              <a:rPr lang="en-US" altLang="ko-KR" sz="2000" dirty="0"/>
              <a:t>VIF</a:t>
            </a:r>
            <a:r>
              <a:rPr lang="ko-KR" altLang="en-US" sz="2000" dirty="0"/>
              <a:t>값이 </a:t>
            </a:r>
            <a:r>
              <a:rPr lang="ko-KR" altLang="en-US" sz="2000" dirty="0">
                <a:highlight>
                  <a:srgbClr val="FFFF00"/>
                </a:highlight>
              </a:rPr>
              <a:t>큼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800" dirty="0"/>
              <a:t>        &gt;&gt;VIF</a:t>
            </a:r>
            <a:r>
              <a:rPr lang="ko-KR" altLang="en-US" sz="1800" dirty="0"/>
              <a:t>값이 큰 변수 제거</a:t>
            </a:r>
            <a:r>
              <a:rPr lang="en-US" altLang="ko-KR" sz="1800" dirty="0"/>
              <a:t>(</a:t>
            </a:r>
            <a:r>
              <a:rPr lang="en-US" altLang="ko-KR" sz="1800" dirty="0">
                <a:highlight>
                  <a:srgbClr val="FFFF00"/>
                </a:highlight>
              </a:rPr>
              <a:t>10 </a:t>
            </a:r>
            <a:r>
              <a:rPr lang="ko-KR" altLang="en-US" sz="1800" dirty="0">
                <a:highlight>
                  <a:srgbClr val="FFFF00"/>
                </a:highlight>
              </a:rPr>
              <a:t>이상</a:t>
            </a:r>
            <a:r>
              <a:rPr lang="ko-KR" altLang="en-US" sz="1800" dirty="0"/>
              <a:t>이면 </a:t>
            </a:r>
            <a:r>
              <a:rPr lang="ko-KR" altLang="en-US" sz="1800" dirty="0" err="1"/>
              <a:t>다중공선성</a:t>
            </a:r>
            <a:r>
              <a:rPr lang="ko-KR" altLang="en-US" sz="1800" dirty="0"/>
              <a:t> 의심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적합도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9689A3-A3D5-497E-A441-90EEFBCB8163}"/>
              </a:ext>
            </a:extLst>
          </p:cNvPr>
          <p:cNvGrpSpPr/>
          <p:nvPr/>
        </p:nvGrpSpPr>
        <p:grpSpPr>
          <a:xfrm>
            <a:off x="8787963" y="3175901"/>
            <a:ext cx="3404037" cy="3395138"/>
            <a:chOff x="8201060" y="3119628"/>
            <a:chExt cx="3404037" cy="33951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EA62F2C-CF40-45F5-96FF-FD6AF913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1060" y="3119628"/>
              <a:ext cx="3404037" cy="33951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B445F4-22CF-489F-ABF5-F5F44B2BDD9E}"/>
                </a:ext>
              </a:extLst>
            </p:cNvPr>
            <p:cNvSpPr/>
            <p:nvPr/>
          </p:nvSpPr>
          <p:spPr>
            <a:xfrm>
              <a:off x="9407027" y="3869736"/>
              <a:ext cx="726141" cy="867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3550CE-F5E5-4487-9113-E65652D58348}"/>
                </a:ext>
              </a:extLst>
            </p:cNvPr>
            <p:cNvSpPr/>
            <p:nvPr/>
          </p:nvSpPr>
          <p:spPr>
            <a:xfrm>
              <a:off x="9407026" y="5811203"/>
              <a:ext cx="726141" cy="190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6E9951-69A3-4FFB-8292-E42A7EB6B852}"/>
                </a:ext>
              </a:extLst>
            </p:cNvPr>
            <p:cNvSpPr/>
            <p:nvPr/>
          </p:nvSpPr>
          <p:spPr>
            <a:xfrm rot="5400000">
              <a:off x="8651674" y="5675012"/>
              <a:ext cx="488540" cy="165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7DEFF15-A4E4-49F2-B3BC-5315E1B5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82" y="3451855"/>
            <a:ext cx="2319063" cy="18159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AEA5-CD58-4B62-8A5D-B54F1C6A0787}"/>
              </a:ext>
            </a:extLst>
          </p:cNvPr>
          <p:cNvSpPr/>
          <p:nvPr/>
        </p:nvSpPr>
        <p:spPr>
          <a:xfrm>
            <a:off x="8725056" y="4323832"/>
            <a:ext cx="104689" cy="136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04F822-22DE-4313-A908-7A0FD119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52" y="5629242"/>
            <a:ext cx="3597372" cy="857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47E0E5-ACA1-4294-9B3C-3ACAC18E0C2E}"/>
                  </a:ext>
                </a:extLst>
              </p:cNvPr>
              <p:cNvSpPr txBox="1"/>
              <p:nvPr/>
            </p:nvSpPr>
            <p:spPr>
              <a:xfrm>
                <a:off x="5919807" y="2787956"/>
                <a:ext cx="3176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ex)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47E0E5-ACA1-4294-9B3C-3ACAC18E0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07" y="2787956"/>
                <a:ext cx="3176767" cy="646331"/>
              </a:xfrm>
              <a:prstGeom prst="rect">
                <a:avLst/>
              </a:prstGeom>
              <a:blipFill>
                <a:blip r:embed="rId5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90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Cf)</a:t>
            </a:r>
            <a:r>
              <a:rPr lang="ko-KR" altLang="en-US" b="1" dirty="0"/>
              <a:t>회귀분석의 가정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1) </a:t>
            </a:r>
            <a:r>
              <a:rPr lang="ko-KR" altLang="en-US" sz="2200" b="1" dirty="0"/>
              <a:t>선형성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000" dirty="0"/>
              <a:t>     : 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가 베타에 대한 선형관계이다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200" b="1" dirty="0"/>
              <a:t>  2) </a:t>
            </a:r>
            <a:r>
              <a:rPr lang="ko-KR" altLang="en-US" sz="2200" b="1" dirty="0"/>
              <a:t>독립성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000" dirty="0"/>
              <a:t>     : </a:t>
            </a:r>
            <a:r>
              <a:rPr lang="ko-KR" altLang="en-US" sz="2000" dirty="0"/>
              <a:t>설명변수끼리 독립이다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200" b="1" dirty="0"/>
              <a:t>  3) </a:t>
            </a:r>
            <a:r>
              <a:rPr lang="ko-KR" altLang="en-US" sz="2200" b="1" dirty="0"/>
              <a:t>등분산성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000" dirty="0"/>
              <a:t>     : </a:t>
            </a:r>
            <a:r>
              <a:rPr lang="ko-KR" altLang="en-US" sz="2000" dirty="0"/>
              <a:t>오차항이 동일한 분산을 가진다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200" b="1" dirty="0"/>
              <a:t>  4) </a:t>
            </a:r>
            <a:r>
              <a:rPr lang="ko-KR" altLang="en-US" sz="2200" b="1" dirty="0"/>
              <a:t>정규성</a:t>
            </a:r>
            <a:endParaRPr lang="en-US" altLang="ko-KR" sz="2200" b="1" dirty="0"/>
          </a:p>
          <a:p>
            <a:pPr marL="0" indent="0">
              <a:buNone/>
            </a:pPr>
            <a:r>
              <a:rPr lang="en-US" altLang="ko-KR" sz="2000" dirty="0"/>
              <a:t>     : </a:t>
            </a:r>
            <a:r>
              <a:rPr lang="ko-KR" altLang="en-US" sz="2000" dirty="0"/>
              <a:t>오차항이 정규분포를 따른다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적합도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E1D8A1-D402-4EAB-96C2-D85C8957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05" y="4890883"/>
            <a:ext cx="1489549" cy="48795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CD8CF2A-8A66-420C-ADA9-6DAA015369DF}"/>
              </a:ext>
            </a:extLst>
          </p:cNvPr>
          <p:cNvGrpSpPr/>
          <p:nvPr/>
        </p:nvGrpSpPr>
        <p:grpSpPr>
          <a:xfrm>
            <a:off x="5436469" y="4272316"/>
            <a:ext cx="4641255" cy="663119"/>
            <a:chOff x="7550745" y="3821331"/>
            <a:chExt cx="4641255" cy="66311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6DADEF5-02CC-4414-BD9F-19E8D665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30535" b="-3644"/>
            <a:stretch/>
          </p:blipFill>
          <p:spPr>
            <a:xfrm>
              <a:off x="7550745" y="3821331"/>
              <a:ext cx="4622177" cy="663119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BA445E-89B6-483F-9A5E-DF99DE7B7F8A}"/>
                </a:ext>
              </a:extLst>
            </p:cNvPr>
            <p:cNvSpPr/>
            <p:nvPr/>
          </p:nvSpPr>
          <p:spPr>
            <a:xfrm>
              <a:off x="11890633" y="3825756"/>
              <a:ext cx="301367" cy="509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872753C2-C905-4855-BF94-126ED58E196F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9183804" y="4391624"/>
            <a:ext cx="348688" cy="113778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D13E08-7192-499D-9659-EF6F2257AA21}"/>
                  </a:ext>
                </a:extLst>
              </p:cNvPr>
              <p:cNvSpPr txBox="1"/>
              <p:nvPr/>
            </p:nvSpPr>
            <p:spPr>
              <a:xfrm>
                <a:off x="3843334" y="5378839"/>
                <a:ext cx="27113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D13E08-7192-499D-9659-EF6F2257A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334" y="5378839"/>
                <a:ext cx="2711391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7C585BA-FDA2-4973-97A5-D30DF215221C}"/>
              </a:ext>
            </a:extLst>
          </p:cNvPr>
          <p:cNvSpPr txBox="1"/>
          <p:nvPr/>
        </p:nvSpPr>
        <p:spPr>
          <a:xfrm>
            <a:off x="3618309" y="3734335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다중공선성이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강하면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독립성 위배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회귀분석 심화</a:t>
            </a:r>
            <a:endParaRPr lang="en-US" altLang="ko-KR" b="1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/>
              <a:t>  </a:t>
            </a:r>
            <a:r>
              <a:rPr lang="ko-KR" altLang="en-US" sz="2200" b="1" dirty="0" err="1"/>
              <a:t>다중공선성을</a:t>
            </a:r>
            <a:r>
              <a:rPr lang="ko-KR" altLang="en-US" sz="2200" b="1" dirty="0"/>
              <a:t> 제거하는 이유</a:t>
            </a:r>
            <a:r>
              <a:rPr lang="en-US" altLang="ko-KR" sz="2200" b="1" dirty="0"/>
              <a:t>??</a:t>
            </a:r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설명변수간 독립적이지 않으면</a:t>
            </a:r>
            <a:r>
              <a:rPr lang="en-US" altLang="ko-KR" sz="2000" dirty="0"/>
              <a:t> </a:t>
            </a:r>
            <a:r>
              <a:rPr lang="ko-KR" altLang="en-US" sz="2000" dirty="0"/>
              <a:t>회귀계수의 </a:t>
            </a:r>
            <a:r>
              <a:rPr lang="ko-KR" altLang="en-US" sz="2000" dirty="0" err="1"/>
              <a:t>추정값이</a:t>
            </a:r>
            <a:r>
              <a:rPr lang="ko-KR" altLang="en-US" sz="2000" dirty="0"/>
              <a:t> 존재하지 않을 수도 있고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또는 회귀계수의 </a:t>
            </a:r>
            <a:r>
              <a:rPr lang="ko-KR" altLang="en-US" sz="2000" dirty="0" err="1"/>
              <a:t>추정값이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매우매우</a:t>
            </a:r>
            <a:r>
              <a:rPr lang="ko-KR" altLang="en-US" sz="2000" dirty="0"/>
              <a:t> 커짐</a:t>
            </a:r>
            <a:r>
              <a:rPr lang="en-US" altLang="ko-KR" sz="2000" dirty="0"/>
              <a:t>! (</a:t>
            </a:r>
            <a:r>
              <a:rPr lang="ko-KR" altLang="en-US" sz="2000" dirty="0">
                <a:highlight>
                  <a:srgbClr val="FFFF00"/>
                </a:highlight>
              </a:rPr>
              <a:t>불안정한 추정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 algn="ctr">
              <a:buNone/>
            </a:pPr>
            <a:r>
              <a:rPr lang="en-US" altLang="ko-KR" sz="2000" dirty="0"/>
              <a:t>    &gt;&gt;</a:t>
            </a:r>
            <a:r>
              <a:rPr lang="ko-KR" altLang="en-US" sz="2000" dirty="0"/>
              <a:t>따라서 회귀계수를 안정화 </a:t>
            </a:r>
            <a:r>
              <a:rPr lang="ko-KR" altLang="en-US" sz="2000" dirty="0" err="1"/>
              <a:t>시켜야함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 심화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24090-E31E-4DEC-9461-3844FF84969B}"/>
              </a:ext>
            </a:extLst>
          </p:cNvPr>
          <p:cNvSpPr txBox="1"/>
          <p:nvPr/>
        </p:nvSpPr>
        <p:spPr>
          <a:xfrm>
            <a:off x="5333636" y="4102833"/>
            <a:ext cx="46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설명변수끼리 완벽한 선형관계가 존재하면 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이부분이 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Full rank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아니여서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역행렬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존재</a:t>
            </a:r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</a:t>
            </a:r>
          </a:p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완벽한 선형관계가 아니더라도 강한 </a:t>
            </a:r>
            <a:r>
              <a:rPr lang="ko-KR" altLang="en-US" sz="1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다중공선성이</a:t>
            </a:r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존재하면 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부분이 작아서 역행렬을 취하면 값이 매우 커짐 </a:t>
            </a:r>
            <a:endParaRPr lang="en-US" altLang="ko-KR" sz="1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F03EF4-1377-4231-B5A4-7E48ADE23F34}"/>
              </a:ext>
            </a:extLst>
          </p:cNvPr>
          <p:cNvGrpSpPr/>
          <p:nvPr/>
        </p:nvGrpSpPr>
        <p:grpSpPr>
          <a:xfrm>
            <a:off x="1385722" y="3953268"/>
            <a:ext cx="3536267" cy="998140"/>
            <a:chOff x="1179534" y="3711221"/>
            <a:chExt cx="3536267" cy="9981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996E14-0151-4ECF-B55D-ABA0C5CF6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534" y="3711221"/>
              <a:ext cx="3536267" cy="9981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BAD3D5-B313-47C1-826A-B42CAA62420B}"/>
                </a:ext>
              </a:extLst>
            </p:cNvPr>
            <p:cNvSpPr/>
            <p:nvPr/>
          </p:nvSpPr>
          <p:spPr>
            <a:xfrm>
              <a:off x="2307386" y="3984078"/>
              <a:ext cx="812332" cy="5279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DBCFF1-88DF-4F4C-A850-5ED0EC15228C}"/>
              </a:ext>
            </a:extLst>
          </p:cNvPr>
          <p:cNvGrpSpPr/>
          <p:nvPr/>
        </p:nvGrpSpPr>
        <p:grpSpPr>
          <a:xfrm>
            <a:off x="2910776" y="4579887"/>
            <a:ext cx="2413895" cy="477053"/>
            <a:chOff x="2910776" y="4579887"/>
            <a:chExt cx="2413895" cy="477053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CC311E6-0DA2-4124-ACDA-3258EDDE5D56}"/>
                </a:ext>
              </a:extLst>
            </p:cNvPr>
            <p:cNvCxnSpPr>
              <a:cxnSpLocks/>
            </p:cNvCxnSpPr>
            <p:nvPr/>
          </p:nvCxnSpPr>
          <p:spPr>
            <a:xfrm>
              <a:off x="2910776" y="4754063"/>
              <a:ext cx="0" cy="302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3D47C62-5B7E-4AC6-9B0D-74E78CA5D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0776" y="5056940"/>
              <a:ext cx="18763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3AD9A7D-88A7-4C67-A7F9-A4039663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152" y="4579887"/>
              <a:ext cx="537519" cy="47705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39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Regularization(</a:t>
            </a:r>
            <a:r>
              <a:rPr lang="ko-KR" altLang="en-US" b="1" dirty="0"/>
              <a:t>정규화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000" b="1" dirty="0"/>
              <a:t>  1) </a:t>
            </a:r>
            <a:r>
              <a:rPr lang="ko-KR" altLang="en-US" sz="2000" b="1" dirty="0"/>
              <a:t>정규화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단순한 모델을 사용하거나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모델을 현재 </a:t>
            </a:r>
            <a:r>
              <a:rPr lang="en-US" altLang="ko-KR" sz="1600" dirty="0"/>
              <a:t>train data</a:t>
            </a:r>
            <a:r>
              <a:rPr lang="ko-KR" altLang="en-US" sz="1600" dirty="0"/>
              <a:t>에 둔감하게 만들어</a:t>
            </a:r>
            <a:r>
              <a:rPr lang="en-US" altLang="ko-KR" sz="1600" dirty="0"/>
              <a:t>(regularization)</a:t>
            </a:r>
          </a:p>
          <a:p>
            <a:pPr marL="0" indent="0">
              <a:buNone/>
            </a:pPr>
            <a:r>
              <a:rPr lang="en-US" altLang="ko-KR" sz="1600" dirty="0"/>
              <a:t>       overfitting</a:t>
            </a:r>
            <a:r>
              <a:rPr lang="ko-KR" altLang="en-US" sz="1600" dirty="0"/>
              <a:t>을 피할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정규화를 하면 현재 </a:t>
            </a:r>
            <a:r>
              <a:rPr lang="en-US" altLang="ko-KR" sz="1600" dirty="0"/>
              <a:t>train </a:t>
            </a:r>
            <a:r>
              <a:rPr lang="ko-KR" altLang="en-US" sz="1600" dirty="0"/>
              <a:t>셋의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는 감소하지만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잠재적인으로 </a:t>
            </a:r>
            <a:r>
              <a:rPr lang="en-US" altLang="ko-KR" sz="1600" dirty="0"/>
              <a:t>test </a:t>
            </a:r>
            <a:r>
              <a:rPr lang="ko-KR" altLang="en-US" sz="1600" dirty="0"/>
              <a:t>셋의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를 증가시킴</a:t>
            </a:r>
            <a:r>
              <a:rPr lang="en-US" altLang="ko-KR" sz="1600" dirty="0"/>
              <a:t> (</a:t>
            </a:r>
            <a:r>
              <a:rPr lang="en-US" altLang="ko-KR" sz="1600" dirty="0">
                <a:highlight>
                  <a:srgbClr val="FFFF00"/>
                </a:highlight>
              </a:rPr>
              <a:t>Variance </a:t>
            </a:r>
            <a:r>
              <a:rPr lang="ko-KR" altLang="en-US" sz="1600" dirty="0">
                <a:highlight>
                  <a:srgbClr val="FFFF00"/>
                </a:highlight>
              </a:rPr>
              <a:t>감소</a:t>
            </a:r>
            <a:r>
              <a:rPr lang="en-US" altLang="ko-KR" sz="1600" dirty="0">
                <a:highlight>
                  <a:srgbClr val="FFFF00"/>
                </a:highlight>
              </a:rPr>
              <a:t>, Bias </a:t>
            </a:r>
            <a:r>
              <a:rPr lang="ko-KR" altLang="en-US" sz="1600" dirty="0">
                <a:highlight>
                  <a:srgbClr val="FFFF00"/>
                </a:highlight>
              </a:rPr>
              <a:t>증가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  2) Ridge regularization(L2 regularization)</a:t>
            </a:r>
          </a:p>
          <a:p>
            <a:pPr marL="0" indent="0">
              <a:buNone/>
            </a:pPr>
            <a:r>
              <a:rPr lang="en-US" altLang="ko-KR" sz="2200" dirty="0"/>
              <a:t>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3) Lasso regularization(L1 regularization)</a:t>
            </a:r>
          </a:p>
          <a:p>
            <a:pPr marL="0" indent="0">
              <a:buNone/>
            </a:pPr>
            <a:endParaRPr lang="en-US" altLang="ko-KR" sz="2200" b="1" dirty="0"/>
          </a:p>
          <a:p>
            <a:pPr marL="0" indent="0">
              <a:buNone/>
            </a:pPr>
            <a:endParaRPr lang="en-US" altLang="ko-KR" sz="2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 심화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D658C-F367-4D95-98CC-A6764361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0" y="4179200"/>
            <a:ext cx="3903289" cy="815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8783F3-2668-4DC9-AA28-6DD70AE9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9" y="5434051"/>
            <a:ext cx="3903289" cy="837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5DF9C0-B803-4100-97FC-0A83D77BEF81}"/>
              </a:ext>
            </a:extLst>
          </p:cNvPr>
          <p:cNvSpPr txBox="1"/>
          <p:nvPr/>
        </p:nvSpPr>
        <p:spPr>
          <a:xfrm>
            <a:off x="7060545" y="4172122"/>
            <a:ext cx="3666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식 뒤에 회귀계수 크기에 대한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highlight>
                  <a:srgbClr val="2F5597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제약조건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term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붙은 새로운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</a:t>
            </a:r>
          </a:p>
          <a:p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새로운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최소화시킴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최소제곱법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       (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회귀계수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열벡터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9F1D1B-4E87-4DE7-ACAA-0C135B5C7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48" b="3639"/>
          <a:stretch/>
        </p:blipFill>
        <p:spPr>
          <a:xfrm>
            <a:off x="7663157" y="5029060"/>
            <a:ext cx="804953" cy="967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743AA7-55A2-4679-BC66-1B270408D268}"/>
              </a:ext>
            </a:extLst>
          </p:cNvPr>
          <p:cNvSpPr txBox="1"/>
          <p:nvPr/>
        </p:nvSpPr>
        <p:spPr>
          <a:xfrm>
            <a:off x="4588331" y="6221170"/>
            <a:ext cx="601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(Lasso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방법은 좌표축의 한 변수만 선택되어 변수선택 방법으로도 사용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C15CFF-14ED-4CF2-B576-9E02D42B4AB7}"/>
              </a:ext>
            </a:extLst>
          </p:cNvPr>
          <p:cNvCxnSpPr>
            <a:cxnSpLocks/>
          </p:cNvCxnSpPr>
          <p:nvPr/>
        </p:nvCxnSpPr>
        <p:spPr>
          <a:xfrm>
            <a:off x="4113779" y="4807601"/>
            <a:ext cx="6913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0905DE-C560-4B3C-B10D-26A233F30738}"/>
              </a:ext>
            </a:extLst>
          </p:cNvPr>
          <p:cNvCxnSpPr>
            <a:cxnSpLocks/>
          </p:cNvCxnSpPr>
          <p:nvPr/>
        </p:nvCxnSpPr>
        <p:spPr>
          <a:xfrm>
            <a:off x="4167563" y="6017836"/>
            <a:ext cx="6913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B09EA0-A2B0-45C7-B92E-0B79E4370155}"/>
              </a:ext>
            </a:extLst>
          </p:cNvPr>
          <p:cNvGrpSpPr/>
          <p:nvPr/>
        </p:nvGrpSpPr>
        <p:grpSpPr>
          <a:xfrm>
            <a:off x="10559366" y="4994944"/>
            <a:ext cx="1354107" cy="1534655"/>
            <a:chOff x="10559366" y="4994944"/>
            <a:chExt cx="1354107" cy="15346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ED9BB2-C312-4BB1-B7C8-C1286BF1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59366" y="4994944"/>
              <a:ext cx="1354107" cy="1534655"/>
            </a:xfrm>
            <a:prstGeom prst="rect">
              <a:avLst/>
            </a:prstGeom>
          </p:spPr>
        </p:pic>
        <p:sp>
          <p:nvSpPr>
            <p:cNvPr id="30" name="순서도: 판단 29">
              <a:extLst>
                <a:ext uri="{FF2B5EF4-FFF2-40B4-BE49-F238E27FC236}">
                  <a16:creationId xmlns:a16="http://schemas.microsoft.com/office/drawing/2014/main" id="{94E6C2C7-99ED-4198-827C-4A7A1EE30EF2}"/>
                </a:ext>
              </a:extLst>
            </p:cNvPr>
            <p:cNvSpPr/>
            <p:nvPr/>
          </p:nvSpPr>
          <p:spPr>
            <a:xfrm>
              <a:off x="10698225" y="5630153"/>
              <a:ext cx="538196" cy="488545"/>
            </a:xfrm>
            <a:prstGeom prst="flowChartDecision">
              <a:avLst/>
            </a:prstGeom>
            <a:solidFill>
              <a:srgbClr val="2F5597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72634A-65CA-41AB-9101-A456D2BD8096}"/>
                </a:ext>
              </a:extLst>
            </p:cNvPr>
            <p:cNvSpPr/>
            <p:nvPr/>
          </p:nvSpPr>
          <p:spPr>
            <a:xfrm>
              <a:off x="10904638" y="5567401"/>
              <a:ext cx="125506" cy="1255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4DE8797-BAF4-4DFD-99BB-45BBF0656D8F}"/>
                </a:ext>
              </a:extLst>
            </p:cNvPr>
            <p:cNvSpPr/>
            <p:nvPr/>
          </p:nvSpPr>
          <p:spPr>
            <a:xfrm>
              <a:off x="11128756" y="5791521"/>
              <a:ext cx="125506" cy="1255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C5F43CD-DF00-465F-AB9E-EC95932D1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710" y="4172122"/>
            <a:ext cx="1543050" cy="7143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E5223F-74FB-4DEF-A42A-82157B4810B2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858869" y="4529310"/>
            <a:ext cx="604841" cy="57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2D4F9E-02A8-40A9-8677-A3E8297080A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4858868" y="4529310"/>
            <a:ext cx="604842" cy="1323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5E9B96-E90D-4A89-8DA1-D68DA0F8458B}"/>
              </a:ext>
            </a:extLst>
          </p:cNvPr>
          <p:cNvGrpSpPr/>
          <p:nvPr/>
        </p:nvGrpSpPr>
        <p:grpSpPr>
          <a:xfrm>
            <a:off x="10389913" y="3228138"/>
            <a:ext cx="1470126" cy="1534655"/>
            <a:chOff x="10389913" y="3228138"/>
            <a:chExt cx="1470126" cy="15346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E185F96-1469-42C1-95FC-B2D1E5962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604"/>
            <a:stretch/>
          </p:blipFill>
          <p:spPr>
            <a:xfrm>
              <a:off x="10389913" y="3228138"/>
              <a:ext cx="1470126" cy="1534655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6B0A7AE-B95C-481E-9445-9871BC8AB0D5}"/>
                </a:ext>
              </a:extLst>
            </p:cNvPr>
            <p:cNvSpPr/>
            <p:nvPr/>
          </p:nvSpPr>
          <p:spPr>
            <a:xfrm>
              <a:off x="10698225" y="3890683"/>
              <a:ext cx="430306" cy="438126"/>
            </a:xfrm>
            <a:prstGeom prst="ellipse">
              <a:avLst/>
            </a:prstGeom>
            <a:solidFill>
              <a:srgbClr val="2F5597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6AE1B47-7E96-4FF0-8345-FEC96BFAB7C7}"/>
                </a:ext>
              </a:extLst>
            </p:cNvPr>
            <p:cNvSpPr/>
            <p:nvPr/>
          </p:nvSpPr>
          <p:spPr>
            <a:xfrm>
              <a:off x="11057038" y="3932712"/>
              <a:ext cx="125506" cy="1255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8145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Regularization(</a:t>
            </a:r>
            <a:r>
              <a:rPr lang="ko-KR" altLang="en-US" b="1" dirty="0"/>
              <a:t>정규화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  1) </a:t>
            </a:r>
            <a:r>
              <a:rPr lang="ko-KR" altLang="en-US" sz="2000" b="1" dirty="0"/>
              <a:t>정규화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단순한 모델을 사용하거나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모델을 현재 </a:t>
            </a:r>
            <a:r>
              <a:rPr lang="en-US" altLang="ko-KR" sz="1600" dirty="0"/>
              <a:t>train data</a:t>
            </a:r>
            <a:r>
              <a:rPr lang="ko-KR" altLang="en-US" sz="1600" dirty="0"/>
              <a:t>에 둔감하게 만들어</a:t>
            </a:r>
            <a:r>
              <a:rPr lang="en-US" altLang="ko-KR" sz="1600" dirty="0"/>
              <a:t>(regularization)</a:t>
            </a:r>
          </a:p>
          <a:p>
            <a:pPr marL="0" indent="0">
              <a:buNone/>
            </a:pPr>
            <a:r>
              <a:rPr lang="en-US" altLang="ko-KR" sz="1600" dirty="0"/>
              <a:t>       overfitting</a:t>
            </a:r>
            <a:r>
              <a:rPr lang="ko-KR" altLang="en-US" sz="1600" dirty="0"/>
              <a:t>을 피할 수 있음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정규화하면</a:t>
            </a:r>
            <a:r>
              <a:rPr lang="ko-KR" altLang="en-US" sz="1600" dirty="0"/>
              <a:t> 현재 </a:t>
            </a:r>
            <a:r>
              <a:rPr lang="en-US" altLang="ko-KR" sz="1600" dirty="0"/>
              <a:t>train </a:t>
            </a:r>
            <a:r>
              <a:rPr lang="ko-KR" altLang="en-US" sz="1600" dirty="0"/>
              <a:t>셋의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는 감소하지만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    test </a:t>
            </a:r>
            <a:r>
              <a:rPr lang="ko-KR" altLang="en-US" sz="1600" dirty="0"/>
              <a:t>셋의 잠재적인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를 증가시킴</a:t>
            </a:r>
            <a:r>
              <a:rPr lang="en-US" altLang="ko-KR" sz="1600" dirty="0"/>
              <a:t> (</a:t>
            </a:r>
            <a:r>
              <a:rPr lang="en-US" altLang="ko-KR" sz="1600" dirty="0">
                <a:highlight>
                  <a:srgbClr val="FFFF00"/>
                </a:highlight>
              </a:rPr>
              <a:t>Variance </a:t>
            </a:r>
            <a:r>
              <a:rPr lang="ko-KR" altLang="en-US" sz="1600" dirty="0">
                <a:highlight>
                  <a:srgbClr val="FFFF00"/>
                </a:highlight>
              </a:rPr>
              <a:t>감소량 </a:t>
            </a:r>
            <a:r>
              <a:rPr lang="en-US" altLang="ko-KR" sz="1600" dirty="0">
                <a:highlight>
                  <a:srgbClr val="FFFF00"/>
                </a:highlight>
              </a:rPr>
              <a:t>&gt; Bias </a:t>
            </a:r>
            <a:r>
              <a:rPr lang="ko-KR" altLang="en-US" sz="1600" dirty="0" err="1">
                <a:highlight>
                  <a:srgbClr val="FFFF00"/>
                </a:highlight>
              </a:rPr>
              <a:t>증가량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  2) Ridge regularization(L2 regularization)</a:t>
            </a:r>
          </a:p>
          <a:p>
            <a:pPr marL="0" indent="0">
              <a:buNone/>
            </a:pPr>
            <a:r>
              <a:rPr lang="en-US" altLang="ko-KR" sz="2200" dirty="0"/>
              <a:t>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3) Lasso regularization(L1 regularization)</a:t>
            </a:r>
          </a:p>
          <a:p>
            <a:pPr marL="0" indent="0">
              <a:buNone/>
            </a:pPr>
            <a:endParaRPr lang="en-US" altLang="ko-KR" sz="2200" b="1" dirty="0"/>
          </a:p>
          <a:p>
            <a:pPr marL="0" indent="0">
              <a:buNone/>
            </a:pPr>
            <a:endParaRPr lang="en-US" altLang="ko-KR" sz="2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회귀분석 심화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D658C-F367-4D95-98CC-A6764361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0" y="4179200"/>
            <a:ext cx="3903289" cy="815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85F96-1469-42C1-95FC-B2D1E5962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4"/>
          <a:stretch/>
        </p:blipFill>
        <p:spPr>
          <a:xfrm>
            <a:off x="10389913" y="3228138"/>
            <a:ext cx="1470126" cy="1534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8783F3-2668-4DC9-AA28-6DD70AE9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79" y="5434051"/>
            <a:ext cx="3903289" cy="837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5DF9C0-B803-4100-97FC-0A83D77BEF81}"/>
              </a:ext>
            </a:extLst>
          </p:cNvPr>
          <p:cNvSpPr txBox="1"/>
          <p:nvPr/>
        </p:nvSpPr>
        <p:spPr>
          <a:xfrm>
            <a:off x="5322572" y="3862915"/>
            <a:ext cx="491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Loss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식에 뒤에 </a:t>
            </a:r>
            <a:r>
              <a:rPr lang="ko-KR" altLang="en-US" dirty="0">
                <a:solidFill>
                  <a:schemeClr val="bg1"/>
                </a:solidFill>
                <a:highlight>
                  <a:srgbClr val="2F5597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제약조건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term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붙은 형태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       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회귀계수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열벡터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9F1D1B-4E87-4DE7-ACAA-0C135B5C7B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48" b="3639"/>
          <a:stretch/>
        </p:blipFill>
        <p:spPr>
          <a:xfrm>
            <a:off x="5882718" y="4186080"/>
            <a:ext cx="932250" cy="11209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743AA7-55A2-4679-BC66-1B270408D268}"/>
              </a:ext>
            </a:extLst>
          </p:cNvPr>
          <p:cNvSpPr txBox="1"/>
          <p:nvPr/>
        </p:nvSpPr>
        <p:spPr>
          <a:xfrm>
            <a:off x="5429052" y="5490048"/>
            <a:ext cx="44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Lasso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방법은 좌표축의 한 변수만 선택되어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변수선택에도 사용됨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C15CFF-14ED-4CF2-B576-9E02D42B4AB7}"/>
              </a:ext>
            </a:extLst>
          </p:cNvPr>
          <p:cNvCxnSpPr>
            <a:cxnSpLocks/>
          </p:cNvCxnSpPr>
          <p:nvPr/>
        </p:nvCxnSpPr>
        <p:spPr>
          <a:xfrm>
            <a:off x="4113779" y="4807601"/>
            <a:ext cx="6913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0905DE-C560-4B3C-B10D-26A233F30738}"/>
              </a:ext>
            </a:extLst>
          </p:cNvPr>
          <p:cNvCxnSpPr>
            <a:cxnSpLocks/>
          </p:cNvCxnSpPr>
          <p:nvPr/>
        </p:nvCxnSpPr>
        <p:spPr>
          <a:xfrm>
            <a:off x="4167563" y="6017836"/>
            <a:ext cx="6913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6B0A7AE-B95C-481E-9445-9871BC8AB0D5}"/>
              </a:ext>
            </a:extLst>
          </p:cNvPr>
          <p:cNvSpPr/>
          <p:nvPr/>
        </p:nvSpPr>
        <p:spPr>
          <a:xfrm>
            <a:off x="10698225" y="3890683"/>
            <a:ext cx="430306" cy="438126"/>
          </a:xfrm>
          <a:prstGeom prst="ellipse">
            <a:avLst/>
          </a:prstGeom>
          <a:solidFill>
            <a:srgbClr val="2F559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CFA0222-196C-46D3-887D-07734FF72582}"/>
              </a:ext>
            </a:extLst>
          </p:cNvPr>
          <p:cNvGrpSpPr/>
          <p:nvPr/>
        </p:nvGrpSpPr>
        <p:grpSpPr>
          <a:xfrm>
            <a:off x="10559366" y="4994944"/>
            <a:ext cx="1354107" cy="1534655"/>
            <a:chOff x="10559366" y="4994944"/>
            <a:chExt cx="1354107" cy="15346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ED9BB2-C312-4BB1-B7C8-C1286BF1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9366" y="4994944"/>
              <a:ext cx="1354107" cy="1534655"/>
            </a:xfrm>
            <a:prstGeom prst="rect">
              <a:avLst/>
            </a:prstGeom>
          </p:spPr>
        </p:pic>
        <p:sp>
          <p:nvSpPr>
            <p:cNvPr id="30" name="순서도: 판단 29">
              <a:extLst>
                <a:ext uri="{FF2B5EF4-FFF2-40B4-BE49-F238E27FC236}">
                  <a16:creationId xmlns:a16="http://schemas.microsoft.com/office/drawing/2014/main" id="{94E6C2C7-99ED-4198-827C-4A7A1EE30EF2}"/>
                </a:ext>
              </a:extLst>
            </p:cNvPr>
            <p:cNvSpPr/>
            <p:nvPr/>
          </p:nvSpPr>
          <p:spPr>
            <a:xfrm>
              <a:off x="10698225" y="5630153"/>
              <a:ext cx="538196" cy="488545"/>
            </a:xfrm>
            <a:prstGeom prst="flowChartDecision">
              <a:avLst/>
            </a:prstGeom>
            <a:solidFill>
              <a:srgbClr val="2F5597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72634A-65CA-41AB-9101-A456D2BD8096}"/>
                </a:ext>
              </a:extLst>
            </p:cNvPr>
            <p:cNvSpPr/>
            <p:nvPr/>
          </p:nvSpPr>
          <p:spPr>
            <a:xfrm>
              <a:off x="10904638" y="5567401"/>
              <a:ext cx="125506" cy="1255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4DE8797-BAF4-4DFD-99BB-45BBF0656D8F}"/>
                </a:ext>
              </a:extLst>
            </p:cNvPr>
            <p:cNvSpPr/>
            <p:nvPr/>
          </p:nvSpPr>
          <p:spPr>
            <a:xfrm>
              <a:off x="11128756" y="5791521"/>
              <a:ext cx="125506" cy="1255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E8849A-A6CE-4024-848E-6069E5FE58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23F7EC-882B-42E4-9CFB-43A19A6E715B}"/>
              </a:ext>
            </a:extLst>
          </p:cNvPr>
          <p:cNvSpPr/>
          <p:nvPr/>
        </p:nvSpPr>
        <p:spPr>
          <a:xfrm>
            <a:off x="0" y="2097741"/>
            <a:ext cx="12192000" cy="31776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8FF63-7EF7-40CC-B895-DCC11C62DC0F}"/>
              </a:ext>
            </a:extLst>
          </p:cNvPr>
          <p:cNvSpPr txBox="1"/>
          <p:nvPr/>
        </p:nvSpPr>
        <p:spPr>
          <a:xfrm>
            <a:off x="0" y="293966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&lt;Ridge, Lasso&gt;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 계수의 크기에 제약을 줘서 회귀계수를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안정화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2) Regularization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overfitting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방지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2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82615"/>
            <a:ext cx="11421209" cy="4914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과제</a:t>
            </a:r>
            <a:r>
              <a:rPr lang="en-US" altLang="ko-KR" sz="1800" b="1" dirty="0"/>
              <a:t>1&gt;</a:t>
            </a:r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실습 코드에서 과제 부분을 채우고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데이터에 추가해서 </a:t>
            </a:r>
            <a:r>
              <a:rPr lang="ko-KR" altLang="en-US" sz="1800" b="1" dirty="0" err="1"/>
              <a:t>모델돌리기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과제</a:t>
            </a:r>
            <a:r>
              <a:rPr lang="en-US" altLang="ko-KR" sz="1800" b="1" dirty="0"/>
              <a:t>2&gt;</a:t>
            </a:r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추정된 회귀계수를 구하는 함수 구현하기</a:t>
            </a:r>
            <a:r>
              <a:rPr lang="en-US" altLang="ko-KR" sz="1800" b="1" dirty="0"/>
              <a:t> (</a:t>
            </a:r>
            <a:r>
              <a:rPr lang="ko-KR" altLang="en-US" sz="1800" b="1" dirty="0" err="1"/>
              <a:t>행렬곱을</a:t>
            </a:r>
            <a:r>
              <a:rPr lang="ko-KR" altLang="en-US" sz="1800" b="1" dirty="0"/>
              <a:t> 이용해서 간단하게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numpy</a:t>
            </a:r>
            <a:r>
              <a:rPr lang="ko-KR" altLang="en-US" sz="1800" b="1" dirty="0"/>
              <a:t>사용</a:t>
            </a:r>
            <a:r>
              <a:rPr lang="en-US" altLang="ko-KR" sz="1800" b="1" dirty="0"/>
              <a:t>, 5</a:t>
            </a:r>
            <a:r>
              <a:rPr lang="ko-KR" altLang="en-US" sz="1800" b="1" dirty="0"/>
              <a:t>줄 이하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r>
              <a:rPr lang="en-US" altLang="ko-KR" sz="1800" b="1" dirty="0"/>
              <a:t>   input: </a:t>
            </a:r>
            <a:r>
              <a:rPr lang="en-US" altLang="ko-KR" sz="1800" b="1" dirty="0" err="1"/>
              <a:t>data_x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독립변수 행렬 데이터</a:t>
            </a:r>
            <a:r>
              <a:rPr lang="en-US" altLang="ko-KR" sz="1800" b="1" dirty="0"/>
              <a:t>), </a:t>
            </a:r>
            <a:r>
              <a:rPr lang="en-US" altLang="ko-KR" sz="1800" b="1" dirty="0" err="1"/>
              <a:t>data_y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종속변수 벡터 데이터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r>
              <a:rPr lang="en-US" altLang="ko-KR" sz="1800" b="1" dirty="0"/>
              <a:t>   output: </a:t>
            </a:r>
            <a:r>
              <a:rPr lang="ko-KR" altLang="en-US" sz="1800" b="1" dirty="0"/>
              <a:t>추정된 회귀계수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벡터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과제</a:t>
            </a:r>
            <a:r>
              <a:rPr lang="en-US" altLang="ko-KR" sz="1800" b="1" dirty="0"/>
              <a:t>3&gt;</a:t>
            </a:r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주차 </a:t>
            </a:r>
            <a:r>
              <a:rPr lang="en-US" altLang="ko-KR" sz="1800" b="1" dirty="0"/>
              <a:t>Auction master </a:t>
            </a:r>
            <a:r>
              <a:rPr lang="ko-KR" altLang="en-US" sz="1800" b="1" dirty="0"/>
              <a:t>데이터로 회귀분석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아래 목록들을 </a:t>
            </a:r>
            <a:r>
              <a:rPr lang="ko-KR" altLang="en-US" sz="1800" b="1" dirty="0" err="1"/>
              <a:t>포함해야함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자유롭게 </a:t>
            </a:r>
            <a:r>
              <a:rPr lang="en-US" altLang="ko-KR" sz="1800" b="1" dirty="0"/>
              <a:t>EDA, </a:t>
            </a:r>
            <a:r>
              <a:rPr lang="ko-KR" altLang="en-US" sz="1800" b="1" dirty="0" err="1"/>
              <a:t>전처리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저번주</a:t>
            </a:r>
            <a:r>
              <a:rPr lang="ko-KR" altLang="en-US" sz="1800" b="1" dirty="0"/>
              <a:t> 과제 참고</a:t>
            </a:r>
            <a:r>
              <a:rPr lang="en-US" altLang="ko-KR" sz="1800" b="1" dirty="0"/>
              <a:t>o)</a:t>
            </a:r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변수 제거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선택 시 이유 설명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 err="1"/>
              <a:t>다중공선성</a:t>
            </a:r>
            <a:r>
              <a:rPr lang="ko-KR" altLang="en-US" sz="1800" b="1" dirty="0"/>
              <a:t> 확인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처리 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- fit</a:t>
            </a:r>
            <a:r>
              <a:rPr lang="ko-KR" altLang="en-US" sz="1800" b="1" dirty="0"/>
              <a:t>된 모델의 평가</a:t>
            </a:r>
            <a:r>
              <a:rPr lang="en-US" altLang="ko-KR" sz="1800" b="1" dirty="0"/>
              <a:t>(R-square, MSE </a:t>
            </a:r>
            <a:r>
              <a:rPr lang="ko-KR" altLang="en-US" sz="1800" b="1" dirty="0"/>
              <a:t>등등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r>
              <a:rPr lang="en-US" altLang="ko-KR" sz="1800" b="1" dirty="0"/>
              <a:t>     (</a:t>
            </a:r>
            <a:r>
              <a:rPr lang="ko-KR" altLang="en-US" sz="1800" b="1" dirty="0"/>
              <a:t>선택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정규화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변수선택법 등등</a:t>
            </a:r>
            <a:r>
              <a:rPr lang="en-US" altLang="ko-KR" sz="1800" b="1" dirty="0"/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머신러닝이란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“</a:t>
            </a:r>
            <a:r>
              <a:rPr lang="ko-KR" altLang="en-US" sz="2000" dirty="0"/>
              <a:t>만약 컴퓨터 프로그램이 특정한 태스크 </a:t>
            </a:r>
            <a:r>
              <a:rPr lang="en-US" altLang="ko-KR" sz="2000" dirty="0"/>
              <a:t>T</a:t>
            </a:r>
            <a:r>
              <a:rPr lang="ko-KR" altLang="en-US" sz="2000" dirty="0"/>
              <a:t>를 수행할 때 성능 </a:t>
            </a:r>
            <a:r>
              <a:rPr lang="en-US" altLang="ko-KR" sz="2000" dirty="0"/>
              <a:t>P </a:t>
            </a:r>
            <a:r>
              <a:rPr lang="ko-KR" altLang="en-US" sz="2000" dirty="0"/>
              <a:t>만큼 개선되는 경험 </a:t>
            </a:r>
            <a:r>
              <a:rPr lang="en-US" altLang="ko-KR" sz="2000" dirty="0"/>
              <a:t>E</a:t>
            </a:r>
            <a:r>
              <a:rPr lang="ko-KR" altLang="en-US" sz="2000" dirty="0"/>
              <a:t>를 보이면 그 컴퓨터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프로그램은 태스크와 성능 </a:t>
            </a:r>
            <a:r>
              <a:rPr lang="en-US" altLang="ko-KR" sz="2000" dirty="0"/>
              <a:t>P</a:t>
            </a:r>
            <a:r>
              <a:rPr lang="ko-KR" altLang="en-US" sz="2000" dirty="0"/>
              <a:t>에 대해 경험 </a:t>
            </a:r>
            <a:r>
              <a:rPr lang="en-US" altLang="ko-KR" sz="2000" dirty="0"/>
              <a:t>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학습했다라고</a:t>
            </a:r>
            <a:r>
              <a:rPr lang="ko-KR" altLang="en-US" sz="2000" dirty="0"/>
              <a:t> 할 수 있다</a:t>
            </a:r>
            <a:r>
              <a:rPr lang="en-US" altLang="ko-KR" sz="2000" dirty="0"/>
              <a:t>.”</a:t>
            </a:r>
          </a:p>
          <a:p>
            <a:pPr marL="0" indent="0" algn="r">
              <a:buNone/>
            </a:pPr>
            <a:r>
              <a:rPr lang="en-US" altLang="ko-KR" sz="2000" dirty="0"/>
              <a:t>-Tom Mitchell</a:t>
            </a:r>
          </a:p>
          <a:p>
            <a:pPr marL="0" indent="0">
              <a:buNone/>
            </a:pPr>
            <a:r>
              <a:rPr lang="en-US" altLang="ko-KR" sz="2000" dirty="0"/>
              <a:t>	Ex) </a:t>
            </a:r>
            <a:r>
              <a:rPr lang="ko-KR" altLang="en-US" sz="2000" dirty="0"/>
              <a:t>선형회귀</a:t>
            </a:r>
            <a:r>
              <a:rPr lang="en-US" altLang="ko-KR" sz="2000" dirty="0"/>
              <a:t>, KNN, SVM, Decision Tree, PCA </a:t>
            </a:r>
            <a:r>
              <a:rPr lang="ko-KR" altLang="en-US" sz="2000" dirty="0"/>
              <a:t>등 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050" name="Picture 2" descr="https://t1.daumcdn.net/cfile/tistory/236D384358FCCE6527">
            <a:extLst>
              <a:ext uri="{FF2B5EF4-FFF2-40B4-BE49-F238E27FC236}">
                <a16:creationId xmlns:a16="http://schemas.microsoft.com/office/drawing/2014/main" id="{A08FACE7-8A39-4C30-9466-C03929FC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90" b="99346" l="2121" r="89886">
                        <a14:foregroundMark x1="33605" y1="7407" x2="33605" y2="7407"/>
                        <a14:foregroundMark x1="34584" y1="8279" x2="33116" y2="7843"/>
                        <a14:foregroundMark x1="24633" y1="22876" x2="23980" y2="12200"/>
                        <a14:foregroundMark x1="16966" y1="28322" x2="15334" y2="23747"/>
                        <a14:foregroundMark x1="24796" y1="44009" x2="24470" y2="40959"/>
                        <a14:foregroundMark x1="57096" y1="53595" x2="57096" y2="53595"/>
                        <a14:foregroundMark x1="63295" y1="64052" x2="63295" y2="64052"/>
                        <a14:foregroundMark x1="67700" y1="68192" x2="67537" y2="78214"/>
                        <a14:foregroundMark x1="54486" y1="66013" x2="54812" y2="76688"/>
                        <a14:foregroundMark x1="67374" y1="78649" x2="70799" y2="89107"/>
                        <a14:foregroundMark x1="70799" y1="89107" x2="74715" y2="95207"/>
                        <a14:foregroundMark x1="55791" y1="93028" x2="32626" y2="93682"/>
                        <a14:foregroundMark x1="32626" y1="93682" x2="19250" y2="88235"/>
                        <a14:foregroundMark x1="9625" y1="87582" x2="2284" y2="92810"/>
                        <a14:foregroundMark x1="2284" y1="92810" x2="2121" y2="93028"/>
                        <a14:foregroundMark x1="78956" y1="99346" x2="79445" y2="99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1360"/>
            <a:ext cx="2904565" cy="217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투빅스</a:t>
            </a:r>
            <a:r>
              <a:rPr lang="ko-KR" altLang="en-US" sz="2000" dirty="0"/>
              <a:t> </a:t>
            </a:r>
            <a:r>
              <a:rPr lang="en-US" altLang="ko-KR" sz="2000" dirty="0"/>
              <a:t>11</a:t>
            </a:r>
            <a:r>
              <a:rPr lang="ko-KR" altLang="en-US" sz="2000" dirty="0"/>
              <a:t>기 정규세션 회귀분석</a:t>
            </a:r>
            <a:r>
              <a:rPr lang="en-US" altLang="ko-KR" sz="2000" dirty="0"/>
              <a:t>(</a:t>
            </a:r>
            <a:r>
              <a:rPr lang="ko-KR" altLang="en-US" sz="2000" dirty="0"/>
              <a:t>박규리님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 err="1"/>
              <a:t>투빅스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기 정규세션 회귀분석</a:t>
            </a:r>
            <a:r>
              <a:rPr lang="en-US" altLang="ko-KR" sz="2000" dirty="0"/>
              <a:t>(</a:t>
            </a:r>
            <a:r>
              <a:rPr lang="ko-KR" altLang="en-US" sz="2000" dirty="0"/>
              <a:t>김상진님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회귀분석 강의</a:t>
            </a:r>
            <a:r>
              <a:rPr lang="en-US" altLang="ko-KR" sz="2000" dirty="0"/>
              <a:t>(</a:t>
            </a:r>
            <a:r>
              <a:rPr lang="ko-KR" altLang="en-US" sz="2000" dirty="0"/>
              <a:t>유규상 교수님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인공지능 및 기계학습 개론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문일철</a:t>
            </a:r>
            <a:r>
              <a:rPr lang="ko-KR" altLang="en-US" sz="2000" dirty="0"/>
              <a:t> 교수님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1000" dirty="0">
                <a:hlinkClick r:id="rId2"/>
              </a:rPr>
              <a:t>http://solarisailab.com/archives/1785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3"/>
              </a:rPr>
              <a:t>https://circle.haus/t/chap-4-2/103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4"/>
              </a:rPr>
              <a:t>https://datascienceschool.net/view-notebook/266d699d748847b3a3aa7b9805b846ae/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5"/>
              </a:rPr>
              <a:t>https://m.blog.naver.com/PostView.nhn?blogId=mykepzzang&amp;logNo=220838509912&amp;proxyReferer=https%3A%2F%2Fwww.google.com%2F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6"/>
              </a:rPr>
              <a:t>https://wikidocs.net/21670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7"/>
              </a:rPr>
              <a:t>https://datascienceschool.net/view-notebook/e6ef730b7a3b4be7be4ff028d39d67f7/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8"/>
              </a:rPr>
              <a:t>https://ko.wikipedia.org/wiki/%EC%A0%9C%EA%B3%B1%ED%95%A9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9"/>
              </a:rPr>
              <a:t>https://kmrho1103.tistory.com/entry/%EC%A0%9C2%EC%9E%A5-%EC%A4%91%ED%9A%8C%EA%B7%80%EB%AA%A8%ED%98%95-%EC%A4%91%ED%9A%8C%EA%B7%80%EB%AA%A8%ED%98%95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>
                <a:hlinkClick r:id="rId10"/>
              </a:rPr>
              <a:t>https://cinema4dr12.tistory.com/1275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br>
              <a:rPr lang="ko-KR" altLang="en-US" sz="1000" dirty="0"/>
            </a:br>
            <a:endParaRPr lang="en-US" altLang="ko-KR" sz="1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6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머신러닝</a:t>
            </a:r>
            <a:r>
              <a:rPr lang="ko-KR" altLang="en-US" sz="3400" b="1" dirty="0"/>
              <a:t> 알고리즘 종류</a:t>
            </a:r>
            <a:endParaRPr lang="en-US" altLang="ko-KR" sz="3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600" b="1" dirty="0"/>
              <a:t>1) </a:t>
            </a:r>
            <a:r>
              <a:rPr lang="ko-KR" altLang="en-US" sz="2600" b="1" dirty="0"/>
              <a:t>지도학습</a:t>
            </a:r>
            <a:endParaRPr lang="en-US" altLang="ko-KR" sz="2600" b="1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데이터의 레이블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이 주어진 상태에서 컴퓨터를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ex)</a:t>
            </a:r>
            <a:r>
              <a:rPr lang="ko-KR" altLang="en-US" dirty="0"/>
              <a:t> 회귀분석</a:t>
            </a:r>
            <a:r>
              <a:rPr lang="en-US" altLang="ko-KR" dirty="0"/>
              <a:t>, </a:t>
            </a:r>
            <a:r>
              <a:rPr lang="ko-KR" altLang="en-US" dirty="0" err="1"/>
              <a:t>로지스틱회귀</a:t>
            </a:r>
            <a:r>
              <a:rPr lang="en-US" altLang="ko-KR" dirty="0"/>
              <a:t>, KNN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600" b="1" dirty="0"/>
              <a:t>2) </a:t>
            </a:r>
            <a:r>
              <a:rPr lang="ko-KR" altLang="en-US" sz="2600" b="1" dirty="0"/>
              <a:t>비지도학습</a:t>
            </a:r>
            <a:endParaRPr lang="en-US" altLang="ko-KR" sz="2600" b="1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데이터의 레이블이 주어지지 않은 상태에서 컴퓨터를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&gt;&gt;</a:t>
            </a:r>
            <a:r>
              <a:rPr lang="ko-KR" altLang="en-US" dirty="0"/>
              <a:t>데이터의 숨겨진 특성 파악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ex) Clustering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600" b="1" dirty="0"/>
              <a:t>3) </a:t>
            </a:r>
            <a:r>
              <a:rPr lang="ko-KR" altLang="en-US" sz="2600" b="1" dirty="0"/>
              <a:t>강화학습</a:t>
            </a:r>
            <a:endParaRPr lang="en-US" altLang="ko-KR" sz="2600" b="1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에이전트가 주어진 환경</a:t>
            </a:r>
            <a:r>
              <a:rPr lang="en-US" altLang="ko-KR" dirty="0"/>
              <a:t>(state)</a:t>
            </a:r>
            <a:r>
              <a:rPr lang="ko-KR" altLang="en-US" dirty="0"/>
              <a:t>에서 행동</a:t>
            </a:r>
            <a:r>
              <a:rPr lang="en-US" altLang="ko-KR" dirty="0"/>
              <a:t>(action)</a:t>
            </a:r>
            <a:r>
              <a:rPr lang="ko-KR" altLang="en-US" dirty="0"/>
              <a:t>을 취하고 이로부터 보상</a:t>
            </a:r>
            <a:r>
              <a:rPr lang="en-US" altLang="ko-KR" dirty="0"/>
              <a:t>(reward)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얻는데</a:t>
            </a:r>
            <a:r>
              <a:rPr lang="en-US" altLang="ko-KR" dirty="0"/>
              <a:t>, </a:t>
            </a:r>
            <a:r>
              <a:rPr lang="ko-KR" altLang="en-US" dirty="0"/>
              <a:t>보상을 최대화하는 방향으로 학습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21BDD-5262-44A3-8CE2-B2A9EF0344C3}"/>
              </a:ext>
            </a:extLst>
          </p:cNvPr>
          <p:cNvSpPr txBox="1"/>
          <p:nvPr/>
        </p:nvSpPr>
        <p:spPr>
          <a:xfrm>
            <a:off x="7283822" y="2568424"/>
            <a:ext cx="40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저번주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과제의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Hammer_price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(=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종속변수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A1D9-3D15-44AE-AF53-3AEC5D3A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74"/>
          <a:stretch/>
        </p:blipFill>
        <p:spPr>
          <a:xfrm>
            <a:off x="7230610" y="3475153"/>
            <a:ext cx="4764507" cy="1695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2D7AC4-8920-4FCF-AF87-03D92701D23E}"/>
              </a:ext>
            </a:extLst>
          </p:cNvPr>
          <p:cNvSpPr/>
          <p:nvPr/>
        </p:nvSpPr>
        <p:spPr>
          <a:xfrm>
            <a:off x="11289199" y="3428999"/>
            <a:ext cx="705917" cy="174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3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3400" dirty="0" err="1"/>
              <a:t>머신러닝</a:t>
            </a:r>
            <a:r>
              <a:rPr lang="ko-KR" altLang="en-US" sz="3400" dirty="0"/>
              <a:t> 알고리즘 종류</a:t>
            </a:r>
            <a:endParaRPr lang="en-US" altLang="ko-KR" sz="3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600" b="1" dirty="0"/>
              <a:t>1) </a:t>
            </a:r>
            <a:r>
              <a:rPr lang="ko-KR" altLang="en-US" sz="2600" b="1" dirty="0"/>
              <a:t>지도학습</a:t>
            </a:r>
            <a:endParaRPr lang="en-US" altLang="ko-KR" sz="2600" b="1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데이터의 레이블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이 주어진 상태에서 컴퓨터를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ex)</a:t>
            </a:r>
            <a:r>
              <a:rPr lang="ko-KR" altLang="en-US" dirty="0"/>
              <a:t> 회귀분석</a:t>
            </a:r>
            <a:r>
              <a:rPr lang="en-US" altLang="ko-KR" dirty="0"/>
              <a:t>, </a:t>
            </a:r>
            <a:r>
              <a:rPr lang="ko-KR" altLang="en-US" dirty="0" err="1"/>
              <a:t>로지스틱회귀</a:t>
            </a:r>
            <a:r>
              <a:rPr lang="en-US" altLang="ko-KR" dirty="0"/>
              <a:t>, KNN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600" b="1" dirty="0"/>
              <a:t>2) </a:t>
            </a:r>
            <a:r>
              <a:rPr lang="ko-KR" altLang="en-US" sz="2600" b="1" dirty="0"/>
              <a:t>비지도학습</a:t>
            </a:r>
            <a:endParaRPr lang="en-US" altLang="ko-KR" sz="2600" b="1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데이터의 레이블이 주어지지 않은 상태에서 컴퓨터를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&gt;&gt;</a:t>
            </a:r>
            <a:r>
              <a:rPr lang="ko-KR" altLang="en-US" dirty="0"/>
              <a:t>데이터의 숨겨진 특성 파악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ex) Clustering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600" b="1" dirty="0"/>
              <a:t>3) </a:t>
            </a:r>
            <a:r>
              <a:rPr lang="ko-KR" altLang="en-US" sz="2600" b="1" dirty="0"/>
              <a:t>강화학습</a:t>
            </a:r>
            <a:endParaRPr lang="en-US" altLang="ko-KR" sz="2600" b="1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에이전트가 주어진 환경</a:t>
            </a:r>
            <a:r>
              <a:rPr lang="en-US" altLang="ko-KR" dirty="0"/>
              <a:t>(state)</a:t>
            </a:r>
            <a:r>
              <a:rPr lang="ko-KR" altLang="en-US" dirty="0"/>
              <a:t>에서 행동</a:t>
            </a:r>
            <a:r>
              <a:rPr lang="en-US" altLang="ko-KR" dirty="0"/>
              <a:t>(action)</a:t>
            </a:r>
            <a:r>
              <a:rPr lang="ko-KR" altLang="en-US" dirty="0"/>
              <a:t>을 취하고 이로부터 보상</a:t>
            </a:r>
            <a:r>
              <a:rPr lang="en-US" altLang="ko-KR" dirty="0"/>
              <a:t>(reward)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얻는데</a:t>
            </a:r>
            <a:r>
              <a:rPr lang="en-US" altLang="ko-KR" dirty="0"/>
              <a:t>, </a:t>
            </a:r>
            <a:r>
              <a:rPr lang="ko-KR" altLang="en-US" dirty="0"/>
              <a:t>보상을 최대화하는 방향으로 학습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21BDD-5262-44A3-8CE2-B2A9EF0344C3}"/>
              </a:ext>
            </a:extLst>
          </p:cNvPr>
          <p:cNvSpPr txBox="1"/>
          <p:nvPr/>
        </p:nvSpPr>
        <p:spPr>
          <a:xfrm>
            <a:off x="7283822" y="2568424"/>
            <a:ext cx="40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저번주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과제의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Hammer_price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FF306F-C5E5-4230-BB2F-7FDF3B5F7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0428EC-7A63-4DB6-9390-9BF1C5A31B2F}"/>
              </a:ext>
            </a:extLst>
          </p:cNvPr>
          <p:cNvSpPr/>
          <p:nvPr/>
        </p:nvSpPr>
        <p:spPr>
          <a:xfrm>
            <a:off x="0" y="2097741"/>
            <a:ext cx="12192000" cy="35410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BBC17-C435-4ADD-BBB3-CE637768823C}"/>
              </a:ext>
            </a:extLst>
          </p:cNvPr>
          <p:cNvSpPr txBox="1"/>
          <p:nvPr/>
        </p:nvSpPr>
        <p:spPr>
          <a:xfrm>
            <a:off x="0" y="219466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잘하는 방법</a:t>
            </a:r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???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No free lunch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E8868F-5E26-450B-8409-2FB3E5D3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7" b="93271" l="9932" r="90297">
                        <a14:foregroundMark x1="26256" y1="16824" x2="26256" y2="16824"/>
                        <a14:foregroundMark x1="32534" y1="29744" x2="40297" y2="36878"/>
                        <a14:foregroundMark x1="36758" y1="10633" x2="20091" y2="24226"/>
                        <a14:foregroundMark x1="20091" y1="24226" x2="18721" y2="32032"/>
                        <a14:foregroundMark x1="28653" y1="22207" x2="46119" y2="43607"/>
                        <a14:foregroundMark x1="46119" y1="43607" x2="48858" y2="50202"/>
                        <a14:foregroundMark x1="48858" y1="50202" x2="59132" y2="60834"/>
                        <a14:foregroundMark x1="59132" y1="60834" x2="60731" y2="59892"/>
                        <a14:foregroundMark x1="69749" y1="67564" x2="73174" y2="73486"/>
                        <a14:foregroundMark x1="73174" y1="73486" x2="76027" y2="76178"/>
                        <a14:foregroundMark x1="60959" y1="61238" x2="73858" y2="83580"/>
                        <a14:foregroundMark x1="73858" y1="83580" x2="75000" y2="83580"/>
                        <a14:foregroundMark x1="17808" y1="30283" x2="15411" y2="38089"/>
                        <a14:foregroundMark x1="15411" y1="38089" x2="18493" y2="55855"/>
                        <a14:foregroundMark x1="18493" y1="55855" x2="17466" y2="62853"/>
                        <a14:foregroundMark x1="17466" y1="62853" x2="19635" y2="69987"/>
                        <a14:foregroundMark x1="19635" y1="69987" x2="27397" y2="82234"/>
                        <a14:foregroundMark x1="27397" y1="82234" x2="34247" y2="87887"/>
                        <a14:foregroundMark x1="34247" y1="87887" x2="40183" y2="88694"/>
                        <a14:foregroundMark x1="40183" y1="88694" x2="49087" y2="88694"/>
                        <a14:foregroundMark x1="49087" y1="88694" x2="55594" y2="88964"/>
                        <a14:foregroundMark x1="55594" y1="88964" x2="61644" y2="88291"/>
                        <a14:foregroundMark x1="61644" y1="88291" x2="75457" y2="78869"/>
                        <a14:foregroundMark x1="75457" y1="78869" x2="83790" y2="65949"/>
                        <a14:foregroundMark x1="83790" y1="65949" x2="88242" y2="50606"/>
                        <a14:foregroundMark x1="88242" y1="50606" x2="86872" y2="42261"/>
                        <a14:foregroundMark x1="86872" y1="42261" x2="78653" y2="23284"/>
                        <a14:foregroundMark x1="78653" y1="23284" x2="72945" y2="17497"/>
                        <a14:foregroundMark x1="72945" y1="17497" x2="54452" y2="6326"/>
                        <a14:foregroundMark x1="54452" y1="6326" x2="47831" y2="6057"/>
                        <a14:foregroundMark x1="47831" y1="6057" x2="35274" y2="11171"/>
                        <a14:foregroundMark x1="46461" y1="93271" x2="60388" y2="88022"/>
                        <a14:foregroundMark x1="90297" y1="49394" x2="90297" y2="4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213" y="3086578"/>
            <a:ext cx="2546063" cy="2159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4081E-9B0D-4715-9852-B35A513C6128}"/>
              </a:ext>
            </a:extLst>
          </p:cNvPr>
          <p:cNvSpPr txBox="1"/>
          <p:nvPr/>
        </p:nvSpPr>
        <p:spPr>
          <a:xfrm>
            <a:off x="3639672" y="3226832"/>
            <a:ext cx="7691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EDA,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전처리부터 적절한 모델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파라미터 등등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많이 고민해보고 직접 해봐야함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유용한 자료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https://github.com/ExcelsiorCJH/Hands-On-ML/blob/master/Chap02-End_to_End_ML_Project/Chap02-End_to_End_ML_Project.ipynb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https://github.com/KaggleBreak/walkingkaggle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6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Training and Testing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100" b="1" dirty="0"/>
              <a:t>    1) Training data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모델에 넣어 파라미터를 </a:t>
            </a:r>
            <a:r>
              <a:rPr lang="en-US" altLang="ko-KR" sz="2000" dirty="0"/>
              <a:t>inference</a:t>
            </a:r>
            <a:r>
              <a:rPr lang="ko-KR" altLang="en-US" sz="2000" dirty="0"/>
              <a:t>할 때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현재</a:t>
            </a:r>
            <a:r>
              <a:rPr lang="en-US" altLang="ko-KR" sz="2000" dirty="0"/>
              <a:t>, </a:t>
            </a:r>
            <a:r>
              <a:rPr lang="ko-KR" altLang="en-US" sz="2000" dirty="0"/>
              <a:t>과거의 경험</a:t>
            </a:r>
            <a:r>
              <a:rPr lang="en-US" altLang="ko-KR" sz="2000" dirty="0"/>
              <a:t>(</a:t>
            </a:r>
            <a:r>
              <a:rPr lang="ko-KR" altLang="en-US" sz="2000" dirty="0"/>
              <a:t>지식</a:t>
            </a:r>
            <a:r>
              <a:rPr lang="en-US" altLang="ko-KR" sz="2000" dirty="0"/>
              <a:t>)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2100" b="1" dirty="0"/>
              <a:t>    2) Test data</a:t>
            </a:r>
          </a:p>
          <a:p>
            <a:pPr marL="0" indent="0">
              <a:buNone/>
            </a:pPr>
            <a:r>
              <a:rPr lang="en-US" altLang="ko-KR" sz="2000" dirty="0"/>
              <a:t>       - inference</a:t>
            </a:r>
            <a:r>
              <a:rPr lang="ko-KR" altLang="en-US" sz="2000" dirty="0"/>
              <a:t>한 모델이 실제 다른 데이터에도 잘 맞는지 평가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미래의 들어올 데이터를 </a:t>
            </a:r>
            <a:r>
              <a:rPr lang="en-US" altLang="ko-KR" sz="2000" dirty="0"/>
              <a:t>imitate</a:t>
            </a:r>
          </a:p>
          <a:p>
            <a:pPr marL="0" indent="0">
              <a:buNone/>
            </a:pPr>
            <a:r>
              <a:rPr lang="en-US" altLang="ko-KR" sz="2000" dirty="0"/>
              <a:t>       - test data</a:t>
            </a:r>
            <a:r>
              <a:rPr lang="ko-KR" altLang="en-US" sz="2000" dirty="0"/>
              <a:t>는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데이터와 관련 없어야 함</a:t>
            </a:r>
            <a:endParaRPr lang="en-US" altLang="ko-KR" sz="2000" dirty="0"/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데이터를 보통 </a:t>
            </a:r>
            <a:r>
              <a:rPr lang="en-US" altLang="ko-KR" sz="2000" dirty="0" err="1"/>
              <a:t>Train:Test</a:t>
            </a:r>
            <a:r>
              <a:rPr lang="en-US" altLang="ko-KR" sz="2000" dirty="0"/>
              <a:t>=7:3</a:t>
            </a:r>
            <a:r>
              <a:rPr lang="ko-KR" altLang="en-US" sz="2000" dirty="0"/>
              <a:t>으로 분할해서 모델을 돌림</a:t>
            </a:r>
            <a:endParaRPr lang="en-US" altLang="ko-KR" sz="2000" dirty="0"/>
          </a:p>
          <a:p>
            <a:pPr marL="0" indent="0" algn="r">
              <a:buNone/>
            </a:pPr>
            <a:r>
              <a:rPr lang="en-US" altLang="ko-KR" sz="1600" dirty="0" err="1"/>
              <a:t>cf</a:t>
            </a:r>
            <a:r>
              <a:rPr lang="en-US" altLang="ko-KR" sz="1600" dirty="0"/>
              <a:t>) Dev</a:t>
            </a:r>
            <a:r>
              <a:rPr lang="ko-KR" altLang="en-US" sz="1600" dirty="0"/>
              <a:t> </a:t>
            </a:r>
            <a:r>
              <a:rPr lang="en-US" altLang="ko-KR" sz="1600" dirty="0"/>
              <a:t>set</a:t>
            </a:r>
            <a:r>
              <a:rPr lang="ko-KR" altLang="en-US" sz="1600" dirty="0"/>
              <a:t>을 사용할 경우 보통 </a:t>
            </a:r>
            <a:r>
              <a:rPr lang="en-US" altLang="ko-KR" sz="1600" dirty="0" err="1"/>
              <a:t>Train:Dev:Test</a:t>
            </a:r>
            <a:r>
              <a:rPr lang="en-US" altLang="ko-KR" sz="1600" dirty="0"/>
              <a:t>=6:2:2</a:t>
            </a:r>
            <a:r>
              <a:rPr lang="ko-KR" altLang="en-US" sz="1600" dirty="0"/>
              <a:t>으로 분할</a:t>
            </a:r>
            <a:r>
              <a:rPr lang="en-US" altLang="ko-KR" sz="1600" dirty="0"/>
              <a:t> (Dev(validation)</a:t>
            </a:r>
            <a:r>
              <a:rPr lang="ko-KR" altLang="en-US" sz="1600" dirty="0"/>
              <a:t> </a:t>
            </a:r>
            <a:r>
              <a:rPr lang="en-US" altLang="ko-KR" sz="1600" dirty="0"/>
              <a:t>set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튜닝 목적</a:t>
            </a:r>
            <a:r>
              <a:rPr lang="en-US" altLang="ko-KR" sz="1600" dirty="0"/>
              <a:t>)</a:t>
            </a:r>
            <a:endParaRPr lang="en-US" altLang="ko-KR" sz="1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Bias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7DA71-52AC-4C16-902B-123D74D44DA8}"/>
              </a:ext>
            </a:extLst>
          </p:cNvPr>
          <p:cNvSpPr txBox="1"/>
          <p:nvPr/>
        </p:nvSpPr>
        <p:spPr>
          <a:xfrm>
            <a:off x="12398188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https://t1.daumcdn.net/cfile/tistory/9951E5445AAE1BE025">
            <a:extLst>
              <a:ext uri="{FF2B5EF4-FFF2-40B4-BE49-F238E27FC236}">
                <a16:creationId xmlns:a16="http://schemas.microsoft.com/office/drawing/2014/main" id="{1BB145AE-1669-434E-A016-B420DDDD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81" y="2329752"/>
            <a:ext cx="4845838" cy="150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0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과대적합</a:t>
            </a:r>
            <a:r>
              <a:rPr lang="en-US" altLang="ko-KR" b="1" dirty="0"/>
              <a:t>(Overfitting)</a:t>
            </a:r>
            <a:r>
              <a:rPr lang="ko-KR" altLang="en-US" b="1" dirty="0"/>
              <a:t>과 과소적합</a:t>
            </a:r>
            <a:r>
              <a:rPr lang="en-US" altLang="ko-KR" b="1" dirty="0"/>
              <a:t>(Underfitting)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200" dirty="0"/>
              <a:t> </a:t>
            </a: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ko-KR" altLang="en-US" sz="2200" dirty="0">
                <a:highlight>
                  <a:srgbClr val="FFFF00"/>
                </a:highlight>
              </a:rPr>
              <a:t>과대적합</a:t>
            </a:r>
            <a:r>
              <a:rPr lang="en-US" altLang="ko-KR" sz="2200" dirty="0"/>
              <a:t>: train </a:t>
            </a:r>
            <a:r>
              <a:rPr lang="ko-KR" altLang="en-US" sz="2200" dirty="0"/>
              <a:t>데이터를 매우 잘 설명하나</a:t>
            </a:r>
            <a:r>
              <a:rPr lang="en-US" altLang="ko-KR" sz="2200" dirty="0"/>
              <a:t>,</a:t>
            </a:r>
            <a:r>
              <a:rPr lang="ko-KR" altLang="en-US" sz="2200" dirty="0"/>
              <a:t> 새로운 데이터가 들어오면 잘 맞추지 못함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      (</a:t>
            </a:r>
            <a:r>
              <a:rPr lang="ko-KR" altLang="en-US" sz="2200" dirty="0"/>
              <a:t>일반성이 떨어짐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 - </a:t>
            </a:r>
            <a:r>
              <a:rPr lang="ko-KR" altLang="en-US" sz="2200" dirty="0">
                <a:highlight>
                  <a:srgbClr val="C0C0C0"/>
                </a:highlight>
              </a:rPr>
              <a:t>과소적합</a:t>
            </a:r>
            <a:r>
              <a:rPr lang="en-US" altLang="ko-KR" sz="2200" dirty="0"/>
              <a:t>: </a:t>
            </a:r>
            <a:r>
              <a:rPr lang="ko-KR" altLang="en-US" sz="2200" dirty="0"/>
              <a:t>모델이 단순해서</a:t>
            </a:r>
            <a:r>
              <a:rPr lang="en-US" altLang="ko-KR" sz="2200" dirty="0"/>
              <a:t> train</a:t>
            </a:r>
            <a:r>
              <a:rPr lang="ko-KR" altLang="en-US" sz="2200" dirty="0"/>
              <a:t> 데이터를 완벽하게 맞추지 못하지만</a:t>
            </a:r>
            <a:r>
              <a:rPr lang="en-US" altLang="ko-KR" sz="2200" dirty="0"/>
              <a:t>, </a:t>
            </a:r>
            <a:r>
              <a:rPr lang="ko-KR" altLang="en-US" sz="2200" dirty="0"/>
              <a:t>새로운 데이터도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       </a:t>
            </a:r>
            <a:r>
              <a:rPr lang="ko-KR" altLang="en-US" sz="2200" dirty="0"/>
              <a:t>어느정도 잘 맞춤</a:t>
            </a:r>
            <a:r>
              <a:rPr lang="en-US" altLang="ko-KR" sz="2200" dirty="0"/>
              <a:t> (</a:t>
            </a:r>
            <a:r>
              <a:rPr lang="ko-KR" altLang="en-US" sz="2200" dirty="0"/>
              <a:t>일반화된 모델</a:t>
            </a:r>
            <a:r>
              <a:rPr lang="en-US" altLang="ko-KR" sz="2200" dirty="0"/>
              <a:t>)</a:t>
            </a:r>
            <a:endParaRPr lang="en-US" altLang="ko-KR" sz="22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Bias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90092F5-0124-4ACB-B5A1-14DE55661D0F}"/>
              </a:ext>
            </a:extLst>
          </p:cNvPr>
          <p:cNvGrpSpPr/>
          <p:nvPr/>
        </p:nvGrpSpPr>
        <p:grpSpPr>
          <a:xfrm>
            <a:off x="2111283" y="4388282"/>
            <a:ext cx="7687596" cy="2125562"/>
            <a:chOff x="2120247" y="4195483"/>
            <a:chExt cx="7687596" cy="2125562"/>
          </a:xfrm>
        </p:grpSpPr>
        <p:pic>
          <p:nvPicPr>
            <p:cNvPr id="1026" name="Picture 2" descr="ê³¼ëì í©ì ëí ì´ë¯¸ì§ ê²ìê²°ê³¼">
              <a:extLst>
                <a:ext uri="{FF2B5EF4-FFF2-40B4-BE49-F238E27FC236}">
                  <a16:creationId xmlns:a16="http://schemas.microsoft.com/office/drawing/2014/main" id="{1553E9CF-3BE6-4ECF-BE7E-0338F5981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" t="7022" r="1127" b="26443"/>
            <a:stretch/>
          </p:blipFill>
          <p:spPr bwMode="auto">
            <a:xfrm>
              <a:off x="2120247" y="4195483"/>
              <a:ext cx="7687596" cy="18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DD2B03-F8C0-4689-A257-268B278914FB}"/>
                </a:ext>
              </a:extLst>
            </p:cNvPr>
            <p:cNvSpPr txBox="1"/>
            <p:nvPr/>
          </p:nvSpPr>
          <p:spPr>
            <a:xfrm>
              <a:off x="2120247" y="5951713"/>
              <a:ext cx="240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C0C0C0"/>
                  </a:highlight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Underfitted</a:t>
              </a:r>
              <a:endParaRPr lang="ko-KR" altLang="en-US" dirty="0">
                <a:highlight>
                  <a:srgbClr val="C0C0C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22D26E-3827-4BAB-9464-A506F44F5668}"/>
                </a:ext>
              </a:extLst>
            </p:cNvPr>
            <p:cNvSpPr txBox="1"/>
            <p:nvPr/>
          </p:nvSpPr>
          <p:spPr>
            <a:xfrm>
              <a:off x="4762774" y="5947268"/>
              <a:ext cx="240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Good Fit</a:t>
              </a: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5A33C-76BE-41D2-90D9-08AB271B091B}"/>
                </a:ext>
              </a:extLst>
            </p:cNvPr>
            <p:cNvSpPr txBox="1"/>
            <p:nvPr/>
          </p:nvSpPr>
          <p:spPr>
            <a:xfrm>
              <a:off x="7330133" y="5947268"/>
              <a:ext cx="240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Overfitted</a:t>
              </a:r>
              <a:endPara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53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Bias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Variance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</a:p>
          <a:p>
            <a:pPr marL="0" indent="0">
              <a:buNone/>
            </a:pPr>
            <a:r>
              <a:rPr lang="en-US" altLang="ko-KR" sz="2200" b="1" dirty="0"/>
              <a:t>  1) Bias</a:t>
            </a:r>
          </a:p>
          <a:p>
            <a:pPr marL="0" indent="0">
              <a:buNone/>
            </a:pPr>
            <a:r>
              <a:rPr lang="en-US" altLang="ko-KR" sz="2100" dirty="0"/>
              <a:t>     - True function</a:t>
            </a:r>
            <a:r>
              <a:rPr lang="ko-KR" altLang="en-US" sz="2100" dirty="0"/>
              <a:t>과 모든 데이터셋으로 얻는 </a:t>
            </a:r>
            <a:r>
              <a:rPr lang="ko-KR" altLang="en-US" sz="2100" dirty="0" err="1"/>
              <a:t>머신러닝</a:t>
            </a:r>
            <a:r>
              <a:rPr lang="ko-KR" altLang="en-US" sz="2100" dirty="0"/>
              <a:t> </a:t>
            </a:r>
            <a:r>
              <a:rPr lang="en-US" altLang="ko-KR" sz="2100" dirty="0"/>
              <a:t>function</a:t>
            </a:r>
            <a:r>
              <a:rPr lang="ko-KR" altLang="en-US" sz="2100" dirty="0"/>
              <a:t>과의 차이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        (</a:t>
            </a:r>
            <a:r>
              <a:rPr lang="ko-KR" altLang="en-US" sz="2100" dirty="0" err="1"/>
              <a:t>머신러닝</a:t>
            </a:r>
            <a:r>
              <a:rPr lang="ko-KR" altLang="en-US" sz="2100" dirty="0"/>
              <a:t> 모델을 사용하기 때문에 필연적으로 발생하는 오차</a:t>
            </a:r>
            <a:r>
              <a:rPr lang="en-US" altLang="ko-KR" sz="2100" dirty="0"/>
              <a:t>)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/>
              <a:t>  2) Variance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/>
              <a:t>     - </a:t>
            </a:r>
            <a:r>
              <a:rPr lang="ko-KR" altLang="en-US" sz="2100" dirty="0"/>
              <a:t>모든 데이터셋으로 얻는 </a:t>
            </a:r>
            <a:r>
              <a:rPr lang="en-US" altLang="ko-KR" sz="2100" dirty="0"/>
              <a:t>ML</a:t>
            </a:r>
            <a:r>
              <a:rPr lang="ko-KR" altLang="en-US" sz="2100" dirty="0"/>
              <a:t> </a:t>
            </a:r>
            <a:r>
              <a:rPr lang="en-US" altLang="ko-KR" sz="2100" dirty="0"/>
              <a:t>function</a:t>
            </a:r>
            <a:r>
              <a:rPr lang="ko-KR" altLang="en-US" sz="2100" dirty="0"/>
              <a:t>과 </a:t>
            </a:r>
            <a:endParaRPr lang="en-US" altLang="ko-KR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/>
              <a:t>       </a:t>
            </a:r>
            <a:r>
              <a:rPr lang="ko-KR" altLang="en-US" sz="2100" dirty="0"/>
              <a:t>수집된 일부 데이터로 얻은 </a:t>
            </a:r>
            <a:r>
              <a:rPr lang="en-US" altLang="ko-KR" sz="2100" dirty="0"/>
              <a:t>ML function</a:t>
            </a:r>
            <a:r>
              <a:rPr lang="ko-KR" altLang="en-US" sz="2100" dirty="0"/>
              <a:t>의 차이</a:t>
            </a:r>
            <a:endParaRPr lang="en-US" altLang="ko-KR" sz="2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100" dirty="0"/>
              <a:t>       </a:t>
            </a:r>
            <a:r>
              <a:rPr lang="en-US" altLang="ko-KR" sz="2100" dirty="0"/>
              <a:t>(</a:t>
            </a:r>
            <a:r>
              <a:rPr lang="ko-KR" altLang="en-US" sz="2100" dirty="0"/>
              <a:t>제한된 데이터로 인해 발생하는 오차</a:t>
            </a:r>
            <a:r>
              <a:rPr lang="en-US" altLang="ko-KR" sz="21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3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en-US" altLang="ko-KR" sz="1800" dirty="0"/>
              <a:t>&gt;&gt;Bias, Variance</a:t>
            </a:r>
            <a:r>
              <a:rPr lang="ko-KR" altLang="en-US" sz="1800" dirty="0"/>
              <a:t>는 오차이니까 </a:t>
            </a:r>
            <a:r>
              <a:rPr lang="ko-KR" altLang="en-US" sz="1800" dirty="0">
                <a:highlight>
                  <a:srgbClr val="FFFF00"/>
                </a:highlight>
              </a:rPr>
              <a:t>작으면 좋음</a:t>
            </a:r>
            <a:r>
              <a:rPr lang="en-US" altLang="ko-KR" sz="1800" dirty="0">
                <a:highlight>
                  <a:srgbClr val="FFFF00"/>
                </a:highlight>
              </a:rPr>
              <a:t>!</a:t>
            </a:r>
            <a:endParaRPr lang="en-US" altLang="ko-KR" sz="2200" dirty="0">
              <a:highlight>
                <a:srgbClr val="FFFF00"/>
              </a:highlight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Bias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5CD5-2088-419D-A46F-A5B35988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59" y="398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F93A7F-1C08-457E-8B03-D20B41080BF0}"/>
              </a:ext>
            </a:extLst>
          </p:cNvPr>
          <p:cNvGrpSpPr/>
          <p:nvPr/>
        </p:nvGrpSpPr>
        <p:grpSpPr>
          <a:xfrm>
            <a:off x="6835576" y="3822806"/>
            <a:ext cx="4136901" cy="2477531"/>
            <a:chOff x="7974414" y="4052046"/>
            <a:chExt cx="4136901" cy="24775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B16E48-6B93-4747-8F86-2226DE8833F4}"/>
                </a:ext>
              </a:extLst>
            </p:cNvPr>
            <p:cNvGrpSpPr/>
            <p:nvPr/>
          </p:nvGrpSpPr>
          <p:grpSpPr>
            <a:xfrm>
              <a:off x="7974414" y="4052046"/>
              <a:ext cx="4136901" cy="2477531"/>
              <a:chOff x="8019239" y="4052046"/>
              <a:chExt cx="4136901" cy="2477531"/>
            </a:xfrm>
          </p:grpSpPr>
          <p:pic>
            <p:nvPicPr>
              <p:cNvPr id="2051" name="_x389959616" descr="EMB00005c843d5c">
                <a:extLst>
                  <a:ext uri="{FF2B5EF4-FFF2-40B4-BE49-F238E27FC236}">
                    <a16:creationId xmlns:a16="http://schemas.microsoft.com/office/drawing/2014/main" id="{34297266-06AF-4FCE-802B-AA8EBA908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9239" y="4052046"/>
                <a:ext cx="4136901" cy="247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721072B-58F2-4824-9425-488BAE1EE649}"/>
                  </a:ext>
                </a:extLst>
              </p:cNvPr>
              <p:cNvSpPr/>
              <p:nvPr/>
            </p:nvSpPr>
            <p:spPr>
              <a:xfrm>
                <a:off x="8830235" y="4329953"/>
                <a:ext cx="1326777" cy="1326777"/>
              </a:xfrm>
              <a:prstGeom prst="ellipse">
                <a:avLst/>
              </a:prstGeom>
              <a:solidFill>
                <a:srgbClr val="FFC000">
                  <a:alpha val="4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38B784-AF19-45D1-9C2B-48399E81BE7D}"/>
                  </a:ext>
                </a:extLst>
              </p:cNvPr>
              <p:cNvSpPr/>
              <p:nvPr/>
            </p:nvSpPr>
            <p:spPr>
              <a:xfrm>
                <a:off x="10735234" y="4052046"/>
                <a:ext cx="1326777" cy="132677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4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52812F4-8FCA-41A3-9B5E-432A141E7199}"/>
                  </a:ext>
                </a:extLst>
              </p:cNvPr>
              <p:cNvSpPr/>
              <p:nvPr/>
            </p:nvSpPr>
            <p:spPr>
              <a:xfrm>
                <a:off x="9944143" y="4656821"/>
                <a:ext cx="1326777" cy="132677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98CEE1-E4E1-46A5-A06F-018A1F2D2B63}"/>
                </a:ext>
              </a:extLst>
            </p:cNvPr>
            <p:cNvSpPr txBox="1"/>
            <p:nvPr/>
          </p:nvSpPr>
          <p:spPr>
            <a:xfrm>
              <a:off x="9273987" y="5117213"/>
              <a:ext cx="439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1</a:t>
              </a:r>
              <a:endPara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DC2ED-B750-40CB-B947-215C0AB32BE7}"/>
                </a:ext>
              </a:extLst>
            </p:cNvPr>
            <p:cNvSpPr txBox="1"/>
            <p:nvPr/>
          </p:nvSpPr>
          <p:spPr>
            <a:xfrm>
              <a:off x="10421469" y="5370125"/>
              <a:ext cx="439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</a:t>
              </a:r>
              <a:endPara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BC30FC-B69D-4233-AD55-68BD35E626F5}"/>
                </a:ext>
              </a:extLst>
            </p:cNvPr>
            <p:cNvSpPr txBox="1"/>
            <p:nvPr/>
          </p:nvSpPr>
          <p:spPr>
            <a:xfrm>
              <a:off x="11400908" y="4656821"/>
              <a:ext cx="439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3</a:t>
              </a:r>
              <a:endPara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71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42AFE8-39BC-47F0-AE3D-59E2523F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Bias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Variance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1) Bias</a:t>
            </a:r>
          </a:p>
          <a:p>
            <a:pPr marL="0" indent="0">
              <a:buNone/>
            </a:pPr>
            <a:r>
              <a:rPr lang="en-US" altLang="ko-KR" sz="2200" dirty="0"/>
              <a:t>   - True function</a:t>
            </a:r>
            <a:r>
              <a:rPr lang="ko-KR" altLang="en-US" sz="2200" dirty="0"/>
              <a:t>과 모든 데이터셋으로 얻는 </a:t>
            </a:r>
            <a:r>
              <a:rPr lang="ko-KR" altLang="en-US" sz="2200" dirty="0" err="1"/>
              <a:t>머신러닝</a:t>
            </a:r>
            <a:r>
              <a:rPr lang="ko-KR" altLang="en-US" sz="2200" dirty="0"/>
              <a:t> </a:t>
            </a:r>
            <a:r>
              <a:rPr lang="en-US" altLang="ko-KR" sz="2200" dirty="0"/>
              <a:t>function</a:t>
            </a:r>
            <a:r>
              <a:rPr lang="ko-KR" altLang="en-US" sz="2200" dirty="0"/>
              <a:t>과의 차이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(</a:t>
            </a:r>
            <a:r>
              <a:rPr lang="ko-KR" altLang="en-US" sz="2200" dirty="0" err="1"/>
              <a:t>머신러닝</a:t>
            </a:r>
            <a:r>
              <a:rPr lang="ko-KR" altLang="en-US" sz="2200" dirty="0"/>
              <a:t> 모델을 사용하기 때문에 필연적으로 발생하는 오차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2) Variance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   - </a:t>
            </a:r>
            <a:r>
              <a:rPr lang="ko-KR" altLang="en-US" sz="2200" dirty="0"/>
              <a:t>모든 데이터셋으로 얻는 </a:t>
            </a:r>
            <a:r>
              <a:rPr lang="en-US" altLang="ko-KR" sz="2200" dirty="0"/>
              <a:t>ML</a:t>
            </a:r>
            <a:r>
              <a:rPr lang="ko-KR" altLang="en-US" sz="2200" dirty="0"/>
              <a:t> </a:t>
            </a:r>
            <a:r>
              <a:rPr lang="en-US" altLang="ko-KR" sz="2200" dirty="0"/>
              <a:t>function</a:t>
            </a:r>
            <a:r>
              <a:rPr lang="ko-KR" altLang="en-US" sz="2200" dirty="0"/>
              <a:t>과 현재 주어진 데이터로 </a:t>
            </a: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얻은 </a:t>
            </a:r>
            <a:r>
              <a:rPr lang="en-US" altLang="ko-KR" sz="2200" dirty="0"/>
              <a:t>ML function</a:t>
            </a:r>
            <a:r>
              <a:rPr lang="ko-KR" altLang="en-US" sz="2200" dirty="0"/>
              <a:t>의 차이</a:t>
            </a: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     </a:t>
            </a:r>
            <a:r>
              <a:rPr lang="en-US" altLang="ko-KR" sz="2200" dirty="0"/>
              <a:t>(</a:t>
            </a:r>
            <a:r>
              <a:rPr lang="ko-KR" altLang="en-US" sz="2200" dirty="0"/>
              <a:t>제한된 데이터로 인해 발생하는 오차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BDB113D-B9F2-4073-ACA5-3FC500AE679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Bias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75CD5-2088-419D-A46F-A5B35988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59" y="398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5B16E48-6B93-4747-8F86-2226DE8833F4}"/>
              </a:ext>
            </a:extLst>
          </p:cNvPr>
          <p:cNvGrpSpPr/>
          <p:nvPr/>
        </p:nvGrpSpPr>
        <p:grpSpPr>
          <a:xfrm>
            <a:off x="8019239" y="4052046"/>
            <a:ext cx="4136901" cy="2477531"/>
            <a:chOff x="8019239" y="4052046"/>
            <a:chExt cx="4136901" cy="2477531"/>
          </a:xfrm>
        </p:grpSpPr>
        <p:pic>
          <p:nvPicPr>
            <p:cNvPr id="2051" name="_x389959616" descr="EMB00005c843d5c">
              <a:extLst>
                <a:ext uri="{FF2B5EF4-FFF2-40B4-BE49-F238E27FC236}">
                  <a16:creationId xmlns:a16="http://schemas.microsoft.com/office/drawing/2014/main" id="{34297266-06AF-4FCE-802B-AA8EBA908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39" y="4052046"/>
              <a:ext cx="4136901" cy="247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721072B-58F2-4824-9425-488BAE1EE649}"/>
                </a:ext>
              </a:extLst>
            </p:cNvPr>
            <p:cNvSpPr/>
            <p:nvPr/>
          </p:nvSpPr>
          <p:spPr>
            <a:xfrm>
              <a:off x="8830235" y="4329953"/>
              <a:ext cx="1326777" cy="1326777"/>
            </a:xfrm>
            <a:prstGeom prst="ellipse">
              <a:avLst/>
            </a:prstGeom>
            <a:solidFill>
              <a:srgbClr val="FFC00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038B784-AF19-45D1-9C2B-48399E81BE7D}"/>
                </a:ext>
              </a:extLst>
            </p:cNvPr>
            <p:cNvSpPr/>
            <p:nvPr/>
          </p:nvSpPr>
          <p:spPr>
            <a:xfrm>
              <a:off x="10735234" y="4052046"/>
              <a:ext cx="1326777" cy="1326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2812F4-8FCA-41A3-9B5E-432A141E7199}"/>
                </a:ext>
              </a:extLst>
            </p:cNvPr>
            <p:cNvSpPr/>
            <p:nvPr/>
          </p:nvSpPr>
          <p:spPr>
            <a:xfrm>
              <a:off x="9944143" y="4656821"/>
              <a:ext cx="1326777" cy="13267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EE89B-E206-4440-8EE0-9B3094ACC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A78CB2-C44F-4B52-93FF-9CF87CC86E25}"/>
              </a:ext>
            </a:extLst>
          </p:cNvPr>
          <p:cNvSpPr/>
          <p:nvPr/>
        </p:nvSpPr>
        <p:spPr>
          <a:xfrm>
            <a:off x="0" y="2097741"/>
            <a:ext cx="12192000" cy="31776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60C7E-DCDC-4E80-91AD-5DEF79F8EF0D}"/>
              </a:ext>
            </a:extLst>
          </p:cNvPr>
          <p:cNvSpPr txBox="1"/>
          <p:nvPr/>
        </p:nvSpPr>
        <p:spPr>
          <a:xfrm>
            <a:off x="0" y="2334497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모델의 정확도 높임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모델이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True function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가까워져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Bias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감소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데이터에 과하게 맞추기 때문에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증가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모델의 일반화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: True function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멀어져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Bias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증가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데이터가 주어져도 비슷하게 맞추기 때문에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감소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과대적합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Bias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작음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Variance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큼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vs.  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과소적합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Bias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큼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Variance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작음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&gt;&gt;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Bias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Variance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Trade-off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관계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4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2397</Words>
  <Application>Microsoft Office PowerPoint</Application>
  <PresentationFormat>와이드스크린</PresentationFormat>
  <Paragraphs>436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12롯데마트드림Bold</vt:lpstr>
      <vt:lpstr>12롯데마트드림Light</vt:lpstr>
      <vt:lpstr>12롯데마트드림Medium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dmstjs8808@gmail.com</cp:lastModifiedBy>
  <cp:revision>280</cp:revision>
  <dcterms:created xsi:type="dcterms:W3CDTF">2017-07-26T09:20:04Z</dcterms:created>
  <dcterms:modified xsi:type="dcterms:W3CDTF">2019-07-24T03:42:51Z</dcterms:modified>
</cp:coreProperties>
</file>