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22" r:id="rId4"/>
    <p:sldId id="260" r:id="rId5"/>
    <p:sldId id="321" r:id="rId6"/>
    <p:sldId id="266" r:id="rId7"/>
    <p:sldId id="273" r:id="rId8"/>
    <p:sldId id="274" r:id="rId9"/>
    <p:sldId id="275" r:id="rId10"/>
    <p:sldId id="278" r:id="rId11"/>
    <p:sldId id="276" r:id="rId12"/>
    <p:sldId id="267" r:id="rId13"/>
    <p:sldId id="320" r:id="rId14"/>
    <p:sldId id="279" r:id="rId15"/>
    <p:sldId id="281" r:id="rId16"/>
    <p:sldId id="284" r:id="rId17"/>
    <p:sldId id="285" r:id="rId18"/>
    <p:sldId id="282" r:id="rId19"/>
    <p:sldId id="283" r:id="rId20"/>
    <p:sldId id="270" r:id="rId21"/>
    <p:sldId id="268" r:id="rId22"/>
    <p:sldId id="286" r:id="rId23"/>
    <p:sldId id="287" r:id="rId24"/>
    <p:sldId id="269" r:id="rId25"/>
    <p:sldId id="272" r:id="rId26"/>
    <p:sldId id="288" r:id="rId27"/>
    <p:sldId id="292" r:id="rId28"/>
    <p:sldId id="290" r:id="rId29"/>
    <p:sldId id="291" r:id="rId30"/>
    <p:sldId id="294" r:id="rId31"/>
    <p:sldId id="295" r:id="rId32"/>
    <p:sldId id="289" r:id="rId33"/>
    <p:sldId id="296" r:id="rId34"/>
    <p:sldId id="298" r:id="rId35"/>
    <p:sldId id="297" r:id="rId36"/>
    <p:sldId id="271" r:id="rId37"/>
    <p:sldId id="301" r:id="rId38"/>
    <p:sldId id="305" r:id="rId39"/>
    <p:sldId id="306" r:id="rId40"/>
    <p:sldId id="302" r:id="rId41"/>
    <p:sldId id="307" r:id="rId42"/>
    <p:sldId id="310" r:id="rId43"/>
    <p:sldId id="303" r:id="rId44"/>
    <p:sldId id="299" r:id="rId45"/>
    <p:sldId id="315" r:id="rId46"/>
    <p:sldId id="316" r:id="rId47"/>
    <p:sldId id="317" r:id="rId48"/>
    <p:sldId id="262" r:id="rId49"/>
    <p:sldId id="31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1T12:03:27.627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400" spc="-15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</a:t>
            </a:r>
            <a:r>
              <a:rPr lang="en-US" altLang="ko-KR" sz="1400" spc="-15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Bayesian Classifier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ser.net/moniwiki/pds/BayesianStatistic/%EB%B2%A0%EC%9D%B4%EC%A6%88_%EC%A0%95%EB%A6%AC%EC%99%80_M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809231" y="3838558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 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1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r>
              <a:rPr lang="ko-KR" altLang="en-US" sz="1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이영전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6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381" y="4670996"/>
            <a:ext cx="1093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* 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한줄 요약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Naïve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하게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순진하게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조건부 독립을 가정하여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 정리와 비슷한 예측계산을 적용해 분류를 해보자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02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Probability Overview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4741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Basic concepts</a:t>
            </a:r>
            <a:r>
              <a:rPr kumimoji="0" lang="en-US" altLang="ko-KR" sz="2800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of probability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9" y="3057297"/>
            <a:ext cx="7658100" cy="299085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0800000">
            <a:off x="3142204" y="3387037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42744" y="3236216"/>
            <a:ext cx="739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특정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E(Event)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일어날 확률은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사이이다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142203" y="4606803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2743" y="4455982"/>
            <a:ext cx="7752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각각의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독립이라면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Probability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Sum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3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02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Probability Overview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3720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Conditional Probability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7" y="3057297"/>
            <a:ext cx="6791325" cy="2733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29" y="3268313"/>
            <a:ext cx="2814638" cy="231164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681108" y="4056507"/>
            <a:ext cx="646025" cy="2379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 Theory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</a:t>
            </a:r>
            <a:r>
              <a:rPr kumimoji="0" lang="en-US" altLang="ko-KR" sz="2800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587" y="2907092"/>
            <a:ext cx="76562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베이즈 정리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(Bayes’s Theorem)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란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한마디로 조건부 확률을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반대로 뒤집는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‘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것이다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4" y="3861199"/>
            <a:ext cx="65532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 Theory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</a:t>
            </a:r>
            <a:r>
              <a:rPr kumimoji="0" lang="en-US" altLang="ko-KR" sz="2800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587" y="2907092"/>
            <a:ext cx="984449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경험에 의한 확률의 업데이트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사전 확률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(given)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부터 사건 발생을 통해 사후 확률을 구한다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빈도주의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vs. </a:t>
            </a:r>
            <a:r>
              <a:rPr kumimoji="0" lang="ko-KR" altLang="en-US" sz="2800" b="1" i="0" u="sng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베이즈 주의</a:t>
            </a:r>
            <a:endParaRPr kumimoji="0" lang="en-US" altLang="ko-KR" sz="2800" b="1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7201" y="4337337"/>
            <a:ext cx="376775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smtClean="0">
                <a:latin typeface="12롯데마트드림Light"/>
                <a:ea typeface="12롯데마트드림Bold" panose="02020603020101020101" pitchFamily="18" charset="-127"/>
              </a:rPr>
              <a:t>빈도주의 관점에서 확률이란</a:t>
            </a:r>
            <a:endParaRPr lang="en-US" altLang="ko-KR" sz="1600" i="1" smtClean="0">
              <a:latin typeface="12롯데마트드림Light"/>
              <a:ea typeface="12롯데마트드림Bold" panose="02020603020101020101" pitchFamily="18" charset="-127"/>
            </a:endParaRPr>
          </a:p>
          <a:p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확률을 반복적으로 선택된 표본이 사건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부분집합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) A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의 원소가 될 경향으로 본다</a:t>
            </a:r>
            <a:r>
              <a:rPr lang="en-US" altLang="ko-KR" smtClean="0">
                <a:latin typeface="12롯데마트드림Light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900">
              <a:latin typeface="12롯데마트드림Light"/>
              <a:ea typeface="12롯데마트드림Bold" panose="02020603020101020101" pitchFamily="18" charset="-127"/>
            </a:endParaRPr>
          </a:p>
          <a:p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e.g 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동전 앞면이 나오는 사건의 확률값</a:t>
            </a:r>
            <a:endParaRPr lang="en-US" altLang="ko-KR" sz="1200" smtClean="0">
              <a:latin typeface="12롯데마트드림Light"/>
              <a:ea typeface="12롯데마트드림Bold" panose="02020603020101020101" pitchFamily="18" charset="-127"/>
            </a:endParaRPr>
          </a:p>
          <a:p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확률값이 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0.5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라는 것은 빈도주의 관점에서 동전을 반복하여 던졌을 경우 동전을 던진 전체 횟수에 확률 값을 곱한 숫자만큼 해당사건이 발생한다고 본다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. </a:t>
            </a:r>
          </a:p>
          <a:p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10,000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번을 던진다면 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10,000 x 0.5 = 5,000</a:t>
            </a:r>
            <a:endParaRPr lang="ko-KR" altLang="en-US" sz="1200">
              <a:latin typeface="12롯데마트드림Light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14958" y="4337338"/>
            <a:ext cx="51393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i="1" smtClean="0">
                <a:latin typeface="12롯데마트드림Light"/>
                <a:ea typeface="12롯데마트드림Bold" panose="02020603020101020101" pitchFamily="18" charset="-127"/>
              </a:rPr>
              <a:t>베이지안 관점에서 확률이란</a:t>
            </a:r>
            <a:endParaRPr lang="en-US" altLang="ko-KR" i="1" smtClean="0">
              <a:latin typeface="12롯데마트드림Light"/>
              <a:ea typeface="12롯데마트드림Bold" panose="02020603020101020101" pitchFamily="18" charset="-127"/>
            </a:endParaRPr>
          </a:p>
          <a:p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선택된 표본이 특정한 사건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부분집합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)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에 속한다는 가설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(hypothesis), 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명제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(proposition), 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혹은 주장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(assertion)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의 신뢰도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(degree of belief)</a:t>
            </a:r>
            <a:r>
              <a:rPr lang="ko-KR" altLang="en-US" sz="1600" smtClean="0">
                <a:latin typeface="12롯데마트드림Light"/>
                <a:ea typeface="12롯데마트드림Bold" panose="02020603020101020101" pitchFamily="18" charset="-127"/>
              </a:rPr>
              <a:t>라고 볼 수 있다</a:t>
            </a:r>
            <a:r>
              <a:rPr lang="en-US" altLang="ko-KR" sz="1600" smtClean="0">
                <a:latin typeface="12롯데마트드림Light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1200">
              <a:latin typeface="12롯데마트드림Light"/>
              <a:ea typeface="12롯데마트드림Bold" panose="02020603020101020101" pitchFamily="18" charset="-127"/>
            </a:endParaRPr>
          </a:p>
          <a:p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e.g 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새는 날 수 있다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.</a:t>
            </a:r>
          </a:p>
          <a:p>
            <a:r>
              <a:rPr lang="en-US" altLang="ko-KR" sz="1200">
                <a:latin typeface="12롯데마트드림Light"/>
                <a:ea typeface="12롯데마트드림Bold" panose="02020603020101020101" pitchFamily="18" charset="-127"/>
              </a:rPr>
              <a:t> 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     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새가 날 수 있는 가능성은 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95%</a:t>
            </a:r>
            <a:r>
              <a:rPr lang="ko-KR" altLang="en-US" sz="1200" smtClean="0">
                <a:latin typeface="12롯데마트드림Light"/>
                <a:ea typeface="12롯데마트드림Bold" panose="02020603020101020101" pitchFamily="18" charset="-127"/>
              </a:rPr>
              <a:t>다</a:t>
            </a:r>
            <a:r>
              <a:rPr lang="en-US" altLang="ko-KR" sz="1200" smtClean="0">
                <a:latin typeface="12롯데마트드림Light"/>
                <a:ea typeface="12롯데마트드림Bold" panose="02020603020101020101" pitchFamily="18" charset="-127"/>
              </a:rPr>
              <a:t>….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557980" y="6122447"/>
            <a:ext cx="67395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/>
              <a:t>더 많은 내용이 궁금하시다면</a:t>
            </a:r>
            <a:r>
              <a:rPr lang="en-US" altLang="ko-KR" sz="1100" smtClean="0"/>
              <a:t>…</a:t>
            </a:r>
          </a:p>
          <a:p>
            <a:r>
              <a:rPr lang="en-US" altLang="ko-KR" sz="1100" smtClean="0"/>
              <a:t>https</a:t>
            </a:r>
            <a:r>
              <a:rPr lang="en-US" altLang="ko-KR" sz="1100"/>
              <a:t>://datascienceschool.net/view-notebook/9605664e26a0411b88f60e4ba9521dd9/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7957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587" y="2907092"/>
            <a:ext cx="984449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경험에 의한 확률의 업데이트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사전 확률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(given)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로 부터 사건 발생을 통해 사후 확률을 구한다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빈도주의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vs.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베이즈 주의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7201" y="4337337"/>
            <a:ext cx="376775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빈도주의 관점에서 확률이란</a:t>
            </a:r>
            <a:endParaRPr kumimoji="0" lang="en-US" altLang="ko-KR" sz="1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확률을 반복적으로 선택된 표본이 사건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부분집합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) A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의 원소가 될 경향으로 본다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e.g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동전 앞면이 나오는 사건의 확률값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확률값이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0.5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라는 것은 빈도주의 관점에서 동전을 반복하여 던졌을 경우 동전을 던진 전체 횟수에 확률 값을 곱한 숫자만큼 해당사건이 발생한다고 본다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10,000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번을 던진다면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10,000 x 0.5 = 5,000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14957" y="4337337"/>
            <a:ext cx="6753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베이지안 관점에서 확률이란</a:t>
            </a:r>
            <a:endParaRPr kumimoji="0" lang="en-US" altLang="ko-KR" sz="1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선택된 표본이 특정한 사건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부분집합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에 속한다는 가설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(hypothesis),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명제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(proposition),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혹은 주장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(assertion)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의 신뢰도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(degree of belief)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라고 볼 수 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12롯데마트드림Light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e.g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새는 날 수 있다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    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새가 날 수 있는 가능성은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95%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다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12롯데마트드림Light"/>
                <a:ea typeface="12롯데마트드림Bold" panose="02020603020101020101" pitchFamily="18" charset="-127"/>
                <a:cs typeface="+mn-cs"/>
              </a:rPr>
              <a:t>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957" y="4654844"/>
            <a:ext cx="419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객관적인 확률이란 </a:t>
            </a:r>
            <a:r>
              <a:rPr kumimoji="0" lang="ko-KR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존재하지 않는다</a:t>
            </a:r>
            <a:r>
              <a:rPr kumimoji="0" lang="en-US" altLang="ko-KR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1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7" y="3380323"/>
            <a:ext cx="4524251" cy="17513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97" y="2233668"/>
            <a:ext cx="5247590" cy="18262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66" y="4059957"/>
            <a:ext cx="5219525" cy="24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7" y="2756888"/>
            <a:ext cx="7562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7" y="2756888"/>
            <a:ext cx="82010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2432" y="2977469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5726614" y="3240431"/>
            <a:ext cx="304234" cy="516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283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Bayes’s Theorem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7" y="2756888"/>
            <a:ext cx="7877175" cy="3476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993" y="2636688"/>
            <a:ext cx="788978" cy="40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P(H)</a:t>
            </a:r>
            <a:endParaRPr lang="ko-KR" altLang="en-US" sz="20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8103" y="2941554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######</a:t>
            </a:r>
            <a:endParaRPr lang="ko-KR" altLang="en-US" strike="sngStrike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03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Bayes Theory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93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Quiz.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587" y="3057298"/>
            <a:ext cx="825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쿠키 두 그릇이 있다고 한다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첫 번째 그릇에는 바닐라 쿠키 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</a:t>
            </a:r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개와 초콜렛 쿠키 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</a:t>
            </a:r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개가 있고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 번째 그릇에는 각 쿠키가 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</a:t>
            </a:r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씩 있다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임의의 쿠키를 집었는데 해당 쿠키가 바닐라 쿠키이다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쿠키가 그릇 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나왔을 확률은</a:t>
            </a: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4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MLE Review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Probability Overview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Bayes Theory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Naive </a:t>
                </a:r>
                <a:r>
                  <a:rPr lang="en-US" altLang="ko-KR" sz="2400" spc="5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Bayesian Classification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Gausian Navie Bayes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657" y="1533149"/>
            <a:ext cx="481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Single Naïve Bayesian Classifier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657" y="1933259"/>
            <a:ext cx="325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Tutorial - Viagra Spam Filter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3106282"/>
            <a:ext cx="9841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Viagra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라는 단어의 유무를 통해 스팸 여부 확인하는 필터 만들기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Viagra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단어가 들어가면 무조건 스팸일까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어느 정도 확률로 스팸이라고 분류할 수 있을까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7916" y="2442826"/>
            <a:ext cx="3753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Viagra </a:t>
            </a:r>
            <a:r>
              <a:rPr lang="ko-KR" altLang="en-US" sz="280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스팸 </a:t>
            </a:r>
            <a:r>
              <a:rPr lang="ko-KR" altLang="en-US" sz="2800" smtClean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필터 </a:t>
            </a:r>
            <a:r>
              <a:rPr lang="ko-KR" altLang="en-US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만들기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5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81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Single Naïve Bayesian Classifier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67" y="3106281"/>
            <a:ext cx="7848600" cy="3343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8657" y="1933259"/>
            <a:ext cx="325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Tutorial - Viagra Spam Filter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916" y="2442826"/>
            <a:ext cx="151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Set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86100" y="3106281"/>
            <a:ext cx="930729" cy="33432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65171" y="3106281"/>
            <a:ext cx="930729" cy="33432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587205"/>
            <a:ext cx="8458200" cy="37528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81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Single Naïve Bayesian Classifier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657" y="1933259"/>
            <a:ext cx="325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Tutorial - Viagra Spam Filter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916" y="2442826"/>
            <a:ext cx="3032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Using Naïve Bayes</a:t>
            </a:r>
            <a:endParaRPr lang="en-US" altLang="ko-KR" sz="280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5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9219" y="4059439"/>
            <a:ext cx="89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필터기로 여러 단어를 검사해보고 싶다</a:t>
            </a:r>
            <a:r>
              <a:rPr lang="en-US" altLang="ko-KR" sz="36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…!</a:t>
            </a:r>
            <a:endParaRPr lang="ko-KR" altLang="en-US" sz="3600" u="sng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5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3106282"/>
            <a:ext cx="9841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Viagra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라는 단어</a:t>
            </a: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외에 영향을 주는 단어들은 무엇이 있을까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오히려 스팸을 제외해주는 단어는 어떻게 찾을까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번에 여러 단어들을 고려하는 필터기를 만들어보자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406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mtClean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제대로된</a:t>
            </a:r>
            <a:r>
              <a:rPr lang="en-US" altLang="ko-KR" sz="2800" smtClean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스팸 </a:t>
            </a:r>
            <a:r>
              <a:rPr lang="ko-KR" altLang="en-US" sz="2800" smtClean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필터 </a:t>
            </a:r>
            <a:r>
              <a:rPr lang="ko-KR" altLang="en-US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만들기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3893863" y="1386845"/>
            <a:ext cx="519238" cy="57138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103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2488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</a:t>
            </a: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확장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3024769"/>
            <a:ext cx="6610350" cy="27908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6717457" y="4560585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997" y="4409764"/>
            <a:ext cx="3692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X1, X2, X3, … Xn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때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6676" y="2524666"/>
            <a:ext cx="45753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Q. Feature(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변수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가 늘어날 때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조건부 확율값은 </a:t>
            </a:r>
            <a:endParaRPr lang="en-US" altLang="ko-KR" sz="2800" noProof="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어떻게 변할까</a:t>
            </a:r>
            <a:r>
              <a:rPr lang="en-US" altLang="ko-KR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4964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Multivariate Muliplication Rule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8305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4964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Multivariate Muliplication Rule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8305800" cy="31051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6525213" y="2820113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25753" y="2669292"/>
            <a:ext cx="4069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X1, X2, X3, … Xn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때</a:t>
            </a: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(Feature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개수가 </a:t>
            </a:r>
            <a:r>
              <a:rPr lang="ko-KR" altLang="en-US" sz="24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늘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어날 때</a:t>
            </a: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67309" y="3678676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계산이 어려워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진다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5753" y="4257174"/>
            <a:ext cx="435253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차원이 증가하면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Sparse Vector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생성</a:t>
            </a:r>
            <a:endParaRPr lang="en-US" altLang="ko-KR" sz="2800" smtClean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  즉 확률이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이 되는 값이 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  늘어난다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4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3646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 Classifier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5239350" y="2549727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39890" y="2442826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u="sng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드디어 등장했다</a:t>
            </a:r>
            <a:r>
              <a:rPr lang="en-US" altLang="ko-KR" sz="2400" u="sng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kumimoji="0" lang="en-US" altLang="ko-KR" sz="2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16" y="3106282"/>
            <a:ext cx="9841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복잡하게 해결하지 말고 단순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(Naïve)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하게 해결하자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변수의 관계를 독립으로 가정한다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계산이 용이해지고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성능이 생각보다 좋다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1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2706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Joint Probability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8001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 Review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657" y="1533149"/>
            <a:ext cx="184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페이지로 정리하는 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71586" y="2886810"/>
                <a:ext cx="9172576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한 마디로 </a:t>
                </a:r>
                <a:endParaRPr lang="en-US" altLang="ko-KR" sz="2400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endParaRPr lang="en-US" altLang="ko-KR" sz="240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en-US" altLang="ko-KR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“Parameter</a:t>
                </a:r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가 미지의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인 확률분포에서 뽑은 표본</a:t>
                </a:r>
                <a:r>
                  <a:rPr lang="en-US" altLang="ko-KR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(</a:t>
                </a:r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관측치</a:t>
                </a:r>
                <a:r>
                  <a:rPr lang="en-US" altLang="ko-KR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 바탕으로 </a:t>
                </a:r>
                <a:endParaRPr lang="en-US" altLang="ko-KR" sz="2400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확률 분포의 모수인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 추정하는 기법을 말한다</a:t>
                </a:r>
                <a:r>
                  <a:rPr lang="en-US" altLang="ko-KR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.”</a:t>
                </a:r>
                <a:r>
                  <a:rPr lang="ko-KR" altLang="en-US" sz="240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en-US" altLang="ko-KR" sz="240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6" y="2886810"/>
                <a:ext cx="9172576" cy="1569660"/>
              </a:xfrm>
              <a:prstGeom prst="rect">
                <a:avLst/>
              </a:prstGeom>
              <a:blipFill>
                <a:blip r:embed="rId2"/>
                <a:stretch>
                  <a:fillRect l="-1064" t="-3502" b="-7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7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2706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Joint Probability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7905750" cy="28479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222013" y="5133845"/>
            <a:ext cx="646025" cy="221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22553" y="4983024"/>
            <a:ext cx="4069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X1, X2, X3, … Xn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때</a:t>
            </a: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(Feature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개수가 </a:t>
            </a:r>
            <a:r>
              <a:rPr lang="ko-KR" altLang="en-US" sz="24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늘</a:t>
            </a:r>
            <a:r>
              <a:rPr lang="ko-KR" altLang="en-US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어날 때</a:t>
            </a:r>
            <a:r>
              <a:rPr lang="en-US" altLang="ko-KR" sz="24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99639" y="3608808"/>
            <a:ext cx="64661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</a:t>
            </a:r>
            <a:r>
              <a:rPr lang="en-US" altLang="ko-KR" sz="4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4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</a:t>
            </a:r>
            <a:r>
              <a:rPr lang="ko-KR" altLang="en-US" sz="4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방법 또한</a:t>
            </a:r>
            <a:endParaRPr lang="en-US" altLang="ko-KR" sz="40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4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문제가 있다</a:t>
            </a:r>
            <a:r>
              <a:rPr lang="en-US" altLang="ko-KR" sz="40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40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Issue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3106282"/>
            <a:ext cx="9841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너무 많은 확률 값을 가졌을 때 발생하는 문제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확률값이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수렴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하게 되는 문제가 발생한다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916" y="40603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곱하지 말고 더하자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Log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를 취해주자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9" y="4099200"/>
            <a:ext cx="6591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Issue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3106282"/>
            <a:ext cx="9841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너무 많은 확률 값을 가졌을 때 발생하는 문제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확률값이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수렴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하게 되는 문제가 발생한다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916" y="40603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곱하지 말고 더하자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Log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를 취해주자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200651" y="5681397"/>
            <a:ext cx="441688" cy="4051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9" y="4099200"/>
            <a:ext cx="65913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9" y="5366242"/>
            <a:ext cx="7234697" cy="11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Issue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3106282"/>
            <a:ext cx="9841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너무 많은 확률 값을 가졌을 때 발생하는 문제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확률값이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수렴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하게 되는 문제가 발생한다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916" y="40603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곱하지 말고 더하자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Log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를 취해주자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841425" y="5681397"/>
            <a:ext cx="441688" cy="4051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9" y="4099200"/>
            <a:ext cx="65913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9" y="5366242"/>
            <a:ext cx="7234697" cy="116715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200901" y="4027730"/>
            <a:ext cx="2302329" cy="723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19507" y="3175655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9192986" y="3547256"/>
            <a:ext cx="31024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2339" y="5715141"/>
            <a:ext cx="566475" cy="38010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10800000" flipV="1">
            <a:off x="4642339" y="4357399"/>
            <a:ext cx="2558562" cy="1515521"/>
          </a:xfrm>
          <a:prstGeom prst="bentConnector3">
            <a:avLst>
              <a:gd name="adj1" fmla="val 108935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986" y="5142765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Ignore!</a:t>
            </a:r>
            <a:endParaRPr lang="ko-KR" altLang="en-US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682435" y="5264016"/>
            <a:ext cx="437072" cy="177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39096" y="5715141"/>
            <a:ext cx="2677889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Condisder 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250" y="5168182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(∵ Y0, Y1)</a:t>
            </a:r>
            <a:endParaRPr lang="ko-KR" altLang="en-US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0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9" y="5366242"/>
            <a:ext cx="7234697" cy="11671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9" y="4681303"/>
            <a:ext cx="5358911" cy="92292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4361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7916" y="244282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Issue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3106282"/>
            <a:ext cx="9841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너무 많은 확률 값을 가졌을 때 발생하는 문제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확률값이 </a:t>
            </a:r>
            <a:r>
              <a:rPr lang="en-US" altLang="ko-KR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수렴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하게 되는 문제가 발생한다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916" y="406038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작게나마 확률이 나올 수 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있도록 변경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en-US" altLang="ko-KR" sz="280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스무딩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841425" y="5681397"/>
            <a:ext cx="441688" cy="4051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52114" y="3841323"/>
            <a:ext cx="19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K = parameter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752114" y="4293598"/>
            <a:ext cx="31024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39096" y="5715141"/>
            <a:ext cx="2677889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Condisder 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 rot="5400000">
            <a:off x="10008011" y="4993385"/>
            <a:ext cx="353869" cy="523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46866" y="5062908"/>
            <a:ext cx="19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|Num of class|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719456" y="4802029"/>
            <a:ext cx="310244" cy="3254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68977" y="5142950"/>
            <a:ext cx="310244" cy="3254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870371" y="5142950"/>
            <a:ext cx="1877786" cy="2892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45329" y="2456328"/>
            <a:ext cx="3682092" cy="136858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스무딩을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작게나마 확률 값을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얻을 수 있게 됨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If. K = 2, num_class = 2 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u="sng" smtClean="0">
                <a:solidFill>
                  <a:schemeClr val="tx1"/>
                </a:solidFill>
                <a:sym typeface="Wingdings" panose="05000000000000000000" pitchFamily="2" charset="2"/>
              </a:rPr>
              <a:t>1/4</a:t>
            </a:r>
            <a:endParaRPr lang="en-US" altLang="ko-KR" u="sng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916" y="3106282"/>
            <a:ext cx="10478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값이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Binary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아니라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이상의 값을 가지는 문제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일반적으로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문제를 분류할 때 많이 쓰인다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단어의 존재 유무가 아닌 단어의 출현 횟수를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사용한다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424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Multinomianl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916" y="4762141"/>
            <a:ext cx="898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</a:t>
            </a:r>
            <a:r>
              <a:rPr lang="ko-KR" altLang="en-US" sz="24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4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Featrue</a:t>
            </a:r>
            <a:r>
              <a:rPr lang="ko-KR" altLang="en-US" sz="2400" u="sng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표현</a:t>
            </a:r>
            <a:endParaRPr lang="en-US" altLang="ko-KR" sz="2400" u="sng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5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 </a:t>
            </a:r>
            <a:r>
              <a:rPr lang="en-US" altLang="ko-KR" sz="5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Feature </a:t>
            </a:r>
            <a:r>
              <a:rPr lang="ko-KR" altLang="en-US" sz="5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변환</a:t>
            </a:r>
            <a:endParaRPr lang="ko-KR" altLang="en-US" sz="54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3006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One-hot Encoding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7915" y="2998560"/>
            <a:ext cx="9695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하나의 단어를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Vector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인식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존재시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없으면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5" y="3554294"/>
            <a:ext cx="5328661" cy="27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223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Bag of words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7915" y="2998560"/>
            <a:ext cx="9695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단어별로 인덱스를 부여해서 한 문장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또는 문서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단어 개수를 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Vector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표현한다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5" y="4032130"/>
            <a:ext cx="5467350" cy="1971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65" y="4037227"/>
            <a:ext cx="5526372" cy="17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223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Bag of words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7915" y="2998560"/>
            <a:ext cx="9695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단어별로 인덱스를 부여해서 한 문장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또는 문서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단어 개수를 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Vector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표현한다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5" y="4032130"/>
            <a:ext cx="5467350" cy="1971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65" y="4037227"/>
            <a:ext cx="5526372" cy="17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 Review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657" y="1533149"/>
            <a:ext cx="184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페이지로 정리하는 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1586" y="3478397"/>
                <a:ext cx="1126257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mtClean="0">
                    <a:solidFill>
                      <a:srgbClr val="0070C0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Likelihood</a:t>
                </a:r>
                <a:r>
                  <a:rPr lang="ko-KR" altLang="en-US" smtClean="0">
                    <a:solidFill>
                      <a:srgbClr val="0070C0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란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이미 주어진 표본적 증거에 비추어 보았을 때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,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모집단에 관해 어떠한 통계적 추정이 그럴듯한 정도를 말해주는 것을 가리킨다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다시 말해 어떤 가설을 전제하였을 때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,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그 전제하에 우리에게 주어진 증거가 얼마나 나타날 수 있는 가에 대한 정도이다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동전 던지기를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100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번 했을 때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,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앞면이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56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번 나왔다고 가정해보자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반복적인 동전 던지기는 성공 확률이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인 베르누이 시행을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번 반복 시행할 때 성공횟수인 이항분포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(bionomial distribution)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을 따른다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</a:p>
              <a:p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우리가 알고 싶은 미지의 모수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는</m:t>
                    </m:r>
                  </m:oMath>
                </a14:m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동전을 한 번 던졌을 때 앞면이 나올 확률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가 된다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 </a:t>
                </a:r>
              </a:p>
              <a:p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이를 위해 앞면이 나올 확률이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인 이항분포에서 뽑은 표본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x(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성공횟수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앞면이 나온 횟수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56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번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을 활용한다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  <a:endParaRPr lang="ko-KR" altLang="en-US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6" y="3478397"/>
                <a:ext cx="11262570" cy="2585323"/>
              </a:xfrm>
              <a:prstGeom prst="rect">
                <a:avLst/>
              </a:prstGeom>
              <a:blipFill>
                <a:blip r:embed="rId2"/>
                <a:stretch>
                  <a:fillRect l="-271" t="-1415" r="-271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758542" y="2233668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“Parameter</a:t>
                </a:r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가 미지의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인 확률분포에서 뽑은 표본</a:t>
                </a:r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(</a:t>
                </a:r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관측치</a:t>
                </a:r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 바탕으로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확률 </a:t>
                </a:r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분포의 모수인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 추정하는 기법을 말한다</a:t>
                </a:r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.”</a:t>
                </a:r>
                <a:r>
                  <a: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2" y="2233668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900" t="-6604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424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Multinomianl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6591300" cy="1295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7916" y="4523056"/>
            <a:ext cx="52116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★ 앞에서 배운 기본식을 기억하자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★ 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 바뀐다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7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424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Multinomianl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6591300" cy="1295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7916" y="4523056"/>
            <a:ext cx="52116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★ 앞에서 배운 기본식을 기억하자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lvl="0">
              <a:defRPr/>
            </a:pP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★ 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 바뀐다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45" y="5526150"/>
            <a:ext cx="7324725" cy="107632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947245" y="5669088"/>
            <a:ext cx="2302329" cy="723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9329" y="5322245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1483511" y="5585207"/>
            <a:ext cx="304234" cy="516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61099" y="2906192"/>
            <a:ext cx="2302329" cy="723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424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Multinomianl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5" y="2966046"/>
            <a:ext cx="7716059" cy="35000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54065" y="3274950"/>
            <a:ext cx="1613877" cy="55685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9279" y="2905618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2743461" y="3168580"/>
            <a:ext cx="304234" cy="516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7916" y="2442826"/>
            <a:ext cx="424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Multinomianl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Classifier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657" y="1533149"/>
            <a:ext cx="5977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 02 </a:t>
            </a:r>
            <a:r>
              <a:rPr lang="ko-KR" altLang="en-US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Multinominal Naïve 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Bayesian Classifier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66046"/>
            <a:ext cx="6010275" cy="184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2442826"/>
            <a:ext cx="3771900" cy="1143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3585826"/>
            <a:ext cx="3467100" cy="790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323" y="6297386"/>
            <a:ext cx="3057525" cy="3048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791450" y="3779063"/>
            <a:ext cx="1211069" cy="4803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56664" y="3409730"/>
            <a:ext cx="14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7380846" y="3672692"/>
            <a:ext cx="304234" cy="516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16" y="5622845"/>
            <a:ext cx="5972175" cy="447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7915" y="5099625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계산해 주세요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1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361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916" y="3106282"/>
            <a:ext cx="104787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Category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데이터가 아닌경우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NB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적용</a:t>
            </a:r>
            <a:endParaRPr lang="en-US" altLang="ko-KR" sz="2800" smtClean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457200" lvl="0" indent="-457200">
              <a:buFontTx/>
              <a:buChar char="-"/>
              <a:defRPr/>
            </a:pP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Countinuous 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데이터의 적용을 위해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정규분포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(Gaussian)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가정한다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 밀도 함수 상의 해당 값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나올 확률로 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NB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구현한다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3563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Gaussian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4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361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3563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Gaussian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2" y="5223215"/>
            <a:ext cx="5321581" cy="1172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75" y="4123314"/>
            <a:ext cx="5596556" cy="1099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6618" y="3169207"/>
            <a:ext cx="829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마찬가지 앞에서 배운 기본식에서 출발한다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Likelihood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 바뀐다</a:t>
            </a:r>
            <a:r>
              <a:rPr lang="en-US" altLang="ko-KR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r>
              <a:rPr lang="ko-KR" altLang="en-US" sz="280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280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73030" y="5440227"/>
                <a:ext cx="40044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ç"/>
                  <a:defRPr/>
                </a:pP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특정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Yc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에 대한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Xi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의 평균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표준편차를</a:t>
                </a:r>
                <a:endParaRPr lang="en-US" altLang="ko-KR" smtClean="0">
                  <a:solidFill>
                    <a:prstClr val="black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sym typeface="Wingdings" panose="05000000000000000000" pitchFamily="2" charset="2"/>
                </a:endParaRPr>
              </a:p>
              <a:p>
                <a:pPr lvl="0">
                  <a:defRPr/>
                </a:pPr>
                <a:r>
                  <a:rPr lang="en-US" altLang="ko-KR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μ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12롯데마트드림Bold" panose="02020603020101020101" pitchFamily="18" charset="-127"/>
                        <a:sym typeface="Wingdings" panose="05000000000000000000" pitchFamily="2" charset="2"/>
                      </a:rPr>
                      <m:t>𝜎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12롯데마트드림Bold" panose="02020603020101020101" pitchFamily="18" charset="-127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대입한다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  <a:endParaRPr lang="en-US" altLang="ko-KR">
                  <a:solidFill>
                    <a:prstClr val="black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30" y="5440227"/>
                <a:ext cx="4004494" cy="646331"/>
              </a:xfrm>
              <a:prstGeom prst="rect">
                <a:avLst/>
              </a:prstGeom>
              <a:blipFill>
                <a:blip r:embed="rId4"/>
                <a:stretch>
                  <a:fillRect l="-913" t="-4717" r="-45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361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3563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Gaussian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2" y="5223215"/>
            <a:ext cx="5321581" cy="1172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73030" y="5440227"/>
                <a:ext cx="40044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ç"/>
                  <a:defRPr/>
                </a:pP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특정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Yc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에 대한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Xi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의 평균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표준편차를</a:t>
                </a:r>
                <a:endParaRPr lang="en-US" altLang="ko-KR" smtClean="0">
                  <a:solidFill>
                    <a:prstClr val="black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sym typeface="Wingdings" panose="05000000000000000000" pitchFamily="2" charset="2"/>
                </a:endParaRPr>
              </a:p>
              <a:p>
                <a:pPr lvl="0">
                  <a:defRPr/>
                </a:pPr>
                <a:r>
                  <a:rPr lang="en-US" altLang="ko-KR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μ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12롯데마트드림Bold" panose="02020603020101020101" pitchFamily="18" charset="-127"/>
                        <a:sym typeface="Wingdings" panose="05000000000000000000" pitchFamily="2" charset="2"/>
                      </a:rPr>
                      <m:t>𝜎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12롯데마트드림Bold" panose="02020603020101020101" pitchFamily="18" charset="-127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대입한다</a:t>
                </a:r>
                <a:r>
                  <a:rPr lang="en-US" altLang="ko-KR" smtClean="0">
                    <a:solidFill>
                      <a:prstClr val="black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  <a:endParaRPr lang="en-US" altLang="ko-KR">
                  <a:solidFill>
                    <a:prstClr val="black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30" y="5440227"/>
                <a:ext cx="4004494" cy="646331"/>
              </a:xfrm>
              <a:prstGeom prst="rect">
                <a:avLst/>
              </a:prstGeom>
              <a:blipFill>
                <a:blip r:embed="rId3"/>
                <a:stretch>
                  <a:fillRect l="-913" t="-4717" r="-45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6" y="2930536"/>
            <a:ext cx="5659182" cy="10901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73030" y="296604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ç"/>
              <a:defRPr/>
            </a:pPr>
            <a:r>
              <a:rPr lang="en-US" altLang="ko-KR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Sample</a:t>
            </a:r>
            <a:r>
              <a:rPr lang="ko-KR" altLang="en-US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은 남자일까 여자일까</a:t>
            </a:r>
            <a:r>
              <a:rPr lang="en-US" altLang="ko-KR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8" y="3946082"/>
            <a:ext cx="8212490" cy="11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657" y="1533149"/>
            <a:ext cx="361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Gausian Naïve Bayes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6" y="2442826"/>
            <a:ext cx="3563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Gaussian Naïve Bayes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6" y="2930536"/>
            <a:ext cx="5659182" cy="10901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73030" y="296604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ç"/>
              <a:defRPr/>
            </a:pPr>
            <a:r>
              <a:rPr lang="en-US" altLang="ko-KR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Sample</a:t>
            </a:r>
            <a:r>
              <a:rPr lang="ko-KR" altLang="en-US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은 남자일까 여자일까</a:t>
            </a:r>
            <a:r>
              <a:rPr lang="en-US" altLang="ko-KR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8" y="3946082"/>
            <a:ext cx="8212490" cy="1124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030" y="5199965"/>
            <a:ext cx="4086225" cy="8858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636696" y="4057565"/>
            <a:ext cx="310244" cy="3254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98408" y="4015885"/>
            <a:ext cx="310244" cy="3254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참고자료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본 강의는 </a:t>
            </a:r>
            <a:r>
              <a:rPr lang="en-US" altLang="ko-KR" smtClean="0"/>
              <a:t>Teamlab </a:t>
            </a:r>
            <a:r>
              <a:rPr lang="ko-KR" altLang="en-US" smtClean="0"/>
              <a:t>가천대학교 최성철 교수님의 </a:t>
            </a:r>
            <a:r>
              <a:rPr lang="en-US" altLang="ko-KR" smtClean="0"/>
              <a:t>Naïve Bayes</a:t>
            </a:r>
            <a:r>
              <a:rPr lang="ko-KR" altLang="en-US" smtClean="0"/>
              <a:t>강의를 기반으로 만들어 졌습니다</a:t>
            </a:r>
            <a:r>
              <a:rPr lang="en-US" altLang="ko-KR" smtClean="0"/>
              <a:t>.</a:t>
            </a:r>
          </a:p>
          <a:p>
            <a:pPr>
              <a:buFontTx/>
              <a:buChar char="-"/>
            </a:pPr>
            <a:r>
              <a:rPr lang="ko-KR" altLang="en-US" smtClean="0"/>
              <a:t>그 외의 자료들은</a:t>
            </a:r>
            <a:r>
              <a:rPr lang="en-US" altLang="ko-KR" smtClean="0"/>
              <a:t>…</a:t>
            </a:r>
          </a:p>
          <a:p>
            <a:pPr>
              <a:buFontTx/>
              <a:buChar char="-"/>
            </a:pPr>
            <a:r>
              <a:rPr lang="en-US" altLang="ko-KR" smtClean="0"/>
              <a:t>Rat’s go blog</a:t>
            </a:r>
          </a:p>
          <a:p>
            <a:pPr>
              <a:buFontTx/>
              <a:buChar char="-"/>
            </a:pPr>
            <a:r>
              <a:rPr lang="en-US" altLang="ko-KR" smtClean="0"/>
              <a:t>Data Science from scratch</a:t>
            </a:r>
          </a:p>
          <a:p>
            <a:pPr>
              <a:buFontTx/>
              <a:buChar char="-"/>
            </a:pPr>
            <a:r>
              <a:rPr lang="en-US" altLang="ko-KR">
                <a:hlinkClick r:id="rId2"/>
              </a:rPr>
              <a:t>http://databaser.net/moniwiki/pds/BayesianStatistic/%EB%B2%A0%EC%9D%B4%EC%A6%88_%EC%A0%95%EB%A6%AC%EC%99%80_MLE.pdf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 Review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657" y="1533149"/>
            <a:ext cx="184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1587" y="2233668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</a:t>
            </a:r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페이지로 정리하는 </a:t>
            </a:r>
            <a:r>
              <a:rPr lang="en-US" altLang="ko-KR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MLE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05" y="2175906"/>
            <a:ext cx="4677733" cy="2354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32" y="4530902"/>
            <a:ext cx="6377278" cy="1876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7" y="3275803"/>
            <a:ext cx="3410165" cy="927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587" y="2873829"/>
                <a:ext cx="1126257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이항분포의 확률 함수</a:t>
                </a: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값</m:t>
                    </m:r>
                  </m:oMath>
                </a14:m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을 달리 하며 우도 계산</a:t>
                </a: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이항분포의 확률함수와 그래프는 </a:t>
                </a: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   미분가능하다</a:t>
                </a: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따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라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  <m:r>
                      <a:rPr lang="en-US" altLang="ko-KR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대해 편미분을 해 </a:t>
                </a:r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  0</a:t>
                </a:r>
                <a:r>
                  <a:rPr lang="ko-KR" altLang="en-US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 되는 지점을 구하면 우도를 최대화하는</a:t>
                </a:r>
                <a:endParaRPr lang="en-US" altLang="ko-KR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en-US" altLang="ko-KR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  <m:t>𝑀𝐿𝐸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를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단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구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. </m:t>
                    </m:r>
                  </m:oMath>
                </a14:m>
                <a:endParaRPr lang="en-US" altLang="ko-KR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7" y="2873829"/>
                <a:ext cx="11262570" cy="3416320"/>
              </a:xfrm>
              <a:prstGeom prst="rect">
                <a:avLst/>
              </a:prstGeom>
              <a:blipFill>
                <a:blip r:embed="rId5"/>
                <a:stretch>
                  <a:fillRect l="-433" t="-891" b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9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Probability Overview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87" y="3057298"/>
            <a:ext cx="81714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Graiden descent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Probability theory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Information theory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Distance similarity based learning</a:t>
            </a:r>
            <a:endParaRPr lang="ko-KR" altLang="en-US" sz="24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Overview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3637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머신러닝의 학습 방법들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6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Probability Overview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87" y="3057298"/>
            <a:ext cx="81714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smtClean="0"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Graiden descent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Probability theory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Information theory based learning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mtClean="0"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Distance similarity based learning</a:t>
            </a:r>
            <a:endParaRPr lang="ko-KR" altLang="en-US" sz="2400">
              <a:solidFill>
                <a:schemeClr val="bg2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000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spc="5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 </a:t>
            </a:r>
            <a:r>
              <a:rPr lang="en-US" altLang="ko-KR" spc="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Overview</a:t>
            </a:r>
            <a:endParaRPr lang="ko-KR" altLang="en-US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3637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머신러닝의 학습 방법들</a:t>
            </a:r>
            <a:endParaRPr lang="en-US" altLang="ko-KR" sz="280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7506" y="3657600"/>
            <a:ext cx="472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오늘 배울 내용은 확률 이론 기반으로 학습하는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Bayesian Classifer</a:t>
            </a:r>
            <a:r>
              <a:rPr lang="ko-KR" altLang="en-US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입니다</a:t>
            </a:r>
            <a:r>
              <a:rPr lang="en-US" altLang="ko-KR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6143106" y="3729937"/>
            <a:ext cx="731519" cy="2508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02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Probability Overview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1877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Probability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2" y="3538192"/>
            <a:ext cx="429577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37" y="5112377"/>
            <a:ext cx="505777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53" y="2712201"/>
            <a:ext cx="3348040" cy="20110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454" y="4723235"/>
            <a:ext cx="2662238" cy="16706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1587" y="3014891"/>
            <a:ext cx="187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이산형 값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587" y="4723235"/>
            <a:ext cx="187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lang="ko-KR" altLang="en-US" sz="2800" noProof="0" smtClean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연속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형 값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Unit </a:t>
            </a:r>
            <a:r>
              <a:rPr kumimoji="0" lang="en-US" altLang="ko-KR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30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02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Probability Overview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657" y="1533149"/>
            <a:ext cx="2422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U</a:t>
            </a:r>
            <a:r>
              <a:rPr kumimoji="0" lang="en-US" altLang="ko-KR" sz="18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nit</a:t>
            </a:r>
            <a:r>
              <a:rPr kumimoji="0" lang="en-US" altLang="ko-KR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01</a:t>
            </a:r>
            <a:r>
              <a:rPr kumimoji="0" lang="en-US" altLang="ko-KR" sz="20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ㅣ </a:t>
            </a:r>
            <a:r>
              <a:rPr kumimoji="0" lang="en-US" altLang="ko-KR" sz="1800" b="0" i="0" u="none" strike="noStrike" kern="1200" cap="none" spc="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Overview</a:t>
            </a:r>
            <a:endParaRPr kumimoji="0" lang="ko-KR" altLang="en-US" sz="1800" b="0" i="0" u="none" strike="noStrike" kern="1200" cap="none" spc="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87" y="2233668"/>
            <a:ext cx="4741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Basic concepts</a:t>
            </a:r>
            <a:r>
              <a:rPr kumimoji="0" lang="en-US" altLang="ko-KR" sz="2800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of probability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9" y="3057297"/>
            <a:ext cx="7658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1855</Words>
  <Application>Microsoft Office PowerPoint</Application>
  <PresentationFormat>와이드스크린</PresentationFormat>
  <Paragraphs>317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12롯데마트드림Bold</vt:lpstr>
      <vt:lpstr>12롯데마트드림Light</vt:lpstr>
      <vt:lpstr>12롯데마트드림Medium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이영전</cp:lastModifiedBy>
  <cp:revision>91</cp:revision>
  <dcterms:created xsi:type="dcterms:W3CDTF">2017-07-26T09:20:04Z</dcterms:created>
  <dcterms:modified xsi:type="dcterms:W3CDTF">2019-07-31T07:13:55Z</dcterms:modified>
</cp:coreProperties>
</file>