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63"/>
  </p:notesMasterIdLst>
  <p:handoutMasterIdLst>
    <p:handoutMasterId r:id="rId64"/>
  </p:handoutMasterIdLst>
  <p:sldIdLst>
    <p:sldId id="256" r:id="rId3"/>
    <p:sldId id="374" r:id="rId4"/>
    <p:sldId id="838" r:id="rId5"/>
    <p:sldId id="837" r:id="rId6"/>
    <p:sldId id="839" r:id="rId7"/>
    <p:sldId id="840" r:id="rId8"/>
    <p:sldId id="842" r:id="rId9"/>
    <p:sldId id="841" r:id="rId10"/>
    <p:sldId id="843" r:id="rId11"/>
    <p:sldId id="844" r:id="rId12"/>
    <p:sldId id="807" r:id="rId13"/>
    <p:sldId id="845" r:id="rId14"/>
    <p:sldId id="808" r:id="rId15"/>
    <p:sldId id="846" r:id="rId16"/>
    <p:sldId id="847" r:id="rId17"/>
    <p:sldId id="848" r:id="rId18"/>
    <p:sldId id="849" r:id="rId19"/>
    <p:sldId id="850" r:id="rId20"/>
    <p:sldId id="851" r:id="rId21"/>
    <p:sldId id="852" r:id="rId22"/>
    <p:sldId id="853" r:id="rId23"/>
    <p:sldId id="854" r:id="rId24"/>
    <p:sldId id="855" r:id="rId25"/>
    <p:sldId id="856" r:id="rId26"/>
    <p:sldId id="857" r:id="rId27"/>
    <p:sldId id="858" r:id="rId28"/>
    <p:sldId id="859" r:id="rId29"/>
    <p:sldId id="860" r:id="rId30"/>
    <p:sldId id="861" r:id="rId31"/>
    <p:sldId id="862" r:id="rId32"/>
    <p:sldId id="863" r:id="rId33"/>
    <p:sldId id="864" r:id="rId34"/>
    <p:sldId id="865" r:id="rId35"/>
    <p:sldId id="866" r:id="rId36"/>
    <p:sldId id="867" r:id="rId37"/>
    <p:sldId id="868" r:id="rId38"/>
    <p:sldId id="869" r:id="rId39"/>
    <p:sldId id="870" r:id="rId40"/>
    <p:sldId id="871" r:id="rId41"/>
    <p:sldId id="872" r:id="rId42"/>
    <p:sldId id="873" r:id="rId43"/>
    <p:sldId id="874" r:id="rId44"/>
    <p:sldId id="875" r:id="rId45"/>
    <p:sldId id="876" r:id="rId46"/>
    <p:sldId id="877" r:id="rId47"/>
    <p:sldId id="878" r:id="rId48"/>
    <p:sldId id="879" r:id="rId49"/>
    <p:sldId id="880" r:id="rId50"/>
    <p:sldId id="881" r:id="rId51"/>
    <p:sldId id="882" r:id="rId52"/>
    <p:sldId id="883" r:id="rId53"/>
    <p:sldId id="884" r:id="rId54"/>
    <p:sldId id="885" r:id="rId55"/>
    <p:sldId id="886" r:id="rId56"/>
    <p:sldId id="887" r:id="rId57"/>
    <p:sldId id="888" r:id="rId58"/>
    <p:sldId id="889" r:id="rId59"/>
    <p:sldId id="890" r:id="rId60"/>
    <p:sldId id="891" r:id="rId61"/>
    <p:sldId id="892" r:id="rId62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BDD3E9"/>
    <a:srgbClr val="336699"/>
    <a:srgbClr val="2A704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696" autoAdjust="0"/>
    <p:restoredTop sz="86335" autoAdjust="0"/>
  </p:normalViewPr>
  <p:slideViewPr>
    <p:cSldViewPr>
      <p:cViewPr>
        <p:scale>
          <a:sx n="53" d="100"/>
          <a:sy n="53" d="100"/>
        </p:scale>
        <p:origin x="-96" y="3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6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31.08.2010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AE97-3771-4726-814A-CD4EFAC6E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D2A3E-5829-4B0E-86B4-3D25787A3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9310C-0555-4469-BB14-3863653CE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0D11A-C856-44AB-8D90-524D000C3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446D9-4E3C-4CB5-929D-9B7018680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0169-975A-4741-9512-CA00BB135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BA515-3B86-4138-911F-F61F038E7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CD7DB-B0EA-4876-AA57-FC360175E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97FBB-C416-4B51-9ADA-F9A87D712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4636-CB2F-4EA6-97A4-4CD154BB5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BA040-71E0-4161-9A5F-B74854AB1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50925" y="1981200"/>
            <a:ext cx="3078163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+mn-ea"/>
                <a:cs typeface="Arial Unicode MS" charset="0"/>
              </a:rPr>
              <a:t>Introduction to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360">
            <a:solidFill>
              <a:srgbClr val="406E84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6988" y="2590800"/>
            <a:ext cx="725646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+mn-ea"/>
                <a:cs typeface="Arial Unicode MS" charset="0"/>
              </a:rPr>
              <a:t>Information Retrieval</a:t>
            </a:r>
          </a:p>
        </p:txBody>
      </p:sp>
      <p:sp>
        <p:nvSpPr>
          <p:cNvPr id="778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78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437085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DB3EC566-48E6-4552-87D6-CB322A8F1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1066800" y="3886200"/>
            <a:ext cx="7010400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Hinrich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Schütze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and Christina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Lioma</a:t>
            </a: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solidFill>
                  <a:srgbClr val="437085"/>
                </a:solidFill>
                <a:latin typeface="Calibri" charset="0"/>
              </a:rPr>
              <a:t>Lecture </a:t>
            </a:r>
            <a:r>
              <a:rPr lang="en-US" sz="2800" dirty="0" smtClean="0">
                <a:solidFill>
                  <a:srgbClr val="437085"/>
                </a:solidFill>
                <a:latin typeface="Calibri" charset="0"/>
              </a:rPr>
              <a:t>13: Text Classification &amp; Naive </a:t>
            </a:r>
            <a:r>
              <a:rPr lang="en-US" sz="2800" smtClean="0">
                <a:solidFill>
                  <a:srgbClr val="437085"/>
                </a:solidFill>
                <a:latin typeface="Calibri" charset="0"/>
              </a:rPr>
              <a:t>Bayes</a:t>
            </a:r>
            <a:endParaRPr lang="en-US" sz="2800" dirty="0">
              <a:solidFill>
                <a:srgbClr val="437085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42918" y="12700"/>
            <a:ext cx="86868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Complete search system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10895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791016"/>
            <a:ext cx="8194869" cy="39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Take-away today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2120808"/>
            <a:ext cx="8929718" cy="30941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Text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definition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&amp;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information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retrieval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Naive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simple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baseline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text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classifier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Theory: derivation of Naive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classification rule &amp; analysis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Evaluation of text classification: how do we know it worked /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didn’t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work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Recap 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Text classification</a:t>
            </a:r>
            <a:endParaRPr lang="en-US" sz="34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Naive </a:t>
            </a:r>
            <a:r>
              <a:rPr lang="en-US" sz="3400" dirty="0" err="1" smtClean="0">
                <a:solidFill>
                  <a:srgbClr val="BDD3E9"/>
                </a:solidFill>
                <a:latin typeface="Calibri" charset="0"/>
              </a:rPr>
              <a:t>Bayes</a:t>
            </a:r>
            <a:endParaRPr lang="en-US" sz="3400" dirty="0" smtClean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 NB theory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Evaluation of 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71543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text classification task: Email spam filtering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7190" y="993893"/>
            <a:ext cx="85725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6699"/>
              </a:buClr>
            </a:pPr>
            <a:endParaRPr lang="de-DE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336699"/>
              </a:buClr>
            </a:pPr>
            <a:endParaRPr lang="de-DE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de-DE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‘‘’’ &lt;takworlld@hotmail.com&gt;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Subject: real estate is the only way... gem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oalvgkay</a:t>
            </a:r>
            <a:endPara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Anyone can buy real estate with no money down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Stop </a:t>
            </a:r>
            <a:r>
              <a:rPr lang="de-DE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paying</a:t>
            </a:r>
            <a:r>
              <a:rPr lang="de-DE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rent</a:t>
            </a:r>
            <a:r>
              <a:rPr lang="de-DE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TODAY !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There is no need to spend hundreds or even thousands for similar courses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 am 22 years old and I have already purchased 6 properties using the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methods outlined in this truly INCREDIBLE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ebook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Change </a:t>
            </a:r>
            <a:r>
              <a:rPr lang="de-DE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your</a:t>
            </a:r>
            <a:r>
              <a:rPr lang="de-DE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life</a:t>
            </a:r>
            <a:r>
              <a:rPr lang="de-DE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NOW !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Click Below </a:t>
            </a:r>
            <a:r>
              <a:rPr lang="de-DE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de-DE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order: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http://www.wholesaledaily.com/sales/nmd.htm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</a:t>
            </a:r>
          </a:p>
          <a:p>
            <a:r>
              <a:rPr lang="en-US" sz="2200" dirty="0" smtClean="0">
                <a:solidFill>
                  <a:srgbClr val="00B050"/>
                </a:solidFill>
                <a:latin typeface="+mj-lt"/>
                <a:cs typeface="Courier New" pitchFamily="49" charset="0"/>
              </a:rPr>
              <a:t>How would you write a program that would automatically detect</a:t>
            </a:r>
          </a:p>
          <a:p>
            <a:r>
              <a:rPr lang="en-US" sz="2200" dirty="0" smtClean="0">
                <a:solidFill>
                  <a:srgbClr val="00B050"/>
                </a:solidFill>
                <a:latin typeface="+mj-lt"/>
                <a:cs typeface="Courier New" pitchFamily="49" charset="0"/>
              </a:rPr>
              <a:t>and delete this type of message?</a:t>
            </a:r>
            <a:r>
              <a:rPr lang="de-DE" sz="2200" dirty="0" smtClean="0">
                <a:solidFill>
                  <a:srgbClr val="00B050"/>
                </a:solidFill>
                <a:latin typeface="+mj-lt"/>
                <a:cs typeface="Courier New" pitchFamily="49" charset="0"/>
              </a:rPr>
              <a:t> </a:t>
            </a:r>
            <a:endParaRPr lang="en-US" sz="2200" dirty="0" smtClean="0">
              <a:solidFill>
                <a:srgbClr val="00B050"/>
              </a:solidFill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71543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Formal definition of TC: Training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71470" y="1428736"/>
            <a:ext cx="8572528" cy="511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Given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space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X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Documents are represented in this space – typically some type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high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-dimensional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space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fixed set of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classes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 = {c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c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. . . 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}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 classes are human-defined for the needs of an application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(e.g., relevant vs.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training set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D of labeled documents with each labeled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&lt;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&gt; ∈ X × C</a:t>
            </a:r>
          </a:p>
          <a:p>
            <a:pPr lvl="1"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Using a learning method or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learning algorithm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we then wish to</a:t>
            </a:r>
          </a:p>
          <a:p>
            <a:pPr lvl="1"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learn a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classifier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Calibri"/>
                <a:cs typeface="Calibri"/>
              </a:rPr>
              <a:t>ϒ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that maps documents to classes:</a:t>
            </a:r>
          </a:p>
          <a:p>
            <a:pPr>
              <a:spcBef>
                <a:spcPts val="700"/>
              </a:spcBef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                                                  </a:t>
            </a:r>
            <a:r>
              <a:rPr lang="el-GR" dirty="0" smtClean="0">
                <a:solidFill>
                  <a:schemeClr val="tx1"/>
                </a:solidFill>
                <a:latin typeface="Calibri"/>
                <a:cs typeface="Calibri"/>
              </a:rPr>
              <a:t>ϒ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: X → C</a:t>
            </a:r>
            <a:endParaRPr lang="en-US" dirty="0" smtClean="0">
              <a:solidFill>
                <a:schemeClr val="tx1"/>
              </a:solidFill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71543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Formal definition of TC: Application/Testing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71470" y="1428736"/>
            <a:ext cx="8572528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	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700"/>
              </a:spcBef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Given: a description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∈ X of a document Determine: </a:t>
            </a:r>
            <a:r>
              <a:rPr lang="el-GR" dirty="0" smtClean="0">
                <a:solidFill>
                  <a:schemeClr val="tx1"/>
                </a:solidFill>
                <a:latin typeface="Calibri"/>
                <a:cs typeface="Calibri"/>
              </a:rPr>
              <a:t>ϒ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∈ C, </a:t>
            </a:r>
          </a:p>
          <a:p>
            <a:pPr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	 that is, the class that is most appropriate for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 </a:t>
            </a:r>
            <a:endParaRPr lang="de-DE" i="1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71543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Topic classification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6" descr="13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7" y="1643050"/>
            <a:ext cx="8096025" cy="442915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71543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Exercise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71470" y="2216530"/>
            <a:ext cx="85725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	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Find examples of uses of text classification in information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retrieval</a:t>
            </a:r>
            <a:endParaRPr lang="de-DE" i="1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Examples of how search engines use classification</a:t>
            </a:r>
            <a:endParaRPr lang="en-US" sz="3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571612"/>
            <a:ext cx="8572528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	</a:t>
            </a: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Language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identification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English vs. French etc.)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automatic detection of spam pages (spam vs.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nonspam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automatic detection of sexually explicit content (sexually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explicit vs. not)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Topic-specific or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vertical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search – restrict search to a “vertical” like “related to health” (relevant to vertical vs. not)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Standing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queries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(e.g., Google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Alerts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Sentiment detection: is a movie or product review positive or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negative (positive vs. negative)</a:t>
            </a:r>
            <a:endParaRPr lang="de-DE" i="1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Classification methods: 1. Manual</a:t>
            </a:r>
            <a:endParaRPr lang="en-US" sz="3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571612"/>
            <a:ext cx="8572528" cy="3495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	</a:t>
            </a: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Manual classification was used by Yahoo in the beginning of the web. Also: ODP,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PubMed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Very accurate if job is done by experts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Consistent when the problem size and team is small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Scaling manual classification is difficult and expensive.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→ We need automatic methods for classification.</a:t>
            </a:r>
            <a:endParaRPr lang="de-DE" i="1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4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Text classification</a:t>
            </a:r>
            <a:endParaRPr lang="en-US" sz="34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Naive </a:t>
            </a:r>
            <a:r>
              <a:rPr lang="en-US" sz="3400" dirty="0" err="1" smtClean="0">
                <a:solidFill>
                  <a:srgbClr val="336699"/>
                </a:solidFill>
                <a:latin typeface="Calibri" charset="0"/>
              </a:rPr>
              <a:t>Bayes</a:t>
            </a:r>
            <a:endParaRPr lang="en-US" sz="34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NB theory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Evaluation of 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Classification methods: 2. Rule-based</a:t>
            </a:r>
            <a:endParaRPr lang="en-US" sz="3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214422"/>
            <a:ext cx="8572528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	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Our Google Alerts example was rule-based classification.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There are IDE-type development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enviroments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for writing very complex rules efficiently. (e.g., Verity)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Often: Boolean combinations (as in Google Alerts)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Accuracy is very high if a rule has been carefully refined over time by a subject expert.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Building and maintaining rule-based classification systems is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cumbersome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expensive.</a:t>
            </a:r>
            <a:endParaRPr lang="de-DE" i="1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Verity topic (a complex classification rule)</a:t>
            </a:r>
            <a:endParaRPr lang="en-US" sz="3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1091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440" y="1686388"/>
            <a:ext cx="4578750" cy="39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15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9812" y="2623512"/>
            <a:ext cx="3979906" cy="31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Classification methods: 3. Statistical/Probabilistic</a:t>
            </a:r>
            <a:endParaRPr lang="en-US" sz="3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214422"/>
            <a:ext cx="8572528" cy="4414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	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This was our definition of the classification problem – text classification as a learning problem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Supervised learning of a the classification function </a:t>
            </a:r>
            <a:r>
              <a:rPr lang="el-GR" dirty="0" smtClean="0">
                <a:solidFill>
                  <a:schemeClr val="tx1"/>
                </a:solidFill>
                <a:latin typeface="Calibri"/>
                <a:cs typeface="Calibri"/>
              </a:rPr>
              <a:t>ϒ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(ii) its application to classifying new documents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will look at a couple of methods for doing this: Naive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kNN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SVMs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 free lunch: requires hand-classified training data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this manual classification can be done by non-experts.</a:t>
            </a:r>
            <a:endParaRPr lang="de-DE" i="1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Recap 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Text classification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Naive </a:t>
            </a:r>
            <a:r>
              <a:rPr lang="en-US" sz="3400" dirty="0" err="1" smtClean="0">
                <a:solidFill>
                  <a:srgbClr val="336699"/>
                </a:solidFill>
                <a:latin typeface="Calibri" charset="0"/>
              </a:rPr>
              <a:t>Bayes</a:t>
            </a:r>
            <a:endParaRPr lang="en-US" sz="34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 NB theory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Evaluation of 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The Naive </a:t>
            </a:r>
            <a:r>
              <a:rPr lang="en-US" sz="34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Bayes</a:t>
            </a:r>
            <a:r>
              <a:rPr lang="en-US" sz="34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classifier</a:t>
            </a:r>
            <a:endParaRPr lang="en-US" sz="3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000108"/>
            <a:ext cx="85725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marL="400050" lvl="2" indent="0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 Naive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classifier is a probabilistic classifier.</a:t>
            </a:r>
          </a:p>
          <a:p>
            <a:pPr marL="400050" lvl="2" indent="0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We compute the probability of a document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being in a class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    </a:t>
            </a:r>
          </a:p>
          <a:p>
            <a:pPr marL="400050" lvl="2" indent="0">
              <a:spcBef>
                <a:spcPts val="700"/>
              </a:spcBef>
              <a:buClr>
                <a:srgbClr val="336699"/>
              </a:buClr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follows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is the length of the document. (number of tokens)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|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 is the conditional probability of term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occurring in a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class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c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|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 as a measure of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how much evidence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contributes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 that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is the correct class.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 is the prior probability of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 c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If a document’s terms do not provide clear evidence for one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  class vs. another, we choose the c with highest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).</a:t>
            </a:r>
            <a:endParaRPr lang="de-DE" sz="2200" i="1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 descr="13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490" y="2500306"/>
            <a:ext cx="3542146" cy="68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Maximum a posteriori class</a:t>
            </a:r>
            <a:endParaRPr lang="en-US" sz="3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739099"/>
            <a:ext cx="8572528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Our goal in Naive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classification is to find the “best”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best class is the most likely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or maximum a posteriori 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(MAP)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class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c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</a:rPr>
              <a:t>map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  <a:endParaRPr lang="de-DE" sz="4800" i="1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 descr="13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3958884"/>
            <a:ext cx="6509289" cy="75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Taking the log</a:t>
            </a:r>
            <a:endParaRPr lang="en-US" sz="3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285860"/>
            <a:ext cx="8572528" cy="3406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mtClean="0">
                <a:solidFill>
                  <a:schemeClr val="tx1"/>
                </a:solidFill>
                <a:latin typeface="+mj-lt"/>
              </a:rPr>
              <a:t>Multiplying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lots of small probabilities can result in floating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point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underflow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Since log(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xy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= log(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+ log(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), we can sum log probabilities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instead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multiplying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probabilities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Since log is a monotonic function, the class with the highest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score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not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change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 what we usually compute in practice is:</a:t>
            </a:r>
            <a:endParaRPr lang="de-DE" sz="8800" i="1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" name="Picture 10" descr="1326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4857760"/>
            <a:ext cx="5669998" cy="72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Naive </a:t>
            </a:r>
            <a:r>
              <a:rPr lang="en-US" sz="34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Bayes</a:t>
            </a:r>
            <a:r>
              <a:rPr lang="en-US" sz="34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classifier</a:t>
            </a:r>
            <a:endParaRPr lang="en-US" sz="3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285860"/>
            <a:ext cx="8572528" cy="5365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rule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Simple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interpretation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Each conditional parameter log                 is a weight that indicates how good an indicator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is for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 prior log           is a weight that indicates the relative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 sum of log prior and term weights is then a measure of how much evidence there is for the document being in the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class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We select the class with the most evidence.</a:t>
            </a:r>
            <a:endParaRPr lang="de-DE" sz="2200" i="1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 descr="1327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04" y="2357430"/>
            <a:ext cx="5760002" cy="720000"/>
          </a:xfrm>
          <a:prstGeom prst="rect">
            <a:avLst/>
          </a:prstGeom>
        </p:spPr>
      </p:pic>
      <p:pic>
        <p:nvPicPr>
          <p:cNvPr id="12" name="Picture 11" descr="132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388" y="3568504"/>
            <a:ext cx="877934" cy="432000"/>
          </a:xfrm>
          <a:prstGeom prst="rect">
            <a:avLst/>
          </a:prstGeom>
        </p:spPr>
      </p:pic>
      <p:pic>
        <p:nvPicPr>
          <p:cNvPr id="13" name="Picture 12" descr="1327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927" y="4354884"/>
            <a:ext cx="586669" cy="36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Parameter estimation take 1: Maximum likelihood</a:t>
            </a:r>
            <a:endParaRPr lang="en-US" sz="3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000108"/>
            <a:ext cx="9001124" cy="4962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Estimate parameters           and                from train data: How?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Prior: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number of docs in class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;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total number of docs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Conditional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probabilities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ct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number of tokens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training documents from class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 (includes multiple occurrences)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We’ve made a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Naive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independence assumption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here:</a:t>
            </a:r>
          </a:p>
        </p:txBody>
      </p:sp>
      <p:pic>
        <p:nvPicPr>
          <p:cNvPr id="11" name="Picture 10" descr="1328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2143116"/>
            <a:ext cx="1464479" cy="648000"/>
          </a:xfrm>
          <a:prstGeom prst="rect">
            <a:avLst/>
          </a:prstGeom>
        </p:spPr>
      </p:pic>
      <p:pic>
        <p:nvPicPr>
          <p:cNvPr id="14" name="Picture 13" descr="1328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476" y="3744008"/>
            <a:ext cx="2778718" cy="828000"/>
          </a:xfrm>
          <a:prstGeom prst="rect">
            <a:avLst/>
          </a:prstGeom>
        </p:spPr>
      </p:pic>
      <p:pic>
        <p:nvPicPr>
          <p:cNvPr id="15" name="Picture 14" descr="1328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2" y="5857892"/>
            <a:ext cx="2220007" cy="396000"/>
          </a:xfrm>
          <a:prstGeom prst="rect">
            <a:avLst/>
          </a:prstGeom>
        </p:spPr>
      </p:pic>
      <p:pic>
        <p:nvPicPr>
          <p:cNvPr id="16" name="Picture 15" descr="1327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8141" y="1500174"/>
            <a:ext cx="586669" cy="360000"/>
          </a:xfrm>
          <a:prstGeom prst="rect">
            <a:avLst/>
          </a:prstGeom>
        </p:spPr>
      </p:pic>
      <p:pic>
        <p:nvPicPr>
          <p:cNvPr id="17" name="Picture 16" descr="1327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7074" y="1490400"/>
            <a:ext cx="877934" cy="4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The problem with maximum likelihood estimates: Zeros</a:t>
            </a:r>
            <a:endParaRPr lang="en-US" sz="3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3508367"/>
            <a:ext cx="90011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i="1" dirty="0" smtClean="0">
                <a:solidFill>
                  <a:schemeClr val="tx1"/>
                </a:solidFill>
                <a:latin typeface="+mj-lt"/>
              </a:rPr>
              <a:t>	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China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|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∝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China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・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BEIJING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|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China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・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|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China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                         ・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TAIPEI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|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China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・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JOIN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|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China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・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WTO|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China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WTO never occurs in class China in the train set:</a:t>
            </a:r>
          </a:p>
        </p:txBody>
      </p:sp>
      <p:pic>
        <p:nvPicPr>
          <p:cNvPr id="13" name="Picture 12" descr="1329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1500174"/>
            <a:ext cx="7176576" cy="2052000"/>
          </a:xfrm>
          <a:prstGeom prst="rect">
            <a:avLst/>
          </a:prstGeom>
        </p:spPr>
      </p:pic>
      <p:pic>
        <p:nvPicPr>
          <p:cNvPr id="18" name="Picture 17" descr="1329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055" y="5429264"/>
            <a:ext cx="6928407" cy="82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4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Text classification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Naive </a:t>
            </a:r>
            <a:r>
              <a:rPr lang="en-US" sz="3400" dirty="0" err="1" smtClean="0">
                <a:solidFill>
                  <a:srgbClr val="BDD3E9"/>
                </a:solidFill>
                <a:latin typeface="Calibri" charset="0"/>
              </a:rPr>
              <a:t>Bayes</a:t>
            </a:r>
            <a:endParaRPr lang="en-US" sz="3400" dirty="0" smtClean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 NB theory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Evaluation of 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The problem with maximum likelihood estimates: Zeros</a:t>
            </a: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(cont)</a:t>
            </a:r>
            <a:endParaRPr lang="en-US" sz="3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933435"/>
            <a:ext cx="9001124" cy="3495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there were no occurrences of WTO in documents in class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China,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we’d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get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zero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estimate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>
              <a:spcBef>
                <a:spcPts val="700"/>
              </a:spcBef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700"/>
              </a:spcBef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700"/>
              </a:spcBef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→ We will get P(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China|d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= 0 for any document that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contains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WTO!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Zero probabilities cannot be conditioned away.</a:t>
            </a:r>
          </a:p>
        </p:txBody>
      </p:sp>
      <p:pic>
        <p:nvPicPr>
          <p:cNvPr id="11" name="Picture 10" descr="13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2928934"/>
            <a:ext cx="5587212" cy="93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To avoid zeros: Add-one smoothing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933435"/>
            <a:ext cx="90011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Before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Now: Add one to each count to avoid zeros: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 is the number of different words (in this case the size of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vocabulary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|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| =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 descr="133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36" y="2428868"/>
            <a:ext cx="2619935" cy="756000"/>
          </a:xfrm>
          <a:prstGeom prst="rect">
            <a:avLst/>
          </a:prstGeom>
        </p:spPr>
      </p:pic>
      <p:pic>
        <p:nvPicPr>
          <p:cNvPr id="12" name="Picture 11" descr="133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28" y="3929066"/>
            <a:ext cx="5855610" cy="79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To avoid zeros: Add-one smoothing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2351569"/>
            <a:ext cx="9001124" cy="2577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Estimate parameters from the training corpus using add-one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smoothing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a new document, for each class, compute sum of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log of prior and (ii) logs of conditional probabilities of the terms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Assign the document to the class with the largest score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Naive </a:t>
            </a:r>
            <a:r>
              <a:rPr lang="en-US" sz="36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Bayes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: Training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8" name="Picture 7" descr="13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7" y="1643050"/>
            <a:ext cx="8272696" cy="439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Naive </a:t>
            </a:r>
            <a:r>
              <a:rPr lang="en-US" sz="36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Bayes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: Testing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9" name="Picture 8" descr="13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643182"/>
            <a:ext cx="6412331" cy="266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Exercise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8" name="Picture 7" descr="13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48" y="2143116"/>
            <a:ext cx="8491932" cy="190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5720" y="3829131"/>
            <a:ext cx="8572560" cy="137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Estimate parameters of Naive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classifier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Example: Parameter estimates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4214818"/>
            <a:ext cx="8572560" cy="137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denominators are (8 + 6) and (3 + 6) because the lengths of</a:t>
            </a:r>
          </a:p>
          <a:p>
            <a:pPr>
              <a:spcBef>
                <a:spcPts val="700"/>
              </a:spcBef>
            </a:pP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text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       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 are 8 and 3, respectively, and because the constant</a:t>
            </a:r>
          </a:p>
          <a:p>
            <a:pPr>
              <a:spcBef>
                <a:spcPts val="700"/>
              </a:spcBef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6 as the vocabulary consists of six terms.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 descr="1336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643050"/>
            <a:ext cx="8054636" cy="2357454"/>
          </a:xfrm>
          <a:prstGeom prst="rect">
            <a:avLst/>
          </a:prstGeom>
        </p:spPr>
      </p:pic>
      <p:pic>
        <p:nvPicPr>
          <p:cNvPr id="11" name="Picture 10" descr="1336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66" y="4748400"/>
            <a:ext cx="736363" cy="32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Example: Classification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3929066"/>
            <a:ext cx="8572560" cy="2298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Thus, the classifier assigns the test document to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China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 The</a:t>
            </a:r>
          </a:p>
          <a:p>
            <a:pPr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reason for this classification decision is that the three occurrences</a:t>
            </a:r>
          </a:p>
          <a:p>
            <a:pPr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of the positive indicator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CHINESE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smtClean="0">
                <a:solidFill>
                  <a:schemeClr val="tx1"/>
                </a:solidFill>
                <a:latin typeface="+mj-lt"/>
              </a:rPr>
              <a:t>5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outweigh the occurrences</a:t>
            </a:r>
          </a:p>
          <a:p>
            <a:pPr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of the two negative indicators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JAPAN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TOKYO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>
              <a:spcBef>
                <a:spcPts val="700"/>
              </a:spcBef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" name="Picture 10" descr="13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5" y="2714620"/>
            <a:ext cx="6122724" cy="90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Time complexity of Naive </a:t>
            </a:r>
            <a:r>
              <a:rPr lang="en-US" sz="36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Bayes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2857496"/>
            <a:ext cx="85725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L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ave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average length of a training doc,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L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length of the test doc,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number of distinct terms in the test doc,      training set,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: vocabulary,      set of classes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  is the time it takes to compute all counts.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   is the time it takes to compute the parameters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from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counts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Generally: 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Test time is also linear (in the length of the test document).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Thus: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Naive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is linear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the size of the training set (training) and the test document (testing). This is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optimal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 descr="1338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14" y="1571612"/>
            <a:ext cx="5416546" cy="1224000"/>
          </a:xfrm>
          <a:prstGeom prst="rect">
            <a:avLst/>
          </a:prstGeom>
        </p:spPr>
      </p:pic>
      <p:pic>
        <p:nvPicPr>
          <p:cNvPr id="11" name="Picture 10" descr="1338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3961694"/>
            <a:ext cx="1262250" cy="396000"/>
          </a:xfrm>
          <a:prstGeom prst="rect">
            <a:avLst/>
          </a:prstGeom>
        </p:spPr>
      </p:pic>
      <p:pic>
        <p:nvPicPr>
          <p:cNvPr id="12" name="Picture 11" descr="1338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400" y="4390884"/>
            <a:ext cx="1128005" cy="324000"/>
          </a:xfrm>
          <a:prstGeom prst="rect">
            <a:avLst/>
          </a:prstGeom>
        </p:spPr>
      </p:pic>
      <p:pic>
        <p:nvPicPr>
          <p:cNvPr id="13" name="Picture 12" descr="1338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8860" y="5069264"/>
            <a:ext cx="1883999" cy="360000"/>
          </a:xfrm>
          <a:prstGeom prst="rect">
            <a:avLst/>
          </a:prstGeom>
        </p:spPr>
      </p:pic>
      <p:pic>
        <p:nvPicPr>
          <p:cNvPr id="14" name="Picture 13" descr="1338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4897" y="3319314"/>
            <a:ext cx="337499" cy="324000"/>
          </a:xfrm>
          <a:prstGeom prst="rect">
            <a:avLst/>
          </a:prstGeom>
        </p:spPr>
      </p:pic>
      <p:pic>
        <p:nvPicPr>
          <p:cNvPr id="15" name="Picture 14" descr="13386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8992" y="3672000"/>
            <a:ext cx="388175" cy="28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Recap 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Text classification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Naive </a:t>
            </a:r>
            <a:r>
              <a:rPr lang="en-US" sz="3400" dirty="0" err="1" smtClean="0">
                <a:solidFill>
                  <a:srgbClr val="BDD3E9"/>
                </a:solidFill>
                <a:latin typeface="Calibri" charset="0"/>
              </a:rPr>
              <a:t>Bayes</a:t>
            </a:r>
            <a:endParaRPr lang="en-US" sz="3400" dirty="0" smtClean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NB theory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Evaluation of 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Looking vs. Clicking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823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316" y="1494024"/>
            <a:ext cx="8234088" cy="52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Naive </a:t>
            </a:r>
            <a:r>
              <a:rPr lang="en-US" sz="36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Bayes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: Analysis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2857496"/>
            <a:ext cx="8572560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Now we want to gain a better understanding of the properties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Naive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will formally derive the classification rule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and state the assumptions we make in that derivation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explicitly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Derivation of Naive </a:t>
            </a:r>
            <a:r>
              <a:rPr lang="en-US" sz="36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Bayes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rule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643050"/>
            <a:ext cx="857256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We want to find the class that is most likely given the document: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Apply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rule</a:t>
            </a:r>
          </a:p>
          <a:p>
            <a:endParaRPr lang="en-US" sz="1400" dirty="0" smtClean="0">
              <a:solidFill>
                <a:schemeClr val="tx1"/>
              </a:solidFill>
              <a:latin typeface="+mj-lt"/>
            </a:endParaRPr>
          </a:p>
          <a:p>
            <a:endParaRPr lang="en-US" sz="1400" dirty="0" smtClean="0">
              <a:solidFill>
                <a:schemeClr val="tx1"/>
              </a:solidFill>
              <a:latin typeface="+mj-lt"/>
            </a:endParaRPr>
          </a:p>
          <a:p>
            <a:endParaRPr lang="en-US" sz="1400" dirty="0" smtClean="0">
              <a:solidFill>
                <a:schemeClr val="tx1"/>
              </a:solidFill>
              <a:latin typeface="+mj-lt"/>
            </a:endParaRPr>
          </a:p>
          <a:p>
            <a:endParaRPr lang="en-US" sz="1400" dirty="0" smtClean="0">
              <a:solidFill>
                <a:schemeClr val="tx1"/>
              </a:solidFill>
              <a:latin typeface="+mj-lt"/>
            </a:endParaRPr>
          </a:p>
          <a:p>
            <a:endParaRPr lang="en-US" sz="1400" dirty="0" smtClean="0">
              <a:solidFill>
                <a:schemeClr val="tx1"/>
              </a:solidFill>
              <a:latin typeface="+mj-lt"/>
            </a:endParaRPr>
          </a:p>
          <a:p>
            <a:endParaRPr lang="en-US" sz="14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Drop denominator since P(d) is the same for all classes:</a:t>
            </a:r>
          </a:p>
        </p:txBody>
      </p:sp>
      <p:pic>
        <p:nvPicPr>
          <p:cNvPr id="8" name="Picture 7" descr="134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368" y="2214554"/>
            <a:ext cx="3372802" cy="612000"/>
          </a:xfrm>
          <a:prstGeom prst="rect">
            <a:avLst/>
          </a:prstGeom>
        </p:spPr>
      </p:pic>
      <p:pic>
        <p:nvPicPr>
          <p:cNvPr id="9" name="Picture 8" descr="134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626" y="3071810"/>
            <a:ext cx="2661431" cy="540000"/>
          </a:xfrm>
          <a:prstGeom prst="rect">
            <a:avLst/>
          </a:prstGeom>
        </p:spPr>
      </p:pic>
      <p:pic>
        <p:nvPicPr>
          <p:cNvPr id="11" name="Picture 10" descr="1341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233" y="3739388"/>
            <a:ext cx="3986851" cy="792000"/>
          </a:xfrm>
          <a:prstGeom prst="rect">
            <a:avLst/>
          </a:prstGeom>
        </p:spPr>
      </p:pic>
      <p:pic>
        <p:nvPicPr>
          <p:cNvPr id="12" name="Picture 11" descr="1341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1669" y="5357825"/>
            <a:ext cx="4170144" cy="61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Too many parameters / sparseness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3714752"/>
            <a:ext cx="8572560" cy="248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There are too many parameters                                             , one for each unique combination of a class and a sequence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words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would need a very, very large number of training examples to estimate that many parameters.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is the problem of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data sparseness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Picture 7" descr="134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2214554"/>
            <a:ext cx="6408792" cy="1296000"/>
          </a:xfrm>
          <a:prstGeom prst="rect">
            <a:avLst/>
          </a:prstGeom>
        </p:spPr>
      </p:pic>
      <p:pic>
        <p:nvPicPr>
          <p:cNvPr id="9" name="Picture 8" descr="134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66" y="3798000"/>
            <a:ext cx="2938069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Naive </a:t>
            </a:r>
            <a:r>
              <a:rPr lang="en-US" sz="34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Bayes</a:t>
            </a:r>
            <a:r>
              <a:rPr lang="en-US" sz="34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conditional independence assumption</a:t>
            </a:r>
            <a:endParaRPr lang="en-US" sz="3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857364"/>
            <a:ext cx="85725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To reduce the number of parameters to a manageable size, we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make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Naive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conditional independence assumption: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We assume that the probability of observing the conjunction of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attributes is equal to the product of the individual probabilities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P(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1400" i="1" dirty="0" err="1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14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|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). Recall from earlier the estimates for these priors and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conditional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probabilities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</p:txBody>
      </p:sp>
      <p:pic>
        <p:nvPicPr>
          <p:cNvPr id="11" name="Picture 10" descr="1343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3000372"/>
            <a:ext cx="6273230" cy="785818"/>
          </a:xfrm>
          <a:prstGeom prst="rect">
            <a:avLst/>
          </a:prstGeom>
        </p:spPr>
      </p:pic>
      <p:pic>
        <p:nvPicPr>
          <p:cNvPr id="12" name="Picture 11" descr="1343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668" y="5202000"/>
            <a:ext cx="4781546" cy="50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Generative model</a:t>
            </a:r>
            <a:endParaRPr lang="en-US" sz="3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4286256"/>
            <a:ext cx="8572560" cy="3588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Generate a class with probability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Generate each of the words (in their respective positions), conditional on the class, but independent of each other, with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probability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sz="2200" i="1" baseline="-25000" dirty="0" err="1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|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To classify docs, we “reengineer” this process and find the class that is most likely to have generated the doc.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 descr="134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60" y="3786190"/>
            <a:ext cx="3588002" cy="468000"/>
          </a:xfrm>
          <a:prstGeom prst="rect">
            <a:avLst/>
          </a:prstGeom>
        </p:spPr>
      </p:pic>
      <p:pic>
        <p:nvPicPr>
          <p:cNvPr id="14" name="Picture 13" descr="1344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1500174"/>
            <a:ext cx="7192814" cy="205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 Second independence assumption</a:t>
            </a:r>
            <a:endParaRPr lang="en-US" sz="3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2410865"/>
            <a:ext cx="8572560" cy="294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example, for a document in the class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UK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the probability of generating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QUEEN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the first position of the document is the same as generating it in the last position.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two independence assumptions amount to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bag of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words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model.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" name="Picture 10" descr="1345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2357430"/>
            <a:ext cx="2547246" cy="50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A different Naive </a:t>
            </a:r>
            <a:r>
              <a:rPr lang="en-US" sz="34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Bayes</a:t>
            </a:r>
            <a:r>
              <a:rPr lang="en-US" sz="34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model: Bernoulli model</a:t>
            </a:r>
            <a:endParaRPr lang="en-US" sz="3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9" name="Picture 8" descr="1346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2000240"/>
            <a:ext cx="8311125" cy="201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Violation of Naive </a:t>
            </a:r>
            <a:r>
              <a:rPr lang="en-US" sz="32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Bayes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independence assumption</a:t>
            </a:r>
            <a:endParaRPr lang="en-US" sz="3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981680"/>
            <a:ext cx="8572560" cy="594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independence assumptions do not really hold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written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natural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language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Conditional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independence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Positional independence: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Exercise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Examples for why conditional independence assumption is not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really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true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Examples for why positional independence assumption is not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really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true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can Naive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work if it makes such inappropriate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assumptions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pic>
        <p:nvPicPr>
          <p:cNvPr id="12" name="Picture 11" descr="1347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1" y="2780438"/>
            <a:ext cx="4766897" cy="720000"/>
          </a:xfrm>
          <a:prstGeom prst="rect">
            <a:avLst/>
          </a:prstGeom>
        </p:spPr>
      </p:pic>
      <p:pic>
        <p:nvPicPr>
          <p:cNvPr id="13" name="Picture 12" descr="134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48" y="3640504"/>
            <a:ext cx="2401553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 Why does Naive </a:t>
            </a:r>
            <a:r>
              <a:rPr lang="en-US" sz="32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Bayes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work?</a:t>
            </a:r>
            <a:endParaRPr lang="en-US" sz="3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000108"/>
            <a:ext cx="8572560" cy="5701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Naive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can work well even though conditional independence assumptions are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badly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violated.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Double counting of evidence causes underestimation (0.01)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overestimation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(0.99).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Classification is about predicting the correct class and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not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about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accurately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estimating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probabilities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Correct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estimation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⇒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accurate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prediction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But not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vice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versa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!</a:t>
            </a:r>
          </a:p>
        </p:txBody>
      </p:sp>
      <p:pic>
        <p:nvPicPr>
          <p:cNvPr id="11" name="Picture 10" descr="13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2714620"/>
            <a:ext cx="6962728" cy="13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 Naive </a:t>
            </a:r>
            <a:r>
              <a:rPr lang="en-US" sz="32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Bayes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is not so naive </a:t>
            </a:r>
            <a:endParaRPr lang="en-US" sz="3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062695"/>
            <a:ext cx="8572560" cy="5581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Naive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Naive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has won some bakeoffs (e.g., KDD-CUP 97)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More robust to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features than some more complex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learning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methods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More robust to concept drift (changing of definition of class over time) than some more complex learning methods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Better than methods like decision trees when we have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many </a:t>
            </a:r>
            <a:r>
              <a:rPr lang="de-DE" sz="2200" dirty="0" err="1" smtClean="0">
                <a:solidFill>
                  <a:srgbClr val="0070C0"/>
                </a:solidFill>
                <a:latin typeface="+mj-lt"/>
              </a:rPr>
              <a:t>equally</a:t>
            </a:r>
            <a:r>
              <a:rPr lang="de-DE" sz="2200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rgbClr val="0070C0"/>
                </a:solidFill>
                <a:latin typeface="+mj-lt"/>
              </a:rPr>
              <a:t>important</a:t>
            </a:r>
            <a:r>
              <a:rPr lang="de-DE" sz="2200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rgbClr val="0070C0"/>
                </a:solidFill>
                <a:latin typeface="+mj-lt"/>
              </a:rPr>
              <a:t>features</a:t>
            </a:r>
            <a:endParaRPr lang="de-DE" sz="2200" dirty="0" smtClean="0">
              <a:solidFill>
                <a:srgbClr val="0070C0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 good dependable baseline for text classification (but not the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best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Optimal if independence assumptions hold (never true for text, but true for some domains)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Very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fast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Low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storage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requirements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Pivot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normalization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833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9800" y="1568272"/>
            <a:ext cx="7099720" cy="46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500990" y="5500703"/>
            <a:ext cx="16430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Source:</a:t>
            </a:r>
          </a:p>
          <a:p>
            <a:pPr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Lillian Lee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Recap 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Text classification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Naive </a:t>
            </a:r>
            <a:r>
              <a:rPr lang="en-US" sz="3400" dirty="0" err="1" smtClean="0">
                <a:solidFill>
                  <a:srgbClr val="BDD3E9"/>
                </a:solidFill>
                <a:latin typeface="Calibri" charset="0"/>
              </a:rPr>
              <a:t>Bayes</a:t>
            </a:r>
            <a:endParaRPr lang="en-US" sz="3400" dirty="0" smtClean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 NB theory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Evaluation of 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Evaluation on Reuters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8" name="Picture 7" descr="135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643050"/>
            <a:ext cx="8251088" cy="450059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Example: The Reuters collection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9" name="Picture 8" descr="13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74" y="1714488"/>
            <a:ext cx="8049678" cy="363164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A Reuters document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8" name="Picture 7" descr="13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785926"/>
            <a:ext cx="8039308" cy="39290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Evaluating classification</a:t>
            </a:r>
            <a:endParaRPr lang="en-US" sz="3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822914"/>
            <a:ext cx="85725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Evaluation must be done on test data that are independent of the training data (usually a disjoint set of instances).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It’s easy to get good performance on a test set that was available to the learner during training (e.g., just memorize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Measures: Precision, recall,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classification accuracy</a:t>
            </a:r>
            <a:endParaRPr lang="de-DE" sz="4800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Precision </a:t>
            </a:r>
            <a:r>
              <a:rPr lang="en-US" sz="3600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and recall </a:t>
            </a:r>
            <a:r>
              <a:rPr lang="en-US" sz="3600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</a:t>
            </a:r>
            <a:endParaRPr lang="en-US" sz="3600" i="1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3680302"/>
            <a:ext cx="8572560" cy="1043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spcBef>
                <a:spcPts val="700"/>
              </a:spcBef>
              <a:buClr>
                <a:srgbClr val="336699"/>
              </a:buClr>
            </a:pPr>
            <a:r>
              <a:rPr lang="en-US" sz="2800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en-US" sz="2800" i="1" dirty="0" smtClean="0">
                <a:solidFill>
                  <a:schemeClr val="tx1"/>
                </a:solidFill>
                <a:latin typeface="+mj-lt"/>
              </a:rPr>
              <a:t>TP 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/ ( </a:t>
            </a:r>
            <a:r>
              <a:rPr lang="en-US" sz="2800" i="1" dirty="0" smtClean="0">
                <a:solidFill>
                  <a:schemeClr val="tx1"/>
                </a:solidFill>
                <a:latin typeface="+mj-lt"/>
              </a:rPr>
              <a:t>TP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+ </a:t>
            </a:r>
            <a:r>
              <a:rPr lang="en-US" sz="2800" i="1" dirty="0" smtClean="0">
                <a:solidFill>
                  <a:schemeClr val="tx1"/>
                </a:solidFill>
                <a:latin typeface="+mj-lt"/>
              </a:rPr>
              <a:t>FP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4">
              <a:spcBef>
                <a:spcPts val="700"/>
              </a:spcBef>
              <a:buClr>
                <a:srgbClr val="336699"/>
              </a:buClr>
            </a:pPr>
            <a:r>
              <a:rPr lang="en-US" sz="2800" i="1" dirty="0" smtClean="0">
                <a:solidFill>
                  <a:schemeClr val="tx1"/>
                </a:solidFill>
                <a:latin typeface="+mj-lt"/>
              </a:rPr>
              <a:t>R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en-US" sz="2800" i="1" dirty="0" smtClean="0">
                <a:solidFill>
                  <a:schemeClr val="tx1"/>
                </a:solidFill>
                <a:latin typeface="+mj-lt"/>
              </a:rPr>
              <a:t>TP 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/ ( </a:t>
            </a:r>
            <a:r>
              <a:rPr lang="en-US" sz="2800" i="1" dirty="0" smtClean="0">
                <a:solidFill>
                  <a:schemeClr val="tx1"/>
                </a:solidFill>
                <a:latin typeface="+mj-lt"/>
              </a:rPr>
              <a:t>TP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+ </a:t>
            </a:r>
            <a:r>
              <a:rPr lang="en-US" sz="2800" i="1" dirty="0" smtClean="0">
                <a:solidFill>
                  <a:schemeClr val="tx1"/>
                </a:solidFill>
                <a:latin typeface="+mj-lt"/>
              </a:rPr>
              <a:t>FN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pic>
        <p:nvPicPr>
          <p:cNvPr id="8" name="Picture 7" descr="13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2285992"/>
            <a:ext cx="8572557" cy="114300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	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combined measure: </a:t>
            </a:r>
            <a:r>
              <a:rPr lang="en-US" sz="3600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F</a:t>
            </a:r>
            <a:endParaRPr lang="en-US" sz="3600" i="1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822914"/>
            <a:ext cx="8572560" cy="2298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1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allows us to trade off precision against recall.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is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harmonic mean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</a:t>
            </a:r>
          </a:p>
        </p:txBody>
      </p:sp>
      <p:pic>
        <p:nvPicPr>
          <p:cNvPr id="8" name="Picture 7" descr="1356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0" y="2571744"/>
            <a:ext cx="3409089" cy="900000"/>
          </a:xfrm>
          <a:prstGeom prst="rect">
            <a:avLst/>
          </a:prstGeom>
        </p:spPr>
      </p:pic>
      <p:pic>
        <p:nvPicPr>
          <p:cNvPr id="9" name="Picture 8" descr="1356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978" y="3571875"/>
            <a:ext cx="2137262" cy="57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	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Averaging: Micro vs. Macro</a:t>
            </a:r>
            <a:endParaRPr lang="en-US" sz="3600" i="1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822914"/>
            <a:ext cx="8572560" cy="434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now have an evaluation measure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for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one class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we also want a single number that measures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aggregate performance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over all classes in the collection.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rgbClr val="0070C0"/>
                </a:solidFill>
                <a:latin typeface="+mj-lt"/>
              </a:rPr>
              <a:t>Macroaveraging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Compute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F</a:t>
            </a:r>
            <a:r>
              <a:rPr lang="en-US" sz="2200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for each of the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classes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Average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these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numbers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rgbClr val="0070C0"/>
                </a:solidFill>
                <a:latin typeface="+mj-lt"/>
              </a:rPr>
              <a:t>Microaveraging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Compute TP, FP, FN for each of the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 C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classes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Sum these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numbers (e.g., all TP to get aggregate TP)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Compute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F</a:t>
            </a:r>
            <a:r>
              <a:rPr lang="en-US" sz="2200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for aggregate TP, FP, FN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	Naive </a:t>
            </a:r>
            <a:r>
              <a:rPr lang="en-US" sz="32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Bayes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vs. other methods</a:t>
            </a:r>
            <a:endParaRPr lang="en-US" sz="3600" i="1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pic>
        <p:nvPicPr>
          <p:cNvPr id="8" name="Picture 7" descr="13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571612"/>
            <a:ext cx="6296383" cy="493216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	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Take-away today</a:t>
            </a:r>
            <a:endParaRPr lang="en-US" sz="3600" i="1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2053675"/>
            <a:ext cx="8572560" cy="294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Text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definition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&amp;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information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retrieval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Naive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simple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baseline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text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classifier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Theory: derivation of Naive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classification rule &amp; analysis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Evaluation of text classification: how do we know it worked /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didn’t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work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Use min heap for selecting top </a:t>
            </a:r>
            <a:r>
              <a:rPr lang="en-US" sz="3600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k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out of </a:t>
            </a:r>
            <a:r>
              <a:rPr lang="en-US" sz="3600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</a:t>
            </a:r>
            <a:endParaRPr lang="en-US" sz="3600" i="1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2143116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 a binary min heap</a:t>
            </a: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A binary min heap is a binary tree in which each node’s value is less than the values of its children.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It takes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log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operations to construct the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-heap containing the k largest values (where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number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).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Essentially linear in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for small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large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N.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	Resources</a:t>
            </a:r>
            <a:endParaRPr lang="en-US" sz="3600" i="1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2053675"/>
            <a:ext cx="8572560" cy="245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Chapter 13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IIR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Resources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http://ifnlp.org/ir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Weka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A data mining software package that includes an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implementation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Naive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Bayes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Reuters-21578 – the most famous text classification evaluation set (but now it’s too small for realistic experiments)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Binary min heap</a:t>
            </a:r>
            <a:endParaRPr lang="en-US" sz="3600" i="1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5" name="Picture 4" descr="13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04" y="1857364"/>
            <a:ext cx="5964231" cy="407196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42918" y="12700"/>
            <a:ext cx="86868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Heuristics for finding the top </a:t>
            </a:r>
            <a:r>
              <a:rPr lang="en-US" sz="3600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k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most relevant</a:t>
            </a:r>
            <a:endParaRPr lang="en-US" sz="3600" i="1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428736"/>
            <a:ext cx="8505825" cy="52149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 indent="-457200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rgbClr val="0070C0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-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at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-a-time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processing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 indent="-457200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We complete computation of the query-document similarity score of document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before starting to compute the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query-document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similarity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score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2200" i="1" baseline="-25000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sz="2200" baseline="-25000" dirty="0" smtClean="0">
                <a:solidFill>
                  <a:schemeClr val="tx1"/>
                </a:solidFill>
                <a:latin typeface="+mj-lt"/>
              </a:rPr>
              <a:t>+1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 indent="-457200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Requires a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consistent ordering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of documents in the postings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lists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 indent="-457200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rgbClr val="0070C0"/>
                </a:solidFill>
                <a:latin typeface="+mj-lt"/>
              </a:rPr>
              <a:t>Term-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at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-a-time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processing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 indent="-457200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complete processing the postings list of query term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before starting to process the postings list of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200" baseline="-25000" dirty="0" smtClean="0">
                <a:solidFill>
                  <a:schemeClr val="tx1"/>
                </a:solidFill>
                <a:latin typeface="+mj-lt"/>
              </a:rPr>
              <a:t>+1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 indent="-457200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Requires an accumulator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for each document “still in the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running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”</a:t>
            </a:r>
          </a:p>
          <a:p>
            <a:pPr lvl="1" indent="-457200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most effective heuristics switch back and forth between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-a-time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-a-time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processing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42918" y="12700"/>
            <a:ext cx="86868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Tiered index</a:t>
            </a:r>
            <a:endParaRPr lang="en-US" sz="3600" i="1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5" name="Picture 4" descr="13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643049"/>
            <a:ext cx="4429156" cy="510024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2215</Words>
  <PresentationFormat>On-screen Show (4:3)</PresentationFormat>
  <Paragraphs>506</Paragraphs>
  <Slides>60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1_Office Theme</vt:lpstr>
      <vt:lpstr>2_Office Theme</vt:lpstr>
      <vt:lpstr>Slide 1</vt:lpstr>
      <vt:lpstr>Overview</vt:lpstr>
      <vt:lpstr>Overview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Outline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Outline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Outline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Outline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Windows User</cp:lastModifiedBy>
  <cp:revision>1009</cp:revision>
  <cp:lastPrinted>2009-09-22T15:48:09Z</cp:lastPrinted>
  <dcterms:created xsi:type="dcterms:W3CDTF">2009-09-21T23:46:17Z</dcterms:created>
  <dcterms:modified xsi:type="dcterms:W3CDTF">2010-08-31T09:50:40Z</dcterms:modified>
</cp:coreProperties>
</file>