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10058400" cx="7772400"/>
  <p:notesSz cx="6858000" cy="9144000"/>
  <p:embeddedFontLst>
    <p:embeddedFont>
      <p:font typeface="Source Code Pro"/>
      <p:regular r:id="rId39"/>
      <p:bold r:id="rId40"/>
      <p:italic r:id="rId41"/>
      <p:boldItalic r:id="rId42"/>
    </p:embeddedFont>
    <p:embeddedFont>
      <p:font typeface="Helvetica Neue"/>
      <p:regular r:id="rId43"/>
      <p:bold r:id="rId44"/>
      <p:italic r:id="rId45"/>
      <p:boldItalic r:id="rId46"/>
    </p:embeddedFont>
    <p:embeddedFont>
      <p:font typeface="Open Sans Light"/>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CodePro-bold.fntdata"/><Relationship Id="rId42" Type="http://schemas.openxmlformats.org/officeDocument/2006/relationships/font" Target="fonts/SourceCodePro-boldItalic.fntdata"/><Relationship Id="rId41" Type="http://schemas.openxmlformats.org/officeDocument/2006/relationships/font" Target="fonts/SourceCodePro-italic.fntdata"/><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font" Target="fonts/OpenSansLight-bold.fntdata"/><Relationship Id="rId47" Type="http://schemas.openxmlformats.org/officeDocument/2006/relationships/font" Target="fonts/OpenSansLight-regular.fntdata"/><Relationship Id="rId49" Type="http://schemas.openxmlformats.org/officeDocument/2006/relationships/font" Target="fonts/OpenSansLight-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SourceCodePro-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regular.fntdata"/><Relationship Id="rId50" Type="http://schemas.openxmlformats.org/officeDocument/2006/relationships/font" Target="fonts/OpenSansLight-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d8c850c25_0_9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d8c850c2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d8c850c25_0_9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d8c850c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d8c850c25_0_10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d8c850c2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d8c850c25_0_10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d8c850c2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4b864f3db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64b864f3db_0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d8c850c25_0_1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d8c850c2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d8c850c25_0_11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d8c850c2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d8c850c25_0_1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d8c850c2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c7a96e589_1_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c7a96e58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bbfcd4c3a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bbfcd4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c7a96e589_1_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c7a96e58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c7a96e589_1_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c7a96e58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c7a96e589_1_2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c7a96e58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c7a96e589_1_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c7a96e58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c49221f98_6_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c49221f98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c28c705c4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8c28c705c4_0_7: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c28c705c4_0_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c28c705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d8c850c25_0_13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d8c850c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c49221f98_6_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c49221f98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c49221f98_6_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c49221f98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d8c850c25_0_3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d8c850c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64b864f3db_0_6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64b864f3db_0_6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c28c705c4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c28c705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d8c850c25_0_8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d8c850c2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d8c850c25_0_5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d8c850c2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d8c850c25_0_6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d8c850c2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d8c850c25_0_7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d8c850c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d8c850c25_0_6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d8c850c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5.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hyperlink" Target="https://drive.google.com/file/d/14SgnE_0wNpuPdF5ss94GGqIBfcxLnpIF/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hyperlink" Target="https://drive.google.com/file/d/14SgnE_0wNpuPdF5ss94GGqIBfcxLnpIF/view" TargetMode="Externa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hyperlink" Target="https://drive.google.com/file/d/1YdBZPpaIQvnD9NbgkeLMb5PeFtnhGGRP/view?usp=sharing" TargetMode="External"/><Relationship Id="rId4" Type="http://schemas.openxmlformats.org/officeDocument/2006/relationships/hyperlink" Target="https://drive.google.com/file/d/1YdBZPpaIQvnD9NbgkeLMb5PeFtnhGGRP/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p:nvPr>
            <p:ph idx="4294967295" type="title"/>
          </p:nvPr>
        </p:nvSpPr>
        <p:spPr>
          <a:xfrm>
            <a:off x="264945" y="423371"/>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indent="0" lvl="0" marL="0" rtl="0" algn="l">
              <a:spcBef>
                <a:spcPts val="0"/>
              </a:spcBef>
              <a:spcAft>
                <a:spcPts val="0"/>
              </a:spcAft>
              <a:buNone/>
            </a:pPr>
            <a:r>
              <a:t/>
            </a:r>
            <a:endParaRPr/>
          </a:p>
        </p:txBody>
      </p:sp>
      <p:sp>
        <p:nvSpPr>
          <p:cNvPr id="180" name="Google Shape;180;p51"/>
          <p:cNvSpPr txBox="1"/>
          <p:nvPr>
            <p:ph idx="4294967295" type="title"/>
          </p:nvPr>
        </p:nvSpPr>
        <p:spPr>
          <a:xfrm>
            <a:off x="264945" y="1074546"/>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500">
                <a:solidFill>
                  <a:srgbClr val="FFFFFF"/>
                </a:solidFill>
              </a:rPr>
              <a:t>[Student Name &amp; Date]</a:t>
            </a:r>
            <a:endParaRPr sz="25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5"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2: Relational Database Design</a:t>
            </a:r>
            <a:endParaRPr/>
          </a:p>
        </p:txBody>
      </p:sp>
      <p:sp>
        <p:nvSpPr>
          <p:cNvPr id="243" name="Google Shape;243;p61"/>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a:t>
            </a:r>
            <a:r>
              <a:rPr lang="en" sz="1500">
                <a:solidFill>
                  <a:srgbClr val="525C65"/>
                </a:solidFill>
                <a:highlight>
                  <a:srgbClr val="FFFFFF"/>
                </a:highlight>
                <a:latin typeface="Open Sans"/>
                <a:ea typeface="Open Sans"/>
                <a:cs typeface="Open Sans"/>
                <a:sym typeface="Open Sans"/>
              </a:rPr>
              <a:t>screenshot</a:t>
            </a:r>
            <a:r>
              <a:rPr lang="en" sz="1500">
                <a:solidFill>
                  <a:srgbClr val="525C65"/>
                </a:solidFill>
                <a:highlight>
                  <a:srgbClr val="FFFFFF"/>
                </a:highlight>
                <a:latin typeface="Open Sans"/>
                <a:ea typeface="Open Sans"/>
                <a:cs typeface="Open Sans"/>
                <a:sym typeface="Open Sans"/>
              </a:rPr>
              <a: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indent="0" lvl="0" marL="0" rtl="0" algn="l">
              <a:spcBef>
                <a:spcPts val="1100"/>
              </a:spcBef>
              <a:spcAft>
                <a:spcPts val="160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249" name="Google Shape;249;p62"/>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None/>
            </a:pPr>
            <a:r>
              <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None/>
            </a:pPr>
            <a:r>
              <a:t/>
            </a:r>
            <a:endParaRPr sz="1200">
              <a:solidFill>
                <a:srgbClr val="525C65"/>
              </a:solidFill>
              <a:highlight>
                <a:srgbClr val="FFFFFF"/>
              </a:highlight>
              <a:latin typeface="Open Sans"/>
              <a:ea typeface="Open Sans"/>
              <a:cs typeface="Open Sans"/>
              <a:sym typeface="Open Sans"/>
            </a:endParaRPr>
          </a:p>
          <a:p>
            <a:pPr indent="0" lvl="0" marL="457200" rtl="0" algn="l">
              <a:spcBef>
                <a:spcPts val="0"/>
              </a:spcBef>
              <a:spcAft>
                <a:spcPts val="1600"/>
              </a:spcAft>
              <a:buClr>
                <a:schemeClr val="dk1"/>
              </a:buClr>
              <a:buSzPts val="1100"/>
              <a:buFont typeface="Arial"/>
              <a:buNone/>
            </a:pPr>
            <a:r>
              <a:t/>
            </a: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256" name="Google Shape;256;p63"/>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Logical</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1600"/>
              </a:spcAft>
              <a:buNone/>
            </a:pPr>
            <a:r>
              <a:t/>
            </a: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263" name="Google Shape;263;p64"/>
          <p:cNvSpPr txBox="1"/>
          <p:nvPr>
            <p:ph idx="1" type="body"/>
          </p:nvPr>
        </p:nvSpPr>
        <p:spPr>
          <a:xfrm>
            <a:off x="264950" y="199017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Physical</a:t>
            </a:r>
            <a:endParaRPr b="1" sz="1900">
              <a:latin typeface="Open Sans"/>
              <a:ea typeface="Open Sans"/>
              <a:cs typeface="Open Sans"/>
              <a:sym typeface="Open Sans"/>
            </a:endParaRPr>
          </a:p>
          <a:p>
            <a:pPr indent="0" lvl="0" marL="457200" rtl="0" algn="l">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indent="0" lvl="0" marL="457200" rtl="0" algn="l">
              <a:spcBef>
                <a:spcPts val="0"/>
              </a:spcBef>
              <a:spcAft>
                <a:spcPts val="1600"/>
              </a:spcAft>
              <a:buNone/>
            </a:pPr>
            <a:r>
              <a:t/>
            </a: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8"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6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3: </a:t>
            </a:r>
            <a:r>
              <a:rPr lang="en"/>
              <a:t>Create A Physical Database</a:t>
            </a:r>
            <a:endParaRPr/>
          </a:p>
        </p:txBody>
      </p:sp>
      <p:sp>
        <p:nvSpPr>
          <p:cNvPr id="276" name="Google Shape;276;p66"/>
          <p:cNvSpPr txBox="1"/>
          <p:nvPr>
            <p:ph idx="1" type="body"/>
          </p:nvPr>
        </p:nvSpPr>
        <p:spPr>
          <a:xfrm>
            <a:off x="264895" y="2381604"/>
            <a:ext cx="7242600" cy="6239700"/>
          </a:xfrm>
          <a:prstGeom prst="rect">
            <a:avLst/>
          </a:prstGeom>
        </p:spPr>
        <p:txBody>
          <a:bodyPr anchorCtr="0" anchor="t" bIns="91425" lIns="91425" spcFirstLastPara="1" rIns="91425" wrap="square" tIns="91425">
            <a:noAutofit/>
          </a:bodyPr>
          <a:lstStyle/>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r>
              <a:rPr lang="en" sz="1550">
                <a:solidFill>
                  <a:srgbClr val="525C65"/>
                </a:solidFill>
                <a:highlight>
                  <a:srgbClr val="FFFFFF"/>
                </a:highlight>
                <a:latin typeface="Open Sans"/>
                <a:ea typeface="Open Sans"/>
                <a:cs typeface="Open Sans"/>
                <a:sym typeface="Open Sans"/>
              </a:rPr>
              <a:t>.</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110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You will:</a:t>
            </a:r>
            <a:endParaRPr b="1"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b="1"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Submission</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Hints</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DDL</a:t>
            </a:r>
            <a:endParaRPr/>
          </a:p>
        </p:txBody>
      </p:sp>
      <p:sp>
        <p:nvSpPr>
          <p:cNvPr id="282" name="Google Shape;282;p67"/>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Create a DDL SQL script capable of building the database you designed in Step 2</a:t>
            </a:r>
            <a:endParaRPr sz="1900"/>
          </a:p>
          <a:p>
            <a:pPr indent="0" lvl="0" marL="241300" marR="241300" rtl="0" algn="l">
              <a:lnSpc>
                <a:spcPct val="100000"/>
              </a:lnSpc>
              <a:spcBef>
                <a:spcPts val="160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Hints</a:t>
            </a:r>
            <a:endParaRPr b="1"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None/>
            </a:pPr>
            <a:r>
              <a:t/>
            </a:r>
            <a:endParaRPr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283" name="Google Shape;283;p67"/>
          <p:cNvPicPr preferRelativeResize="0"/>
          <p:nvPr/>
        </p:nvPicPr>
        <p:blipFill rotWithShape="1">
          <a:blip r:embed="rId3">
            <a:alphaModFix/>
          </a:blip>
          <a:srcRect b="0" l="2818" r="0" t="2391"/>
          <a:stretch/>
        </p:blipFill>
        <p:spPr>
          <a:xfrm>
            <a:off x="1641775" y="5527975"/>
            <a:ext cx="3823475" cy="3971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289" name="Google Shape;289;p68"/>
          <p:cNvSpPr txBox="1"/>
          <p:nvPr>
            <p:ph idx="1" type="body"/>
          </p:nvPr>
        </p:nvSpPr>
        <p:spPr>
          <a:xfrm>
            <a:off x="264950" y="21568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1: Return a list of employees with Job Titles and Department Names</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296" name="Google Shape;296;p69"/>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2: Insert Web Programmer as a new job title</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use this Template</a:t>
            </a:r>
            <a:endParaRPr/>
          </a:p>
        </p:txBody>
      </p:sp>
      <p:sp>
        <p:nvSpPr>
          <p:cNvPr id="186" name="Google Shape;186;p52"/>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Make a copy of this Google Slide deck.</a:t>
            </a:r>
            <a:endParaRPr sz="2200"/>
          </a:p>
          <a:p>
            <a:pPr indent="-368300" lvl="0" marL="457200" rtl="0" algn="l">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indent="-368300" lvl="0" marL="457200" rtl="0" algn="l">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delete this and all</a:t>
            </a:r>
            <a:r>
              <a:rPr lang="en" sz="2200"/>
              <a:t> of the other example slides before you submit your project.</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add your name and the date</a:t>
            </a:r>
            <a:r>
              <a:rPr lang="en" sz="2200"/>
              <a:t> to the cover slide</a:t>
            </a:r>
            <a:endParaRPr sz="2200"/>
          </a:p>
          <a:p>
            <a:pPr indent="0" lvl="0" marL="457200" rtl="0" algn="l">
              <a:spcBef>
                <a:spcPts val="1600"/>
              </a:spcBef>
              <a:spcAft>
                <a:spcPts val="1600"/>
              </a:spcAft>
              <a:buNone/>
            </a:pPr>
            <a:r>
              <a:t/>
            </a:r>
            <a:endParaRPr sz="2200"/>
          </a:p>
        </p:txBody>
      </p:sp>
      <p:sp>
        <p:nvSpPr>
          <p:cNvPr id="187" name="Google Shape;187;p52"/>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b="11824" l="18073" r="14486" t="20988"/>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7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03" name="Google Shape;303;p70"/>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3: Correct the job title from web programmer to web developer</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10" name="Google Shape;310;p71"/>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4: Delete the job title Web Developer from the database</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17" name="Google Shape;317;p72"/>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5: How many employees are in each department?</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24" name="Google Shape;324;p73"/>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7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31" name="Google Shape;331;p74"/>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Question 7: </a:t>
            </a:r>
            <a:r>
              <a:rPr b="1" lang="en" sz="1900">
                <a:latin typeface="Open Sans"/>
                <a:ea typeface="Open Sans"/>
                <a:cs typeface="Open Sans"/>
                <a:sym typeface="Open Sans"/>
              </a:rPr>
              <a:t>Describe how you would apply table security to restrict access to employee salaries using an SQL server.</a:t>
            </a:r>
            <a:endParaRPr b="1" sz="1900">
              <a:latin typeface="Open Sans"/>
              <a:ea typeface="Open Sans"/>
              <a:cs typeface="Open Sans"/>
              <a:sym typeface="Open Sans"/>
            </a:endParaRPr>
          </a:p>
          <a:p>
            <a:pPr indent="0" lvl="0" marL="0" rtl="0" algn="l">
              <a:spcBef>
                <a:spcPts val="1600"/>
              </a:spcBef>
              <a:spcAft>
                <a:spcPts val="0"/>
              </a:spcAft>
              <a:buNone/>
            </a:pPr>
            <a:r>
              <a:rPr b="1" lang="en" sz="1900">
                <a:solidFill>
                  <a:srgbClr val="FF0000"/>
                </a:solidFill>
                <a:latin typeface="Open Sans"/>
                <a:ea typeface="Open Sans"/>
                <a:cs typeface="Open Sans"/>
                <a:sym typeface="Open Sans"/>
              </a:rPr>
              <a:t>** answer in a short paragraph, how you would apply table security to restrict access to employee salaries</a:t>
            </a:r>
            <a:endParaRPr b="1" sz="1900">
              <a:solidFill>
                <a:srgbClr val="FF0000"/>
              </a:solidFill>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35"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7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4: Above and Beyond</a:t>
            </a:r>
            <a:endParaRPr/>
          </a:p>
        </p:txBody>
      </p:sp>
      <p:sp>
        <p:nvSpPr>
          <p:cNvPr id="343" name="Google Shape;343;p76"/>
          <p:cNvSpPr txBox="1"/>
          <p:nvPr>
            <p:ph idx="1" type="body"/>
          </p:nvPr>
        </p:nvSpPr>
        <p:spPr>
          <a:xfrm>
            <a:off x="264945" y="20251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indent="0" lvl="0" marL="0" rtl="0" algn="l">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indent="0" lvl="0" marL="0" rtl="0" algn="l">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indent="0" lvl="0" marL="0" rtl="0" algn="l">
              <a:spcBef>
                <a:spcPts val="1600"/>
              </a:spcBef>
              <a:spcAft>
                <a:spcPts val="1600"/>
              </a:spcAft>
              <a:buNone/>
            </a:pPr>
            <a:r>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7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Standout Suggestion 1</a:t>
            </a:r>
            <a:endParaRPr/>
          </a:p>
        </p:txBody>
      </p:sp>
      <p:sp>
        <p:nvSpPr>
          <p:cNvPr id="349" name="Google Shape;349;p77"/>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Create a view that returns all employee attributes; results should resemble initial Excel file</a:t>
            </a:r>
            <a:endParaRPr b="1" sz="2000">
              <a:latin typeface="Open Sans"/>
              <a:ea typeface="Open Sans"/>
              <a:cs typeface="Open Sans"/>
              <a:sym typeface="Open Sans"/>
            </a:endParaRPr>
          </a:p>
          <a:p>
            <a:pPr indent="0" lvl="0" marL="0" rtl="0" algn="l">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7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Standout Suggestion 2</a:t>
            </a:r>
            <a:endParaRPr/>
          </a:p>
        </p:txBody>
      </p:sp>
      <p:sp>
        <p:nvSpPr>
          <p:cNvPr id="355" name="Google Shape;355;p78"/>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b="1" sz="2000">
              <a:latin typeface="Open Sans"/>
              <a:ea typeface="Open Sans"/>
              <a:cs typeface="Open Sans"/>
              <a:sym typeface="Open Sans"/>
            </a:endParaRPr>
          </a:p>
          <a:p>
            <a:pPr indent="0" lvl="0" marL="0" rtl="0" algn="l">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Standout Suggestion 3</a:t>
            </a:r>
            <a:endParaRPr/>
          </a:p>
        </p:txBody>
      </p:sp>
      <p:sp>
        <p:nvSpPr>
          <p:cNvPr id="361" name="Google Shape;361;p79"/>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Implement user security on the restricted salary attribute.</a:t>
            </a:r>
            <a:endParaRPr b="1" sz="2000">
              <a:latin typeface="Open Sans"/>
              <a:ea typeface="Open Sans"/>
              <a:cs typeface="Open Sans"/>
              <a:sym typeface="Open Sans"/>
            </a:endParaRPr>
          </a:p>
          <a:p>
            <a:pPr indent="0" lvl="0" marL="0" rtl="0" algn="l">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indent="0" lvl="0" marL="0" rtl="0" algn="l">
              <a:spcBef>
                <a:spcPts val="1600"/>
              </a:spcBef>
              <a:spcAft>
                <a:spcPts val="0"/>
              </a:spcAft>
              <a:buNone/>
            </a:pPr>
            <a:r>
              <a:rPr lang="en" sz="1900">
                <a:solidFill>
                  <a:srgbClr val="FF0000"/>
                </a:solidFill>
              </a:rPr>
              <a:t>Submit screenshot of code</a:t>
            </a:r>
            <a:endParaRPr sz="1900">
              <a:solidFill>
                <a:srgbClr val="FF0000"/>
              </a:solidFill>
            </a:endParaRPr>
          </a:p>
          <a:p>
            <a:pPr indent="0" lvl="0" marL="457200" rtl="0" algn="l">
              <a:spcBef>
                <a:spcPts val="160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Scenario</a:t>
            </a:r>
            <a:endParaRPr/>
          </a:p>
        </p:txBody>
      </p:sp>
      <p:sp>
        <p:nvSpPr>
          <p:cNvPr id="194" name="Google Shape;194;p53"/>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marR="241300" rtl="0" algn="l">
              <a:lnSpc>
                <a:spcPct val="170000"/>
              </a:lnSpc>
              <a:spcBef>
                <a:spcPts val="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Business requirement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rgbClr val="FFFFFF"/>
                </a:highlight>
                <a:latin typeface="Open Sans"/>
                <a:ea typeface="Open Sans"/>
                <a:cs typeface="Open Sans"/>
                <a:sym typeface="Open Sans"/>
              </a:rPr>
              <a:t>Dataset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chemeClr val="lt1"/>
                </a:highlight>
                <a:latin typeface="Open Sans"/>
                <a:ea typeface="Open Sans"/>
                <a:cs typeface="Open Sans"/>
                <a:sym typeface="Open Sans"/>
              </a:rPr>
              <a:t>IT Department Best Practices</a:t>
            </a:r>
            <a:endParaRPr b="1" sz="1500">
              <a:solidFill>
                <a:srgbClr val="2E3D49"/>
              </a:solidFill>
              <a:highlight>
                <a:schemeClr val="lt1"/>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65"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Appendix</a:t>
            </a:r>
            <a:endParaRPr b="1" sz="3000">
              <a:solidFill>
                <a:srgbClr val="FFFFFF"/>
              </a:solidFill>
              <a:latin typeface="Open Sans"/>
              <a:ea typeface="Open Sans"/>
              <a:cs typeface="Open Sans"/>
              <a:sym typeface="Open Sans"/>
            </a:endParaRPr>
          </a:p>
          <a:p>
            <a:pPr indent="0" lvl="0" marL="0" rtl="0" algn="l">
              <a:lnSpc>
                <a:spcPct val="150000"/>
              </a:lnSpc>
              <a:spcBef>
                <a:spcPts val="0"/>
              </a:spcBef>
              <a:spcAft>
                <a:spcPts val="0"/>
              </a:spcAft>
              <a:buClr>
                <a:schemeClr val="lt1"/>
              </a:buClr>
              <a:buFont typeface="Open Sans"/>
              <a:buNone/>
            </a:pPr>
            <a:r>
              <a:t/>
            </a:r>
            <a:endParaRPr b="1" sz="3000">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8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Info</a:t>
            </a:r>
            <a:endParaRPr/>
          </a:p>
        </p:txBody>
      </p:sp>
      <p:sp>
        <p:nvSpPr>
          <p:cNvPr id="373" name="Google Shape;373;p81"/>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8"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 Data Architecture Foundations</a:t>
            </a:r>
            <a:endParaRPr/>
          </a:p>
        </p:txBody>
      </p:sp>
      <p:sp>
        <p:nvSpPr>
          <p:cNvPr id="207" name="Google Shape;207;p55"/>
          <p:cNvSpPr txBox="1"/>
          <p:nvPr>
            <p:ph idx="1" type="body"/>
          </p:nvPr>
        </p:nvSpPr>
        <p:spPr>
          <a:xfrm>
            <a:off x="264950" y="2253724"/>
            <a:ext cx="7242600" cy="75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chemeClr val="dk1"/>
              </a:solidFill>
              <a:highlight>
                <a:srgbClr val="DBE2E8"/>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000">
              <a:solidFill>
                <a:srgbClr val="525C65"/>
              </a:solidFill>
              <a:highlight>
                <a:srgbClr val="FFFFFF"/>
              </a:highlight>
              <a:latin typeface="Open Sans"/>
              <a:ea typeface="Open Sans"/>
              <a:cs typeface="Open Sans"/>
              <a:sym typeface="Open Sans"/>
            </a:endParaRPr>
          </a:p>
          <a:p>
            <a:pPr indent="0" lvl="0" marL="0" rtl="0" algn="l">
              <a:spcBef>
                <a:spcPts val="1100"/>
              </a:spcBef>
              <a:spcAft>
                <a:spcPts val="16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Architect Business Requirement</a:t>
            </a:r>
            <a:endParaRPr/>
          </a:p>
        </p:txBody>
      </p:sp>
      <p:sp>
        <p:nvSpPr>
          <p:cNvPr id="213" name="Google Shape;213;p56"/>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Open Sans"/>
              <a:buChar char="●"/>
            </a:pPr>
            <a:r>
              <a:rPr b="1" lang="en" sz="1900">
                <a:latin typeface="Open Sans"/>
                <a:ea typeface="Open Sans"/>
                <a:cs typeface="Open Sans"/>
                <a:sym typeface="Open Sans"/>
              </a:rPr>
              <a:t>Purpose of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What is the business partner requesting  </a:t>
            </a:r>
            <a:endParaRPr sz="1700"/>
          </a:p>
          <a:p>
            <a:pPr indent="0" lvl="0" marL="457200" rtl="0" algn="l">
              <a:lnSpc>
                <a:spcPct val="100000"/>
              </a:lnSpc>
              <a:spcBef>
                <a:spcPts val="0"/>
              </a:spcBef>
              <a:spcAft>
                <a:spcPts val="0"/>
              </a:spcAft>
              <a:buClr>
                <a:schemeClr val="dk1"/>
              </a:buClr>
              <a:buSzPts val="1100"/>
              <a:buFont typeface="Arial"/>
              <a:buNone/>
            </a:pPr>
            <a:r>
              <a:t/>
            </a:r>
            <a:endParaRPr sz="1700"/>
          </a:p>
          <a:p>
            <a:pPr indent="-349250" lvl="0" marL="457200" rtl="0" algn="l">
              <a:spcBef>
                <a:spcPts val="1200"/>
              </a:spcBef>
              <a:spcAft>
                <a:spcPts val="0"/>
              </a:spcAft>
              <a:buSzPts val="1900"/>
              <a:buFont typeface="Open Sans"/>
              <a:buChar char="●"/>
            </a:pPr>
            <a:r>
              <a:rPr b="1" lang="en" sz="1900">
                <a:latin typeface="Open Sans"/>
                <a:ea typeface="Open Sans"/>
                <a:cs typeface="Open Sans"/>
                <a:sym typeface="Open Sans"/>
              </a:rPr>
              <a:t>Describe current data management solution:</a:t>
            </a:r>
            <a:endParaRPr b="1" sz="1900">
              <a:solidFill>
                <a:srgbClr val="000000"/>
              </a:solidFill>
              <a:latin typeface="Arial"/>
              <a:ea typeface="Arial"/>
              <a:cs typeface="Arial"/>
              <a:sym typeface="Arial"/>
            </a:endParaRPr>
          </a:p>
          <a:p>
            <a:pPr indent="0" lvl="0" marL="457200" rtl="0" algn="l">
              <a:spcBef>
                <a:spcPts val="1200"/>
              </a:spcBef>
              <a:spcAft>
                <a:spcPts val="0"/>
              </a:spcAft>
              <a:buNone/>
            </a:pPr>
            <a:r>
              <a:rPr lang="en" sz="1700"/>
              <a:t>What is the current method data storage/management</a:t>
            </a:r>
            <a:endParaRPr sz="19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349250" lvl="0" marL="457200" rtl="0" algn="l">
              <a:spcBef>
                <a:spcPts val="1200"/>
              </a:spcBef>
              <a:spcAft>
                <a:spcPts val="0"/>
              </a:spcAft>
              <a:buSzPts val="1900"/>
              <a:buFont typeface="Open Sans"/>
              <a:buChar char="●"/>
            </a:pPr>
            <a:r>
              <a:rPr b="1" lang="en" sz="1900">
                <a:latin typeface="Open Sans"/>
                <a:ea typeface="Open Sans"/>
                <a:cs typeface="Open Sans"/>
                <a:sym typeface="Open Sans"/>
              </a:rPr>
              <a:t>Describe</a:t>
            </a:r>
            <a:r>
              <a:rPr b="1" lang="en" sz="1900">
                <a:latin typeface="Open Sans"/>
                <a:ea typeface="Open Sans"/>
                <a:cs typeface="Open Sans"/>
                <a:sym typeface="Open Sans"/>
              </a:rPr>
              <a:t> current data </a:t>
            </a:r>
            <a:r>
              <a:rPr b="1" lang="en" sz="1900">
                <a:latin typeface="Open Sans"/>
                <a:ea typeface="Open Sans"/>
                <a:cs typeface="Open Sans"/>
                <a:sym typeface="Open Sans"/>
              </a:rPr>
              <a:t>available:</a:t>
            </a:r>
            <a:endParaRPr b="1" sz="1900">
              <a:latin typeface="Open Sans"/>
              <a:ea typeface="Open Sans"/>
              <a:cs typeface="Open Sans"/>
              <a:sym typeface="Open Sans"/>
            </a:endParaRPr>
          </a:p>
          <a:p>
            <a:pPr indent="0" lvl="0" marL="0" rtl="0" algn="l">
              <a:spcBef>
                <a:spcPts val="1600"/>
              </a:spcBef>
              <a:spcAft>
                <a:spcPts val="0"/>
              </a:spcAft>
              <a:buNone/>
            </a:pPr>
            <a:r>
              <a:rPr b="1" lang="en" sz="1900">
                <a:latin typeface="Open Sans"/>
                <a:ea typeface="Open Sans"/>
                <a:cs typeface="Open Sans"/>
                <a:sym typeface="Open Sans"/>
              </a:rPr>
              <a:t>	</a:t>
            </a:r>
            <a:r>
              <a:rPr lang="en" sz="1900"/>
              <a:t>What data does the business currently have available</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Additional data requests:</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Does the user have future data requests</a:t>
            </a:r>
            <a:endParaRPr sz="1900"/>
          </a:p>
          <a:p>
            <a:pPr indent="0" lvl="0" marL="457200" rtl="0" algn="l">
              <a:spcBef>
                <a:spcPts val="0"/>
              </a:spcBef>
              <a:spcAft>
                <a:spcPts val="0"/>
              </a:spcAft>
              <a:buClr>
                <a:schemeClr val="dk1"/>
              </a:buClr>
              <a:buSzPts val="1100"/>
              <a:buFont typeface="Arial"/>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Who will own/manage data</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What department will own / manage the data in the database</a:t>
            </a:r>
            <a:endParaRPr sz="1900"/>
          </a:p>
          <a:p>
            <a:pPr indent="0" lvl="0" marL="457200" rtl="0" algn="l">
              <a:lnSpc>
                <a:spcPct val="100000"/>
              </a:lnSpc>
              <a:spcBef>
                <a:spcPts val="0"/>
              </a:spcBef>
              <a:spcAft>
                <a:spcPts val="0"/>
              </a:spcAft>
              <a:buNone/>
            </a:pPr>
            <a:r>
              <a:t/>
            </a:r>
            <a:endParaRPr sz="1900"/>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Who will have access to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user types that will have access; also list any restrictions to access.</a:t>
            </a:r>
            <a:endParaRPr sz="1900"/>
          </a:p>
          <a:p>
            <a:pPr indent="0" lvl="0" marL="457200" rtl="0" algn="l">
              <a:spcBef>
                <a:spcPts val="0"/>
              </a:spcBef>
              <a:spcAft>
                <a:spcPts val="0"/>
              </a:spcAft>
              <a:buClr>
                <a:schemeClr val="dk1"/>
              </a:buClr>
              <a:buSzPts val="1100"/>
              <a:buFont typeface="Arial"/>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Architect Business Requirement</a:t>
            </a:r>
            <a:endParaRPr/>
          </a:p>
        </p:txBody>
      </p:sp>
      <p:sp>
        <p:nvSpPr>
          <p:cNvPr id="219" name="Google Shape;219;p57"/>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Estimated size of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the size of the database in terms of numbers of rows. Business users often understand row or column size instead of GBs or MBs</a:t>
            </a:r>
            <a:endParaRPr sz="1900"/>
          </a:p>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Estimated annual growth</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any expected growth to the data</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Is any of the data sensitive/restricted</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any data that may be sensitive or restricted from particular users</a:t>
            </a:r>
            <a:endParaRPr sz="1900"/>
          </a:p>
          <a:p>
            <a:pPr indent="0" lvl="0" marL="0" rtl="0" algn="l">
              <a:spcBef>
                <a:spcPts val="0"/>
              </a:spcBef>
              <a:spcAft>
                <a:spcPts val="0"/>
              </a:spcAft>
              <a:buNone/>
            </a:pPr>
            <a:r>
              <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t/>
            </a:r>
            <a:endParaRPr sz="1700"/>
          </a:p>
          <a:p>
            <a:pPr indent="0" lvl="0" marL="457200" rtl="0" algn="l">
              <a:lnSpc>
                <a:spcPct val="100000"/>
              </a:lnSpc>
              <a:spcBef>
                <a:spcPts val="0"/>
              </a:spcBef>
              <a:spcAft>
                <a:spcPts val="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Architect Technical Requirement</a:t>
            </a:r>
            <a:endParaRPr/>
          </a:p>
        </p:txBody>
      </p:sp>
      <p:sp>
        <p:nvSpPr>
          <p:cNvPr id="225" name="Google Shape;225;p58"/>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Justification for</a:t>
            </a:r>
            <a:r>
              <a:rPr b="1" lang="en" sz="1900">
                <a:latin typeface="Open Sans"/>
                <a:ea typeface="Open Sans"/>
                <a:cs typeface="Open Sans"/>
                <a:sym typeface="Open Sans"/>
              </a:rPr>
              <a:t>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Provide at least two justifications for building a database</a:t>
            </a:r>
            <a:endParaRPr sz="1900"/>
          </a:p>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Database objects</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the database objects (tables, views, special procedures)  that will be created for the database. </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rPr lang="en" sz="1700"/>
              <a:t>Hint - you may want to circle back to this answer after completing the logical ERD in step 2.</a:t>
            </a:r>
            <a:endParaRPr sz="1700"/>
          </a:p>
          <a:p>
            <a:pPr indent="0" lvl="0" marL="45720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Data ingestion</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Select a data ingestion method (ETL, Direct feed, API) based on the information provided.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Architect </a:t>
            </a:r>
            <a:r>
              <a:rPr lang="en"/>
              <a:t>Technical </a:t>
            </a:r>
            <a:r>
              <a:rPr lang="en"/>
              <a:t>Requirement</a:t>
            </a:r>
            <a:endParaRPr/>
          </a:p>
        </p:txBody>
      </p:sp>
      <p:sp>
        <p:nvSpPr>
          <p:cNvPr id="231" name="Google Shape;231;p59"/>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Data governance (Ownership and User access)</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b="1" lang="en" sz="1700">
                <a:latin typeface="Open Sans"/>
                <a:ea typeface="Open Sans"/>
                <a:cs typeface="Open Sans"/>
                <a:sym typeface="Open Sans"/>
              </a:rPr>
              <a:t>Ownership: </a:t>
            </a:r>
            <a:r>
              <a:rPr lang="en" sz="1700"/>
              <a:t>who will own and maintain the data</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rPr b="1" lang="en" sz="1700">
                <a:latin typeface="Open Sans"/>
                <a:ea typeface="Open Sans"/>
                <a:cs typeface="Open Sans"/>
                <a:sym typeface="Open Sans"/>
              </a:rPr>
              <a:t>User Access: </a:t>
            </a:r>
            <a:r>
              <a:rPr lang="en" sz="1700"/>
              <a:t>who will and will not have access to the data</a:t>
            </a:r>
            <a:endParaRPr sz="1700"/>
          </a:p>
          <a:p>
            <a:pPr indent="0" lvl="0" marL="457200" rtl="0" algn="l">
              <a:lnSpc>
                <a:spcPct val="100000"/>
              </a:lnSpc>
              <a:spcBef>
                <a:spcPts val="0"/>
              </a:spcBef>
              <a:spcAft>
                <a:spcPts val="0"/>
              </a:spcAft>
              <a:buNone/>
            </a:pPr>
            <a:r>
              <a:t/>
            </a:r>
            <a:endParaRPr sz="1700"/>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Scalability </a:t>
            </a:r>
            <a:endParaRPr b="1" sz="1900">
              <a:latin typeface="Open Sans"/>
              <a:ea typeface="Open Sans"/>
              <a:cs typeface="Open Sans"/>
              <a:sym typeface="Open Sans"/>
            </a:endParaRPr>
          </a:p>
          <a:p>
            <a:pPr indent="0" lvl="0" marL="457200" rtl="0" algn="l">
              <a:spcBef>
                <a:spcPts val="1600"/>
              </a:spcBef>
              <a:spcAft>
                <a:spcPts val="0"/>
              </a:spcAft>
              <a:buNone/>
            </a:pPr>
            <a:r>
              <a:rPr lang="en" sz="1900"/>
              <a:t>Should replication or sharding be used to ensure scalability based on user needs</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Flexibility</a:t>
            </a:r>
            <a:endParaRPr sz="1900"/>
          </a:p>
          <a:p>
            <a:pPr indent="0" lvl="0" marL="457200" rtl="0" algn="l">
              <a:spcBef>
                <a:spcPts val="1600"/>
              </a:spcBef>
              <a:spcAft>
                <a:spcPts val="0"/>
              </a:spcAft>
              <a:buNone/>
            </a:pPr>
            <a:r>
              <a:rPr lang="en" sz="1900"/>
              <a:t>Describe measures taken to ensure future data integration if needed</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Storage &amp; retention</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b="1" lang="en" sz="1700">
                <a:latin typeface="Open Sans"/>
                <a:ea typeface="Open Sans"/>
                <a:cs typeface="Open Sans"/>
                <a:sym typeface="Open Sans"/>
              </a:rPr>
              <a:t>Storage (disk or in-memory): </a:t>
            </a:r>
            <a:r>
              <a:rPr lang="en" sz="1700"/>
              <a:t>check </a:t>
            </a:r>
            <a:r>
              <a:rPr lang="en" sz="1700" u="sng">
                <a:solidFill>
                  <a:schemeClr val="hlink"/>
                </a:solidFill>
                <a:hlinkClick r:id="rId3"/>
              </a:rPr>
              <a:t>IT best practices document</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rPr b="1" lang="en" sz="1700">
                <a:latin typeface="Open Sans"/>
                <a:ea typeface="Open Sans"/>
                <a:cs typeface="Open Sans"/>
                <a:sym typeface="Open Sans"/>
              </a:rPr>
              <a:t>Retention: </a:t>
            </a:r>
            <a:r>
              <a:rPr lang="en" sz="1700"/>
              <a:t>how long does the data have to be kept for?</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t/>
            </a:r>
            <a:endParaRPr sz="1700"/>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Backup</a:t>
            </a:r>
            <a:endParaRPr b="1" sz="1900">
              <a:latin typeface="Open Sans"/>
              <a:ea typeface="Open Sans"/>
              <a:cs typeface="Open Sans"/>
              <a:sym typeface="Open Sans"/>
            </a:endParaRPr>
          </a:p>
          <a:p>
            <a:pPr indent="0" lvl="0" marL="457200" rtl="0" algn="l">
              <a:spcBef>
                <a:spcPts val="1600"/>
              </a:spcBef>
              <a:spcAft>
                <a:spcPts val="0"/>
              </a:spcAft>
              <a:buNone/>
            </a:pPr>
            <a:r>
              <a:rPr lang="en" sz="1700"/>
              <a:t> </a:t>
            </a:r>
            <a:r>
              <a:rPr lang="en" sz="1700" u="sng">
                <a:solidFill>
                  <a:schemeClr val="hlink"/>
                </a:solidFill>
                <a:hlinkClick r:id="rId4"/>
              </a:rPr>
              <a:t>IT Best Practices document</a:t>
            </a:r>
            <a:r>
              <a:rPr lang="en" sz="1700"/>
              <a:t> lists Backup schedule requirements</a:t>
            </a:r>
            <a:endParaRPr sz="1700"/>
          </a:p>
          <a:p>
            <a:pPr indent="0" lvl="0" marL="457200" rtl="0" algn="l">
              <a:lnSpc>
                <a:spcPct val="100000"/>
              </a:lnSpc>
              <a:spcBef>
                <a:spcPts val="1600"/>
              </a:spcBef>
              <a:spcAft>
                <a:spcPts val="0"/>
              </a:spcAft>
              <a:buNone/>
            </a:pPr>
            <a:r>
              <a:t/>
            </a:r>
            <a:endParaRPr sz="1700"/>
          </a:p>
          <a:p>
            <a:pPr indent="0" lvl="0" marL="0" rtl="0" algn="l">
              <a:lnSpc>
                <a:spcPct val="100000"/>
              </a:lnSpc>
              <a:spcBef>
                <a:spcPts val="0"/>
              </a:spcBef>
              <a:spcAft>
                <a:spcPts val="0"/>
              </a:spcAft>
              <a:buClr>
                <a:schemeClr val="dk1"/>
              </a:buClr>
              <a:buSzPts val="1100"/>
              <a:buFont typeface="Arial"/>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