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1" r:id="rId3"/>
    <p:sldId id="262" r:id="rId4"/>
    <p:sldId id="264" r:id="rId5"/>
    <p:sldId id="263" r:id="rId6"/>
    <p:sldId id="257"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89" autoAdjust="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6B13C-4D3A-4A87-BACE-905E222145CD}" type="datetimeFigureOut">
              <a:rPr lang="en-US" smtClean="0"/>
              <a:t>10/30/2024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4E82C-92C3-4D80-9161-B290D4CD33EC}" type="slidenum">
              <a:rPr lang="en-US" smtClean="0"/>
              <a:t>‹#›</a:t>
            </a:fld>
            <a:endParaRPr lang="en-US"/>
          </a:p>
        </p:txBody>
      </p:sp>
    </p:spTree>
    <p:extLst>
      <p:ext uri="{BB962C8B-B14F-4D97-AF65-F5344CB8AC3E}">
        <p14:creationId xmlns:p14="http://schemas.microsoft.com/office/powerpoint/2010/main" val="23659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94E82C-92C3-4D80-9161-B290D4CD33EC}" type="slidenum">
              <a:rPr lang="en-US" smtClean="0"/>
              <a:t>1</a:t>
            </a:fld>
            <a:endParaRPr lang="en-US"/>
          </a:p>
        </p:txBody>
      </p:sp>
    </p:spTree>
    <p:extLst>
      <p:ext uri="{BB962C8B-B14F-4D97-AF65-F5344CB8AC3E}">
        <p14:creationId xmlns:p14="http://schemas.microsoft.com/office/powerpoint/2010/main" val="254131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Interpreting the Training and Testing Results:</a:t>
            </a:r>
          </a:p>
          <a:p>
            <a:endParaRPr lang="en-US" dirty="0" smtClean="0"/>
          </a:p>
          <a:p>
            <a:r>
              <a:rPr lang="en-US" dirty="0" smtClean="0"/>
              <a:t>    Training Set Performance:</a:t>
            </a:r>
          </a:p>
          <a:p>
            <a:r>
              <a:rPr lang="en-US" dirty="0" smtClean="0"/>
              <a:t>        MAE: 70,859</a:t>
            </a:r>
          </a:p>
          <a:p>
            <a:r>
              <a:rPr lang="en-US" dirty="0" smtClean="0"/>
              <a:t>        RMSE: 759,256</a:t>
            </a:r>
          </a:p>
          <a:p>
            <a:endParaRPr lang="en-US" dirty="0" smtClean="0"/>
          </a:p>
          <a:p>
            <a:r>
              <a:rPr lang="en-US" dirty="0" smtClean="0"/>
              <a:t>    The training MAE and RMSE values are relatively high, especially RMSE, which may indicate some noise or complexity in the data that the model is trying to capture. However, it also suggests that the model fits the training data well within a reasonable margin.</a:t>
            </a:r>
          </a:p>
          <a:p>
            <a:endParaRPr lang="en-US" dirty="0" smtClean="0"/>
          </a:p>
          <a:p>
            <a:r>
              <a:rPr lang="en-US" dirty="0" smtClean="0"/>
              <a:t>    Testing Set Performance:</a:t>
            </a:r>
          </a:p>
          <a:p>
            <a:r>
              <a:rPr lang="en-US" dirty="0" smtClean="0"/>
              <a:t>        MAE: 60,093</a:t>
            </a:r>
          </a:p>
          <a:p>
            <a:r>
              <a:rPr lang="en-US" dirty="0" smtClean="0"/>
              <a:t>        RMSE: 106,710</a:t>
            </a:r>
          </a:p>
          <a:p>
            <a:endParaRPr lang="en-US" dirty="0" smtClean="0"/>
          </a:p>
          <a:p>
            <a:r>
              <a:rPr lang="en-US" dirty="0" smtClean="0"/>
              <a:t>    These results show lower errors on the testing set compared to the training set, which is a positive outcome. A lower MAE and RMSE in the testing set compared to the training set indicates that the model generalizes well and does not </a:t>
            </a:r>
            <a:r>
              <a:rPr lang="en-US" dirty="0" err="1" smtClean="0"/>
              <a:t>overfit</a:t>
            </a:r>
            <a:r>
              <a:rPr lang="en-US" dirty="0" smtClean="0"/>
              <a:t> the training data.</a:t>
            </a:r>
          </a:p>
          <a:p>
            <a:endParaRPr lang="en-US" dirty="0" smtClean="0"/>
          </a:p>
          <a:p>
            <a:r>
              <a:rPr lang="en-US" dirty="0" smtClean="0"/>
              <a:t>Summary:</a:t>
            </a:r>
          </a:p>
          <a:p>
            <a:endParaRPr lang="en-US" dirty="0" smtClean="0"/>
          </a:p>
          <a:p>
            <a:r>
              <a:rPr lang="en-US" dirty="0" smtClean="0"/>
              <a:t>Since the testing performance is better than the training performance, it suggests that the model is not </a:t>
            </a:r>
            <a:r>
              <a:rPr lang="en-US" dirty="0" err="1" smtClean="0"/>
              <a:t>overfitting</a:t>
            </a:r>
            <a:r>
              <a:rPr lang="en-US" dirty="0" smtClean="0"/>
              <a:t>, which is often a goal when using Random Forest for prediction tasks. The slight decrease in errors on the testing set suggests that the model is likely learning significant patterns rather than noise.</a:t>
            </a:r>
            <a:endParaRPr lang="en-US" dirty="0"/>
          </a:p>
        </p:txBody>
      </p:sp>
      <p:sp>
        <p:nvSpPr>
          <p:cNvPr id="4" name="Slide Number Placeholder 3"/>
          <p:cNvSpPr>
            <a:spLocks noGrp="1"/>
          </p:cNvSpPr>
          <p:nvPr>
            <p:ph type="sldNum" sz="quarter" idx="10"/>
          </p:nvPr>
        </p:nvSpPr>
        <p:spPr/>
        <p:txBody>
          <a:bodyPr/>
          <a:lstStyle/>
          <a:p>
            <a:fld id="{5494E82C-92C3-4D80-9161-B290D4CD33EC}" type="slidenum">
              <a:rPr lang="en-US" smtClean="0"/>
              <a:t>8</a:t>
            </a:fld>
            <a:endParaRPr lang="en-US"/>
          </a:p>
        </p:txBody>
      </p:sp>
    </p:spTree>
    <p:extLst>
      <p:ext uri="{BB962C8B-B14F-4D97-AF65-F5344CB8AC3E}">
        <p14:creationId xmlns:p14="http://schemas.microsoft.com/office/powerpoint/2010/main" val="155186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24DF-F761-41A3-B31E-0EA7E32A4CF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92D-2625-4224-A83D-29C3E1FEB074}"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7792D-2625-4224-A83D-29C3E1FEB074}"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92D-2625-4224-A83D-29C3E1FEB074}"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11024DF-F761-41A3-B31E-0EA7E32A4C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0F7792D-2625-4224-A83D-29C3E1FEB074}" type="datetimeFigureOut">
              <a:rPr lang="en-US" smtClean="0"/>
              <a:t>10/30/2024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11024DF-F761-41A3-B31E-0EA7E32A4C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0070C0"/>
                </a:solidFill>
              </a:rPr>
              <a:t>ML – </a:t>
            </a:r>
            <a:r>
              <a:rPr lang="en-US" b="1" dirty="0" smtClean="0">
                <a:solidFill>
                  <a:srgbClr val="0070C0"/>
                </a:solidFill>
              </a:rPr>
              <a:t>Stack</a:t>
            </a:r>
            <a:r>
              <a:rPr lang="en-US" b="1" dirty="0">
                <a:solidFill>
                  <a:srgbClr val="0070C0"/>
                </a:solidFill>
              </a:rPr>
              <a:t> </a:t>
            </a:r>
            <a:r>
              <a:rPr lang="en-US" b="1" dirty="0" smtClean="0">
                <a:solidFill>
                  <a:srgbClr val="0070C0"/>
                </a:solidFill>
              </a:rPr>
              <a:t>Overflow</a:t>
            </a:r>
            <a:r>
              <a:rPr lang="en-US" b="1" dirty="0">
                <a:solidFill>
                  <a:srgbClr val="0070C0"/>
                </a:solidFill>
              </a:rPr>
              <a:t> </a:t>
            </a:r>
            <a:r>
              <a:rPr lang="en-US" b="1" dirty="0" smtClean="0">
                <a:solidFill>
                  <a:srgbClr val="0070C0"/>
                </a:solidFill>
              </a:rPr>
              <a:t>2023</a:t>
            </a:r>
            <a:endParaRPr lang="en-US" b="1" dirty="0">
              <a:solidFill>
                <a:srgbClr val="0070C0"/>
              </a:solidFill>
            </a:endParaRPr>
          </a:p>
        </p:txBody>
      </p:sp>
      <p:sp>
        <p:nvSpPr>
          <p:cNvPr id="3" name="Subtitle 2"/>
          <p:cNvSpPr>
            <a:spLocks noGrp="1"/>
          </p:cNvSpPr>
          <p:nvPr>
            <p:ph type="subTitle" idx="1"/>
          </p:nvPr>
        </p:nvSpPr>
        <p:spPr/>
        <p:txBody>
          <a:bodyPr>
            <a:normAutofit/>
          </a:bodyPr>
          <a:lstStyle/>
          <a:p>
            <a:r>
              <a:rPr lang="en-US" dirty="0" err="1"/>
              <a:t>ReDi</a:t>
            </a:r>
            <a:r>
              <a:rPr lang="en-US" dirty="0"/>
              <a:t> </a:t>
            </a:r>
            <a:r>
              <a:rPr lang="en-US" dirty="0" smtClean="0"/>
              <a:t>School / Lena &amp; </a:t>
            </a:r>
            <a:r>
              <a:rPr lang="en-US" dirty="0" err="1" smtClean="0"/>
              <a:t>Lubaba</a:t>
            </a:r>
            <a:endParaRPr lang="en-US" dirty="0"/>
          </a:p>
        </p:txBody>
      </p:sp>
    </p:spTree>
    <p:extLst>
      <p:ext uri="{BB962C8B-B14F-4D97-AF65-F5344CB8AC3E}">
        <p14:creationId xmlns:p14="http://schemas.microsoft.com/office/powerpoint/2010/main" val="124014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5638800" y="1094277"/>
            <a:ext cx="3200400" cy="3581400"/>
          </a:xfrm>
          <a:ln>
            <a:solidFill>
              <a:srgbClr val="0070C0"/>
            </a:solidFill>
            <a:prstDash val="sysDash"/>
          </a:ln>
        </p:spPr>
        <p:txBody>
          <a:bodyPr>
            <a:normAutofit fontScale="92500" lnSpcReduction="10000"/>
          </a:bodyPr>
          <a:lstStyle/>
          <a:p>
            <a:pPr marL="457200" indent="-457200">
              <a:buFont typeface="Arial" panose="020B0604020202020204" pitchFamily="34" charset="0"/>
              <a:buChar char="•"/>
            </a:pPr>
            <a:r>
              <a:rPr lang="en-US" sz="1800" dirty="0" smtClean="0"/>
              <a:t>25% of respondents are from USA</a:t>
            </a:r>
          </a:p>
          <a:p>
            <a:pPr marL="457200" indent="-457200">
              <a:buFont typeface="Arial" panose="020B0604020202020204" pitchFamily="34" charset="0"/>
              <a:buChar char="•"/>
            </a:pPr>
            <a:r>
              <a:rPr lang="en-US" sz="1800" dirty="0" smtClean="0"/>
              <a:t>No gender data</a:t>
            </a:r>
          </a:p>
          <a:p>
            <a:pPr marL="457200" indent="-457200">
              <a:buFont typeface="Arial" panose="020B0604020202020204" pitchFamily="34" charset="0"/>
              <a:buChar char="•"/>
            </a:pPr>
            <a:r>
              <a:rPr lang="en-US" sz="1800" dirty="0" smtClean="0"/>
              <a:t>Contains age, education level, employment type and job positions as well as preferred programming languages and years of professional coding</a:t>
            </a:r>
          </a:p>
          <a:p>
            <a:pPr marL="457200" indent="-457200">
              <a:buFont typeface="Arial" panose="020B0604020202020204" pitchFamily="34" charset="0"/>
              <a:buChar char="•"/>
            </a:pPr>
            <a:r>
              <a:rPr lang="en-US" sz="1800" dirty="0" smtClean="0"/>
              <a:t>46% of respondents specify their salary</a:t>
            </a:r>
          </a:p>
          <a:p>
            <a:pPr marL="457200" indent="-457200">
              <a:buFont typeface="Arial" panose="020B0604020202020204" pitchFamily="34" charset="0"/>
              <a:buChar char="•"/>
            </a:pPr>
            <a:r>
              <a:rPr lang="en-US" sz="1800" dirty="0" smtClean="0"/>
              <a:t>82% of respondents have Bachelor’s degree or higher</a:t>
            </a:r>
            <a:endParaRPr lang="en-GB" sz="1800" dirty="0"/>
          </a:p>
        </p:txBody>
      </p:sp>
      <p:sp>
        <p:nvSpPr>
          <p:cNvPr id="7" name="Title 6"/>
          <p:cNvSpPr>
            <a:spLocks noGrp="1"/>
          </p:cNvSpPr>
          <p:nvPr>
            <p:ph type="title"/>
          </p:nvPr>
        </p:nvSpPr>
        <p:spPr/>
        <p:txBody>
          <a:bodyPr/>
          <a:lstStyle/>
          <a:p>
            <a:r>
              <a:rPr lang="en-US" dirty="0"/>
              <a:t>2023 developer survey</a:t>
            </a:r>
            <a:endParaRPr lang="en-GB" dirty="0"/>
          </a:p>
        </p:txBody>
      </p:sp>
      <p:pic>
        <p:nvPicPr>
          <p:cNvPr id="10" name="Picture 9"/>
          <p:cNvPicPr>
            <a:picLocks noChangeAspect="1"/>
          </p:cNvPicPr>
          <p:nvPr/>
        </p:nvPicPr>
        <p:blipFill>
          <a:blip r:embed="rId2"/>
          <a:stretch>
            <a:fillRect/>
          </a:stretch>
        </p:blipFill>
        <p:spPr>
          <a:xfrm>
            <a:off x="152400" y="1572234"/>
            <a:ext cx="5257800" cy="3283230"/>
          </a:xfrm>
          <a:prstGeom prst="rect">
            <a:avLst/>
          </a:prstGeom>
        </p:spPr>
      </p:pic>
      <p:sp>
        <p:nvSpPr>
          <p:cNvPr id="13" name="Rectangle 12"/>
          <p:cNvSpPr/>
          <p:nvPr/>
        </p:nvSpPr>
        <p:spPr>
          <a:xfrm>
            <a:off x="824939" y="1058651"/>
            <a:ext cx="4340227" cy="369332"/>
          </a:xfrm>
          <a:prstGeom prst="rect">
            <a:avLst/>
          </a:prstGeom>
        </p:spPr>
        <p:txBody>
          <a:bodyPr wrap="none">
            <a:spAutoFit/>
          </a:bodyPr>
          <a:lstStyle/>
          <a:p>
            <a:r>
              <a:rPr lang="en-GB" b="1" dirty="0">
                <a:solidFill>
                  <a:srgbClr val="002060"/>
                </a:solidFill>
              </a:rPr>
              <a:t>over 90,000 </a:t>
            </a:r>
            <a:r>
              <a:rPr lang="en-GB" b="1" dirty="0" smtClean="0">
                <a:solidFill>
                  <a:srgbClr val="002060"/>
                </a:solidFill>
              </a:rPr>
              <a:t>respondents all over the world </a:t>
            </a:r>
            <a:endParaRPr lang="en-GB" b="1" dirty="0">
              <a:solidFill>
                <a:srgbClr val="002060"/>
              </a:solidFill>
            </a:endParaRPr>
          </a:p>
        </p:txBody>
      </p:sp>
    </p:spTree>
    <p:extLst>
      <p:ext uri="{BB962C8B-B14F-4D97-AF65-F5344CB8AC3E}">
        <p14:creationId xmlns:p14="http://schemas.microsoft.com/office/powerpoint/2010/main" val="227702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365760"/>
            <a:ext cx="7520940" cy="624840"/>
          </a:xfrm>
        </p:spPr>
        <p:txBody>
          <a:bodyPr/>
          <a:lstStyle/>
          <a:p>
            <a:r>
              <a:rPr lang="en-GB" dirty="0" smtClean="0"/>
              <a:t>Programming languages used extensively in </a:t>
            </a:r>
            <a:r>
              <a:rPr lang="en-GB" dirty="0"/>
              <a:t>development </a:t>
            </a:r>
            <a:r>
              <a:rPr lang="en-GB" dirty="0" smtClean="0"/>
              <a:t>work</a:t>
            </a:r>
            <a:endParaRPr lang="en-GB" dirty="0"/>
          </a:p>
        </p:txBody>
      </p:sp>
      <p:pic>
        <p:nvPicPr>
          <p:cNvPr id="6" name="Picture 5"/>
          <p:cNvPicPr>
            <a:picLocks noChangeAspect="1"/>
          </p:cNvPicPr>
          <p:nvPr/>
        </p:nvPicPr>
        <p:blipFill rotWithShape="1">
          <a:blip r:embed="rId2"/>
          <a:srcRect b="748"/>
          <a:stretch/>
        </p:blipFill>
        <p:spPr>
          <a:xfrm>
            <a:off x="0" y="1224886"/>
            <a:ext cx="9144000" cy="4985909"/>
          </a:xfrm>
          <a:prstGeom prst="rect">
            <a:avLst/>
          </a:prstGeom>
        </p:spPr>
      </p:pic>
    </p:spTree>
    <p:extLst>
      <p:ext uri="{BB962C8B-B14F-4D97-AF65-F5344CB8AC3E}">
        <p14:creationId xmlns:p14="http://schemas.microsoft.com/office/powerpoint/2010/main" val="170582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system-ui"/>
              </a:rPr>
              <a:t>Issues with </a:t>
            </a:r>
            <a:r>
              <a:rPr lang="en-GB" b="1" dirty="0" smtClean="0">
                <a:latin typeface="system-ui"/>
              </a:rPr>
              <a:t>data</a:t>
            </a:r>
            <a:endParaRPr lang="en-GB" dirty="0"/>
          </a:p>
        </p:txBody>
      </p:sp>
      <p:sp>
        <p:nvSpPr>
          <p:cNvPr id="5" name="TextBox 4"/>
          <p:cNvSpPr txBox="1"/>
          <p:nvPr/>
        </p:nvSpPr>
        <p:spPr>
          <a:xfrm>
            <a:off x="433954" y="945222"/>
            <a:ext cx="8153399" cy="4185761"/>
          </a:xfrm>
          <a:prstGeom prst="rect">
            <a:avLst/>
          </a:prstGeom>
          <a:noFill/>
        </p:spPr>
        <p:txBody>
          <a:bodyPr wrap="square" rtlCol="0">
            <a:spAutoFit/>
          </a:bodyPr>
          <a:lstStyle/>
          <a:p>
            <a:pPr algn="just">
              <a:buFont typeface="Arial" panose="020B0604020202020204" pitchFamily="34" charset="0"/>
              <a:buChar char="•"/>
            </a:pPr>
            <a:r>
              <a:rPr lang="en-GB" sz="1900" dirty="0"/>
              <a:t>High-dimensional </a:t>
            </a:r>
            <a:r>
              <a:rPr lang="en-GB" sz="1900" dirty="0" smtClean="0"/>
              <a:t>data</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High cardinality features (variables with too many labels) tend to dominate over those with only a few labels, particularly in tree based algorithms. A big number of labels within a variable leads to over-fit. Some of the labels may only be present in the training data set, but not in the test set. Contrarily, new labels may appear in the test set that were not present in the training set, therefore leaving algorithm unable to perform a calculation over the new </a:t>
            </a:r>
            <a:r>
              <a:rPr lang="en-GB" sz="1900" dirty="0" smtClean="0"/>
              <a:t>observation</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Co-linearity among numerical </a:t>
            </a:r>
            <a:r>
              <a:rPr lang="en-GB" sz="1900" dirty="0" smtClean="0"/>
              <a:t>variables</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Bias in the data based on a number of available records per </a:t>
            </a:r>
            <a:r>
              <a:rPr lang="en-GB" sz="1900" dirty="0" smtClean="0"/>
              <a:t>country</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2023 annual </a:t>
            </a:r>
            <a:r>
              <a:rPr lang="en-GB" sz="1900" dirty="0" smtClean="0"/>
              <a:t>incomes have </a:t>
            </a:r>
            <a:r>
              <a:rPr lang="en-GB" sz="1900" dirty="0"/>
              <a:t>a number of </a:t>
            </a:r>
            <a:r>
              <a:rPr lang="en-GB" sz="1900" dirty="0" smtClean="0"/>
              <a:t>outliers</a:t>
            </a:r>
            <a:endParaRPr lang="en-GB" sz="1900" dirty="0"/>
          </a:p>
        </p:txBody>
      </p:sp>
      <p:sp>
        <p:nvSpPr>
          <p:cNvPr id="6" name="Rectangle 5"/>
          <p:cNvSpPr/>
          <p:nvPr/>
        </p:nvSpPr>
        <p:spPr>
          <a:xfrm>
            <a:off x="430529" y="5562600"/>
            <a:ext cx="8305800" cy="923330"/>
          </a:xfrm>
          <a:prstGeom prst="rect">
            <a:avLst/>
          </a:prstGeom>
        </p:spPr>
        <p:txBody>
          <a:bodyPr wrap="square">
            <a:spAutoFit/>
          </a:bodyPr>
          <a:lstStyle/>
          <a:p>
            <a:r>
              <a:rPr lang="en-GB" b="1" dirty="0">
                <a:latin typeface="system-ui"/>
              </a:rPr>
              <a:t>All mentioned above indicates that using linear regression or regression tree to predict the annual income is not the best model choice</a:t>
            </a:r>
            <a:endParaRPr lang="en-GB" dirty="0">
              <a:latin typeface="system-ui"/>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7029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Salary vs professional coding experience</a:t>
            </a:r>
            <a:endParaRPr lang="en-GB" sz="2400" dirty="0"/>
          </a:p>
        </p:txBody>
      </p:sp>
      <p:pic>
        <p:nvPicPr>
          <p:cNvPr id="3" name="Picture 2"/>
          <p:cNvPicPr>
            <a:picLocks noChangeAspect="1"/>
          </p:cNvPicPr>
          <p:nvPr/>
        </p:nvPicPr>
        <p:blipFill>
          <a:blip r:embed="rId2"/>
          <a:stretch>
            <a:fillRect/>
          </a:stretch>
        </p:blipFill>
        <p:spPr>
          <a:xfrm>
            <a:off x="0" y="1251068"/>
            <a:ext cx="9144000" cy="5149732"/>
          </a:xfrm>
          <a:prstGeom prst="rect">
            <a:avLst/>
          </a:prstGeom>
        </p:spPr>
      </p:pic>
    </p:spTree>
    <p:extLst>
      <p:ext uri="{BB962C8B-B14F-4D97-AF65-F5344CB8AC3E}">
        <p14:creationId xmlns:p14="http://schemas.microsoft.com/office/powerpoint/2010/main" val="3907372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FF6600"/>
                </a:solidFill>
              </a:rPr>
              <a:t>Choosing</a:t>
            </a:r>
            <a:endParaRPr lang="en-US" dirty="0">
              <a:solidFill>
                <a:srgbClr val="FF6600"/>
              </a:solidFill>
            </a:endParaRPr>
          </a:p>
        </p:txBody>
      </p:sp>
      <p:sp>
        <p:nvSpPr>
          <p:cNvPr id="3" name="Content Placeholder 2"/>
          <p:cNvSpPr>
            <a:spLocks noGrp="1"/>
          </p:cNvSpPr>
          <p:nvPr>
            <p:ph idx="1"/>
          </p:nvPr>
        </p:nvSpPr>
        <p:spPr/>
        <p:txBody>
          <a:bodyPr/>
          <a:lstStyle/>
          <a:p>
            <a:pPr algn="ctr"/>
            <a:r>
              <a:rPr lang="en-GB" sz="2400" dirty="0" smtClean="0">
                <a:solidFill>
                  <a:srgbClr val="FF6600"/>
                </a:solidFill>
              </a:rPr>
              <a:t>Feature</a:t>
            </a:r>
            <a:endParaRPr lang="en-US" sz="2400" dirty="0" smtClean="0"/>
          </a:p>
          <a:p>
            <a:pPr algn="ctr"/>
            <a:r>
              <a:rPr lang="en-US" dirty="0" smtClean="0"/>
              <a:t>Total </a:t>
            </a:r>
            <a:r>
              <a:rPr lang="en-US" dirty="0"/>
              <a:t>number of unique </a:t>
            </a:r>
            <a:r>
              <a:rPr lang="en-US" dirty="0" err="1" smtClean="0"/>
              <a:t>DevType</a:t>
            </a:r>
            <a:r>
              <a:rPr lang="en-US" dirty="0" smtClean="0"/>
              <a:t> </a:t>
            </a:r>
            <a:r>
              <a:rPr lang="en-US" dirty="0"/>
              <a:t>roles: </a:t>
            </a:r>
            <a:r>
              <a:rPr lang="en-US" dirty="0" smtClean="0"/>
              <a:t>33</a:t>
            </a:r>
          </a:p>
          <a:p>
            <a:pPr algn="ctr"/>
            <a:endParaRPr lang="en-US" dirty="0" smtClean="0"/>
          </a:p>
          <a:p>
            <a:pPr algn="ctr"/>
            <a:r>
              <a:rPr lang="en-US" sz="2400" dirty="0" smtClean="0">
                <a:solidFill>
                  <a:srgbClr val="FF6600"/>
                </a:solidFill>
              </a:rPr>
              <a:t>Model </a:t>
            </a:r>
          </a:p>
          <a:p>
            <a:pPr algn="ctr"/>
            <a:r>
              <a:rPr lang="en-US" sz="2400" b="0" dirty="0" smtClean="0"/>
              <a:t>Random </a:t>
            </a:r>
            <a:r>
              <a:rPr lang="en-US" sz="2400" b="0" dirty="0"/>
              <a:t>Forest </a:t>
            </a:r>
            <a:r>
              <a:rPr lang="en-US" sz="2400" b="0" dirty="0" err="1" smtClean="0"/>
              <a:t>Regressor</a:t>
            </a:r>
            <a:endParaRPr lang="en-US" sz="2400" b="0" dirty="0"/>
          </a:p>
        </p:txBody>
      </p:sp>
    </p:spTree>
    <p:extLst>
      <p:ext uri="{BB962C8B-B14F-4D97-AF65-F5344CB8AC3E}">
        <p14:creationId xmlns:p14="http://schemas.microsoft.com/office/powerpoint/2010/main" val="73514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Random </a:t>
            </a:r>
            <a:r>
              <a:rPr lang="en-US" dirty="0">
                <a:solidFill>
                  <a:srgbClr val="FF6600"/>
                </a:solidFill>
              </a:rPr>
              <a:t>Forest </a:t>
            </a:r>
            <a:r>
              <a:rPr lang="en-US" dirty="0" err="1" smtClean="0">
                <a:solidFill>
                  <a:srgbClr val="FF6600"/>
                </a:solidFill>
              </a:rPr>
              <a:t>Regressor</a:t>
            </a:r>
            <a:endParaRPr lang="en-US" dirty="0">
              <a:solidFill>
                <a:srgbClr val="FF6600"/>
              </a:solidFill>
            </a:endParaRPr>
          </a:p>
        </p:txBody>
      </p:sp>
      <p:sp>
        <p:nvSpPr>
          <p:cNvPr id="3" name="Content Placeholder 2"/>
          <p:cNvSpPr>
            <a:spLocks noGrp="1"/>
          </p:cNvSpPr>
          <p:nvPr>
            <p:ph idx="1"/>
          </p:nvPr>
        </p:nvSpPr>
        <p:spPr/>
        <p:txBody>
          <a:bodyPr/>
          <a:lstStyle/>
          <a:p>
            <a:r>
              <a:rPr lang="en-US" dirty="0"/>
              <a:t>Mean Absolute Error: 60093.078065855785 </a:t>
            </a:r>
            <a:endParaRPr lang="en-US" dirty="0" smtClean="0"/>
          </a:p>
          <a:p>
            <a:r>
              <a:rPr lang="en-US" dirty="0" smtClean="0"/>
              <a:t>Root </a:t>
            </a:r>
            <a:r>
              <a:rPr lang="en-US" dirty="0"/>
              <a:t>Mean Squared Error: 106710.4030517729</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4114800" cy="26605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981200"/>
            <a:ext cx="4188215" cy="2667000"/>
          </a:xfrm>
          <a:prstGeom prst="rect">
            <a:avLst/>
          </a:prstGeom>
        </p:spPr>
      </p:pic>
    </p:spTree>
    <p:extLst>
      <p:ext uri="{BB962C8B-B14F-4D97-AF65-F5344CB8AC3E}">
        <p14:creationId xmlns:p14="http://schemas.microsoft.com/office/powerpoint/2010/main" val="2476127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Training </a:t>
            </a:r>
            <a:r>
              <a:rPr lang="en-US" dirty="0">
                <a:solidFill>
                  <a:srgbClr val="FF6600"/>
                </a:solidFill>
              </a:rPr>
              <a:t>vs. Testing Performance</a:t>
            </a:r>
          </a:p>
        </p:txBody>
      </p:sp>
      <p:sp>
        <p:nvSpPr>
          <p:cNvPr id="3" name="Content Placeholder 2"/>
          <p:cNvSpPr>
            <a:spLocks noGrp="1"/>
          </p:cNvSpPr>
          <p:nvPr>
            <p:ph idx="1"/>
          </p:nvPr>
        </p:nvSpPr>
        <p:spPr/>
        <p:txBody>
          <a:bodyPr>
            <a:normAutofit/>
          </a:bodyPr>
          <a:lstStyle/>
          <a:p>
            <a:pPr marL="285750" indent="-285750">
              <a:buFont typeface="Wingdings" pitchFamily="2" charset="2"/>
              <a:buChar char="Ø"/>
            </a:pPr>
            <a:r>
              <a:rPr lang="en-US" dirty="0"/>
              <a:t>Training Set Performance: </a:t>
            </a:r>
            <a:endParaRPr lang="en-US" dirty="0" smtClean="0"/>
          </a:p>
          <a:p>
            <a:r>
              <a:rPr lang="en-US" dirty="0" smtClean="0"/>
              <a:t>Mean </a:t>
            </a:r>
            <a:r>
              <a:rPr lang="en-US" dirty="0"/>
              <a:t>Absolute Error: 70859.096943387 </a:t>
            </a:r>
            <a:endParaRPr lang="en-US" dirty="0" smtClean="0"/>
          </a:p>
          <a:p>
            <a:r>
              <a:rPr lang="en-US" dirty="0" smtClean="0"/>
              <a:t>Root </a:t>
            </a:r>
            <a:r>
              <a:rPr lang="en-US" dirty="0"/>
              <a:t>Mean Squared Error: </a:t>
            </a:r>
            <a:r>
              <a:rPr lang="en-US" dirty="0" smtClean="0"/>
              <a:t>759256.6622214675</a:t>
            </a:r>
          </a:p>
          <a:p>
            <a:endParaRPr lang="en-US" dirty="0"/>
          </a:p>
          <a:p>
            <a:pPr marL="285750" indent="-285750">
              <a:buFont typeface="Wingdings" pitchFamily="2" charset="2"/>
              <a:buChar char="Ø"/>
            </a:pPr>
            <a:r>
              <a:rPr lang="en-US" dirty="0" smtClean="0"/>
              <a:t>Testing </a:t>
            </a:r>
            <a:r>
              <a:rPr lang="en-US" dirty="0"/>
              <a:t>Set Performance: </a:t>
            </a:r>
            <a:endParaRPr lang="en-US" dirty="0" smtClean="0"/>
          </a:p>
          <a:p>
            <a:r>
              <a:rPr lang="en-US" dirty="0" smtClean="0"/>
              <a:t>Mean </a:t>
            </a:r>
            <a:r>
              <a:rPr lang="en-US" dirty="0"/>
              <a:t>Absolute Error: 60093.078065855785 </a:t>
            </a:r>
            <a:endParaRPr lang="en-US" dirty="0" smtClean="0"/>
          </a:p>
          <a:p>
            <a:r>
              <a:rPr lang="en-US" dirty="0" smtClean="0"/>
              <a:t>Root </a:t>
            </a:r>
            <a:r>
              <a:rPr lang="en-US" dirty="0"/>
              <a:t>Mean Squared Error: 106710.4030517729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576" y="3657600"/>
            <a:ext cx="6214024" cy="2980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760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1837</TotalTime>
  <Words>479</Words>
  <Application>Microsoft Office PowerPoint</Application>
  <PresentationFormat>On-screen Show (4:3)</PresentationFormat>
  <Paragraphs>58</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system-ui</vt:lpstr>
      <vt:lpstr>Tunga</vt:lpstr>
      <vt:lpstr>Wingdings</vt:lpstr>
      <vt:lpstr>Angles</vt:lpstr>
      <vt:lpstr>ML – Stack Overflow 2023</vt:lpstr>
      <vt:lpstr>2023 developer survey</vt:lpstr>
      <vt:lpstr>Programming languages used extensively in development work</vt:lpstr>
      <vt:lpstr>Issues with data</vt:lpstr>
      <vt:lpstr>Salary vs professional coding experience</vt:lpstr>
      <vt:lpstr>Choosing</vt:lpstr>
      <vt:lpstr>Random Forest Regressor</vt:lpstr>
      <vt:lpstr>Training vs. Testing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 Stack Overflow 2023</dc:title>
  <dc:creator>Pc</dc:creator>
  <cp:lastModifiedBy>Lena</cp:lastModifiedBy>
  <cp:revision>15</cp:revision>
  <dcterms:created xsi:type="dcterms:W3CDTF">2024-10-28T18:23:26Z</dcterms:created>
  <dcterms:modified xsi:type="dcterms:W3CDTF">2024-10-30T14:15:08Z</dcterms:modified>
</cp:coreProperties>
</file>