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6" r:id="rId4"/>
  </p:sldMasterIdLst>
  <p:notesMasterIdLst>
    <p:notesMasterId r:id="rId23"/>
  </p:notesMasterIdLst>
  <p:handoutMasterIdLst>
    <p:handoutMasterId r:id="rId24"/>
  </p:handoutMasterIdLst>
  <p:sldIdLst>
    <p:sldId id="315" r:id="rId5"/>
    <p:sldId id="266" r:id="rId6"/>
    <p:sldId id="314" r:id="rId7"/>
    <p:sldId id="322" r:id="rId8"/>
    <p:sldId id="327" r:id="rId9"/>
    <p:sldId id="323" r:id="rId10"/>
    <p:sldId id="324" r:id="rId11"/>
    <p:sldId id="326" r:id="rId12"/>
    <p:sldId id="328" r:id="rId13"/>
    <p:sldId id="319" r:id="rId14"/>
    <p:sldId id="329" r:id="rId15"/>
    <p:sldId id="330" r:id="rId16"/>
    <p:sldId id="335" r:id="rId17"/>
    <p:sldId id="312" r:id="rId18"/>
    <p:sldId id="338" r:id="rId19"/>
    <p:sldId id="337" r:id="rId20"/>
    <p:sldId id="332" r:id="rId21"/>
    <p:sldId id="29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5388" autoAdjust="0"/>
  </p:normalViewPr>
  <p:slideViewPr>
    <p:cSldViewPr snapToGrid="0">
      <p:cViewPr varScale="1">
        <p:scale>
          <a:sx n="66" d="100"/>
          <a:sy n="66" d="100"/>
        </p:scale>
        <p:origin x="632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496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98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29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85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55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01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421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09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99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90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55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87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32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36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48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xmlns="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GB" smtClean="0"/>
              <a:t>ReDI School, Data Circle, Fall 2024, Berlin, DE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xmlns="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215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ReDI School, Data Circle, Fall 2024, Berlin, 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7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GB" smtClean="0"/>
              <a:t>ReDI School, Data Circle, Fall 2024, Berlin, 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xmlns="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24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BF5F5DFA-1BC3-4062-9356-6145C9F7C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6B5D461-AEC0-477F-A77A-6227F95A83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E1A041D-DE47-45FA-AC78-CC7FD02571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1614254-52EF-4F58-99B1-CDA7C39223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9134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361923"/>
            <a:ext cx="6623040" cy="1421898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0EA5BF-04A6-2B17-0703-8419C4DB97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399" y="2916772"/>
            <a:ext cx="6622819" cy="2852639"/>
          </a:xfrm>
        </p:spPr>
        <p:txBody>
          <a:bodyPr anchor="t"/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2000" b="0"/>
            </a:lvl1pPr>
            <a:lvl2pPr>
              <a:lnSpc>
                <a:spcPct val="125000"/>
              </a:lnSpc>
              <a:spcAft>
                <a:spcPts val="600"/>
              </a:spcAft>
              <a:defRPr/>
            </a:lvl2pPr>
            <a:lvl3pPr>
              <a:lnSpc>
                <a:spcPct val="125000"/>
              </a:lnSpc>
              <a:spcAft>
                <a:spcPts val="600"/>
              </a:spcAft>
              <a:defRPr/>
            </a:lvl3pPr>
            <a:lvl4pPr>
              <a:lnSpc>
                <a:spcPct val="125000"/>
              </a:lnSpc>
              <a:spcAft>
                <a:spcPts val="600"/>
              </a:spcAft>
              <a:defRPr/>
            </a:lvl4pPr>
            <a:lvl5pPr>
              <a:lnSpc>
                <a:spcPct val="125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837301C-2B9B-4119-9002-BD6DB2AB87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D12738D-D0ED-4899-A01C-42439B5B3E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EED261D-45B9-40C1-8341-8B8B796E8A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xmlns="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ReDI School, Data Circle, Fall 2024, Berlin, DE</a:t>
            </a:r>
            <a:endParaRPr lang="en-US" dirty="0"/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xmlns="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xmlns="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E23953F-BF80-48E0-8282-62907D6C29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D79D74E-6357-D3E7-30C0-09B4B82BA3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203482" y="1095507"/>
            <a:ext cx="3997653" cy="5016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7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xmlns="" id="{EA8D8870-8337-4ABD-9EA6-3D5AAB7E4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BAC3B2DB-2CCA-4BD4-8D63-98257049E2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825689"/>
            <a:ext cx="7685728" cy="3741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xmlns="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30" y="825687"/>
            <a:ext cx="5957384" cy="3741551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FB792E4C-AD3B-4E88-8540-E757597463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889696"/>
            <a:ext cx="1070775" cy="36013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6A32632F-9ED1-4328-BBE3-B4E014156A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xmlns="" id="{D60E3C33-714C-4528-93A6-4470C3E89A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10836" y="-2"/>
            <a:ext cx="44811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EA124D3C-01E3-4B96-BDF0-54851D1739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42498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760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xmlns="" id="{5C341663-7159-49AD-AAF3-4B3C490D81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0F2EB12-394C-40E4-9186-CBD6635B5D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xmlns="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1023" y="167463"/>
            <a:ext cx="6408058" cy="158089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FD78806-0532-B92A-4326-73941B4232E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0" y="0"/>
            <a:ext cx="4613275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D83D2425-8E71-4C9D-8737-018CE44525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xmlns="" id="{DEB24183-BE19-B810-4EF4-D9959CAD150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40405" y="1959427"/>
            <a:ext cx="6408665" cy="416165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00000"/>
              </a:lnSpc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Aft>
                <a:spcPts val="600"/>
              </a:spcAft>
              <a:defRPr sz="1800"/>
            </a:lvl4pPr>
            <a:lvl5pPr>
              <a:lnSpc>
                <a:spcPct val="100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CD15B6AB-EFBA-3087-EC3D-8DA945B7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0405" y="6309360"/>
            <a:ext cx="3982428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pPr algn="l"/>
            <a:r>
              <a:rPr lang="en-GB" smtClean="0"/>
              <a:t>ReDI School, Data Circle, Fall 2024, Berlin, DE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6A3371A6-1409-7906-744F-59D906DF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8415" y="6309360"/>
            <a:ext cx="1215204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8546652F-6212-09E9-1A75-28F7C8EE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88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xmlns="" id="{30FB3D5A-25E2-453F-A78E-0A20BDCE80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8796342-0E80-4F8E-9563-9F5EDFC0DD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39B2F5D-C3BA-453E-8F4D-97074F48C7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3752"/>
            <a:ext cx="10013709" cy="103327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5778233C-CCEC-FC64-A709-616569B37D2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502269"/>
            <a:ext cx="4753581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67FEFA15-354D-6389-9102-922A664A73A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966630" y="502269"/>
            <a:ext cx="4753581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874FDF0-F4BE-433D-86EE-9E1832D438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5DFCD07-1301-45ED-B326-449ECFADE7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GB" smtClean="0"/>
              <a:t>ReDI School, Data Circle, Fall 2024, Berlin, DE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92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xmlns="" id="{2DF88512-9E62-4695-B350-39488566A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8CD596D-95F4-4C5C-A0E7-86D747FE70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7553E9F-DCBF-4BEE-A261-5AA97361A0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xmlns="" id="{252AD8E1-37CB-EB1E-9394-A293E1F2107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2590800"/>
            <a:ext cx="6441412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5B37B294-6F01-986D-E8E5-119AE9A8F2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97362" y="2590800"/>
            <a:ext cx="3522849" cy="3718557"/>
          </a:xfrm>
        </p:spPr>
        <p:txBody>
          <a:bodyPr anchor="t">
            <a:normAutofit/>
          </a:bodyPr>
          <a:lstStyle>
            <a:lvl1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278DD10-67BC-4E87-A788-A45C6093F5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16769F5-486B-4B48-A543-2C70359DF6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049579" cy="457200"/>
          </a:xfrm>
        </p:spPr>
        <p:txBody>
          <a:bodyPr/>
          <a:lstStyle/>
          <a:p>
            <a:r>
              <a:rPr lang="en-GB" smtClean="0"/>
              <a:t>ReDI School, Data Circle, Fall 2024, Berlin, DE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D0EFA1AD-93FB-148E-CFC6-A6E5D996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76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BF5F5DFA-1BC3-4062-9356-6145C9F7C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6B5D461-AEC0-477F-A77A-6227F95A83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4016188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E1A041D-DE47-45FA-AC78-CC7FD02571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1614254-52EF-4F58-99B1-CDA7C39223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988518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511" y="1393926"/>
            <a:ext cx="7042570" cy="1626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xmlns="" id="{FEF27B53-079D-232F-8AA5-ED461B34E8D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06741" y="3153103"/>
            <a:ext cx="7042335" cy="2648312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837301C-2B9B-4119-9002-BD6DB2AB87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041913" y="6144405"/>
            <a:ext cx="8150087" cy="713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D12738D-D0ED-4899-A01C-42439B5B3E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EED261D-45B9-40C1-8341-8B8B796E8A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E23953F-BF80-48E0-8282-62907D6C29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986412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xmlns="" id="{4F4FDF97-2780-775F-9416-96F7A906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2202" y="6309360"/>
            <a:ext cx="4280135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GB" smtClean="0"/>
              <a:t>ReDI School, Data Circle, Fall 2024, Berlin, DE</a:t>
            </a:r>
            <a:endParaRPr lang="en-US" dirty="0"/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xmlns="" id="{A03787D1-4AB7-2166-D4DB-A3878CBB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6511" y="6309360"/>
            <a:ext cx="1513289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xmlns="" id="{4F8C5CD2-BF99-0846-2E4A-179E6C45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19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xmlns="" id="{2A19A957-1FB5-43F8-B325-BBD9FEF23E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FA5410A-92A6-4C0B-9D89-186B7DDB2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351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1A26073-23A2-4B91-A128-79AA1BE935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14D5DFA-0CEA-43F0-98EE-6C9F741F7C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E19795B-1103-80EF-6098-1E8371D07D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91439"/>
            <a:ext cx="10900146" cy="1168739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D4F766-C576-F298-E93A-CD0D832F8E4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8935" y="1646102"/>
            <a:ext cx="3819652" cy="4160520"/>
          </a:xfrm>
        </p:spPr>
        <p:txBody>
          <a:bodyPr anchor="t">
            <a:normAutofit/>
          </a:bodyPr>
          <a:lstStyle>
            <a:lvl1pPr>
              <a:lnSpc>
                <a:spcPct val="125000"/>
              </a:lnSpc>
              <a:spcAft>
                <a:spcPts val="600"/>
              </a:spcAft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352712D-F957-4B22-8B50-BE10410FF8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xmlns="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ReDI School, Data Circle, Fall 2024, Berlin, 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xmlns="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xmlns="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0B696A3-EA34-4924-9037-E330B1CB89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E94D0A7-4358-49BF-96EE-8DEB6F4DCF5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679661" y="1646102"/>
            <a:ext cx="6863403" cy="4160520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9869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xmlns="" id="{23DC2F0A-1748-49AE-AF72-D6BBB4F8FE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83DF7B1-E0C5-4E09-BB5C-F11EA14D7C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848455"/>
            <a:ext cx="5102365" cy="2601914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E74E69A-5ABD-42DF-A2B0-997A626257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C2B6D0A-4A1F-4B59-B429-AD3FABC74F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2B66529-F6B7-4C1C-8291-8139628DF6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72245B9-34B5-4F89-8EA6-C018B9D4FA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90814BE-76E8-43EC-9616-A1F02F053A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xmlns="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 lang="en-US" sz="12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smtClean="0"/>
              <a:t>ReDI School, Data Circle, Fall 2024, Berlin, DE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4727536-E532-4015-A178-0ABB6B09C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xmlns="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xmlns="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0557ABF-B75C-BD78-1A04-E483A57A94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067712" y="0"/>
            <a:ext cx="5728216" cy="845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ReDI School, Data Circle, Fall 2024, Berlin, 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4602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xmlns="" id="{EA8D8870-8337-4ABD-9EA6-3D5AAB7E4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BAC3B2DB-2CCA-4BD4-8D63-98257049E2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xmlns="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FB792E4C-AD3B-4E88-8540-E757597463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6A32632F-9ED1-4328-BBE3-B4E014156A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EA124D3C-01E3-4B96-BDF0-54851D1739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7A64FF-37A7-4837-8033-CBEA22697E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FC0C09F-8990-542B-199E-E6FADE2FEE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F6F60C3-341E-9533-2415-66360A254A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53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ReDI School, Data Circle, Fall 2024, Berlin, DE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8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ReDI School, Data Circle, Fall 2024, Berlin, 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5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ReDI School, Data Circle, Fall 2024, Berlin, DE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0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ReDI School, Data Circle, Fall 2024, Berlin, 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xmlns="" id="{34C61DF6-3A2D-55DA-8448-C2D07707E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7B340BB-A35D-C47D-F28F-6FBE043F6E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DCDAB0E-1B08-9A3E-38B2-E60401CC01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44A4B38-C41B-0C14-CB28-67E9721123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DFD99EC-B9CC-A1AC-EFF4-B65977F54B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59280CA-3626-981C-CF19-E559E0DA8D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E5C9117-F419-BD57-1080-86A4D13608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BD54386-29C8-95E0-C9D9-78F27AD2E7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685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ReDI School, Data Circle, Fall 2024, Berlin, DE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9220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r>
              <a:rPr lang="en-GB" smtClean="0"/>
              <a:t>ReDI School, Data Circle, Fall 2024, Berlin, DE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33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GB" smtClean="0"/>
              <a:t>ReDI School, Data Circle, Fall 2024, Berlin, 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5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GB" smtClean="0"/>
              <a:t>ReDI School, Data Circle, Fall 2024, Berlin, 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1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1" r:id="rId14"/>
    <p:sldLayoutId id="2147483703" r:id="rId15"/>
    <p:sldLayoutId id="2147483704" r:id="rId16"/>
    <p:sldLayoutId id="2147483705" r:id="rId17"/>
    <p:sldLayoutId id="2147483707" r:id="rId18"/>
    <p:sldLayoutId id="2147483709" r:id="rId19"/>
    <p:sldLayoutId id="2147483682" r:id="rId20"/>
  </p:sldLayoutIdLst>
  <p:hf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Analytics 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GB" dirty="0"/>
              <a:t>Salary Insights: Predicting </a:t>
            </a:r>
            <a:r>
              <a:rPr lang="en-GB" dirty="0" smtClean="0"/>
              <a:t>Earnings</a:t>
            </a:r>
            <a:br>
              <a:rPr lang="en-GB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 smtClean="0"/>
              <a:t>Learn from the world’s largest community of professional software developers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30" y="0"/>
            <a:ext cx="4475747" cy="8324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86181" y="6266047"/>
            <a:ext cx="4644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 Circle, Fall 2024, Berlin, Germany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xmlns="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8691" y="6121666"/>
            <a:ext cx="8173310" cy="736333"/>
          </a:xfrm>
        </p:spPr>
        <p:txBody>
          <a:bodyPr/>
          <a:lstStyle/>
          <a:p>
            <a:r>
              <a:rPr lang="en-GB" b="0" dirty="0">
                <a:solidFill>
                  <a:schemeClr val="bg1"/>
                </a:solidFill>
              </a:rPr>
              <a:t>Analytics</a:t>
            </a:r>
            <a:r>
              <a:rPr lang="en-GB" b="0" dirty="0" smtClean="0"/>
              <a:t> </a:t>
            </a:r>
            <a:r>
              <a:rPr lang="en-GB" b="0" dirty="0">
                <a:solidFill>
                  <a:schemeClr val="bg1"/>
                </a:solidFill>
              </a:rPr>
              <a:t>employment roles</a:t>
            </a:r>
            <a:endParaRPr lang="en-US" b="0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073" y="5650029"/>
            <a:ext cx="1080000" cy="1080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79132" y="365760"/>
            <a:ext cx="339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Top10 Programming languages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240" y="3830009"/>
            <a:ext cx="7729086" cy="15284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365" y="1578537"/>
            <a:ext cx="7729086" cy="175773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08176" y="2244843"/>
            <a:ext cx="25571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70C0"/>
                </a:solidFill>
              </a:rPr>
              <a:t>Python</a:t>
            </a:r>
          </a:p>
          <a:p>
            <a:r>
              <a:rPr lang="en-GB" b="1" dirty="0" smtClean="0">
                <a:solidFill>
                  <a:srgbClr val="0070C0"/>
                </a:solidFill>
              </a:rPr>
              <a:t>SQL</a:t>
            </a:r>
          </a:p>
          <a:p>
            <a:r>
              <a:rPr lang="en-GB" b="1" dirty="0" smtClean="0">
                <a:solidFill>
                  <a:srgbClr val="0070C0"/>
                </a:solidFill>
              </a:rPr>
              <a:t>Bash/Shell </a:t>
            </a:r>
            <a:r>
              <a:rPr lang="en-GB" b="1" dirty="0">
                <a:solidFill>
                  <a:srgbClr val="0070C0"/>
                </a:solidFill>
              </a:rPr>
              <a:t>(all </a:t>
            </a:r>
            <a:r>
              <a:rPr lang="en-GB" b="1" dirty="0" smtClean="0">
                <a:solidFill>
                  <a:srgbClr val="0070C0"/>
                </a:solidFill>
              </a:rPr>
              <a:t>shells)</a:t>
            </a:r>
          </a:p>
          <a:p>
            <a:r>
              <a:rPr lang="en-GB" b="1" dirty="0" smtClean="0">
                <a:solidFill>
                  <a:srgbClr val="0070C0"/>
                </a:solidFill>
              </a:rPr>
              <a:t>HTML/CSS</a:t>
            </a:r>
          </a:p>
          <a:p>
            <a:r>
              <a:rPr lang="en-GB" b="1" dirty="0" smtClean="0">
                <a:solidFill>
                  <a:srgbClr val="0070C0"/>
                </a:solidFill>
              </a:rPr>
              <a:t>JavaScript</a:t>
            </a:r>
          </a:p>
          <a:p>
            <a:r>
              <a:rPr lang="en-GB" b="1" dirty="0" smtClean="0">
                <a:solidFill>
                  <a:srgbClr val="0070C0"/>
                </a:solidFill>
              </a:rPr>
              <a:t>R </a:t>
            </a:r>
          </a:p>
          <a:p>
            <a:r>
              <a:rPr lang="en-GB" b="1" dirty="0" smtClean="0">
                <a:solidFill>
                  <a:srgbClr val="0070C0"/>
                </a:solidFill>
              </a:rPr>
              <a:t>C++</a:t>
            </a:r>
          </a:p>
          <a:p>
            <a:r>
              <a:rPr lang="en-GB" b="1" dirty="0" smtClean="0">
                <a:solidFill>
                  <a:srgbClr val="0070C0"/>
                </a:solidFill>
              </a:rPr>
              <a:t>Java </a:t>
            </a:r>
          </a:p>
          <a:p>
            <a:r>
              <a:rPr lang="en-GB" b="1" dirty="0" err="1" smtClean="0">
                <a:solidFill>
                  <a:srgbClr val="0070C0"/>
                </a:solidFill>
              </a:rPr>
              <a:t>TypeScript</a:t>
            </a:r>
            <a:r>
              <a:rPr lang="en-GB" b="1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GB" b="1" dirty="0" smtClean="0">
                <a:solidFill>
                  <a:srgbClr val="0070C0"/>
                </a:solidFill>
              </a:rPr>
              <a:t>C#</a:t>
            </a:r>
            <a:endParaRPr lang="en-GB" b="1" dirty="0">
              <a:solidFill>
                <a:srgbClr val="0070C0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788" y="112634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7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Most </a:t>
            </a:r>
            <a:r>
              <a:rPr lang="en-GB" dirty="0"/>
              <a:t>commonly-used programming </a:t>
            </a:r>
            <a:r>
              <a:rPr lang="en-GB" dirty="0" smtClean="0"/>
              <a:t>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833" y="2895864"/>
            <a:ext cx="5902029" cy="32789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678"/>
          <a:stretch/>
        </p:blipFill>
        <p:spPr>
          <a:xfrm>
            <a:off x="8043042" y="2263911"/>
            <a:ext cx="2845763" cy="42740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0499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5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 Project:</a:t>
            </a:r>
            <a:r>
              <a:rPr lang="en-GB" dirty="0"/>
              <a:t> Predicting </a:t>
            </a:r>
            <a:r>
              <a:rPr lang="en-GB" dirty="0" smtClean="0"/>
              <a:t>Salary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191CC7-9CF2-71F0-1AD4-791EA9CBAD9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880475" y="2564514"/>
            <a:ext cx="6441412" cy="3718557"/>
          </a:xfrm>
        </p:spPr>
        <p:txBody>
          <a:bodyPr>
            <a:normAutofit/>
          </a:bodyPr>
          <a:lstStyle/>
          <a:p>
            <a:r>
              <a:rPr lang="en-US" dirty="0" smtClean="0"/>
              <a:t>Develop a machine-learning model to </a:t>
            </a:r>
            <a:r>
              <a:rPr lang="en-US" sz="2000" b="1" dirty="0" smtClean="0">
                <a:solidFill>
                  <a:srgbClr val="0070C0"/>
                </a:solidFill>
              </a:rPr>
              <a:t>predict annual salary</a:t>
            </a:r>
            <a:r>
              <a:rPr lang="en-US" dirty="0" smtClean="0"/>
              <a:t> based on various factors such as:</a:t>
            </a:r>
            <a:endParaRPr lang="en-US" sz="1200" dirty="0"/>
          </a:p>
          <a:p>
            <a:pPr lvl="4"/>
            <a:r>
              <a:rPr lang="en-US" dirty="0" smtClean="0"/>
              <a:t>Country</a:t>
            </a:r>
            <a:endParaRPr lang="en-US" dirty="0"/>
          </a:p>
          <a:p>
            <a:pPr lvl="4"/>
            <a:r>
              <a:rPr lang="en-US" dirty="0" smtClean="0"/>
              <a:t>Employment role</a:t>
            </a:r>
            <a:endParaRPr lang="en-US" dirty="0"/>
          </a:p>
          <a:p>
            <a:pPr lvl="4"/>
            <a:r>
              <a:rPr lang="en-US" dirty="0" smtClean="0"/>
              <a:t>Education level</a:t>
            </a:r>
            <a:endParaRPr lang="en-US" dirty="0"/>
          </a:p>
          <a:p>
            <a:pPr lvl="4"/>
            <a:r>
              <a:rPr lang="en-US" dirty="0" smtClean="0"/>
              <a:t>Years of professional coding</a:t>
            </a:r>
          </a:p>
          <a:p>
            <a:pPr lvl="4"/>
            <a:r>
              <a:rPr lang="en-US" dirty="0" smtClean="0"/>
              <a:t>Most used programming languages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06" y="2564514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 model to predict salary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906965" y="510137"/>
            <a:ext cx="8757827" cy="3801982"/>
            <a:chOff x="1406451" y="669043"/>
            <a:chExt cx="7928362" cy="4684730"/>
          </a:xfrm>
        </p:grpSpPr>
        <p:sp>
          <p:nvSpPr>
            <p:cNvPr id="26" name="Freeform 25"/>
            <p:cNvSpPr/>
            <p:nvPr/>
          </p:nvSpPr>
          <p:spPr>
            <a:xfrm>
              <a:off x="1406451" y="2352722"/>
              <a:ext cx="2079233" cy="1039616"/>
            </a:xfrm>
            <a:custGeom>
              <a:avLst/>
              <a:gdLst>
                <a:gd name="connsiteX0" fmla="*/ 0 w 2079233"/>
                <a:gd name="connsiteY0" fmla="*/ 103962 h 1039616"/>
                <a:gd name="connsiteX1" fmla="*/ 103962 w 2079233"/>
                <a:gd name="connsiteY1" fmla="*/ 0 h 1039616"/>
                <a:gd name="connsiteX2" fmla="*/ 1975271 w 2079233"/>
                <a:gd name="connsiteY2" fmla="*/ 0 h 1039616"/>
                <a:gd name="connsiteX3" fmla="*/ 2079233 w 2079233"/>
                <a:gd name="connsiteY3" fmla="*/ 103962 h 1039616"/>
                <a:gd name="connsiteX4" fmla="*/ 2079233 w 2079233"/>
                <a:gd name="connsiteY4" fmla="*/ 935654 h 1039616"/>
                <a:gd name="connsiteX5" fmla="*/ 1975271 w 2079233"/>
                <a:gd name="connsiteY5" fmla="*/ 1039616 h 1039616"/>
                <a:gd name="connsiteX6" fmla="*/ 103962 w 2079233"/>
                <a:gd name="connsiteY6" fmla="*/ 1039616 h 1039616"/>
                <a:gd name="connsiteX7" fmla="*/ 0 w 2079233"/>
                <a:gd name="connsiteY7" fmla="*/ 935654 h 1039616"/>
                <a:gd name="connsiteX8" fmla="*/ 0 w 2079233"/>
                <a:gd name="connsiteY8" fmla="*/ 103962 h 103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9233" h="1039616">
                  <a:moveTo>
                    <a:pt x="0" y="103962"/>
                  </a:moveTo>
                  <a:cubicBezTo>
                    <a:pt x="0" y="46545"/>
                    <a:pt x="46545" y="0"/>
                    <a:pt x="103962" y="0"/>
                  </a:cubicBezTo>
                  <a:lnTo>
                    <a:pt x="1975271" y="0"/>
                  </a:lnTo>
                  <a:cubicBezTo>
                    <a:pt x="2032688" y="0"/>
                    <a:pt x="2079233" y="46545"/>
                    <a:pt x="2079233" y="103962"/>
                  </a:cubicBezTo>
                  <a:lnTo>
                    <a:pt x="2079233" y="935654"/>
                  </a:lnTo>
                  <a:cubicBezTo>
                    <a:pt x="2079233" y="993071"/>
                    <a:pt x="2032688" y="1039616"/>
                    <a:pt x="1975271" y="1039616"/>
                  </a:cubicBezTo>
                  <a:lnTo>
                    <a:pt x="103962" y="1039616"/>
                  </a:lnTo>
                  <a:cubicBezTo>
                    <a:pt x="46545" y="1039616"/>
                    <a:pt x="0" y="993071"/>
                    <a:pt x="0" y="935654"/>
                  </a:cubicBezTo>
                  <a:lnTo>
                    <a:pt x="0" y="10396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001">
              <a:schemeClr val="dk2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594" tIns="47594" rIns="47594" bIns="47594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Model</a:t>
              </a:r>
              <a:endParaRPr lang="en-GB" sz="2700" kern="1200" dirty="0"/>
            </a:p>
          </p:txBody>
        </p:sp>
        <p:sp>
          <p:nvSpPr>
            <p:cNvPr id="27" name="Freeform 26"/>
            <p:cNvSpPr/>
            <p:nvPr/>
          </p:nvSpPr>
          <p:spPr>
            <a:xfrm rot="18770822">
              <a:off x="3290031" y="2405256"/>
              <a:ext cx="1223000" cy="37880"/>
            </a:xfrm>
            <a:custGeom>
              <a:avLst/>
              <a:gdLst>
                <a:gd name="connsiteX0" fmla="*/ 0 w 1223000"/>
                <a:gd name="connsiteY0" fmla="*/ 18940 h 37880"/>
                <a:gd name="connsiteX1" fmla="*/ 1223000 w 1223000"/>
                <a:gd name="connsiteY1" fmla="*/ 18940 h 3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3000" h="37880">
                  <a:moveTo>
                    <a:pt x="0" y="18940"/>
                  </a:moveTo>
                  <a:lnTo>
                    <a:pt x="1223000" y="18940"/>
                  </a:lnTo>
                </a:path>
              </a:pathLst>
            </a:cu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1001">
              <a:schemeClr val="dk2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3624" tIns="-11635" rIns="593625" bIns="-11635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500" kern="120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4247672" y="1456053"/>
              <a:ext cx="2079233" cy="1039616"/>
            </a:xfrm>
            <a:custGeom>
              <a:avLst/>
              <a:gdLst>
                <a:gd name="connsiteX0" fmla="*/ 0 w 2079233"/>
                <a:gd name="connsiteY0" fmla="*/ 103962 h 1039616"/>
                <a:gd name="connsiteX1" fmla="*/ 103962 w 2079233"/>
                <a:gd name="connsiteY1" fmla="*/ 0 h 1039616"/>
                <a:gd name="connsiteX2" fmla="*/ 1975271 w 2079233"/>
                <a:gd name="connsiteY2" fmla="*/ 0 h 1039616"/>
                <a:gd name="connsiteX3" fmla="*/ 2079233 w 2079233"/>
                <a:gd name="connsiteY3" fmla="*/ 103962 h 1039616"/>
                <a:gd name="connsiteX4" fmla="*/ 2079233 w 2079233"/>
                <a:gd name="connsiteY4" fmla="*/ 935654 h 1039616"/>
                <a:gd name="connsiteX5" fmla="*/ 1975271 w 2079233"/>
                <a:gd name="connsiteY5" fmla="*/ 1039616 h 1039616"/>
                <a:gd name="connsiteX6" fmla="*/ 103962 w 2079233"/>
                <a:gd name="connsiteY6" fmla="*/ 1039616 h 1039616"/>
                <a:gd name="connsiteX7" fmla="*/ 0 w 2079233"/>
                <a:gd name="connsiteY7" fmla="*/ 935654 h 1039616"/>
                <a:gd name="connsiteX8" fmla="*/ 0 w 2079233"/>
                <a:gd name="connsiteY8" fmla="*/ 103962 h 103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9233" h="1039616">
                  <a:moveTo>
                    <a:pt x="0" y="103962"/>
                  </a:moveTo>
                  <a:cubicBezTo>
                    <a:pt x="0" y="46545"/>
                    <a:pt x="46545" y="0"/>
                    <a:pt x="103962" y="0"/>
                  </a:cubicBezTo>
                  <a:lnTo>
                    <a:pt x="1975271" y="0"/>
                  </a:lnTo>
                  <a:cubicBezTo>
                    <a:pt x="2032688" y="0"/>
                    <a:pt x="2079233" y="46545"/>
                    <a:pt x="2079233" y="103962"/>
                  </a:cubicBezTo>
                  <a:lnTo>
                    <a:pt x="2079233" y="935654"/>
                  </a:lnTo>
                  <a:cubicBezTo>
                    <a:pt x="2079233" y="993071"/>
                    <a:pt x="2032688" y="1039616"/>
                    <a:pt x="1975271" y="1039616"/>
                  </a:cubicBezTo>
                  <a:lnTo>
                    <a:pt x="103962" y="1039616"/>
                  </a:lnTo>
                  <a:cubicBezTo>
                    <a:pt x="46545" y="1039616"/>
                    <a:pt x="0" y="993071"/>
                    <a:pt x="0" y="935654"/>
                  </a:cubicBezTo>
                  <a:lnTo>
                    <a:pt x="0" y="10396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001">
              <a:schemeClr val="dk2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594" tIns="47594" rIns="47594" bIns="47594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Interpretable</a:t>
              </a:r>
              <a:endParaRPr lang="en-GB" sz="2700" kern="1200" dirty="0"/>
            </a:p>
          </p:txBody>
        </p:sp>
        <p:sp>
          <p:nvSpPr>
            <p:cNvPr id="29" name="Freeform 28"/>
            <p:cNvSpPr/>
            <p:nvPr/>
          </p:nvSpPr>
          <p:spPr>
            <a:xfrm rot="19457599">
              <a:off x="6228248" y="1623136"/>
              <a:ext cx="1024233" cy="37880"/>
            </a:xfrm>
            <a:custGeom>
              <a:avLst/>
              <a:gdLst>
                <a:gd name="connsiteX0" fmla="*/ 0 w 1024233"/>
                <a:gd name="connsiteY0" fmla="*/ 18940 h 37880"/>
                <a:gd name="connsiteX1" fmla="*/ 1024233 w 1024233"/>
                <a:gd name="connsiteY1" fmla="*/ 18940 h 3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24233" h="37880">
                  <a:moveTo>
                    <a:pt x="0" y="18940"/>
                  </a:moveTo>
                  <a:lnTo>
                    <a:pt x="1024233" y="18940"/>
                  </a:lnTo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001">
              <a:schemeClr val="dk2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9210" tIns="-6665" rIns="499211" bIns="-6667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500" kern="120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7176024" y="669043"/>
              <a:ext cx="2079233" cy="1039615"/>
            </a:xfrm>
            <a:custGeom>
              <a:avLst/>
              <a:gdLst>
                <a:gd name="connsiteX0" fmla="*/ 0 w 2079233"/>
                <a:gd name="connsiteY0" fmla="*/ 103962 h 1039616"/>
                <a:gd name="connsiteX1" fmla="*/ 103962 w 2079233"/>
                <a:gd name="connsiteY1" fmla="*/ 0 h 1039616"/>
                <a:gd name="connsiteX2" fmla="*/ 1975271 w 2079233"/>
                <a:gd name="connsiteY2" fmla="*/ 0 h 1039616"/>
                <a:gd name="connsiteX3" fmla="*/ 2079233 w 2079233"/>
                <a:gd name="connsiteY3" fmla="*/ 103962 h 1039616"/>
                <a:gd name="connsiteX4" fmla="*/ 2079233 w 2079233"/>
                <a:gd name="connsiteY4" fmla="*/ 935654 h 1039616"/>
                <a:gd name="connsiteX5" fmla="*/ 1975271 w 2079233"/>
                <a:gd name="connsiteY5" fmla="*/ 1039616 h 1039616"/>
                <a:gd name="connsiteX6" fmla="*/ 103962 w 2079233"/>
                <a:gd name="connsiteY6" fmla="*/ 1039616 h 1039616"/>
                <a:gd name="connsiteX7" fmla="*/ 0 w 2079233"/>
                <a:gd name="connsiteY7" fmla="*/ 935654 h 1039616"/>
                <a:gd name="connsiteX8" fmla="*/ 0 w 2079233"/>
                <a:gd name="connsiteY8" fmla="*/ 103962 h 103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9233" h="1039616">
                  <a:moveTo>
                    <a:pt x="0" y="103962"/>
                  </a:moveTo>
                  <a:cubicBezTo>
                    <a:pt x="0" y="46545"/>
                    <a:pt x="46545" y="0"/>
                    <a:pt x="103962" y="0"/>
                  </a:cubicBezTo>
                  <a:lnTo>
                    <a:pt x="1975271" y="0"/>
                  </a:lnTo>
                  <a:cubicBezTo>
                    <a:pt x="2032688" y="0"/>
                    <a:pt x="2079233" y="46545"/>
                    <a:pt x="2079233" y="103962"/>
                  </a:cubicBezTo>
                  <a:lnTo>
                    <a:pt x="2079233" y="935654"/>
                  </a:lnTo>
                  <a:cubicBezTo>
                    <a:pt x="2079233" y="993071"/>
                    <a:pt x="2032688" y="1039616"/>
                    <a:pt x="1975271" y="1039616"/>
                  </a:cubicBezTo>
                  <a:lnTo>
                    <a:pt x="103962" y="1039616"/>
                  </a:lnTo>
                  <a:cubicBezTo>
                    <a:pt x="46545" y="1039616"/>
                    <a:pt x="0" y="993071"/>
                    <a:pt x="0" y="935654"/>
                  </a:cubicBezTo>
                  <a:lnTo>
                    <a:pt x="0" y="10396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001">
              <a:schemeClr val="dk2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594" tIns="47594" rIns="47594" bIns="47594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Regression</a:t>
              </a:r>
              <a:endParaRPr lang="en-GB" sz="2700" kern="1200" dirty="0"/>
            </a:p>
          </p:txBody>
        </p:sp>
        <p:sp>
          <p:nvSpPr>
            <p:cNvPr id="31" name="Freeform 30"/>
            <p:cNvSpPr/>
            <p:nvPr/>
          </p:nvSpPr>
          <p:spPr>
            <a:xfrm rot="982736">
              <a:off x="6300341" y="2256341"/>
              <a:ext cx="1024233" cy="37880"/>
            </a:xfrm>
            <a:custGeom>
              <a:avLst/>
              <a:gdLst>
                <a:gd name="connsiteX0" fmla="*/ 0 w 1024233"/>
                <a:gd name="connsiteY0" fmla="*/ 18940 h 37880"/>
                <a:gd name="connsiteX1" fmla="*/ 1024233 w 1024233"/>
                <a:gd name="connsiteY1" fmla="*/ 18940 h 3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24233" h="37880">
                  <a:moveTo>
                    <a:pt x="0" y="18940"/>
                  </a:moveTo>
                  <a:lnTo>
                    <a:pt x="1024233" y="18940"/>
                  </a:lnTo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001">
              <a:schemeClr val="dk2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9210" tIns="-6667" rIns="499211" bIns="-6665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500" kern="1200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7228305" y="1817161"/>
              <a:ext cx="2079233" cy="1039615"/>
            </a:xfrm>
            <a:custGeom>
              <a:avLst/>
              <a:gdLst>
                <a:gd name="connsiteX0" fmla="*/ 0 w 2079233"/>
                <a:gd name="connsiteY0" fmla="*/ 103962 h 1039616"/>
                <a:gd name="connsiteX1" fmla="*/ 103962 w 2079233"/>
                <a:gd name="connsiteY1" fmla="*/ 0 h 1039616"/>
                <a:gd name="connsiteX2" fmla="*/ 1975271 w 2079233"/>
                <a:gd name="connsiteY2" fmla="*/ 0 h 1039616"/>
                <a:gd name="connsiteX3" fmla="*/ 2079233 w 2079233"/>
                <a:gd name="connsiteY3" fmla="*/ 103962 h 1039616"/>
                <a:gd name="connsiteX4" fmla="*/ 2079233 w 2079233"/>
                <a:gd name="connsiteY4" fmla="*/ 935654 h 1039616"/>
                <a:gd name="connsiteX5" fmla="*/ 1975271 w 2079233"/>
                <a:gd name="connsiteY5" fmla="*/ 1039616 h 1039616"/>
                <a:gd name="connsiteX6" fmla="*/ 103962 w 2079233"/>
                <a:gd name="connsiteY6" fmla="*/ 1039616 h 1039616"/>
                <a:gd name="connsiteX7" fmla="*/ 0 w 2079233"/>
                <a:gd name="connsiteY7" fmla="*/ 935654 h 1039616"/>
                <a:gd name="connsiteX8" fmla="*/ 0 w 2079233"/>
                <a:gd name="connsiteY8" fmla="*/ 103962 h 103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9233" h="1039616">
                  <a:moveTo>
                    <a:pt x="0" y="103962"/>
                  </a:moveTo>
                  <a:cubicBezTo>
                    <a:pt x="0" y="46545"/>
                    <a:pt x="46545" y="0"/>
                    <a:pt x="103962" y="0"/>
                  </a:cubicBezTo>
                  <a:lnTo>
                    <a:pt x="1975271" y="0"/>
                  </a:lnTo>
                  <a:cubicBezTo>
                    <a:pt x="2032688" y="0"/>
                    <a:pt x="2079233" y="46545"/>
                    <a:pt x="2079233" y="103962"/>
                  </a:cubicBezTo>
                  <a:lnTo>
                    <a:pt x="2079233" y="935654"/>
                  </a:lnTo>
                  <a:cubicBezTo>
                    <a:pt x="2079233" y="993071"/>
                    <a:pt x="2032688" y="1039616"/>
                    <a:pt x="1975271" y="1039616"/>
                  </a:cubicBezTo>
                  <a:lnTo>
                    <a:pt x="103962" y="1039616"/>
                  </a:lnTo>
                  <a:cubicBezTo>
                    <a:pt x="46545" y="1039616"/>
                    <a:pt x="0" y="993071"/>
                    <a:pt x="0" y="935654"/>
                  </a:cubicBezTo>
                  <a:lnTo>
                    <a:pt x="0" y="10396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001">
              <a:schemeClr val="dk2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594" tIns="47594" rIns="47594" bIns="47594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Tree</a:t>
              </a:r>
              <a:endParaRPr lang="en-GB" sz="2700" kern="1200" dirty="0"/>
            </a:p>
          </p:txBody>
        </p:sp>
        <p:sp>
          <p:nvSpPr>
            <p:cNvPr id="33" name="Freeform 32"/>
            <p:cNvSpPr/>
            <p:nvPr/>
          </p:nvSpPr>
          <p:spPr>
            <a:xfrm rot="2829178">
              <a:off x="3290031" y="3301925"/>
              <a:ext cx="1223000" cy="37880"/>
            </a:xfrm>
            <a:custGeom>
              <a:avLst/>
              <a:gdLst>
                <a:gd name="connsiteX0" fmla="*/ 0 w 1223000"/>
                <a:gd name="connsiteY0" fmla="*/ 18940 h 37880"/>
                <a:gd name="connsiteX1" fmla="*/ 1223000 w 1223000"/>
                <a:gd name="connsiteY1" fmla="*/ 18940 h 3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3000" h="37880">
                  <a:moveTo>
                    <a:pt x="0" y="18940"/>
                  </a:moveTo>
                  <a:lnTo>
                    <a:pt x="1223000" y="18940"/>
                  </a:lnTo>
                </a:path>
              </a:pathLst>
            </a:cu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1001">
              <a:schemeClr val="dk2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3625" tIns="-11635" rIns="593624" bIns="-11636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500" kern="1200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4317378" y="3249392"/>
              <a:ext cx="2079233" cy="1039616"/>
            </a:xfrm>
            <a:custGeom>
              <a:avLst/>
              <a:gdLst>
                <a:gd name="connsiteX0" fmla="*/ 0 w 2079233"/>
                <a:gd name="connsiteY0" fmla="*/ 103962 h 1039616"/>
                <a:gd name="connsiteX1" fmla="*/ 103962 w 2079233"/>
                <a:gd name="connsiteY1" fmla="*/ 0 h 1039616"/>
                <a:gd name="connsiteX2" fmla="*/ 1975271 w 2079233"/>
                <a:gd name="connsiteY2" fmla="*/ 0 h 1039616"/>
                <a:gd name="connsiteX3" fmla="*/ 2079233 w 2079233"/>
                <a:gd name="connsiteY3" fmla="*/ 103962 h 1039616"/>
                <a:gd name="connsiteX4" fmla="*/ 2079233 w 2079233"/>
                <a:gd name="connsiteY4" fmla="*/ 935654 h 1039616"/>
                <a:gd name="connsiteX5" fmla="*/ 1975271 w 2079233"/>
                <a:gd name="connsiteY5" fmla="*/ 1039616 h 1039616"/>
                <a:gd name="connsiteX6" fmla="*/ 103962 w 2079233"/>
                <a:gd name="connsiteY6" fmla="*/ 1039616 h 1039616"/>
                <a:gd name="connsiteX7" fmla="*/ 0 w 2079233"/>
                <a:gd name="connsiteY7" fmla="*/ 935654 h 1039616"/>
                <a:gd name="connsiteX8" fmla="*/ 0 w 2079233"/>
                <a:gd name="connsiteY8" fmla="*/ 103962 h 103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9233" h="1039616">
                  <a:moveTo>
                    <a:pt x="0" y="103962"/>
                  </a:moveTo>
                  <a:cubicBezTo>
                    <a:pt x="0" y="46545"/>
                    <a:pt x="46545" y="0"/>
                    <a:pt x="103962" y="0"/>
                  </a:cubicBezTo>
                  <a:lnTo>
                    <a:pt x="1975271" y="0"/>
                  </a:lnTo>
                  <a:cubicBezTo>
                    <a:pt x="2032688" y="0"/>
                    <a:pt x="2079233" y="46545"/>
                    <a:pt x="2079233" y="103962"/>
                  </a:cubicBezTo>
                  <a:lnTo>
                    <a:pt x="2079233" y="935654"/>
                  </a:lnTo>
                  <a:cubicBezTo>
                    <a:pt x="2079233" y="993071"/>
                    <a:pt x="2032688" y="1039616"/>
                    <a:pt x="1975271" y="1039616"/>
                  </a:cubicBezTo>
                  <a:lnTo>
                    <a:pt x="103962" y="1039616"/>
                  </a:lnTo>
                  <a:cubicBezTo>
                    <a:pt x="46545" y="1039616"/>
                    <a:pt x="0" y="993071"/>
                    <a:pt x="0" y="935654"/>
                  </a:cubicBezTo>
                  <a:lnTo>
                    <a:pt x="0" y="10396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001">
              <a:schemeClr val="dk2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594" tIns="47594" rIns="47594" bIns="47594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Flexible</a:t>
              </a:r>
              <a:endParaRPr lang="en-GB" sz="2700" kern="1200" dirty="0"/>
            </a:p>
          </p:txBody>
        </p:sp>
        <p:sp>
          <p:nvSpPr>
            <p:cNvPr id="38" name="Freeform 37"/>
            <p:cNvSpPr/>
            <p:nvPr/>
          </p:nvSpPr>
          <p:spPr>
            <a:xfrm rot="20092227">
              <a:off x="6310959" y="3611939"/>
              <a:ext cx="1024233" cy="37880"/>
            </a:xfrm>
            <a:custGeom>
              <a:avLst/>
              <a:gdLst>
                <a:gd name="connsiteX0" fmla="*/ 0 w 1024233"/>
                <a:gd name="connsiteY0" fmla="*/ 18940 h 37880"/>
                <a:gd name="connsiteX1" fmla="*/ 1024233 w 1024233"/>
                <a:gd name="connsiteY1" fmla="*/ 18940 h 3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24233" h="37880">
                  <a:moveTo>
                    <a:pt x="0" y="18940"/>
                  </a:moveTo>
                  <a:lnTo>
                    <a:pt x="1024233" y="18940"/>
                  </a:lnTo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001">
              <a:schemeClr val="dk2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9210" tIns="-6665" rIns="499211" bIns="-6667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500" kern="120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7255580" y="3118597"/>
              <a:ext cx="2079233" cy="1039616"/>
            </a:xfrm>
            <a:custGeom>
              <a:avLst/>
              <a:gdLst>
                <a:gd name="connsiteX0" fmla="*/ 0 w 2079233"/>
                <a:gd name="connsiteY0" fmla="*/ 103962 h 1039616"/>
                <a:gd name="connsiteX1" fmla="*/ 103962 w 2079233"/>
                <a:gd name="connsiteY1" fmla="*/ 0 h 1039616"/>
                <a:gd name="connsiteX2" fmla="*/ 1975271 w 2079233"/>
                <a:gd name="connsiteY2" fmla="*/ 0 h 1039616"/>
                <a:gd name="connsiteX3" fmla="*/ 2079233 w 2079233"/>
                <a:gd name="connsiteY3" fmla="*/ 103962 h 1039616"/>
                <a:gd name="connsiteX4" fmla="*/ 2079233 w 2079233"/>
                <a:gd name="connsiteY4" fmla="*/ 935654 h 1039616"/>
                <a:gd name="connsiteX5" fmla="*/ 1975271 w 2079233"/>
                <a:gd name="connsiteY5" fmla="*/ 1039616 h 1039616"/>
                <a:gd name="connsiteX6" fmla="*/ 103962 w 2079233"/>
                <a:gd name="connsiteY6" fmla="*/ 1039616 h 1039616"/>
                <a:gd name="connsiteX7" fmla="*/ 0 w 2079233"/>
                <a:gd name="connsiteY7" fmla="*/ 935654 h 1039616"/>
                <a:gd name="connsiteX8" fmla="*/ 0 w 2079233"/>
                <a:gd name="connsiteY8" fmla="*/ 103962 h 103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9233" h="1039616">
                  <a:moveTo>
                    <a:pt x="0" y="103962"/>
                  </a:moveTo>
                  <a:cubicBezTo>
                    <a:pt x="0" y="46545"/>
                    <a:pt x="46545" y="0"/>
                    <a:pt x="103962" y="0"/>
                  </a:cubicBezTo>
                  <a:lnTo>
                    <a:pt x="1975271" y="0"/>
                  </a:lnTo>
                  <a:cubicBezTo>
                    <a:pt x="2032688" y="0"/>
                    <a:pt x="2079233" y="46545"/>
                    <a:pt x="2079233" y="103962"/>
                  </a:cubicBezTo>
                  <a:lnTo>
                    <a:pt x="2079233" y="935654"/>
                  </a:lnTo>
                  <a:cubicBezTo>
                    <a:pt x="2079233" y="993071"/>
                    <a:pt x="2032688" y="1039616"/>
                    <a:pt x="1975271" y="1039616"/>
                  </a:cubicBezTo>
                  <a:lnTo>
                    <a:pt x="103962" y="1039616"/>
                  </a:lnTo>
                  <a:cubicBezTo>
                    <a:pt x="46545" y="1039616"/>
                    <a:pt x="0" y="993071"/>
                    <a:pt x="0" y="935654"/>
                  </a:cubicBezTo>
                  <a:lnTo>
                    <a:pt x="0" y="10396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001">
              <a:schemeClr val="dk2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594" tIns="47594" rIns="47594" bIns="47594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SVR</a:t>
              </a:r>
              <a:endParaRPr lang="en-GB" sz="2700" kern="1200" dirty="0"/>
            </a:p>
          </p:txBody>
        </p:sp>
        <p:sp>
          <p:nvSpPr>
            <p:cNvPr id="40" name="Freeform 39"/>
            <p:cNvSpPr/>
            <p:nvPr/>
          </p:nvSpPr>
          <p:spPr>
            <a:xfrm rot="2180473">
              <a:off x="6229307" y="4309028"/>
              <a:ext cx="1125294" cy="56334"/>
            </a:xfrm>
            <a:custGeom>
              <a:avLst/>
              <a:gdLst>
                <a:gd name="connsiteX0" fmla="*/ 0 w 1024233"/>
                <a:gd name="connsiteY0" fmla="*/ 18940 h 37880"/>
                <a:gd name="connsiteX1" fmla="*/ 1024233 w 1024233"/>
                <a:gd name="connsiteY1" fmla="*/ 18940 h 3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24233" h="37880">
                  <a:moveTo>
                    <a:pt x="0" y="18940"/>
                  </a:moveTo>
                  <a:lnTo>
                    <a:pt x="1024233" y="18940"/>
                  </a:lnTo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001">
              <a:schemeClr val="dk2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9210" tIns="-6667" rIns="499211" bIns="-6665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500" kern="120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7255580" y="4314157"/>
              <a:ext cx="2079233" cy="1039616"/>
            </a:xfrm>
            <a:custGeom>
              <a:avLst/>
              <a:gdLst>
                <a:gd name="connsiteX0" fmla="*/ 0 w 2079233"/>
                <a:gd name="connsiteY0" fmla="*/ 103962 h 1039616"/>
                <a:gd name="connsiteX1" fmla="*/ 103962 w 2079233"/>
                <a:gd name="connsiteY1" fmla="*/ 0 h 1039616"/>
                <a:gd name="connsiteX2" fmla="*/ 1975271 w 2079233"/>
                <a:gd name="connsiteY2" fmla="*/ 0 h 1039616"/>
                <a:gd name="connsiteX3" fmla="*/ 2079233 w 2079233"/>
                <a:gd name="connsiteY3" fmla="*/ 103962 h 1039616"/>
                <a:gd name="connsiteX4" fmla="*/ 2079233 w 2079233"/>
                <a:gd name="connsiteY4" fmla="*/ 935654 h 1039616"/>
                <a:gd name="connsiteX5" fmla="*/ 1975271 w 2079233"/>
                <a:gd name="connsiteY5" fmla="*/ 1039616 h 1039616"/>
                <a:gd name="connsiteX6" fmla="*/ 103962 w 2079233"/>
                <a:gd name="connsiteY6" fmla="*/ 1039616 h 1039616"/>
                <a:gd name="connsiteX7" fmla="*/ 0 w 2079233"/>
                <a:gd name="connsiteY7" fmla="*/ 935654 h 1039616"/>
                <a:gd name="connsiteX8" fmla="*/ 0 w 2079233"/>
                <a:gd name="connsiteY8" fmla="*/ 103962 h 103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9233" h="1039616">
                  <a:moveTo>
                    <a:pt x="0" y="103962"/>
                  </a:moveTo>
                  <a:cubicBezTo>
                    <a:pt x="0" y="46545"/>
                    <a:pt x="46545" y="0"/>
                    <a:pt x="103962" y="0"/>
                  </a:cubicBezTo>
                  <a:lnTo>
                    <a:pt x="1975271" y="0"/>
                  </a:lnTo>
                  <a:cubicBezTo>
                    <a:pt x="2032688" y="0"/>
                    <a:pt x="2079233" y="46545"/>
                    <a:pt x="2079233" y="103962"/>
                  </a:cubicBezTo>
                  <a:lnTo>
                    <a:pt x="2079233" y="935654"/>
                  </a:lnTo>
                  <a:cubicBezTo>
                    <a:pt x="2079233" y="993071"/>
                    <a:pt x="2032688" y="1039616"/>
                    <a:pt x="1975271" y="1039616"/>
                  </a:cubicBezTo>
                  <a:lnTo>
                    <a:pt x="103962" y="1039616"/>
                  </a:lnTo>
                  <a:cubicBezTo>
                    <a:pt x="46545" y="1039616"/>
                    <a:pt x="0" y="993071"/>
                    <a:pt x="0" y="935654"/>
                  </a:cubicBezTo>
                  <a:lnTo>
                    <a:pt x="0" y="10396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001">
              <a:schemeClr val="dk2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594" tIns="47594" rIns="47594" bIns="47594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NN</a:t>
              </a:r>
              <a:endParaRPr lang="en-GB" sz="2700" kern="1200" dirty="0"/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375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2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 model to predict salary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191CC7-9CF2-71F0-1AD4-791EA9CBAD9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619566" y="551362"/>
            <a:ext cx="4753581" cy="3718557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 smtClean="0">
                <a:solidFill>
                  <a:schemeClr val="accent1"/>
                </a:solidFill>
              </a:rPr>
              <a:t>Linear Regression</a:t>
            </a:r>
            <a:endParaRPr lang="en-US" sz="2400" b="1" dirty="0">
              <a:solidFill>
                <a:schemeClr val="accent1"/>
              </a:solidFill>
            </a:endParaRPr>
          </a:p>
          <a:p>
            <a:pPr marL="569214" lvl="1" indent="-28575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Outliers have a strong influence on the regression model</a:t>
            </a:r>
          </a:p>
          <a:p>
            <a:pPr marL="569214" lvl="1" indent="-28575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Do not fit well complex patterns</a:t>
            </a:r>
          </a:p>
          <a:p>
            <a:pPr marL="569214" lvl="1" indent="-28575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Simple</a:t>
            </a:r>
          </a:p>
          <a:p>
            <a:pPr marL="569214" lvl="1" indent="-28575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Computationally </a:t>
            </a:r>
            <a:r>
              <a:rPr lang="en-US" sz="1400" dirty="0" smtClean="0"/>
              <a:t>efficient</a:t>
            </a:r>
          </a:p>
          <a:p>
            <a:pPr marL="569214" lvl="1" indent="-28575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Multicollinearity between independent variables</a:t>
            </a:r>
            <a:endParaRPr lang="en-US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B1BF1AC-C624-2AD2-DA0F-335AB7BA2CA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966630" y="511893"/>
            <a:ext cx="4753581" cy="3718557"/>
          </a:xfrm>
        </p:spPr>
        <p:txBody>
          <a:bodyPr>
            <a:normAutofit fontScale="70000" lnSpcReduction="20000"/>
          </a:bodyPr>
          <a:lstStyle/>
          <a:p>
            <a:r>
              <a:rPr lang="en-US" sz="3400" b="1" dirty="0" smtClean="0">
                <a:solidFill>
                  <a:schemeClr val="accent1"/>
                </a:solidFill>
              </a:rPr>
              <a:t>Regression Tree</a:t>
            </a:r>
            <a:endParaRPr lang="en-US" sz="3400" dirty="0">
              <a:solidFill>
                <a:schemeClr val="accent1"/>
              </a:solidFill>
            </a:endParaRPr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Robust to outliers in the input features</a:t>
            </a:r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Imbalanced classes and high cardinality </a:t>
            </a:r>
            <a:r>
              <a:rPr lang="en-GB" sz="2000" dirty="0"/>
              <a:t>make the model training process more challenging</a:t>
            </a:r>
            <a:endParaRPr lang="en-US" sz="2000" dirty="0"/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Outliers in target variable can affect results</a:t>
            </a:r>
            <a:endParaRPr lang="en-US" sz="2000" dirty="0"/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Flexibility and complexity</a:t>
            </a:r>
            <a:endParaRPr lang="en-US" sz="2000" dirty="0"/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Good for data with many categorical variables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3752"/>
            <a:ext cx="1080000" cy="108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343" y="16996"/>
            <a:ext cx="1080000" cy="10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386" y="2098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0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191CC7-9CF2-71F0-1AD4-791EA9CBAD9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206147" y="188014"/>
            <a:ext cx="2895936" cy="671046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sz="1700" b="1" dirty="0">
                <a:solidFill>
                  <a:schemeClr val="accent1"/>
                </a:solidFill>
              </a:rPr>
              <a:t>Linear 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3752"/>
            <a:ext cx="1080000" cy="108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84" y="13962"/>
            <a:ext cx="720000" cy="72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181" y="13962"/>
            <a:ext cx="720000" cy="7200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41191CC7-9CF2-71F0-1AD4-791EA9CBAD9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22181" y="47262"/>
            <a:ext cx="4535407" cy="653400"/>
          </a:xfrm>
        </p:spPr>
        <p:txBody>
          <a:bodyPr>
            <a:noAutofit/>
          </a:bodyPr>
          <a:lstStyle/>
          <a:p>
            <a:pPr>
              <a:lnSpc>
                <a:spcPct val="105000"/>
              </a:lnSpc>
            </a:pPr>
            <a:r>
              <a:rPr lang="en-GB" sz="1700" b="1" dirty="0">
                <a:solidFill>
                  <a:schemeClr val="accent1"/>
                </a:solidFill>
              </a:rPr>
              <a:t>Gradient Boosting Regression </a:t>
            </a:r>
            <a:r>
              <a:rPr lang="en-GB" sz="1700" b="1" dirty="0" smtClean="0">
                <a:solidFill>
                  <a:schemeClr val="accent1"/>
                </a:solidFill>
              </a:rPr>
              <a:t>Tree with tuned </a:t>
            </a:r>
            <a:r>
              <a:rPr lang="en-GB" sz="1700" b="1" dirty="0" err="1" smtClean="0">
                <a:solidFill>
                  <a:schemeClr val="accent1"/>
                </a:solidFill>
              </a:rPr>
              <a:t>hyperparameters</a:t>
            </a:r>
            <a:endParaRPr lang="en-GB" sz="1700" b="1" dirty="0">
              <a:solidFill>
                <a:schemeClr val="accent1"/>
              </a:solidFill>
            </a:endParaRPr>
          </a:p>
          <a:p>
            <a:pPr>
              <a:lnSpc>
                <a:spcPct val="105000"/>
              </a:lnSpc>
            </a:pPr>
            <a:r>
              <a:rPr lang="en-GB" sz="1700" b="1" dirty="0" smtClean="0">
                <a:solidFill>
                  <a:schemeClr val="accent1"/>
                </a:solidFill>
              </a:rPr>
              <a:t> </a:t>
            </a:r>
            <a:endParaRPr lang="en-GB" sz="1700" b="1" dirty="0">
              <a:solidFill>
                <a:schemeClr val="accent1"/>
              </a:solidFill>
            </a:endParaRPr>
          </a:p>
          <a:p>
            <a:pPr>
              <a:lnSpc>
                <a:spcPct val="105000"/>
              </a:lnSpc>
            </a:pPr>
            <a:endParaRPr lang="en-US" sz="2400" b="1" dirty="0">
              <a:solidFill>
                <a:schemeClr val="accent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l="47896"/>
          <a:stretch/>
        </p:blipFill>
        <p:spPr>
          <a:xfrm>
            <a:off x="7383957" y="853171"/>
            <a:ext cx="4207990" cy="38097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52174" y="733962"/>
            <a:ext cx="4556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Model performance on train data R^2 = 0.689</a:t>
            </a:r>
          </a:p>
          <a:p>
            <a:r>
              <a:rPr lang="en-GB" sz="1600" b="1" dirty="0"/>
              <a:t>Model performance on test data R^2 = </a:t>
            </a:r>
            <a:r>
              <a:rPr lang="en-GB" sz="1600" b="1" dirty="0" smtClean="0"/>
              <a:t>0.660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/>
          <a:srcRect l="47619"/>
          <a:stretch/>
        </p:blipFill>
        <p:spPr>
          <a:xfrm>
            <a:off x="1564247" y="843672"/>
            <a:ext cx="4238523" cy="3808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52257" y="733962"/>
            <a:ext cx="4556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Model performance on train data R^2 = 0.635</a:t>
            </a:r>
          </a:p>
          <a:p>
            <a:r>
              <a:rPr lang="en-GB" sz="1600" b="1" dirty="0"/>
              <a:t>Model performance on test data R^2 = 0.630</a:t>
            </a:r>
          </a:p>
        </p:txBody>
      </p:sp>
    </p:spTree>
    <p:extLst>
      <p:ext uri="{BB962C8B-B14F-4D97-AF65-F5344CB8AC3E}">
        <p14:creationId xmlns:p14="http://schemas.microsoft.com/office/powerpoint/2010/main" val="56268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Salary prediction: example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13" y="1030499"/>
            <a:ext cx="1080000" cy="108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313" y="2290135"/>
            <a:ext cx="1080000" cy="108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456" y="2290135"/>
            <a:ext cx="1080000" cy="108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35371" y="3579940"/>
            <a:ext cx="298155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Education</a:t>
            </a:r>
            <a:r>
              <a:rPr lang="en-GB" sz="1600" dirty="0" smtClean="0">
                <a:solidFill>
                  <a:schemeClr val="accent1"/>
                </a:solidFill>
              </a:rPr>
              <a:t>: </a:t>
            </a:r>
            <a:r>
              <a:rPr lang="en-GB" sz="1600" b="1" dirty="0" smtClean="0">
                <a:solidFill>
                  <a:schemeClr val="accent1"/>
                </a:solidFill>
              </a:rPr>
              <a:t>Master</a:t>
            </a:r>
          </a:p>
          <a:p>
            <a:endParaRPr lang="en-GB" sz="1600" b="1" dirty="0" smtClean="0"/>
          </a:p>
          <a:p>
            <a:r>
              <a:rPr lang="en-GB" sz="1600" dirty="0" smtClean="0"/>
              <a:t>Coding Experience: </a:t>
            </a:r>
            <a:r>
              <a:rPr lang="en-GB" sz="1600" b="1" dirty="0" smtClean="0">
                <a:solidFill>
                  <a:schemeClr val="accent1"/>
                </a:solidFill>
              </a:rPr>
              <a:t>5</a:t>
            </a:r>
            <a:r>
              <a:rPr lang="en-GB" sz="1600" dirty="0" smtClean="0"/>
              <a:t> </a:t>
            </a:r>
          </a:p>
          <a:p>
            <a:endParaRPr lang="en-GB" sz="1600" dirty="0" smtClean="0"/>
          </a:p>
          <a:p>
            <a:r>
              <a:rPr lang="en-GB" sz="1600" dirty="0" smtClean="0"/>
              <a:t>Employment Role: </a:t>
            </a:r>
          </a:p>
          <a:p>
            <a:r>
              <a:rPr lang="en-GB" sz="1600" b="1" dirty="0" smtClean="0">
                <a:solidFill>
                  <a:schemeClr val="accent1"/>
                </a:solidFill>
              </a:rPr>
              <a:t>Data </a:t>
            </a:r>
            <a:r>
              <a:rPr lang="en-GB" sz="1600" b="1" dirty="0">
                <a:solidFill>
                  <a:schemeClr val="accent1"/>
                </a:solidFill>
              </a:rPr>
              <a:t>scientist or machine learning </a:t>
            </a:r>
            <a:r>
              <a:rPr lang="en-GB" sz="1600" b="1" dirty="0" smtClean="0">
                <a:solidFill>
                  <a:schemeClr val="accent1"/>
                </a:solidFill>
              </a:rPr>
              <a:t>specialist </a:t>
            </a:r>
          </a:p>
          <a:p>
            <a:endParaRPr lang="en-GB" sz="1600" b="1" dirty="0" smtClean="0"/>
          </a:p>
          <a:p>
            <a:r>
              <a:rPr lang="en-GB" sz="1600" dirty="0" smtClean="0"/>
              <a:t>Country: </a:t>
            </a:r>
            <a:r>
              <a:rPr lang="en-GB" sz="1600" b="1" dirty="0" smtClean="0">
                <a:solidFill>
                  <a:schemeClr val="accent1"/>
                </a:solidFill>
              </a:rPr>
              <a:t>Germany</a:t>
            </a:r>
          </a:p>
          <a:p>
            <a:endParaRPr lang="en-GB" sz="1600" b="1" dirty="0" smtClean="0"/>
          </a:p>
          <a:p>
            <a:r>
              <a:rPr lang="en-US" sz="1600" dirty="0" smtClean="0"/>
              <a:t>Programming Languages: </a:t>
            </a:r>
            <a:r>
              <a:rPr lang="en-GB" sz="1600" b="1" dirty="0" smtClean="0">
                <a:solidFill>
                  <a:schemeClr val="accent1"/>
                </a:solidFill>
              </a:rPr>
              <a:t>Python, R, SQL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267456" y="4030011"/>
            <a:ext cx="260349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Predicted Salary</a:t>
            </a:r>
          </a:p>
          <a:p>
            <a:endParaRPr lang="en-US" sz="1600" dirty="0"/>
          </a:p>
          <a:p>
            <a:r>
              <a:rPr lang="en-US" sz="1600" b="1" dirty="0">
                <a:solidFill>
                  <a:schemeClr val="accent1"/>
                </a:solidFill>
              </a:rPr>
              <a:t>$79255</a:t>
            </a:r>
            <a:endParaRPr lang="en-GB" sz="1600" b="1" dirty="0" smtClean="0">
              <a:solidFill>
                <a:schemeClr val="accent1"/>
              </a:solidFill>
            </a:endParaRPr>
          </a:p>
          <a:p>
            <a:endParaRPr lang="en-US" sz="1600" dirty="0"/>
          </a:p>
          <a:p>
            <a:r>
              <a:rPr lang="en-US" sz="1600" dirty="0" smtClean="0"/>
              <a:t>90% Prediction Interval</a:t>
            </a:r>
          </a:p>
          <a:p>
            <a:endParaRPr lang="en-US" sz="1600" dirty="0"/>
          </a:p>
          <a:p>
            <a:r>
              <a:rPr lang="en-GB" sz="1600" b="1" dirty="0" smtClean="0">
                <a:solidFill>
                  <a:schemeClr val="accent1"/>
                </a:solidFill>
              </a:rPr>
              <a:t>[$52443</a:t>
            </a:r>
            <a:r>
              <a:rPr lang="en-GB" sz="1600" b="1" dirty="0">
                <a:solidFill>
                  <a:schemeClr val="accent1"/>
                </a:solidFill>
              </a:rPr>
              <a:t>, </a:t>
            </a:r>
            <a:r>
              <a:rPr lang="en-GB" sz="1600" b="1" dirty="0" smtClean="0">
                <a:solidFill>
                  <a:schemeClr val="accent1"/>
                </a:solidFill>
              </a:rPr>
              <a:t>$93526</a:t>
            </a:r>
            <a:r>
              <a:rPr lang="en-GB" sz="1600" b="1" dirty="0" smtClean="0"/>
              <a:t>]</a:t>
            </a:r>
            <a:r>
              <a:rPr lang="en-GB" dirty="0" smtClean="0"/>
              <a:t>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829" y="3454808"/>
            <a:ext cx="2160000" cy="2160000"/>
          </a:xfrm>
          <a:prstGeom prst="rect">
            <a:avLst/>
          </a:prstGeom>
        </p:spPr>
      </p:pic>
      <p:sp>
        <p:nvSpPr>
          <p:cNvPr id="17" name="Chevron 16"/>
          <p:cNvSpPr/>
          <p:nvPr/>
        </p:nvSpPr>
        <p:spPr>
          <a:xfrm>
            <a:off x="8137743" y="4378952"/>
            <a:ext cx="462013" cy="741145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4610651" y="4378953"/>
            <a:ext cx="462013" cy="741145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00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0D2769-08DE-E62F-163A-27A5442A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AD3192-D337-8C2E-FAAC-9B46B5DFBD2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061862" y="3020151"/>
            <a:ext cx="8130138" cy="264831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Prediction annual salary is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/>
              <a:t>based on location, experience and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Choose an algorithm that balances complexity, flexibility, and predictive </a:t>
            </a:r>
            <a:r>
              <a:rPr lang="en-GB" sz="1600" dirty="0" smtClean="0"/>
              <a:t>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Affordable computational time to fit a model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Further steps: adding new features and improving model accuracy</a:t>
            </a:r>
            <a:r>
              <a:rPr lang="en-US" sz="1600" dirty="0"/>
              <a:t>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406361" y="0"/>
            <a:ext cx="7300621" cy="943379"/>
          </a:xfrm>
          <a:prstGeom prst="rect">
            <a:avLst/>
          </a:prstGeom>
        </p:spPr>
        <p:txBody>
          <a:bodyPr vert="horz" lIns="109728" tIns="109728" rIns="109728" bIns="9144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Analytics Project: </a:t>
            </a:r>
            <a:r>
              <a:rPr lang="en-GB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Predicting Salary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541" y="142684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8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755816F-F516-477A-8EF2-D8CA20267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Lena </a:t>
            </a:r>
            <a:r>
              <a:rPr lang="en-US" dirty="0" err="1" smtClean="0"/>
              <a:t>Smotrova</a:t>
            </a:r>
            <a:endParaRPr lang="en-US" dirty="0" smtClean="0"/>
          </a:p>
          <a:p>
            <a:r>
              <a:rPr lang="en-US" sz="1600" dirty="0" smtClean="0">
                <a:solidFill>
                  <a:srgbClr val="0070C0"/>
                </a:solidFill>
              </a:rPr>
              <a:t>www.linkedin.com/in/lena-smotrova</a:t>
            </a:r>
            <a:r>
              <a:rPr lang="en-US" sz="1600" dirty="0" smtClean="0"/>
              <a:t>/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283" y="160941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0EB58E2-A9A0-481A-8B5B-381B836CE40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87399" y="2916772"/>
            <a:ext cx="7163068" cy="285263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</a:t>
            </a:r>
            <a:r>
              <a:rPr lang="en-GB" dirty="0" smtClean="0"/>
              <a:t>nsights </a:t>
            </a:r>
            <a:r>
              <a:rPr lang="en-GB" dirty="0"/>
              <a:t>and trends in the developer </a:t>
            </a:r>
            <a:r>
              <a:rPr lang="en-GB" dirty="0" smtClean="0"/>
              <a:t>community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</a:t>
            </a:r>
            <a:r>
              <a:rPr lang="en-GB" dirty="0" smtClean="0"/>
              <a:t>achine </a:t>
            </a:r>
            <a:r>
              <a:rPr lang="en-GB" dirty="0"/>
              <a:t>learning </a:t>
            </a:r>
            <a:r>
              <a:rPr lang="en-GB" dirty="0" smtClean="0"/>
              <a:t>models </a:t>
            </a:r>
            <a:r>
              <a:rPr lang="en-GB" dirty="0"/>
              <a:t>to predict </a:t>
            </a:r>
            <a:r>
              <a:rPr lang="en-GB" dirty="0" smtClean="0"/>
              <a:t>annual salary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ctr">
            <a:normAutofit/>
          </a:bodyPr>
          <a:lstStyle/>
          <a:p>
            <a:pPr fontAlgn="base"/>
            <a:r>
              <a:rPr lang="en-GB" dirty="0"/>
              <a:t>Stack Overflow </a:t>
            </a:r>
            <a:r>
              <a:rPr lang="en-GB" sz="3200" dirty="0" smtClean="0"/>
              <a:t>2023 Developer </a:t>
            </a:r>
            <a:r>
              <a:rPr lang="en-GB" sz="3200" dirty="0"/>
              <a:t>Survey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2" t="11554" r="19170" b="13240"/>
          <a:stretch/>
        </p:blipFill>
        <p:spPr>
          <a:xfrm>
            <a:off x="7776758" y="873301"/>
            <a:ext cx="4350618" cy="51576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10221" y="315331"/>
            <a:ext cx="4283692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Data source</a:t>
            </a:r>
            <a:r>
              <a:rPr lang="en-GB" dirty="0"/>
              <a:t>: </a:t>
            </a:r>
            <a:r>
              <a:rPr lang="en-GB" u="sng" dirty="0" smtClean="0">
                <a:solidFill>
                  <a:srgbClr val="0070C0"/>
                </a:solidFill>
              </a:rPr>
              <a:t>survey.stackoverflow.co</a:t>
            </a:r>
            <a:endParaRPr lang="en-GB" u="sng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43173" y="5268821"/>
            <a:ext cx="62158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Contains </a:t>
            </a:r>
            <a:r>
              <a:rPr lang="en-GB" dirty="0" smtClean="0"/>
              <a:t>locations, age,</a:t>
            </a:r>
            <a:r>
              <a:rPr lang="en-GB" b="1" dirty="0"/>
              <a:t> </a:t>
            </a:r>
            <a:r>
              <a:rPr lang="en-GB" dirty="0"/>
              <a:t>e</a:t>
            </a:r>
            <a:r>
              <a:rPr lang="en-GB" dirty="0" smtClean="0"/>
              <a:t>mployment roles, education </a:t>
            </a:r>
            <a:r>
              <a:rPr lang="en-GB" dirty="0"/>
              <a:t>level, </a:t>
            </a:r>
            <a:r>
              <a:rPr lang="en-GB" dirty="0" smtClean="0"/>
              <a:t>and annual salaries as </a:t>
            </a:r>
            <a:r>
              <a:rPr lang="en-GB" dirty="0"/>
              <a:t>well as preferred programming languages and years of professional coding</a:t>
            </a:r>
          </a:p>
        </p:txBody>
      </p:sp>
    </p:spTree>
    <p:extLst>
      <p:ext uri="{BB962C8B-B14F-4D97-AF65-F5344CB8AC3E}">
        <p14:creationId xmlns:p14="http://schemas.microsoft.com/office/powerpoint/2010/main" val="291602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Developers Community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9197" y="6136106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40043" y="3495804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 </a:t>
            </a:r>
            <a:r>
              <a:rPr lang="en-US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90,000 </a:t>
            </a:r>
            <a:r>
              <a:rPr lang="en-US" b="1" spc="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developers</a:t>
            </a:r>
            <a:endParaRPr lang="en-GB" b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40043" y="5115771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185 countries</a:t>
            </a:r>
            <a:endParaRPr lang="en-GB" b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95878" y="3260840"/>
            <a:ext cx="28873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46</a:t>
            </a:r>
            <a:r>
              <a:rPr lang="en-US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 of respondents </a:t>
            </a:r>
            <a:endParaRPr lang="en-US" b="1" spc="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1" spc="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specify </a:t>
            </a:r>
            <a:r>
              <a:rPr lang="en-US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their salary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51496" y="4957464"/>
            <a:ext cx="27760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80% </a:t>
            </a:r>
            <a:r>
              <a:rPr lang="en-US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respondents have a Bachelor’s degree or higher</a:t>
            </a:r>
            <a:endParaRPr lang="en-GB" b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721" y="4868855"/>
            <a:ext cx="1080000" cy="108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721" y="3022011"/>
            <a:ext cx="1080000" cy="1080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220" y="3032285"/>
            <a:ext cx="1080000" cy="1080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78" y="4879129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9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GB" dirty="0" smtClean="0"/>
              <a:t>mbalance </a:t>
            </a:r>
            <a:r>
              <a:rPr lang="en-GB" dirty="0"/>
              <a:t>in D</a:t>
            </a:r>
            <a:r>
              <a:rPr lang="en-GB" dirty="0" smtClean="0"/>
              <a:t>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9197" y="6136106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99"/>
          <a:stretch/>
        </p:blipFill>
        <p:spPr>
          <a:xfrm>
            <a:off x="8142971" y="2273932"/>
            <a:ext cx="3137545" cy="44781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87" y="2273932"/>
            <a:ext cx="900000" cy="90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85625" y="3697062"/>
            <a:ext cx="5672966" cy="2308324"/>
          </a:xfrm>
          <a:prstGeom prst="rect">
            <a:avLst/>
          </a:prstGeom>
          <a:solidFill>
            <a:srgbClr val="EEECE1">
              <a:alpha val="89804"/>
            </a:srgb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all countries have the same representation in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active part of community lives in the USA, Germany, UK, India and Canada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from Cuba, Iran, North Korea, and Syria are inaccessible</a:t>
            </a:r>
            <a:endParaRPr lang="en-US" b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25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787"/>
          <a:stretch/>
        </p:blipFill>
        <p:spPr>
          <a:xfrm>
            <a:off x="5003512" y="748597"/>
            <a:ext cx="6813115" cy="57549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AB65A9-1ACB-EE49-7672-A927F8F3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8027" y="80838"/>
            <a:ext cx="6408058" cy="657485"/>
          </a:xfrm>
        </p:spPr>
        <p:txBody>
          <a:bodyPr/>
          <a:lstStyle/>
          <a:p>
            <a:r>
              <a:rPr lang="en-US" dirty="0" smtClean="0"/>
              <a:t>Salary by country and region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30" y="0"/>
            <a:ext cx="355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9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Senegal: outlier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018" y="1787703"/>
            <a:ext cx="2797616" cy="28946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75" y="4991686"/>
            <a:ext cx="11813466" cy="834647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7"/>
          <a:stretch/>
        </p:blipFill>
        <p:spPr>
          <a:xfrm>
            <a:off x="751675" y="1787703"/>
            <a:ext cx="6858443" cy="28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6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Employment </a:t>
            </a:r>
            <a:r>
              <a:rPr lang="en-GB" dirty="0" smtClean="0"/>
              <a:t>Roles: 34 different roles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3752"/>
            <a:ext cx="1080000" cy="108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8" t="12445" r="19462" b="9924"/>
          <a:stretch/>
        </p:blipFill>
        <p:spPr>
          <a:xfrm>
            <a:off x="10121500" y="4767069"/>
            <a:ext cx="1274811" cy="12466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88296" y="198668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Highest Paying </a:t>
            </a:r>
            <a:endParaRPr lang="en-GB" sz="3200" b="1" spc="150" dirty="0">
              <a:latin typeface="+mj-lt"/>
              <a:ea typeface="+mj-ea"/>
              <a:cs typeface="+mj-c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210" y="1263523"/>
            <a:ext cx="7176627" cy="273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7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Highest Paying </a:t>
            </a:r>
            <a:r>
              <a:rPr lang="en-GB" b="0" dirty="0" smtClean="0"/>
              <a:t>Roles: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3752"/>
            <a:ext cx="1080000" cy="10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026" y="914003"/>
            <a:ext cx="10058400" cy="291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ojiVTI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FF477C-132F-44F8-8C56-EBFF95FAF97B}">
  <ds:schemaRefs>
    <ds:schemaRef ds:uri="http://purl.org/dc/elements/1.1/"/>
    <ds:schemaRef ds:uri="http://schemas.microsoft.com/office/2006/metadata/properties"/>
    <ds:schemaRef ds:uri="http://schemas.microsoft.com/sharepoint/v3"/>
    <ds:schemaRef ds:uri="230e9df3-be65-4c73-a93b-d1236ebd677e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  <ds:schemaRef ds:uri="http://purl.org/dc/terms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ShojiVTI</Template>
  <TotalTime>1598</TotalTime>
  <Words>464</Words>
  <Application>Microsoft Office PowerPoint</Application>
  <PresentationFormat>Widescreen</PresentationFormat>
  <Paragraphs>136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Corbel</vt:lpstr>
      <vt:lpstr>Meiryo</vt:lpstr>
      <vt:lpstr>Wingdings</vt:lpstr>
      <vt:lpstr>ShojiVTI</vt:lpstr>
      <vt:lpstr>Analytics project  Salary Insights: Predicting Earnings  Learn from the world’s largest community of professional software developers</vt:lpstr>
      <vt:lpstr>Agenda</vt:lpstr>
      <vt:lpstr>Stack Overflow 2023 Developer Survey</vt:lpstr>
      <vt:lpstr>Developers Community</vt:lpstr>
      <vt:lpstr>Imbalance in Data</vt:lpstr>
      <vt:lpstr>Salary by country and region</vt:lpstr>
      <vt:lpstr>Senegal: outlier</vt:lpstr>
      <vt:lpstr>Employment Roles: 34 different roles</vt:lpstr>
      <vt:lpstr>Highest Paying Roles: Education</vt:lpstr>
      <vt:lpstr>Analytics employment roles</vt:lpstr>
      <vt:lpstr>Most commonly-used programming language</vt:lpstr>
      <vt:lpstr>Analytics Project: Predicting Salary</vt:lpstr>
      <vt:lpstr>Selecting a model to predict salary</vt:lpstr>
      <vt:lpstr>Selecting a model to predict salary</vt:lpstr>
      <vt:lpstr>Comparing models</vt:lpstr>
      <vt:lpstr>Salary prediction: example</vt:lpstr>
      <vt:lpstr>Takeaways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Lena Smotrova</dc:creator>
  <cp:lastModifiedBy>Lena</cp:lastModifiedBy>
  <cp:revision>92</cp:revision>
  <dcterms:created xsi:type="dcterms:W3CDTF">2024-02-14T18:58:31Z</dcterms:created>
  <dcterms:modified xsi:type="dcterms:W3CDTF">2024-11-27T08:53:25Z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