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23"/>
  </p:notesMasterIdLst>
  <p:handoutMasterIdLst>
    <p:handoutMasterId r:id="rId24"/>
  </p:handoutMasterIdLst>
  <p:sldIdLst>
    <p:sldId id="315" r:id="rId5"/>
    <p:sldId id="266" r:id="rId6"/>
    <p:sldId id="314" r:id="rId7"/>
    <p:sldId id="322" r:id="rId8"/>
    <p:sldId id="327" r:id="rId9"/>
    <p:sldId id="323" r:id="rId10"/>
    <p:sldId id="324" r:id="rId11"/>
    <p:sldId id="326" r:id="rId12"/>
    <p:sldId id="328" r:id="rId13"/>
    <p:sldId id="319" r:id="rId14"/>
    <p:sldId id="329" r:id="rId15"/>
    <p:sldId id="330" r:id="rId16"/>
    <p:sldId id="335" r:id="rId17"/>
    <p:sldId id="312" r:id="rId18"/>
    <p:sldId id="338" r:id="rId19"/>
    <p:sldId id="337" r:id="rId20"/>
    <p:sldId id="33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88" autoAdjust="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2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5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8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4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=""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=""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BF5F5DFA-1BC3-4062-9356-6145C9F7C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6B5D461-AEC0-477F-A77A-6227F95A83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E1A041D-DE47-45FA-AC78-CC7FD02571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614254-52EF-4F58-99B1-CDA7C39223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837301C-2B9B-4119-9002-BD6DB2AB87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D12738D-D0ED-4899-A01C-42439B5B3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ED261D-45B9-40C1-8341-8B8B796E8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=""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=""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=""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E23953F-BF80-48E0-8282-62907D6C29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D79D74E-6357-D3E7-30C0-09B4B82BA3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EA8D8870-8337-4ABD-9EA6-3D5AAB7E4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AC3B2DB-2CCA-4BD4-8D63-98257049E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B792E4C-AD3B-4E88-8540-E757597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A32632F-9ED1-4328-BBE3-B4E014156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=""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A124D3C-01E3-4B96-BDF0-54851D1739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5C341663-7159-49AD-AAF3-4B3C490D8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0F2EB12-394C-40E4-9186-CBD6635B5D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83D2425-8E71-4C9D-8737-018CE4452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30FB3D5A-25E2-453F-A78E-0A20BDCE80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8796342-0E80-4F8E-9563-9F5EDFC0D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9B2F5D-C3BA-453E-8F4D-97074F48C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74FDF0-F4BE-433D-86EE-9E1832D43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5DFCD07-1301-45ED-B326-449ECFADE7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="" xmlns:a16="http://schemas.microsoft.com/office/drawing/2014/main" id="{2DF88512-9E62-4695-B350-39488566A1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CD596D-95F4-4C5C-A0E7-86D747FE70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553E9F-DCBF-4BEE-A261-5AA97361A0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78DD10-67BC-4E87-A788-A45C6093F5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6769F5-486B-4B48-A543-2C70359DF6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BF5F5DFA-1BC3-4062-9356-6145C9F7C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6B5D461-AEC0-477F-A77A-6227F95A83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E1A041D-DE47-45FA-AC78-CC7FD02571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614254-52EF-4F58-99B1-CDA7C39223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837301C-2B9B-4119-9002-BD6DB2AB87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D12738D-D0ED-4899-A01C-42439B5B3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EED261D-45B9-40C1-8341-8B8B796E8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E23953F-BF80-48E0-8282-62907D6C29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1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2A19A957-1FB5-43F8-B325-BBD9FEF23E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FA5410A-92A6-4C0B-9D89-186B7DDB2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1A26073-23A2-4B91-A128-79AA1BE935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4D5DFA-0CEA-43F0-98EE-6C9F741F7C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52712D-F957-4B22-8B50-BE10410FF8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=""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=""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=""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0B696A3-EA34-4924-9037-E330B1CB89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="" xmlns:a16="http://schemas.microsoft.com/office/drawing/2014/main" id="{23DC2F0A-1748-49AE-AF72-D6BBB4F8F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3DF7B1-E0C5-4E09-BB5C-F11EA14D7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E74E69A-5ABD-42DF-A2B0-997A626257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C2B6D0A-4A1F-4B59-B429-AD3FABC74F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2B66529-F6B7-4C1C-8291-8139628DF6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2245B9-34B5-4F89-8EA6-C018B9D4FA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0814BE-76E8-43EC-9616-A1F02F053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=""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4727536-E532-4015-A178-0ABB6B09C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=""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=""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0557ABF-B75C-BD78-1A04-E483A57A9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EA8D8870-8337-4ABD-9EA6-3D5AAB7E4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BAC3B2DB-2CCA-4BD4-8D63-98257049E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=""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FB792E4C-AD3B-4E88-8540-E757597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A32632F-9ED1-4328-BBE3-B4E014156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EA124D3C-01E3-4B96-BDF0-54851D1739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7A64FF-37A7-4837-8033-CBEA22697E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FC0C09F-8990-542B-199E-E6FADE2FE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6F60C3-341E-9533-2415-66360A254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="" xmlns:a16="http://schemas.microsoft.com/office/drawing/2014/main" id="{34C61DF6-3A2D-55DA-8448-C2D07707EF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7B340BB-A35D-C47D-F28F-6FBE043F6E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DCDAB0E-1B08-9A3E-38B2-E60401CC01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4A4B38-C41B-0C14-CB28-67E9721123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DFD99EC-B9CC-A1AC-EFF4-B65977F54B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9280CA-3626-981C-CF19-E559E0DA8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5C9117-F419-BD57-1080-86A4D1360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BD54386-29C8-95E0-C9D9-78F27AD2E7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ReDI School, Data Circle, Fall 2024, Berlin, 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703" r:id="rId15"/>
    <p:sldLayoutId id="2147483704" r:id="rId16"/>
    <p:sldLayoutId id="2147483705" r:id="rId17"/>
    <p:sldLayoutId id="2147483707" r:id="rId18"/>
    <p:sldLayoutId id="2147483709" r:id="rId19"/>
    <p:sldLayoutId id="2147483682" r:id="rId20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Analytics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dirty="0"/>
              <a:t>Salary Insights: Predicting </a:t>
            </a:r>
            <a:r>
              <a:rPr lang="en-GB" dirty="0" smtClean="0"/>
              <a:t>Earnings</a:t>
            </a:r>
            <a:br>
              <a:rPr lang="en-GB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Learn from the world’s largest community of professional software developers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0" y="0"/>
            <a:ext cx="4475747" cy="832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6181" y="6266047"/>
            <a:ext cx="4644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Circle, Fall 2024, Berlin, Germany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691" y="6121666"/>
            <a:ext cx="8173310" cy="736333"/>
          </a:xfrm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Analytics</a:t>
            </a:r>
            <a:r>
              <a:rPr lang="en-GB" b="0" dirty="0" smtClean="0"/>
              <a:t> </a:t>
            </a:r>
            <a:r>
              <a:rPr lang="en-GB" b="0" dirty="0">
                <a:solidFill>
                  <a:schemeClr val="bg1"/>
                </a:solidFill>
              </a:rPr>
              <a:t>employment roles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073" y="5650029"/>
            <a:ext cx="1080000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132" y="365760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Top10 Programming languages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0" y="3830009"/>
            <a:ext cx="7729086" cy="15284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65" y="1578537"/>
            <a:ext cx="7729086" cy="17577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8176" y="2244843"/>
            <a:ext cx="2557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Python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SQL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Bash/Shell </a:t>
            </a:r>
            <a:r>
              <a:rPr lang="en-GB" b="1" dirty="0">
                <a:solidFill>
                  <a:srgbClr val="0070C0"/>
                </a:solidFill>
              </a:rPr>
              <a:t>(all </a:t>
            </a:r>
            <a:r>
              <a:rPr lang="en-GB" b="1" dirty="0" smtClean="0">
                <a:solidFill>
                  <a:srgbClr val="0070C0"/>
                </a:solidFill>
              </a:rPr>
              <a:t>shells)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HTML/CSS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JavaScript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R 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C++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Java </a:t>
            </a:r>
          </a:p>
          <a:p>
            <a:r>
              <a:rPr lang="en-GB" b="1" dirty="0" err="1" smtClean="0">
                <a:solidFill>
                  <a:srgbClr val="0070C0"/>
                </a:solidFill>
              </a:rPr>
              <a:t>TypeScript</a:t>
            </a:r>
            <a:r>
              <a:rPr lang="en-GB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C#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88" y="112634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</a:t>
            </a:r>
            <a:r>
              <a:rPr lang="en-GB" dirty="0"/>
              <a:t>commonly-used programming </a:t>
            </a:r>
            <a:r>
              <a:rPr lang="en-GB" dirty="0" smtClean="0"/>
              <a:t>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33" y="2895864"/>
            <a:ext cx="5902029" cy="327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78"/>
          <a:stretch/>
        </p:blipFill>
        <p:spPr>
          <a:xfrm>
            <a:off x="8043042" y="2263911"/>
            <a:ext cx="2845763" cy="4274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49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Project:</a:t>
            </a:r>
            <a:r>
              <a:rPr lang="en-GB" dirty="0"/>
              <a:t> Predicting </a:t>
            </a:r>
            <a:r>
              <a:rPr lang="en-GB" dirty="0" smtClean="0"/>
              <a:t>Salary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880475" y="2564514"/>
            <a:ext cx="6441412" cy="3718557"/>
          </a:xfrm>
        </p:spPr>
        <p:txBody>
          <a:bodyPr>
            <a:normAutofit/>
          </a:bodyPr>
          <a:lstStyle/>
          <a:p>
            <a:r>
              <a:rPr lang="en-US" dirty="0" smtClean="0"/>
              <a:t>Develop a machine-learning model to </a:t>
            </a:r>
            <a:r>
              <a:rPr lang="en-US" sz="2000" b="1" dirty="0" smtClean="0">
                <a:solidFill>
                  <a:srgbClr val="0070C0"/>
                </a:solidFill>
              </a:rPr>
              <a:t>predict annual salary</a:t>
            </a:r>
            <a:r>
              <a:rPr lang="en-US" dirty="0" smtClean="0"/>
              <a:t> based on various factors such as:</a:t>
            </a:r>
            <a:endParaRPr lang="en-US" sz="1200" dirty="0"/>
          </a:p>
          <a:p>
            <a:pPr lvl="4"/>
            <a:r>
              <a:rPr lang="en-US" dirty="0" smtClean="0"/>
              <a:t>Country</a:t>
            </a:r>
            <a:endParaRPr lang="en-US" dirty="0"/>
          </a:p>
          <a:p>
            <a:pPr lvl="4"/>
            <a:r>
              <a:rPr lang="en-US" dirty="0" smtClean="0"/>
              <a:t>Employment role</a:t>
            </a:r>
            <a:endParaRPr lang="en-US" dirty="0"/>
          </a:p>
          <a:p>
            <a:pPr lvl="4"/>
            <a:r>
              <a:rPr lang="en-US" dirty="0" smtClean="0"/>
              <a:t>Education level</a:t>
            </a:r>
            <a:endParaRPr lang="en-US" dirty="0"/>
          </a:p>
          <a:p>
            <a:pPr lvl="4"/>
            <a:r>
              <a:rPr lang="en-US" dirty="0" smtClean="0"/>
              <a:t>Years of professional coding</a:t>
            </a:r>
          </a:p>
          <a:p>
            <a:pPr lvl="4"/>
            <a:r>
              <a:rPr lang="en-US" dirty="0" smtClean="0"/>
              <a:t>Most used programming languages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06" y="256451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 to predict salary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906965" y="510137"/>
            <a:ext cx="8757827" cy="3801982"/>
            <a:chOff x="1406451" y="669043"/>
            <a:chExt cx="7928362" cy="4684730"/>
          </a:xfrm>
        </p:grpSpPr>
        <p:sp>
          <p:nvSpPr>
            <p:cNvPr id="26" name="Freeform 25"/>
            <p:cNvSpPr/>
            <p:nvPr/>
          </p:nvSpPr>
          <p:spPr>
            <a:xfrm>
              <a:off x="1406451" y="2352722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Model</a:t>
              </a:r>
              <a:endParaRPr lang="en-GB" sz="2700" kern="1200" dirty="0"/>
            </a:p>
          </p:txBody>
        </p:sp>
        <p:sp>
          <p:nvSpPr>
            <p:cNvPr id="27" name="Freeform 26"/>
            <p:cNvSpPr/>
            <p:nvPr/>
          </p:nvSpPr>
          <p:spPr>
            <a:xfrm rot="18770822">
              <a:off x="3290031" y="2405256"/>
              <a:ext cx="1223000" cy="37880"/>
            </a:xfrm>
            <a:custGeom>
              <a:avLst/>
              <a:gdLst>
                <a:gd name="connsiteX0" fmla="*/ 0 w 1223000"/>
                <a:gd name="connsiteY0" fmla="*/ 18940 h 37880"/>
                <a:gd name="connsiteX1" fmla="*/ 1223000 w 1223000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3000" h="37880">
                  <a:moveTo>
                    <a:pt x="0" y="18940"/>
                  </a:moveTo>
                  <a:lnTo>
                    <a:pt x="1223000" y="18940"/>
                  </a:lnTo>
                </a:path>
              </a:pathLst>
            </a:cu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3624" tIns="-11635" rIns="593625" bIns="-1163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47672" y="1456053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Interpretable</a:t>
              </a:r>
              <a:endParaRPr lang="en-GB" sz="2700" kern="1200" dirty="0"/>
            </a:p>
          </p:txBody>
        </p:sp>
        <p:sp>
          <p:nvSpPr>
            <p:cNvPr id="29" name="Freeform 28"/>
            <p:cNvSpPr/>
            <p:nvPr/>
          </p:nvSpPr>
          <p:spPr>
            <a:xfrm rot="19457599">
              <a:off x="6228248" y="1623136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5" rIns="499211" bIns="-666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76024" y="669043"/>
              <a:ext cx="2079233" cy="1039615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Regression</a:t>
              </a:r>
              <a:endParaRPr lang="en-GB" sz="2700" kern="1200" dirty="0"/>
            </a:p>
          </p:txBody>
        </p:sp>
        <p:sp>
          <p:nvSpPr>
            <p:cNvPr id="31" name="Freeform 30"/>
            <p:cNvSpPr/>
            <p:nvPr/>
          </p:nvSpPr>
          <p:spPr>
            <a:xfrm rot="982736">
              <a:off x="6300341" y="2256341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7" rIns="499211" bIns="-66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7228305" y="1817161"/>
              <a:ext cx="2079233" cy="1039615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Tree</a:t>
              </a:r>
              <a:endParaRPr lang="en-GB" sz="2700" kern="1200" dirty="0"/>
            </a:p>
          </p:txBody>
        </p:sp>
        <p:sp>
          <p:nvSpPr>
            <p:cNvPr id="33" name="Freeform 32"/>
            <p:cNvSpPr/>
            <p:nvPr/>
          </p:nvSpPr>
          <p:spPr>
            <a:xfrm rot="2829178">
              <a:off x="3290031" y="3301925"/>
              <a:ext cx="1223000" cy="37880"/>
            </a:xfrm>
            <a:custGeom>
              <a:avLst/>
              <a:gdLst>
                <a:gd name="connsiteX0" fmla="*/ 0 w 1223000"/>
                <a:gd name="connsiteY0" fmla="*/ 18940 h 37880"/>
                <a:gd name="connsiteX1" fmla="*/ 1223000 w 1223000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3000" h="37880">
                  <a:moveTo>
                    <a:pt x="0" y="18940"/>
                  </a:moveTo>
                  <a:lnTo>
                    <a:pt x="1223000" y="18940"/>
                  </a:lnTo>
                </a:path>
              </a:pathLst>
            </a:cu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3625" tIns="-11635" rIns="593624" bIns="-1163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317378" y="3249392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Flexible</a:t>
              </a:r>
              <a:endParaRPr lang="en-GB" sz="27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20092227">
              <a:off x="6310959" y="3611939"/>
              <a:ext cx="1024233" cy="37880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5" rIns="499211" bIns="-666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255580" y="3118597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SVR</a:t>
              </a:r>
              <a:endParaRPr lang="en-GB" sz="27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2180473">
              <a:off x="6229307" y="4309028"/>
              <a:ext cx="1125294" cy="56334"/>
            </a:xfrm>
            <a:custGeom>
              <a:avLst/>
              <a:gdLst>
                <a:gd name="connsiteX0" fmla="*/ 0 w 1024233"/>
                <a:gd name="connsiteY0" fmla="*/ 18940 h 37880"/>
                <a:gd name="connsiteX1" fmla="*/ 1024233 w 1024233"/>
                <a:gd name="connsiteY1" fmla="*/ 18940 h 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233" h="37880">
                  <a:moveTo>
                    <a:pt x="0" y="18940"/>
                  </a:moveTo>
                  <a:lnTo>
                    <a:pt x="1024233" y="18940"/>
                  </a:lnTo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9210" tIns="-6667" rIns="499211" bIns="-66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255580" y="4314157"/>
              <a:ext cx="2079233" cy="1039616"/>
            </a:xfrm>
            <a:custGeom>
              <a:avLst/>
              <a:gdLst>
                <a:gd name="connsiteX0" fmla="*/ 0 w 2079233"/>
                <a:gd name="connsiteY0" fmla="*/ 103962 h 1039616"/>
                <a:gd name="connsiteX1" fmla="*/ 103962 w 2079233"/>
                <a:gd name="connsiteY1" fmla="*/ 0 h 1039616"/>
                <a:gd name="connsiteX2" fmla="*/ 1975271 w 2079233"/>
                <a:gd name="connsiteY2" fmla="*/ 0 h 1039616"/>
                <a:gd name="connsiteX3" fmla="*/ 2079233 w 2079233"/>
                <a:gd name="connsiteY3" fmla="*/ 103962 h 1039616"/>
                <a:gd name="connsiteX4" fmla="*/ 2079233 w 2079233"/>
                <a:gd name="connsiteY4" fmla="*/ 935654 h 1039616"/>
                <a:gd name="connsiteX5" fmla="*/ 1975271 w 2079233"/>
                <a:gd name="connsiteY5" fmla="*/ 1039616 h 1039616"/>
                <a:gd name="connsiteX6" fmla="*/ 103962 w 2079233"/>
                <a:gd name="connsiteY6" fmla="*/ 1039616 h 1039616"/>
                <a:gd name="connsiteX7" fmla="*/ 0 w 2079233"/>
                <a:gd name="connsiteY7" fmla="*/ 935654 h 1039616"/>
                <a:gd name="connsiteX8" fmla="*/ 0 w 2079233"/>
                <a:gd name="connsiteY8" fmla="*/ 103962 h 103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9233" h="1039616">
                  <a:moveTo>
                    <a:pt x="0" y="103962"/>
                  </a:moveTo>
                  <a:cubicBezTo>
                    <a:pt x="0" y="46545"/>
                    <a:pt x="46545" y="0"/>
                    <a:pt x="103962" y="0"/>
                  </a:cubicBezTo>
                  <a:lnTo>
                    <a:pt x="1975271" y="0"/>
                  </a:lnTo>
                  <a:cubicBezTo>
                    <a:pt x="2032688" y="0"/>
                    <a:pt x="2079233" y="46545"/>
                    <a:pt x="2079233" y="103962"/>
                  </a:cubicBezTo>
                  <a:lnTo>
                    <a:pt x="2079233" y="935654"/>
                  </a:lnTo>
                  <a:cubicBezTo>
                    <a:pt x="2079233" y="993071"/>
                    <a:pt x="2032688" y="1039616"/>
                    <a:pt x="1975271" y="1039616"/>
                  </a:cubicBezTo>
                  <a:lnTo>
                    <a:pt x="103962" y="1039616"/>
                  </a:lnTo>
                  <a:cubicBezTo>
                    <a:pt x="46545" y="1039616"/>
                    <a:pt x="0" y="993071"/>
                    <a:pt x="0" y="935654"/>
                  </a:cubicBezTo>
                  <a:lnTo>
                    <a:pt x="0" y="1039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001">
              <a:schemeClr val="dk2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94" tIns="47594" rIns="47594" bIns="4759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NN</a:t>
              </a:r>
              <a:endParaRPr lang="en-GB" sz="2700" kern="12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 to predict salary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19566" y="551362"/>
            <a:ext cx="4753581" cy="3718557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Linear Regression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Outliers have a strong influence on the regression model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Do not fit well complex patterns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Simple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Computationally </a:t>
            </a:r>
            <a:r>
              <a:rPr lang="en-US" sz="1400" dirty="0" smtClean="0"/>
              <a:t>efficient</a:t>
            </a:r>
          </a:p>
          <a:p>
            <a:pPr marL="569214" lvl="1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Multicollinearity between independent variables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966630" y="511893"/>
            <a:ext cx="4753581" cy="3718557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>
                <a:solidFill>
                  <a:schemeClr val="accent1"/>
                </a:solidFill>
              </a:rPr>
              <a:t>Regression Tree</a:t>
            </a:r>
            <a:endParaRPr lang="en-US" sz="3400" dirty="0">
              <a:solidFill>
                <a:schemeClr val="accent1"/>
              </a:solidFill>
            </a:endParaRP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Robust to outliers in the input features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Imbalanced classes and high cardinality </a:t>
            </a:r>
            <a:r>
              <a:rPr lang="en-GB" sz="2000" dirty="0"/>
              <a:t>make the model training process more challenging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Outliers in target variable can affect results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Flexibility and complexity</a:t>
            </a:r>
            <a:endParaRPr lang="en-US" sz="20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Good for data with many categorical variables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43" y="16996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86" y="20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06147" y="188014"/>
            <a:ext cx="2895936" cy="671046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700" b="1" dirty="0">
                <a:solidFill>
                  <a:schemeClr val="accent1"/>
                </a:solidFill>
              </a:rPr>
              <a:t>Linear Regression</a:t>
            </a:r>
            <a:endParaRPr lang="en-US" sz="1700" b="1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84" y="13962"/>
            <a:ext cx="720000" cy="7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81" y="13962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2181" y="47262"/>
            <a:ext cx="4535407" cy="653400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GB" sz="1700" b="1" dirty="0">
                <a:solidFill>
                  <a:schemeClr val="accent1"/>
                </a:solidFill>
              </a:rPr>
              <a:t>Gradient Boosting Regression </a:t>
            </a:r>
            <a:r>
              <a:rPr lang="en-GB" sz="1700" b="1" dirty="0" smtClean="0">
                <a:solidFill>
                  <a:schemeClr val="accent1"/>
                </a:solidFill>
              </a:rPr>
              <a:t>Tree with tuned </a:t>
            </a:r>
            <a:r>
              <a:rPr lang="en-GB" sz="1700" b="1" dirty="0" err="1" smtClean="0">
                <a:solidFill>
                  <a:schemeClr val="accent1"/>
                </a:solidFill>
              </a:rPr>
              <a:t>hyperparameters</a:t>
            </a:r>
            <a:endParaRPr lang="en-GB" sz="1700" b="1" dirty="0">
              <a:solidFill>
                <a:schemeClr val="accent1"/>
              </a:solidFill>
            </a:endParaRPr>
          </a:p>
          <a:p>
            <a:pPr>
              <a:lnSpc>
                <a:spcPct val="105000"/>
              </a:lnSpc>
            </a:pPr>
            <a:r>
              <a:rPr lang="en-GB" sz="1700" b="1" dirty="0" smtClean="0">
                <a:solidFill>
                  <a:schemeClr val="accent1"/>
                </a:solidFill>
              </a:rPr>
              <a:t> </a:t>
            </a:r>
            <a:endParaRPr lang="en-GB" sz="1700" b="1" dirty="0">
              <a:solidFill>
                <a:schemeClr val="accent1"/>
              </a:solidFill>
            </a:endParaRPr>
          </a:p>
          <a:p>
            <a:pPr>
              <a:lnSpc>
                <a:spcPct val="105000"/>
              </a:lnSpc>
            </a:pP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47896"/>
          <a:stretch/>
        </p:blipFill>
        <p:spPr>
          <a:xfrm>
            <a:off x="7383957" y="853171"/>
            <a:ext cx="4207990" cy="3809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52174" y="733962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Model performance on train data R^2 = 0.689</a:t>
            </a:r>
          </a:p>
          <a:p>
            <a:r>
              <a:rPr lang="en-GB" sz="1600" b="1" dirty="0"/>
              <a:t>Model performance on test data R^2 = </a:t>
            </a:r>
            <a:r>
              <a:rPr lang="en-GB" sz="1600" b="1" dirty="0" smtClean="0"/>
              <a:t>0.660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47619"/>
          <a:stretch/>
        </p:blipFill>
        <p:spPr>
          <a:xfrm>
            <a:off x="1564247" y="843672"/>
            <a:ext cx="4238523" cy="380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2257" y="733962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Model performance on train data R^2 = 0.635</a:t>
            </a:r>
          </a:p>
          <a:p>
            <a:r>
              <a:rPr lang="en-GB" sz="1600" b="1" dirty="0"/>
              <a:t>Model performance on test data R^2 = 0.630</a:t>
            </a:r>
          </a:p>
        </p:txBody>
      </p:sp>
    </p:spTree>
    <p:extLst>
      <p:ext uri="{BB962C8B-B14F-4D97-AF65-F5344CB8AC3E}">
        <p14:creationId xmlns:p14="http://schemas.microsoft.com/office/powerpoint/2010/main" val="562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Salary prediction: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3" y="1030499"/>
            <a:ext cx="1080000" cy="1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13" y="2290135"/>
            <a:ext cx="1080000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56" y="2290135"/>
            <a:ext cx="1080000" cy="108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35371" y="3579940"/>
            <a:ext cx="2981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Education</a:t>
            </a:r>
            <a:r>
              <a:rPr lang="en-GB" sz="1600" dirty="0" smtClean="0">
                <a:solidFill>
                  <a:schemeClr val="accent1"/>
                </a:solidFill>
              </a:rPr>
              <a:t>: </a:t>
            </a:r>
            <a:r>
              <a:rPr lang="en-GB" sz="1600" b="1" dirty="0" smtClean="0">
                <a:solidFill>
                  <a:schemeClr val="accent1"/>
                </a:solidFill>
              </a:rPr>
              <a:t>Master</a:t>
            </a:r>
          </a:p>
          <a:p>
            <a:endParaRPr lang="en-GB" sz="1600" b="1" dirty="0" smtClean="0"/>
          </a:p>
          <a:p>
            <a:r>
              <a:rPr lang="en-GB" sz="1600" dirty="0" smtClean="0"/>
              <a:t>Coding Experience: </a:t>
            </a:r>
            <a:r>
              <a:rPr lang="en-GB" sz="1600" b="1" dirty="0" smtClean="0">
                <a:solidFill>
                  <a:schemeClr val="accent1"/>
                </a:solidFill>
              </a:rPr>
              <a:t>5</a:t>
            </a:r>
            <a:r>
              <a:rPr lang="en-GB" sz="1600" dirty="0" smtClean="0"/>
              <a:t> </a:t>
            </a:r>
          </a:p>
          <a:p>
            <a:endParaRPr lang="en-GB" sz="1600" dirty="0" smtClean="0"/>
          </a:p>
          <a:p>
            <a:r>
              <a:rPr lang="en-GB" sz="1600" dirty="0" smtClean="0"/>
              <a:t>Employment Role: </a:t>
            </a:r>
          </a:p>
          <a:p>
            <a:r>
              <a:rPr lang="en-GB" sz="1600" b="1" dirty="0" smtClean="0">
                <a:solidFill>
                  <a:schemeClr val="accent1"/>
                </a:solidFill>
              </a:rPr>
              <a:t>Data </a:t>
            </a:r>
            <a:r>
              <a:rPr lang="en-GB" sz="1600" b="1" dirty="0">
                <a:solidFill>
                  <a:schemeClr val="accent1"/>
                </a:solidFill>
              </a:rPr>
              <a:t>scientist or machine learning </a:t>
            </a:r>
            <a:r>
              <a:rPr lang="en-GB" sz="1600" b="1" dirty="0" smtClean="0">
                <a:solidFill>
                  <a:schemeClr val="accent1"/>
                </a:solidFill>
              </a:rPr>
              <a:t>specialist </a:t>
            </a:r>
          </a:p>
          <a:p>
            <a:endParaRPr lang="en-GB" sz="1600" b="1" dirty="0" smtClean="0"/>
          </a:p>
          <a:p>
            <a:r>
              <a:rPr lang="en-GB" sz="1600" dirty="0" smtClean="0"/>
              <a:t>Country: </a:t>
            </a:r>
            <a:r>
              <a:rPr lang="en-GB" sz="1600" b="1" dirty="0" smtClean="0">
                <a:solidFill>
                  <a:schemeClr val="accent1"/>
                </a:solidFill>
              </a:rPr>
              <a:t>Germany</a:t>
            </a:r>
          </a:p>
          <a:p>
            <a:endParaRPr lang="en-GB" sz="1600" b="1" dirty="0" smtClean="0"/>
          </a:p>
          <a:p>
            <a:r>
              <a:rPr lang="en-US" sz="1600" dirty="0" smtClean="0"/>
              <a:t>Programming Languages: </a:t>
            </a:r>
            <a:r>
              <a:rPr lang="en-GB" sz="1600" b="1" dirty="0" smtClean="0">
                <a:solidFill>
                  <a:schemeClr val="accent1"/>
                </a:solidFill>
              </a:rPr>
              <a:t>Python, R, SQL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67456" y="4030011"/>
            <a:ext cx="26034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Predicted Salary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$79255</a:t>
            </a:r>
            <a:endParaRPr lang="en-GB" sz="1600" b="1" dirty="0" smtClean="0">
              <a:solidFill>
                <a:schemeClr val="accent1"/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90% Prediction Interval</a:t>
            </a:r>
          </a:p>
          <a:p>
            <a:endParaRPr lang="en-US" sz="1600" dirty="0"/>
          </a:p>
          <a:p>
            <a:r>
              <a:rPr lang="en-GB" sz="1600" b="1" dirty="0" smtClean="0">
                <a:solidFill>
                  <a:schemeClr val="accent1"/>
                </a:solidFill>
              </a:rPr>
              <a:t>[$52443</a:t>
            </a:r>
            <a:r>
              <a:rPr lang="en-GB" sz="1600" b="1" dirty="0">
                <a:solidFill>
                  <a:schemeClr val="accent1"/>
                </a:solidFill>
              </a:rPr>
              <a:t>, </a:t>
            </a:r>
            <a:r>
              <a:rPr lang="en-GB" sz="1600" b="1" dirty="0" smtClean="0">
                <a:solidFill>
                  <a:schemeClr val="accent1"/>
                </a:solidFill>
              </a:rPr>
              <a:t>$93526</a:t>
            </a:r>
            <a:r>
              <a:rPr lang="en-GB" sz="1600" b="1" dirty="0" smtClean="0"/>
              <a:t>]</a:t>
            </a:r>
            <a:r>
              <a:rPr lang="en-GB" dirty="0" smtClean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9" y="3454808"/>
            <a:ext cx="2160000" cy="2160000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8137743" y="4378952"/>
            <a:ext cx="462013" cy="74114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610651" y="4378953"/>
            <a:ext cx="462013" cy="741145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61862" y="3020151"/>
            <a:ext cx="8130138" cy="26483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/>
              <a:t>rediction </a:t>
            </a:r>
            <a:r>
              <a:rPr lang="en-US" sz="1600" dirty="0"/>
              <a:t>annual </a:t>
            </a:r>
            <a:r>
              <a:rPr lang="en-US" sz="1600" dirty="0"/>
              <a:t>salary is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based </a:t>
            </a:r>
            <a:r>
              <a:rPr lang="en-US" sz="1600" dirty="0" smtClean="0"/>
              <a:t>on </a:t>
            </a:r>
            <a:r>
              <a:rPr lang="en-US" sz="1600" dirty="0" smtClean="0"/>
              <a:t>location, experience and skills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Choose an algorithm that balances complexity, flexibility, and predictive </a:t>
            </a:r>
            <a:r>
              <a:rPr lang="en-GB" sz="1600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Affordable </a:t>
            </a:r>
            <a:r>
              <a:rPr lang="en-GB" sz="1600" dirty="0" smtClean="0"/>
              <a:t>computational time to fit a 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Further steps: adding new features and improving model accuracy</a:t>
            </a:r>
            <a:r>
              <a:rPr lang="en-US" sz="1600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406361" y="0"/>
            <a:ext cx="7300621" cy="943379"/>
          </a:xfrm>
          <a:prstGeom prst="rect">
            <a:avLst/>
          </a:prstGeom>
        </p:spPr>
        <p:txBody>
          <a:bodyPr vert="horz" lIns="109728" tIns="109728" rIns="109728" bIns="9144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Analytics Project: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Predicting Salary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41" y="142684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Lena </a:t>
            </a:r>
            <a:r>
              <a:rPr lang="en-US" dirty="0" err="1" smtClean="0"/>
              <a:t>Smotrova</a:t>
            </a:r>
            <a:endParaRPr lang="en-US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www.linkedin.com/in/lena-smotrova</a:t>
            </a:r>
            <a:r>
              <a:rPr lang="en-US" sz="1600" dirty="0" smtClean="0"/>
              <a:t>/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83" y="160941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916772"/>
            <a:ext cx="7163068" cy="2852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GB" dirty="0" smtClean="0"/>
              <a:t>nsights </a:t>
            </a:r>
            <a:r>
              <a:rPr lang="en-GB" dirty="0"/>
              <a:t>and trends in the developer </a:t>
            </a:r>
            <a:r>
              <a:rPr lang="en-GB" dirty="0" smtClean="0"/>
              <a:t>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GB" dirty="0" smtClean="0"/>
              <a:t>achine </a:t>
            </a:r>
            <a:r>
              <a:rPr lang="en-GB" dirty="0"/>
              <a:t>learning </a:t>
            </a:r>
            <a:r>
              <a:rPr lang="en-GB" dirty="0" smtClean="0"/>
              <a:t>models </a:t>
            </a:r>
            <a:r>
              <a:rPr lang="en-GB" dirty="0"/>
              <a:t>to predict </a:t>
            </a:r>
            <a:r>
              <a:rPr lang="en-GB" dirty="0" smtClean="0"/>
              <a:t>annual 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 fontAlgn="base"/>
            <a:r>
              <a:rPr lang="en-GB" dirty="0"/>
              <a:t>Stack Overflow </a:t>
            </a:r>
            <a:r>
              <a:rPr lang="en-GB" sz="3200" dirty="0" smtClean="0"/>
              <a:t>2023 Developer </a:t>
            </a:r>
            <a:r>
              <a:rPr lang="en-GB" sz="3200" dirty="0"/>
              <a:t>Survey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1554" r="19170" b="13240"/>
          <a:stretch/>
        </p:blipFill>
        <p:spPr>
          <a:xfrm>
            <a:off x="7776758" y="873301"/>
            <a:ext cx="4350618" cy="5157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0221" y="315331"/>
            <a:ext cx="428369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Data source</a:t>
            </a:r>
            <a:r>
              <a:rPr lang="en-GB" dirty="0"/>
              <a:t>: </a:t>
            </a:r>
            <a:r>
              <a:rPr lang="en-GB" u="sng" dirty="0" smtClean="0">
                <a:solidFill>
                  <a:srgbClr val="0070C0"/>
                </a:solidFill>
              </a:rPr>
              <a:t>survey.stackoverflow.co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3173" y="5268821"/>
            <a:ext cx="6215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Contains </a:t>
            </a:r>
            <a:r>
              <a:rPr lang="en-GB" dirty="0" smtClean="0"/>
              <a:t>locations, age,</a:t>
            </a:r>
            <a:r>
              <a:rPr lang="en-GB" b="1" dirty="0"/>
              <a:t> </a:t>
            </a:r>
            <a:r>
              <a:rPr lang="en-GB" dirty="0"/>
              <a:t>e</a:t>
            </a:r>
            <a:r>
              <a:rPr lang="en-GB" dirty="0" smtClean="0"/>
              <a:t>mployment roles, education </a:t>
            </a:r>
            <a:r>
              <a:rPr lang="en-GB" dirty="0"/>
              <a:t>level, </a:t>
            </a:r>
            <a:r>
              <a:rPr lang="en-GB" dirty="0" smtClean="0"/>
              <a:t>and annual salaries as </a:t>
            </a:r>
            <a:r>
              <a:rPr lang="en-GB" dirty="0"/>
              <a:t>well as preferred programming languages and years of professional coding</a:t>
            </a:r>
          </a:p>
        </p:txBody>
      </p:sp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Community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197" y="6136106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0043" y="349580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90,000 </a:t>
            </a:r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0043" y="511577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185 countries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5878" y="3260840"/>
            <a:ext cx="2887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of respondents </a:t>
            </a:r>
            <a:endParaRPr lang="en-US" b="1" spc="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 salary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51496" y="4957464"/>
            <a:ext cx="2776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80% </a:t>
            </a: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respondents have a Bachelor’s degree or higher</a:t>
            </a:r>
            <a:endParaRPr lang="en-GB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21" y="4868855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21" y="3022011"/>
            <a:ext cx="108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20" y="3032285"/>
            <a:ext cx="1080000" cy="108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78" y="487912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mbalance </a:t>
            </a:r>
            <a:r>
              <a:rPr lang="en-GB" dirty="0"/>
              <a:t>in D</a:t>
            </a:r>
            <a:r>
              <a:rPr lang="en-GB" dirty="0" smtClean="0"/>
              <a:t>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197" y="6136106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99"/>
          <a:stretch/>
        </p:blipFill>
        <p:spPr>
          <a:xfrm>
            <a:off x="8142971" y="2273932"/>
            <a:ext cx="3137545" cy="4478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7" y="2273932"/>
            <a:ext cx="900000" cy="9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625" y="3697062"/>
            <a:ext cx="5672966" cy="2308324"/>
          </a:xfrm>
          <a:prstGeom prst="rect">
            <a:avLst/>
          </a:prstGeom>
          <a:solidFill>
            <a:srgbClr val="EEECE1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all countries have the same representation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active part of community lives in the USA, Germany, UK, India and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from Cuba, Iran, North Korea, and Syria are inaccessible</a:t>
            </a:r>
            <a:endParaRPr lang="en-US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87"/>
          <a:stretch/>
        </p:blipFill>
        <p:spPr>
          <a:xfrm>
            <a:off x="5003512" y="748597"/>
            <a:ext cx="6813115" cy="5754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027" y="80838"/>
            <a:ext cx="6408058" cy="657485"/>
          </a:xfrm>
        </p:spPr>
        <p:txBody>
          <a:bodyPr/>
          <a:lstStyle/>
          <a:p>
            <a:r>
              <a:rPr lang="en-US" dirty="0" smtClean="0"/>
              <a:t>Salary by country and region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0" y="0"/>
            <a:ext cx="35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Senegal: outlier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18" y="1787703"/>
            <a:ext cx="2797616" cy="2894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5" y="4991686"/>
            <a:ext cx="11813466" cy="83464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7"/>
          <a:stretch/>
        </p:blipFill>
        <p:spPr>
          <a:xfrm>
            <a:off x="751675" y="1787703"/>
            <a:ext cx="6858443" cy="28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</a:t>
            </a:r>
            <a:r>
              <a:rPr lang="en-GB" dirty="0" smtClean="0"/>
              <a:t>Roles: 34 different roles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12445" r="19462" b="9924"/>
          <a:stretch/>
        </p:blipFill>
        <p:spPr>
          <a:xfrm>
            <a:off x="10121500" y="4767069"/>
            <a:ext cx="1274811" cy="1246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8296" y="198668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Highest Paying </a:t>
            </a:r>
            <a:endParaRPr lang="en-GB" sz="3200" b="1" spc="15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10" y="1263523"/>
            <a:ext cx="7176627" cy="27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Highest Paying </a:t>
            </a:r>
            <a:r>
              <a:rPr lang="en-GB" b="0" dirty="0" smtClean="0"/>
              <a:t>Roles: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52"/>
            <a:ext cx="1080000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26" y="914003"/>
            <a:ext cx="10058400" cy="29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ji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sharepoint/v3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ShojiVTI</Template>
  <TotalTime>1596</TotalTime>
  <Words>464</Words>
  <Application>Microsoft Office PowerPoint</Application>
  <PresentationFormat>Widescreen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Meiryo</vt:lpstr>
      <vt:lpstr>Wingdings</vt:lpstr>
      <vt:lpstr>ShojiVTI</vt:lpstr>
      <vt:lpstr>Analytics project  Salary Insights: Predicting Earnings  Learn from the world’s largest community of professional software developers</vt:lpstr>
      <vt:lpstr>Agenda</vt:lpstr>
      <vt:lpstr>Stack Overflow 2023 Developer Survey</vt:lpstr>
      <vt:lpstr>Developers Community</vt:lpstr>
      <vt:lpstr>Imbalance in Data</vt:lpstr>
      <vt:lpstr>Salary by country and region</vt:lpstr>
      <vt:lpstr>Senegal: outlier</vt:lpstr>
      <vt:lpstr>Employment Roles: 34 different roles</vt:lpstr>
      <vt:lpstr>Highest Paying Roles: Education</vt:lpstr>
      <vt:lpstr>Analytics employment roles</vt:lpstr>
      <vt:lpstr>Most commonly-used programming language</vt:lpstr>
      <vt:lpstr>Analytics Project: Predicting Salary</vt:lpstr>
      <vt:lpstr>Selecting a model to predict salary</vt:lpstr>
      <vt:lpstr>Selecting a model to predict salary</vt:lpstr>
      <vt:lpstr>Comparing models</vt:lpstr>
      <vt:lpstr>Salary prediction: example</vt:lpstr>
      <vt:lpstr>Takeaways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Lena Smotrova</dc:creator>
  <cp:lastModifiedBy>Lena</cp:lastModifiedBy>
  <cp:revision>92</cp:revision>
  <dcterms:created xsi:type="dcterms:W3CDTF">2024-02-14T18:58:31Z</dcterms:created>
  <dcterms:modified xsi:type="dcterms:W3CDTF">2024-11-27T08:34:38Z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