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68" r:id="rId6"/>
    <p:sldId id="259" r:id="rId7"/>
    <p:sldId id="260" r:id="rId8"/>
    <p:sldId id="262" r:id="rId9"/>
    <p:sldId id="263" r:id="rId10"/>
    <p:sldId id="264" r:id="rId11"/>
    <p:sldId id="270" r:id="rId12"/>
    <p:sldId id="269" r:id="rId13"/>
    <p:sldId id="286"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6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68" autoAdjust="0"/>
    <p:restoredTop sz="94660"/>
  </p:normalViewPr>
  <p:slideViewPr>
    <p:cSldViewPr snapToGrid="0">
      <p:cViewPr varScale="1">
        <p:scale>
          <a:sx n="66" d="100"/>
          <a:sy n="66" d="100"/>
        </p:scale>
        <p:origin x="66" y="14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3030-A45A-4009-BCE4-A083F57F38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5BCA80-8CFC-4AD3-98B3-D3A2C2C6E9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EF315A-A44B-4E96-82A2-B09A4F2E7A62}"/>
              </a:ext>
            </a:extLst>
          </p:cNvPr>
          <p:cNvSpPr>
            <a:spLocks noGrp="1"/>
          </p:cNvSpPr>
          <p:nvPr>
            <p:ph type="dt" sz="half" idx="10"/>
          </p:nvPr>
        </p:nvSpPr>
        <p:spPr/>
        <p:txBody>
          <a:bodyPr/>
          <a:lstStyle/>
          <a:p>
            <a:fld id="{6D50ABE7-D92D-466B-8815-7EA9C17B2BF8}" type="datetimeFigureOut">
              <a:rPr lang="en-US" smtClean="0"/>
              <a:t>2/3/2022</a:t>
            </a:fld>
            <a:endParaRPr lang="en-US"/>
          </a:p>
        </p:txBody>
      </p:sp>
      <p:sp>
        <p:nvSpPr>
          <p:cNvPr id="5" name="Footer Placeholder 4">
            <a:extLst>
              <a:ext uri="{FF2B5EF4-FFF2-40B4-BE49-F238E27FC236}">
                <a16:creationId xmlns:a16="http://schemas.microsoft.com/office/drawing/2014/main" id="{A6D985DC-9648-43B8-9890-BAD1E0852B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D84797-D6E5-484C-9D19-545C66CDE086}"/>
              </a:ext>
            </a:extLst>
          </p:cNvPr>
          <p:cNvSpPr>
            <a:spLocks noGrp="1"/>
          </p:cNvSpPr>
          <p:nvPr>
            <p:ph type="sldNum" sz="quarter" idx="12"/>
          </p:nvPr>
        </p:nvSpPr>
        <p:spPr/>
        <p:txBody>
          <a:bodyPr/>
          <a:lstStyle/>
          <a:p>
            <a:fld id="{C816FBD2-4827-4F44-BE86-2A409BE23FF2}" type="slidenum">
              <a:rPr lang="en-US" smtClean="0"/>
              <a:t>‹#›</a:t>
            </a:fld>
            <a:endParaRPr lang="en-US"/>
          </a:p>
        </p:txBody>
      </p:sp>
    </p:spTree>
    <p:extLst>
      <p:ext uri="{BB962C8B-B14F-4D97-AF65-F5344CB8AC3E}">
        <p14:creationId xmlns:p14="http://schemas.microsoft.com/office/powerpoint/2010/main" val="719204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94FC-5305-4EE2-AD2C-C7BB7AE997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14EAD5-57EC-4EBB-969C-BEA232F59F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B7D4A8-BC4A-4170-BE75-9BDB8F8D95BD}"/>
              </a:ext>
            </a:extLst>
          </p:cNvPr>
          <p:cNvSpPr>
            <a:spLocks noGrp="1"/>
          </p:cNvSpPr>
          <p:nvPr>
            <p:ph type="dt" sz="half" idx="10"/>
          </p:nvPr>
        </p:nvSpPr>
        <p:spPr/>
        <p:txBody>
          <a:bodyPr/>
          <a:lstStyle/>
          <a:p>
            <a:fld id="{6D50ABE7-D92D-466B-8815-7EA9C17B2BF8}" type="datetimeFigureOut">
              <a:rPr lang="en-US" smtClean="0"/>
              <a:t>2/3/2022</a:t>
            </a:fld>
            <a:endParaRPr lang="en-US"/>
          </a:p>
        </p:txBody>
      </p:sp>
      <p:sp>
        <p:nvSpPr>
          <p:cNvPr id="5" name="Footer Placeholder 4">
            <a:extLst>
              <a:ext uri="{FF2B5EF4-FFF2-40B4-BE49-F238E27FC236}">
                <a16:creationId xmlns:a16="http://schemas.microsoft.com/office/drawing/2014/main" id="{17794380-0542-4216-854F-CDB8FEDE04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90F02-8907-4CFC-BA71-0FFC3471C061}"/>
              </a:ext>
            </a:extLst>
          </p:cNvPr>
          <p:cNvSpPr>
            <a:spLocks noGrp="1"/>
          </p:cNvSpPr>
          <p:nvPr>
            <p:ph type="sldNum" sz="quarter" idx="12"/>
          </p:nvPr>
        </p:nvSpPr>
        <p:spPr/>
        <p:txBody>
          <a:bodyPr/>
          <a:lstStyle/>
          <a:p>
            <a:fld id="{C816FBD2-4827-4F44-BE86-2A409BE23FF2}" type="slidenum">
              <a:rPr lang="en-US" smtClean="0"/>
              <a:t>‹#›</a:t>
            </a:fld>
            <a:endParaRPr lang="en-US"/>
          </a:p>
        </p:txBody>
      </p:sp>
    </p:spTree>
    <p:extLst>
      <p:ext uri="{BB962C8B-B14F-4D97-AF65-F5344CB8AC3E}">
        <p14:creationId xmlns:p14="http://schemas.microsoft.com/office/powerpoint/2010/main" val="197750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5A0BA6-0115-404C-833E-AE8D47E9F3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848339-1743-4AB7-B21C-15E03190BA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79E17-7A0C-4981-971B-93A98D8B0EC4}"/>
              </a:ext>
            </a:extLst>
          </p:cNvPr>
          <p:cNvSpPr>
            <a:spLocks noGrp="1"/>
          </p:cNvSpPr>
          <p:nvPr>
            <p:ph type="dt" sz="half" idx="10"/>
          </p:nvPr>
        </p:nvSpPr>
        <p:spPr/>
        <p:txBody>
          <a:bodyPr/>
          <a:lstStyle/>
          <a:p>
            <a:fld id="{6D50ABE7-D92D-466B-8815-7EA9C17B2BF8}" type="datetimeFigureOut">
              <a:rPr lang="en-US" smtClean="0"/>
              <a:t>2/3/2022</a:t>
            </a:fld>
            <a:endParaRPr lang="en-US"/>
          </a:p>
        </p:txBody>
      </p:sp>
      <p:sp>
        <p:nvSpPr>
          <p:cNvPr id="5" name="Footer Placeholder 4">
            <a:extLst>
              <a:ext uri="{FF2B5EF4-FFF2-40B4-BE49-F238E27FC236}">
                <a16:creationId xmlns:a16="http://schemas.microsoft.com/office/drawing/2014/main" id="{C761DC44-DD48-407D-92CB-D4070D135A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44182-0856-4F7F-A0E1-3A4A2498812E}"/>
              </a:ext>
            </a:extLst>
          </p:cNvPr>
          <p:cNvSpPr>
            <a:spLocks noGrp="1"/>
          </p:cNvSpPr>
          <p:nvPr>
            <p:ph type="sldNum" sz="quarter" idx="12"/>
          </p:nvPr>
        </p:nvSpPr>
        <p:spPr/>
        <p:txBody>
          <a:bodyPr/>
          <a:lstStyle/>
          <a:p>
            <a:fld id="{C816FBD2-4827-4F44-BE86-2A409BE23FF2}" type="slidenum">
              <a:rPr lang="en-US" smtClean="0"/>
              <a:t>‹#›</a:t>
            </a:fld>
            <a:endParaRPr lang="en-US"/>
          </a:p>
        </p:txBody>
      </p:sp>
    </p:spTree>
    <p:extLst>
      <p:ext uri="{BB962C8B-B14F-4D97-AF65-F5344CB8AC3E}">
        <p14:creationId xmlns:p14="http://schemas.microsoft.com/office/powerpoint/2010/main" val="3781557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1658-F696-4E12-BA8A-1CC0FA7E31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958ADF-90AD-4DE6-B8B3-5F487B18E9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FDA08B-A68E-4B26-A1F2-B046B7A22283}"/>
              </a:ext>
            </a:extLst>
          </p:cNvPr>
          <p:cNvSpPr>
            <a:spLocks noGrp="1"/>
          </p:cNvSpPr>
          <p:nvPr>
            <p:ph type="dt" sz="half" idx="10"/>
          </p:nvPr>
        </p:nvSpPr>
        <p:spPr/>
        <p:txBody>
          <a:bodyPr/>
          <a:lstStyle/>
          <a:p>
            <a:fld id="{6D50ABE7-D92D-466B-8815-7EA9C17B2BF8}" type="datetimeFigureOut">
              <a:rPr lang="en-US" smtClean="0"/>
              <a:t>2/3/2022</a:t>
            </a:fld>
            <a:endParaRPr lang="en-US"/>
          </a:p>
        </p:txBody>
      </p:sp>
      <p:sp>
        <p:nvSpPr>
          <p:cNvPr id="5" name="Footer Placeholder 4">
            <a:extLst>
              <a:ext uri="{FF2B5EF4-FFF2-40B4-BE49-F238E27FC236}">
                <a16:creationId xmlns:a16="http://schemas.microsoft.com/office/drawing/2014/main" id="{08EAF6B6-0623-4C51-AB79-82DA6F26B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9E625-298E-4A65-BEA0-DF38139B77C2}"/>
              </a:ext>
            </a:extLst>
          </p:cNvPr>
          <p:cNvSpPr>
            <a:spLocks noGrp="1"/>
          </p:cNvSpPr>
          <p:nvPr>
            <p:ph type="sldNum" sz="quarter" idx="12"/>
          </p:nvPr>
        </p:nvSpPr>
        <p:spPr/>
        <p:txBody>
          <a:bodyPr/>
          <a:lstStyle/>
          <a:p>
            <a:fld id="{C816FBD2-4827-4F44-BE86-2A409BE23FF2}" type="slidenum">
              <a:rPr lang="en-US" smtClean="0"/>
              <a:t>‹#›</a:t>
            </a:fld>
            <a:endParaRPr lang="en-US"/>
          </a:p>
        </p:txBody>
      </p:sp>
    </p:spTree>
    <p:extLst>
      <p:ext uri="{BB962C8B-B14F-4D97-AF65-F5344CB8AC3E}">
        <p14:creationId xmlns:p14="http://schemas.microsoft.com/office/powerpoint/2010/main" val="390447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59A0-7ABA-43FD-A417-AA5CE576EA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A82741-1081-47B3-9C0C-BCA5812812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445F7C-7E08-4359-8B4A-205C5FF2F3E3}"/>
              </a:ext>
            </a:extLst>
          </p:cNvPr>
          <p:cNvSpPr>
            <a:spLocks noGrp="1"/>
          </p:cNvSpPr>
          <p:nvPr>
            <p:ph type="dt" sz="half" idx="10"/>
          </p:nvPr>
        </p:nvSpPr>
        <p:spPr/>
        <p:txBody>
          <a:bodyPr/>
          <a:lstStyle/>
          <a:p>
            <a:fld id="{6D50ABE7-D92D-466B-8815-7EA9C17B2BF8}" type="datetimeFigureOut">
              <a:rPr lang="en-US" smtClean="0"/>
              <a:t>2/3/2022</a:t>
            </a:fld>
            <a:endParaRPr lang="en-US"/>
          </a:p>
        </p:txBody>
      </p:sp>
      <p:sp>
        <p:nvSpPr>
          <p:cNvPr id="5" name="Footer Placeholder 4">
            <a:extLst>
              <a:ext uri="{FF2B5EF4-FFF2-40B4-BE49-F238E27FC236}">
                <a16:creationId xmlns:a16="http://schemas.microsoft.com/office/drawing/2014/main" id="{ECC6FFB2-C5AB-458F-8766-FDA70A590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40C3C-FFDE-4AD9-9D60-27428FED4584}"/>
              </a:ext>
            </a:extLst>
          </p:cNvPr>
          <p:cNvSpPr>
            <a:spLocks noGrp="1"/>
          </p:cNvSpPr>
          <p:nvPr>
            <p:ph type="sldNum" sz="quarter" idx="12"/>
          </p:nvPr>
        </p:nvSpPr>
        <p:spPr/>
        <p:txBody>
          <a:bodyPr/>
          <a:lstStyle/>
          <a:p>
            <a:fld id="{C816FBD2-4827-4F44-BE86-2A409BE23FF2}" type="slidenum">
              <a:rPr lang="en-US" smtClean="0"/>
              <a:t>‹#›</a:t>
            </a:fld>
            <a:endParaRPr lang="en-US"/>
          </a:p>
        </p:txBody>
      </p:sp>
    </p:spTree>
    <p:extLst>
      <p:ext uri="{BB962C8B-B14F-4D97-AF65-F5344CB8AC3E}">
        <p14:creationId xmlns:p14="http://schemas.microsoft.com/office/powerpoint/2010/main" val="2582570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995A1-BBB7-4DA5-A4C5-90D1CDA03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50CBF-B369-445E-B5F4-F3E28CBFE1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54336A-4B4B-4FA3-874E-0A04CF2044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B5AEC8-6092-48B5-968D-087B51756296}"/>
              </a:ext>
            </a:extLst>
          </p:cNvPr>
          <p:cNvSpPr>
            <a:spLocks noGrp="1"/>
          </p:cNvSpPr>
          <p:nvPr>
            <p:ph type="dt" sz="half" idx="10"/>
          </p:nvPr>
        </p:nvSpPr>
        <p:spPr/>
        <p:txBody>
          <a:bodyPr/>
          <a:lstStyle/>
          <a:p>
            <a:fld id="{6D50ABE7-D92D-466B-8815-7EA9C17B2BF8}" type="datetimeFigureOut">
              <a:rPr lang="en-US" smtClean="0"/>
              <a:t>2/3/2022</a:t>
            </a:fld>
            <a:endParaRPr lang="en-US"/>
          </a:p>
        </p:txBody>
      </p:sp>
      <p:sp>
        <p:nvSpPr>
          <p:cNvPr id="6" name="Footer Placeholder 5">
            <a:extLst>
              <a:ext uri="{FF2B5EF4-FFF2-40B4-BE49-F238E27FC236}">
                <a16:creationId xmlns:a16="http://schemas.microsoft.com/office/drawing/2014/main" id="{41219C28-E8AF-45EF-8FDC-C375E41C7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243BD-D32D-4DE4-A769-F29984C1D3C4}"/>
              </a:ext>
            </a:extLst>
          </p:cNvPr>
          <p:cNvSpPr>
            <a:spLocks noGrp="1"/>
          </p:cNvSpPr>
          <p:nvPr>
            <p:ph type="sldNum" sz="quarter" idx="12"/>
          </p:nvPr>
        </p:nvSpPr>
        <p:spPr/>
        <p:txBody>
          <a:bodyPr/>
          <a:lstStyle/>
          <a:p>
            <a:fld id="{C816FBD2-4827-4F44-BE86-2A409BE23FF2}" type="slidenum">
              <a:rPr lang="en-US" smtClean="0"/>
              <a:t>‹#›</a:t>
            </a:fld>
            <a:endParaRPr lang="en-US"/>
          </a:p>
        </p:txBody>
      </p:sp>
    </p:spTree>
    <p:extLst>
      <p:ext uri="{BB962C8B-B14F-4D97-AF65-F5344CB8AC3E}">
        <p14:creationId xmlns:p14="http://schemas.microsoft.com/office/powerpoint/2010/main" val="144220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0D32-9419-41E9-A7FA-E48E9F6E14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13C742-7F92-42A6-A3E0-CA9955AB3A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4CCEC0-1115-4FCC-BB92-0E49DD9E40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6EE476-E875-4B7F-AF07-BF061F190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473162-9E07-4685-9148-34F96DE284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5B60EF-A132-4579-A0AF-8C849D766355}"/>
              </a:ext>
            </a:extLst>
          </p:cNvPr>
          <p:cNvSpPr>
            <a:spLocks noGrp="1"/>
          </p:cNvSpPr>
          <p:nvPr>
            <p:ph type="dt" sz="half" idx="10"/>
          </p:nvPr>
        </p:nvSpPr>
        <p:spPr/>
        <p:txBody>
          <a:bodyPr/>
          <a:lstStyle/>
          <a:p>
            <a:fld id="{6D50ABE7-D92D-466B-8815-7EA9C17B2BF8}" type="datetimeFigureOut">
              <a:rPr lang="en-US" smtClean="0"/>
              <a:t>2/3/2022</a:t>
            </a:fld>
            <a:endParaRPr lang="en-US"/>
          </a:p>
        </p:txBody>
      </p:sp>
      <p:sp>
        <p:nvSpPr>
          <p:cNvPr id="8" name="Footer Placeholder 7">
            <a:extLst>
              <a:ext uri="{FF2B5EF4-FFF2-40B4-BE49-F238E27FC236}">
                <a16:creationId xmlns:a16="http://schemas.microsoft.com/office/drawing/2014/main" id="{C1437D40-1DB3-4DEC-AD97-336B818577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0A10F4-395D-47D1-9C49-D876B66FA62D}"/>
              </a:ext>
            </a:extLst>
          </p:cNvPr>
          <p:cNvSpPr>
            <a:spLocks noGrp="1"/>
          </p:cNvSpPr>
          <p:nvPr>
            <p:ph type="sldNum" sz="quarter" idx="12"/>
          </p:nvPr>
        </p:nvSpPr>
        <p:spPr/>
        <p:txBody>
          <a:bodyPr/>
          <a:lstStyle/>
          <a:p>
            <a:fld id="{C816FBD2-4827-4F44-BE86-2A409BE23FF2}" type="slidenum">
              <a:rPr lang="en-US" smtClean="0"/>
              <a:t>‹#›</a:t>
            </a:fld>
            <a:endParaRPr lang="en-US"/>
          </a:p>
        </p:txBody>
      </p:sp>
    </p:spTree>
    <p:extLst>
      <p:ext uri="{BB962C8B-B14F-4D97-AF65-F5344CB8AC3E}">
        <p14:creationId xmlns:p14="http://schemas.microsoft.com/office/powerpoint/2010/main" val="1296459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0E47-7D8E-465B-B53B-EE7178D011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AB8CF0-DAFE-4420-A160-51C7855B6F29}"/>
              </a:ext>
            </a:extLst>
          </p:cNvPr>
          <p:cNvSpPr>
            <a:spLocks noGrp="1"/>
          </p:cNvSpPr>
          <p:nvPr>
            <p:ph type="dt" sz="half" idx="10"/>
          </p:nvPr>
        </p:nvSpPr>
        <p:spPr/>
        <p:txBody>
          <a:bodyPr/>
          <a:lstStyle/>
          <a:p>
            <a:fld id="{6D50ABE7-D92D-466B-8815-7EA9C17B2BF8}" type="datetimeFigureOut">
              <a:rPr lang="en-US" smtClean="0"/>
              <a:t>2/3/2022</a:t>
            </a:fld>
            <a:endParaRPr lang="en-US"/>
          </a:p>
        </p:txBody>
      </p:sp>
      <p:sp>
        <p:nvSpPr>
          <p:cNvPr id="4" name="Footer Placeholder 3">
            <a:extLst>
              <a:ext uri="{FF2B5EF4-FFF2-40B4-BE49-F238E27FC236}">
                <a16:creationId xmlns:a16="http://schemas.microsoft.com/office/drawing/2014/main" id="{0787B7EE-EA74-42C6-AEA3-25D70F3F6B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7C6A00-3EC1-45A7-BAA1-2F3F54F97822}"/>
              </a:ext>
            </a:extLst>
          </p:cNvPr>
          <p:cNvSpPr>
            <a:spLocks noGrp="1"/>
          </p:cNvSpPr>
          <p:nvPr>
            <p:ph type="sldNum" sz="quarter" idx="12"/>
          </p:nvPr>
        </p:nvSpPr>
        <p:spPr/>
        <p:txBody>
          <a:bodyPr/>
          <a:lstStyle/>
          <a:p>
            <a:fld id="{C816FBD2-4827-4F44-BE86-2A409BE23FF2}" type="slidenum">
              <a:rPr lang="en-US" smtClean="0"/>
              <a:t>‹#›</a:t>
            </a:fld>
            <a:endParaRPr lang="en-US"/>
          </a:p>
        </p:txBody>
      </p:sp>
    </p:spTree>
    <p:extLst>
      <p:ext uri="{BB962C8B-B14F-4D97-AF65-F5344CB8AC3E}">
        <p14:creationId xmlns:p14="http://schemas.microsoft.com/office/powerpoint/2010/main" val="1808668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E378DB-2879-42C2-9DE4-E70763E3B6E9}"/>
              </a:ext>
            </a:extLst>
          </p:cNvPr>
          <p:cNvSpPr>
            <a:spLocks noGrp="1"/>
          </p:cNvSpPr>
          <p:nvPr>
            <p:ph type="dt" sz="half" idx="10"/>
          </p:nvPr>
        </p:nvSpPr>
        <p:spPr/>
        <p:txBody>
          <a:bodyPr/>
          <a:lstStyle/>
          <a:p>
            <a:fld id="{6D50ABE7-D92D-466B-8815-7EA9C17B2BF8}" type="datetimeFigureOut">
              <a:rPr lang="en-US" smtClean="0"/>
              <a:t>2/3/2022</a:t>
            </a:fld>
            <a:endParaRPr lang="en-US"/>
          </a:p>
        </p:txBody>
      </p:sp>
      <p:sp>
        <p:nvSpPr>
          <p:cNvPr id="3" name="Footer Placeholder 2">
            <a:extLst>
              <a:ext uri="{FF2B5EF4-FFF2-40B4-BE49-F238E27FC236}">
                <a16:creationId xmlns:a16="http://schemas.microsoft.com/office/drawing/2014/main" id="{4946E68B-6EA8-4F9D-B51E-A40E2123D9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1D22E5-8A45-463F-BEAA-AC5109F6518C}"/>
              </a:ext>
            </a:extLst>
          </p:cNvPr>
          <p:cNvSpPr>
            <a:spLocks noGrp="1"/>
          </p:cNvSpPr>
          <p:nvPr>
            <p:ph type="sldNum" sz="quarter" idx="12"/>
          </p:nvPr>
        </p:nvSpPr>
        <p:spPr/>
        <p:txBody>
          <a:bodyPr/>
          <a:lstStyle/>
          <a:p>
            <a:fld id="{C816FBD2-4827-4F44-BE86-2A409BE23FF2}" type="slidenum">
              <a:rPr lang="en-US" smtClean="0"/>
              <a:t>‹#›</a:t>
            </a:fld>
            <a:endParaRPr lang="en-US"/>
          </a:p>
        </p:txBody>
      </p:sp>
    </p:spTree>
    <p:extLst>
      <p:ext uri="{BB962C8B-B14F-4D97-AF65-F5344CB8AC3E}">
        <p14:creationId xmlns:p14="http://schemas.microsoft.com/office/powerpoint/2010/main" val="97525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B4EE-C9C5-4706-B76D-CC119B2317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49B3A8-9356-404B-A2BC-FE6DAE52B5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783B50-0C48-4A4B-865F-88122E65F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EA9B70-1BCA-4E7D-8825-367A3DB41DF1}"/>
              </a:ext>
            </a:extLst>
          </p:cNvPr>
          <p:cNvSpPr>
            <a:spLocks noGrp="1"/>
          </p:cNvSpPr>
          <p:nvPr>
            <p:ph type="dt" sz="half" idx="10"/>
          </p:nvPr>
        </p:nvSpPr>
        <p:spPr/>
        <p:txBody>
          <a:bodyPr/>
          <a:lstStyle/>
          <a:p>
            <a:fld id="{6D50ABE7-D92D-466B-8815-7EA9C17B2BF8}" type="datetimeFigureOut">
              <a:rPr lang="en-US" smtClean="0"/>
              <a:t>2/3/2022</a:t>
            </a:fld>
            <a:endParaRPr lang="en-US"/>
          </a:p>
        </p:txBody>
      </p:sp>
      <p:sp>
        <p:nvSpPr>
          <p:cNvPr id="6" name="Footer Placeholder 5">
            <a:extLst>
              <a:ext uri="{FF2B5EF4-FFF2-40B4-BE49-F238E27FC236}">
                <a16:creationId xmlns:a16="http://schemas.microsoft.com/office/drawing/2014/main" id="{3B4ACF94-A378-424B-B107-1A038E43C3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03C035-5FA9-4C1A-B483-CD83CFADCC03}"/>
              </a:ext>
            </a:extLst>
          </p:cNvPr>
          <p:cNvSpPr>
            <a:spLocks noGrp="1"/>
          </p:cNvSpPr>
          <p:nvPr>
            <p:ph type="sldNum" sz="quarter" idx="12"/>
          </p:nvPr>
        </p:nvSpPr>
        <p:spPr/>
        <p:txBody>
          <a:bodyPr/>
          <a:lstStyle/>
          <a:p>
            <a:fld id="{C816FBD2-4827-4F44-BE86-2A409BE23FF2}" type="slidenum">
              <a:rPr lang="en-US" smtClean="0"/>
              <a:t>‹#›</a:t>
            </a:fld>
            <a:endParaRPr lang="en-US"/>
          </a:p>
        </p:txBody>
      </p:sp>
    </p:spTree>
    <p:extLst>
      <p:ext uri="{BB962C8B-B14F-4D97-AF65-F5344CB8AC3E}">
        <p14:creationId xmlns:p14="http://schemas.microsoft.com/office/powerpoint/2010/main" val="108861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99C4-FE61-4A8D-978D-FC85167B6C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4A418B-2B70-4386-AA3E-7787C60EED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E19766-658D-428B-944F-9332592B5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40EEE6-5C27-45A5-A903-9CC304BE3E1A}"/>
              </a:ext>
            </a:extLst>
          </p:cNvPr>
          <p:cNvSpPr>
            <a:spLocks noGrp="1"/>
          </p:cNvSpPr>
          <p:nvPr>
            <p:ph type="dt" sz="half" idx="10"/>
          </p:nvPr>
        </p:nvSpPr>
        <p:spPr/>
        <p:txBody>
          <a:bodyPr/>
          <a:lstStyle/>
          <a:p>
            <a:fld id="{6D50ABE7-D92D-466B-8815-7EA9C17B2BF8}" type="datetimeFigureOut">
              <a:rPr lang="en-US" smtClean="0"/>
              <a:t>2/3/2022</a:t>
            </a:fld>
            <a:endParaRPr lang="en-US"/>
          </a:p>
        </p:txBody>
      </p:sp>
      <p:sp>
        <p:nvSpPr>
          <p:cNvPr id="6" name="Footer Placeholder 5">
            <a:extLst>
              <a:ext uri="{FF2B5EF4-FFF2-40B4-BE49-F238E27FC236}">
                <a16:creationId xmlns:a16="http://schemas.microsoft.com/office/drawing/2014/main" id="{4925B966-3848-4AB7-8CAB-84EB2DD52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6F7826-9070-4014-A378-A2F9FF5AF85D}"/>
              </a:ext>
            </a:extLst>
          </p:cNvPr>
          <p:cNvSpPr>
            <a:spLocks noGrp="1"/>
          </p:cNvSpPr>
          <p:nvPr>
            <p:ph type="sldNum" sz="quarter" idx="12"/>
          </p:nvPr>
        </p:nvSpPr>
        <p:spPr/>
        <p:txBody>
          <a:bodyPr/>
          <a:lstStyle/>
          <a:p>
            <a:fld id="{C816FBD2-4827-4F44-BE86-2A409BE23FF2}" type="slidenum">
              <a:rPr lang="en-US" smtClean="0"/>
              <a:t>‹#›</a:t>
            </a:fld>
            <a:endParaRPr lang="en-US"/>
          </a:p>
        </p:txBody>
      </p:sp>
    </p:spTree>
    <p:extLst>
      <p:ext uri="{BB962C8B-B14F-4D97-AF65-F5344CB8AC3E}">
        <p14:creationId xmlns:p14="http://schemas.microsoft.com/office/powerpoint/2010/main" val="112777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5A552A-3C0C-4457-AD49-BDEAD2448D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8F8656-4CD7-4FAE-9798-E8FFC3CD30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4FA4F-235D-45B0-A352-CF1442A7E9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50ABE7-D92D-466B-8815-7EA9C17B2BF8}" type="datetimeFigureOut">
              <a:rPr lang="en-US" smtClean="0"/>
              <a:t>2/3/2022</a:t>
            </a:fld>
            <a:endParaRPr lang="en-US"/>
          </a:p>
        </p:txBody>
      </p:sp>
      <p:sp>
        <p:nvSpPr>
          <p:cNvPr id="5" name="Footer Placeholder 4">
            <a:extLst>
              <a:ext uri="{FF2B5EF4-FFF2-40B4-BE49-F238E27FC236}">
                <a16:creationId xmlns:a16="http://schemas.microsoft.com/office/drawing/2014/main" id="{BD378C76-3F6D-476A-90AB-2545F0970F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98237F-21EB-4740-858A-E9B57E54C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16FBD2-4827-4F44-BE86-2A409BE23FF2}" type="slidenum">
              <a:rPr lang="en-US" smtClean="0"/>
              <a:t>‹#›</a:t>
            </a:fld>
            <a:endParaRPr lang="en-US"/>
          </a:p>
        </p:txBody>
      </p:sp>
    </p:spTree>
    <p:extLst>
      <p:ext uri="{BB962C8B-B14F-4D97-AF65-F5344CB8AC3E}">
        <p14:creationId xmlns:p14="http://schemas.microsoft.com/office/powerpoint/2010/main" val="3945446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E0B3D3-9B1A-49CC-959E-BF10E5D8DE36}"/>
              </a:ext>
            </a:extLst>
          </p:cNvPr>
          <p:cNvSpPr txBox="1"/>
          <p:nvPr/>
        </p:nvSpPr>
        <p:spPr>
          <a:xfrm>
            <a:off x="457200" y="457200"/>
            <a:ext cx="8764172" cy="2862322"/>
          </a:xfrm>
          <a:prstGeom prst="rect">
            <a:avLst/>
          </a:prstGeom>
          <a:noFill/>
        </p:spPr>
        <p:txBody>
          <a:bodyPr wrap="square" rtlCol="0">
            <a:spAutoFit/>
          </a:bodyPr>
          <a:lstStyle/>
          <a:p>
            <a:r>
              <a:rPr lang="en-MY" sz="6000" b="1" dirty="0">
                <a:solidFill>
                  <a:srgbClr val="92D050"/>
                </a:solidFill>
                <a:latin typeface="Consolas" panose="020B0609020204030204" pitchFamily="49" charset="0"/>
              </a:rPr>
              <a:t>RETRONAS GAS STATION</a:t>
            </a:r>
          </a:p>
          <a:p>
            <a:r>
              <a:rPr lang="en-MY" sz="6000" b="1" dirty="0">
                <a:solidFill>
                  <a:schemeClr val="bg2"/>
                </a:solidFill>
                <a:latin typeface="Consolas" panose="020B0609020204030204" pitchFamily="49" charset="0"/>
              </a:rPr>
              <a:t>INVENTORY APPLICATION</a:t>
            </a:r>
            <a:endParaRPr lang="en-US" sz="6000" b="1" dirty="0">
              <a:solidFill>
                <a:schemeClr val="bg2"/>
              </a:solidFill>
              <a:latin typeface="Consolas" panose="020B0609020204030204" pitchFamily="49" charset="0"/>
            </a:endParaRPr>
          </a:p>
        </p:txBody>
      </p:sp>
      <p:sp>
        <p:nvSpPr>
          <p:cNvPr id="5" name="TextBox 4">
            <a:extLst>
              <a:ext uri="{FF2B5EF4-FFF2-40B4-BE49-F238E27FC236}">
                <a16:creationId xmlns:a16="http://schemas.microsoft.com/office/drawing/2014/main" id="{C9DAAE8D-5B12-4905-A5F8-0A2F85EC64D6}"/>
              </a:ext>
            </a:extLst>
          </p:cNvPr>
          <p:cNvSpPr txBox="1"/>
          <p:nvPr/>
        </p:nvSpPr>
        <p:spPr>
          <a:xfrm>
            <a:off x="457200" y="5200471"/>
            <a:ext cx="11098924" cy="1200329"/>
          </a:xfrm>
          <a:prstGeom prst="rect">
            <a:avLst/>
          </a:prstGeom>
          <a:noFill/>
        </p:spPr>
        <p:txBody>
          <a:bodyPr wrap="square" rtlCol="0">
            <a:spAutoFit/>
          </a:bodyPr>
          <a:lstStyle/>
          <a:p>
            <a:r>
              <a:rPr lang="en-MY" sz="2400" b="1" dirty="0">
                <a:solidFill>
                  <a:schemeClr val="bg2"/>
                </a:solidFill>
                <a:latin typeface="Consolas" panose="020B0609020204030204" pitchFamily="49" charset="0"/>
              </a:rPr>
              <a:t>DURRANI AFIQ BIN SAIDIN				2020769853</a:t>
            </a:r>
          </a:p>
          <a:p>
            <a:r>
              <a:rPr lang="en-US" sz="2400" b="1" dirty="0">
                <a:solidFill>
                  <a:schemeClr val="bg2"/>
                </a:solidFill>
                <a:latin typeface="Consolas" panose="020B0609020204030204" pitchFamily="49" charset="0"/>
              </a:rPr>
              <a:t>MUHAMMAD KHAIRUDDIN BIN MOHD ZULKIFLI		2020938421</a:t>
            </a:r>
          </a:p>
          <a:p>
            <a:r>
              <a:rPr lang="en-US" sz="2400" b="1" dirty="0">
                <a:solidFill>
                  <a:schemeClr val="bg2"/>
                </a:solidFill>
                <a:latin typeface="Consolas" panose="020B0609020204030204" pitchFamily="49" charset="0"/>
              </a:rPr>
              <a:t>MUHAMMAD AIMAN BIN BAHARI				2019418168</a:t>
            </a:r>
          </a:p>
        </p:txBody>
      </p:sp>
    </p:spTree>
    <p:extLst>
      <p:ext uri="{BB962C8B-B14F-4D97-AF65-F5344CB8AC3E}">
        <p14:creationId xmlns:p14="http://schemas.microsoft.com/office/powerpoint/2010/main" val="689014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2FD429-633B-458C-913E-E0B9312F4372}"/>
              </a:ext>
            </a:extLst>
          </p:cNvPr>
          <p:cNvSpPr txBox="1"/>
          <p:nvPr/>
        </p:nvSpPr>
        <p:spPr>
          <a:xfrm>
            <a:off x="457200" y="457200"/>
            <a:ext cx="11272344" cy="1938992"/>
          </a:xfrm>
          <a:prstGeom prst="rect">
            <a:avLst/>
          </a:prstGeom>
          <a:noFill/>
        </p:spPr>
        <p:txBody>
          <a:bodyPr wrap="square" rtlCol="0">
            <a:spAutoFit/>
          </a:bodyPr>
          <a:lstStyle/>
          <a:p>
            <a:r>
              <a:rPr lang="en-MY" sz="6000" b="1" dirty="0">
                <a:solidFill>
                  <a:schemeClr val="bg2"/>
                </a:solidFill>
                <a:latin typeface="Consolas" panose="020B0609020204030204" pitchFamily="49" charset="0"/>
              </a:rPr>
              <a:t>CLASS</a:t>
            </a:r>
          </a:p>
          <a:p>
            <a:r>
              <a:rPr lang="en-MY" sz="6000" b="1" dirty="0">
                <a:solidFill>
                  <a:schemeClr val="bg2"/>
                </a:solidFill>
                <a:latin typeface="Consolas" panose="020B0609020204030204" pitchFamily="49" charset="0"/>
              </a:rPr>
              <a:t>DIAGRAM</a:t>
            </a:r>
            <a:endParaRPr lang="en-US" sz="6000" b="1" dirty="0">
              <a:solidFill>
                <a:schemeClr val="bg2"/>
              </a:solidFill>
              <a:latin typeface="Consolas" panose="020B0609020204030204" pitchFamily="49" charset="0"/>
            </a:endParaRPr>
          </a:p>
        </p:txBody>
      </p:sp>
      <p:pic>
        <p:nvPicPr>
          <p:cNvPr id="4" name="Picture 3" descr="Diagram&#10;&#10;Description automatically generated">
            <a:extLst>
              <a:ext uri="{FF2B5EF4-FFF2-40B4-BE49-F238E27FC236}">
                <a16:creationId xmlns:a16="http://schemas.microsoft.com/office/drawing/2014/main" id="{4AA762F1-4A72-45F7-BA52-28BB8BABB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1253" y="0"/>
            <a:ext cx="6250747" cy="6858000"/>
          </a:xfrm>
          <a:prstGeom prst="rect">
            <a:avLst/>
          </a:prstGeom>
        </p:spPr>
      </p:pic>
    </p:spTree>
    <p:extLst>
      <p:ext uri="{BB962C8B-B14F-4D97-AF65-F5344CB8AC3E}">
        <p14:creationId xmlns:p14="http://schemas.microsoft.com/office/powerpoint/2010/main" val="3349663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8FCA75-489C-46DA-AD49-49C5A35DA57A}"/>
              </a:ext>
            </a:extLst>
          </p:cNvPr>
          <p:cNvSpPr txBox="1"/>
          <p:nvPr/>
        </p:nvSpPr>
        <p:spPr>
          <a:xfrm>
            <a:off x="459828" y="1166842"/>
            <a:ext cx="11272344" cy="4524315"/>
          </a:xfrm>
          <a:prstGeom prst="rect">
            <a:avLst/>
          </a:prstGeom>
          <a:noFill/>
        </p:spPr>
        <p:txBody>
          <a:bodyPr wrap="square" rtlCol="0">
            <a:spAutoFit/>
          </a:bodyPr>
          <a:lstStyle/>
          <a:p>
            <a:r>
              <a:rPr lang="en-MY" sz="9600" b="1" dirty="0">
                <a:solidFill>
                  <a:schemeClr val="bg2"/>
                </a:solidFill>
                <a:latin typeface="Consolas" panose="020B0609020204030204" pitchFamily="49" charset="0"/>
              </a:rPr>
              <a:t>	IMPLEMENTATION</a:t>
            </a:r>
          </a:p>
          <a:p>
            <a:r>
              <a:rPr lang="en-MY" sz="9600" b="1" dirty="0">
                <a:solidFill>
                  <a:schemeClr val="bg2"/>
                </a:solidFill>
                <a:latin typeface="Consolas" panose="020B0609020204030204" pitchFamily="49" charset="0"/>
              </a:rPr>
              <a:t>	&amp;&amp;</a:t>
            </a:r>
          </a:p>
          <a:p>
            <a:r>
              <a:rPr lang="en-MY" sz="9600" b="1" dirty="0">
                <a:solidFill>
                  <a:schemeClr val="bg2"/>
                </a:solidFill>
                <a:latin typeface="Consolas" panose="020B0609020204030204" pitchFamily="49" charset="0"/>
              </a:rPr>
              <a:t>	CLASSES</a:t>
            </a:r>
            <a:endParaRPr lang="en-US" sz="9600" b="1" dirty="0">
              <a:solidFill>
                <a:schemeClr val="bg2"/>
              </a:solidFill>
              <a:latin typeface="Consolas" panose="020B0609020204030204" pitchFamily="49" charset="0"/>
            </a:endParaRPr>
          </a:p>
        </p:txBody>
      </p:sp>
    </p:spTree>
    <p:extLst>
      <p:ext uri="{BB962C8B-B14F-4D97-AF65-F5344CB8AC3E}">
        <p14:creationId xmlns:p14="http://schemas.microsoft.com/office/powerpoint/2010/main" val="1899206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2FD429-633B-458C-913E-E0B9312F4372}"/>
              </a:ext>
            </a:extLst>
          </p:cNvPr>
          <p:cNvSpPr txBox="1"/>
          <p:nvPr/>
        </p:nvSpPr>
        <p:spPr>
          <a:xfrm>
            <a:off x="457200" y="457200"/>
            <a:ext cx="11272344" cy="2862322"/>
          </a:xfrm>
          <a:prstGeom prst="rect">
            <a:avLst/>
          </a:prstGeom>
          <a:noFill/>
        </p:spPr>
        <p:txBody>
          <a:bodyPr wrap="square" rtlCol="0">
            <a:spAutoFit/>
          </a:bodyPr>
          <a:lstStyle/>
          <a:p>
            <a:r>
              <a:rPr lang="en-MY" sz="6000" b="1" dirty="0">
                <a:solidFill>
                  <a:schemeClr val="bg2"/>
                </a:solidFill>
                <a:latin typeface="Consolas" panose="020B0609020204030204" pitchFamily="49" charset="0"/>
              </a:rPr>
              <a:t>Abstract</a:t>
            </a:r>
          </a:p>
          <a:p>
            <a:r>
              <a:rPr lang="en-MY" sz="6000" b="1" dirty="0">
                <a:solidFill>
                  <a:schemeClr val="bg2"/>
                </a:solidFill>
                <a:latin typeface="Consolas" panose="020B0609020204030204" pitchFamily="49" charset="0"/>
              </a:rPr>
              <a:t>Data</a:t>
            </a:r>
          </a:p>
          <a:p>
            <a:r>
              <a:rPr lang="en-MY" sz="6000" b="1" dirty="0">
                <a:solidFill>
                  <a:schemeClr val="bg2"/>
                </a:solidFill>
                <a:latin typeface="Consolas" panose="020B0609020204030204" pitchFamily="49" charset="0"/>
              </a:rPr>
              <a:t>Type</a:t>
            </a:r>
          </a:p>
        </p:txBody>
      </p:sp>
      <p:sp>
        <p:nvSpPr>
          <p:cNvPr id="8" name="TextBox 7">
            <a:extLst>
              <a:ext uri="{FF2B5EF4-FFF2-40B4-BE49-F238E27FC236}">
                <a16:creationId xmlns:a16="http://schemas.microsoft.com/office/drawing/2014/main" id="{58EAE6FE-2D2A-41A4-9AFF-D67EEF4B8653}"/>
              </a:ext>
            </a:extLst>
          </p:cNvPr>
          <p:cNvSpPr txBox="1"/>
          <p:nvPr/>
        </p:nvSpPr>
        <p:spPr>
          <a:xfrm>
            <a:off x="454571" y="3538478"/>
            <a:ext cx="11272343" cy="1323439"/>
          </a:xfrm>
          <a:prstGeom prst="rect">
            <a:avLst/>
          </a:prstGeom>
          <a:noFill/>
        </p:spPr>
        <p:txBody>
          <a:bodyPr wrap="square" rtlCol="0">
            <a:spAutoFit/>
          </a:bodyPr>
          <a:lstStyle/>
          <a:p>
            <a:pPr algn="just"/>
            <a:r>
              <a:rPr lang="en-MY" sz="2000" b="1" dirty="0">
                <a:solidFill>
                  <a:schemeClr val="bg2"/>
                </a:solidFill>
                <a:latin typeface="Consolas" panose="020B0609020204030204" pitchFamily="49" charset="0"/>
              </a:rPr>
              <a:t>For this application, we decided to choose </a:t>
            </a:r>
            <a:r>
              <a:rPr lang="en-MY" sz="2000" b="1" dirty="0" err="1">
                <a:solidFill>
                  <a:schemeClr val="bg2"/>
                </a:solidFill>
                <a:latin typeface="Consolas" panose="020B0609020204030204" pitchFamily="49" charset="0"/>
              </a:rPr>
              <a:t>ArrayList</a:t>
            </a:r>
            <a:r>
              <a:rPr lang="en-MY" sz="2000" b="1" dirty="0">
                <a:solidFill>
                  <a:schemeClr val="bg2"/>
                </a:solidFill>
                <a:latin typeface="Consolas" panose="020B0609020204030204" pitchFamily="49" charset="0"/>
              </a:rPr>
              <a:t> as our ADT because it provides constant time for accessing and searching of request and employee elements at different indexes. Even for a new data insertion, they are inserted at the end of the array without having to shift the elements.</a:t>
            </a:r>
          </a:p>
        </p:txBody>
      </p:sp>
    </p:spTree>
    <p:extLst>
      <p:ext uri="{BB962C8B-B14F-4D97-AF65-F5344CB8AC3E}">
        <p14:creationId xmlns:p14="http://schemas.microsoft.com/office/powerpoint/2010/main" val="1353407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2FD429-633B-458C-913E-E0B9312F4372}"/>
              </a:ext>
            </a:extLst>
          </p:cNvPr>
          <p:cNvSpPr txBox="1"/>
          <p:nvPr/>
        </p:nvSpPr>
        <p:spPr>
          <a:xfrm>
            <a:off x="457200" y="457200"/>
            <a:ext cx="11272344" cy="1938992"/>
          </a:xfrm>
          <a:prstGeom prst="rect">
            <a:avLst/>
          </a:prstGeom>
          <a:noFill/>
        </p:spPr>
        <p:txBody>
          <a:bodyPr wrap="square" rtlCol="0">
            <a:spAutoFit/>
          </a:bodyPr>
          <a:lstStyle/>
          <a:p>
            <a:r>
              <a:rPr lang="en-MY" sz="6000" b="1" dirty="0">
                <a:solidFill>
                  <a:schemeClr val="bg2"/>
                </a:solidFill>
                <a:latin typeface="Consolas" panose="020B0609020204030204" pitchFamily="49" charset="0"/>
              </a:rPr>
              <a:t>About</a:t>
            </a:r>
          </a:p>
          <a:p>
            <a:r>
              <a:rPr lang="en-MY" sz="6000" b="1" dirty="0">
                <a:solidFill>
                  <a:schemeClr val="bg2"/>
                </a:solidFill>
                <a:latin typeface="Consolas" panose="020B0609020204030204" pitchFamily="49" charset="0"/>
              </a:rPr>
              <a:t>CLASS</a:t>
            </a:r>
          </a:p>
        </p:txBody>
      </p:sp>
      <p:pic>
        <p:nvPicPr>
          <p:cNvPr id="5" name="Picture 4" descr="A picture containing table&#10;&#10;Description automatically generated">
            <a:extLst>
              <a:ext uri="{FF2B5EF4-FFF2-40B4-BE49-F238E27FC236}">
                <a16:creationId xmlns:a16="http://schemas.microsoft.com/office/drawing/2014/main" id="{0DC7133B-E298-4CCF-B027-CD7C5449E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17230"/>
            <a:ext cx="6096000" cy="3223539"/>
          </a:xfrm>
          <a:prstGeom prst="rect">
            <a:avLst/>
          </a:prstGeom>
        </p:spPr>
      </p:pic>
      <p:sp>
        <p:nvSpPr>
          <p:cNvPr id="8" name="TextBox 7">
            <a:extLst>
              <a:ext uri="{FF2B5EF4-FFF2-40B4-BE49-F238E27FC236}">
                <a16:creationId xmlns:a16="http://schemas.microsoft.com/office/drawing/2014/main" id="{58EAE6FE-2D2A-41A4-9AFF-D67EEF4B8653}"/>
              </a:ext>
            </a:extLst>
          </p:cNvPr>
          <p:cNvSpPr txBox="1"/>
          <p:nvPr/>
        </p:nvSpPr>
        <p:spPr>
          <a:xfrm>
            <a:off x="457201" y="2396192"/>
            <a:ext cx="5638800" cy="400110"/>
          </a:xfrm>
          <a:prstGeom prst="rect">
            <a:avLst/>
          </a:prstGeom>
          <a:noFill/>
        </p:spPr>
        <p:txBody>
          <a:bodyPr wrap="square" rtlCol="0">
            <a:spAutoFit/>
          </a:bodyPr>
          <a:lstStyle/>
          <a:p>
            <a:r>
              <a:rPr lang="en-MY" sz="2000" b="1" dirty="0">
                <a:solidFill>
                  <a:schemeClr val="bg2"/>
                </a:solidFill>
                <a:latin typeface="Consolas" panose="020B0609020204030204" pitchFamily="49" charset="0"/>
              </a:rPr>
              <a:t>&gt; </a:t>
            </a:r>
            <a:r>
              <a:rPr lang="en-US" sz="2000" b="1" dirty="0">
                <a:solidFill>
                  <a:schemeClr val="bg2"/>
                </a:solidFill>
                <a:latin typeface="Consolas" panose="020B0609020204030204" pitchFamily="49" charset="0"/>
              </a:rPr>
              <a:t>Display the about section (Credits)</a:t>
            </a:r>
            <a:endParaRPr lang="en-MY" sz="2000" b="1" dirty="0">
              <a:solidFill>
                <a:schemeClr val="bg2"/>
              </a:solidFill>
              <a:latin typeface="Consolas" panose="020B0609020204030204" pitchFamily="49" charset="0"/>
            </a:endParaRPr>
          </a:p>
        </p:txBody>
      </p:sp>
    </p:spTree>
    <p:extLst>
      <p:ext uri="{BB962C8B-B14F-4D97-AF65-F5344CB8AC3E}">
        <p14:creationId xmlns:p14="http://schemas.microsoft.com/office/powerpoint/2010/main" val="2609558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2FD429-633B-458C-913E-E0B9312F4372}"/>
              </a:ext>
            </a:extLst>
          </p:cNvPr>
          <p:cNvSpPr txBox="1"/>
          <p:nvPr/>
        </p:nvSpPr>
        <p:spPr>
          <a:xfrm>
            <a:off x="457200" y="457200"/>
            <a:ext cx="11272344" cy="1938992"/>
          </a:xfrm>
          <a:prstGeom prst="rect">
            <a:avLst/>
          </a:prstGeom>
          <a:noFill/>
        </p:spPr>
        <p:txBody>
          <a:bodyPr wrap="square" rtlCol="0">
            <a:spAutoFit/>
          </a:bodyPr>
          <a:lstStyle/>
          <a:p>
            <a:r>
              <a:rPr lang="en-MY" sz="6000" b="1" dirty="0">
                <a:solidFill>
                  <a:schemeClr val="bg2"/>
                </a:solidFill>
                <a:latin typeface="Consolas" panose="020B0609020204030204" pitchFamily="49" charset="0"/>
              </a:rPr>
              <a:t>Time</a:t>
            </a:r>
          </a:p>
          <a:p>
            <a:r>
              <a:rPr lang="en-MY" sz="6000" b="1" dirty="0">
                <a:solidFill>
                  <a:schemeClr val="bg2"/>
                </a:solidFill>
                <a:latin typeface="Consolas" panose="020B0609020204030204" pitchFamily="49" charset="0"/>
              </a:rPr>
              <a:t>CLASS</a:t>
            </a:r>
          </a:p>
        </p:txBody>
      </p:sp>
      <p:sp>
        <p:nvSpPr>
          <p:cNvPr id="8" name="TextBox 7">
            <a:extLst>
              <a:ext uri="{FF2B5EF4-FFF2-40B4-BE49-F238E27FC236}">
                <a16:creationId xmlns:a16="http://schemas.microsoft.com/office/drawing/2014/main" id="{58EAE6FE-2D2A-41A4-9AFF-D67EEF4B8653}"/>
              </a:ext>
            </a:extLst>
          </p:cNvPr>
          <p:cNvSpPr txBox="1"/>
          <p:nvPr/>
        </p:nvSpPr>
        <p:spPr>
          <a:xfrm>
            <a:off x="457201" y="2396192"/>
            <a:ext cx="5638800" cy="707886"/>
          </a:xfrm>
          <a:prstGeom prst="rect">
            <a:avLst/>
          </a:prstGeom>
          <a:noFill/>
        </p:spPr>
        <p:txBody>
          <a:bodyPr wrap="square" rtlCol="0">
            <a:spAutoFit/>
          </a:bodyPr>
          <a:lstStyle/>
          <a:p>
            <a:r>
              <a:rPr lang="en-US" sz="2000" b="1" dirty="0">
                <a:solidFill>
                  <a:schemeClr val="bg2"/>
                </a:solidFill>
                <a:latin typeface="Consolas" panose="020B0609020204030204" pitchFamily="49" charset="0"/>
              </a:rPr>
              <a:t>&gt; Contain methods that has to do with date and time</a:t>
            </a:r>
            <a:endParaRPr lang="en-MY" sz="2000" b="1" dirty="0">
              <a:solidFill>
                <a:schemeClr val="bg2"/>
              </a:solidFill>
              <a:latin typeface="Consolas" panose="020B0609020204030204" pitchFamily="49" charset="0"/>
            </a:endParaRPr>
          </a:p>
        </p:txBody>
      </p:sp>
      <p:pic>
        <p:nvPicPr>
          <p:cNvPr id="4" name="Picture 3" descr="Text&#10;&#10;Description automatically generated">
            <a:extLst>
              <a:ext uri="{FF2B5EF4-FFF2-40B4-BE49-F238E27FC236}">
                <a16:creationId xmlns:a16="http://schemas.microsoft.com/office/drawing/2014/main" id="{9806685A-BE7F-4580-821E-58F87C03C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3454" y="0"/>
            <a:ext cx="5218637" cy="6858000"/>
          </a:xfrm>
          <a:prstGeom prst="rect">
            <a:avLst/>
          </a:prstGeom>
        </p:spPr>
      </p:pic>
    </p:spTree>
    <p:extLst>
      <p:ext uri="{BB962C8B-B14F-4D97-AF65-F5344CB8AC3E}">
        <p14:creationId xmlns:p14="http://schemas.microsoft.com/office/powerpoint/2010/main" val="3552331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2FD429-633B-458C-913E-E0B9312F4372}"/>
              </a:ext>
            </a:extLst>
          </p:cNvPr>
          <p:cNvSpPr txBox="1"/>
          <p:nvPr/>
        </p:nvSpPr>
        <p:spPr>
          <a:xfrm>
            <a:off x="457200" y="457200"/>
            <a:ext cx="11272344" cy="1938992"/>
          </a:xfrm>
          <a:prstGeom prst="rect">
            <a:avLst/>
          </a:prstGeom>
          <a:noFill/>
        </p:spPr>
        <p:txBody>
          <a:bodyPr wrap="square" rtlCol="0">
            <a:spAutoFit/>
          </a:bodyPr>
          <a:lstStyle/>
          <a:p>
            <a:r>
              <a:rPr lang="en-MY" sz="6000" b="1" dirty="0">
                <a:solidFill>
                  <a:schemeClr val="bg2"/>
                </a:solidFill>
                <a:latin typeface="Consolas" panose="020B0609020204030204" pitchFamily="49" charset="0"/>
              </a:rPr>
              <a:t>Display</a:t>
            </a:r>
          </a:p>
          <a:p>
            <a:r>
              <a:rPr lang="en-MY" sz="6000" b="1" dirty="0">
                <a:solidFill>
                  <a:schemeClr val="bg2"/>
                </a:solidFill>
                <a:latin typeface="Consolas" panose="020B0609020204030204" pitchFamily="49" charset="0"/>
              </a:rPr>
              <a:t>CLASS</a:t>
            </a:r>
          </a:p>
        </p:txBody>
      </p:sp>
      <p:sp>
        <p:nvSpPr>
          <p:cNvPr id="8" name="TextBox 7">
            <a:extLst>
              <a:ext uri="{FF2B5EF4-FFF2-40B4-BE49-F238E27FC236}">
                <a16:creationId xmlns:a16="http://schemas.microsoft.com/office/drawing/2014/main" id="{58EAE6FE-2D2A-41A4-9AFF-D67EEF4B8653}"/>
              </a:ext>
            </a:extLst>
          </p:cNvPr>
          <p:cNvSpPr txBox="1"/>
          <p:nvPr/>
        </p:nvSpPr>
        <p:spPr>
          <a:xfrm>
            <a:off x="457201" y="2396192"/>
            <a:ext cx="5638800" cy="707886"/>
          </a:xfrm>
          <a:prstGeom prst="rect">
            <a:avLst/>
          </a:prstGeom>
          <a:noFill/>
        </p:spPr>
        <p:txBody>
          <a:bodyPr wrap="square" rtlCol="0">
            <a:spAutoFit/>
          </a:bodyPr>
          <a:lstStyle/>
          <a:p>
            <a:r>
              <a:rPr lang="en-US" sz="2000" b="1" dirty="0">
                <a:solidFill>
                  <a:schemeClr val="bg2"/>
                </a:solidFill>
                <a:latin typeface="Consolas" panose="020B0609020204030204" pitchFamily="49" charset="0"/>
              </a:rPr>
              <a:t>&gt; Contain methods that helps with displaying the GUI in the terminal</a:t>
            </a:r>
            <a:endParaRPr lang="en-MY" sz="2000" b="1" dirty="0">
              <a:solidFill>
                <a:schemeClr val="bg2"/>
              </a:solidFill>
              <a:latin typeface="Consolas" panose="020B0609020204030204" pitchFamily="49" charset="0"/>
            </a:endParaRPr>
          </a:p>
        </p:txBody>
      </p:sp>
      <p:pic>
        <p:nvPicPr>
          <p:cNvPr id="4" name="Picture 3" descr="Text&#10;&#10;Description automatically generated">
            <a:extLst>
              <a:ext uri="{FF2B5EF4-FFF2-40B4-BE49-F238E27FC236}">
                <a16:creationId xmlns:a16="http://schemas.microsoft.com/office/drawing/2014/main" id="{C2D20072-4034-4020-B415-349B442FC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3757" y="0"/>
            <a:ext cx="4018031" cy="6858000"/>
          </a:xfrm>
          <a:prstGeom prst="rect">
            <a:avLst/>
          </a:prstGeom>
        </p:spPr>
      </p:pic>
    </p:spTree>
    <p:extLst>
      <p:ext uri="{BB962C8B-B14F-4D97-AF65-F5344CB8AC3E}">
        <p14:creationId xmlns:p14="http://schemas.microsoft.com/office/powerpoint/2010/main" val="210466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2FD429-633B-458C-913E-E0B9312F4372}"/>
              </a:ext>
            </a:extLst>
          </p:cNvPr>
          <p:cNvSpPr txBox="1"/>
          <p:nvPr/>
        </p:nvSpPr>
        <p:spPr>
          <a:xfrm>
            <a:off x="457200" y="457200"/>
            <a:ext cx="11272344" cy="1938992"/>
          </a:xfrm>
          <a:prstGeom prst="rect">
            <a:avLst/>
          </a:prstGeom>
          <a:noFill/>
        </p:spPr>
        <p:txBody>
          <a:bodyPr wrap="square" rtlCol="0">
            <a:spAutoFit/>
          </a:bodyPr>
          <a:lstStyle/>
          <a:p>
            <a:r>
              <a:rPr lang="en-MY" sz="6000" b="1" dirty="0" err="1">
                <a:solidFill>
                  <a:schemeClr val="bg2"/>
                </a:solidFill>
                <a:latin typeface="Consolas" panose="020B0609020204030204" pitchFamily="49" charset="0"/>
              </a:rPr>
              <a:t>FileHandler</a:t>
            </a:r>
            <a:endParaRPr lang="en-MY" sz="6000" b="1" dirty="0">
              <a:solidFill>
                <a:schemeClr val="bg2"/>
              </a:solidFill>
              <a:latin typeface="Consolas" panose="020B0609020204030204" pitchFamily="49" charset="0"/>
            </a:endParaRPr>
          </a:p>
          <a:p>
            <a:r>
              <a:rPr lang="en-MY" sz="6000" b="1" dirty="0">
                <a:solidFill>
                  <a:schemeClr val="bg2"/>
                </a:solidFill>
                <a:latin typeface="Consolas" panose="020B0609020204030204" pitchFamily="49" charset="0"/>
              </a:rPr>
              <a:t>CLASS</a:t>
            </a:r>
          </a:p>
        </p:txBody>
      </p:sp>
      <p:sp>
        <p:nvSpPr>
          <p:cNvPr id="8" name="TextBox 7">
            <a:extLst>
              <a:ext uri="{FF2B5EF4-FFF2-40B4-BE49-F238E27FC236}">
                <a16:creationId xmlns:a16="http://schemas.microsoft.com/office/drawing/2014/main" id="{58EAE6FE-2D2A-41A4-9AFF-D67EEF4B8653}"/>
              </a:ext>
            </a:extLst>
          </p:cNvPr>
          <p:cNvSpPr txBox="1"/>
          <p:nvPr/>
        </p:nvSpPr>
        <p:spPr>
          <a:xfrm>
            <a:off x="457201" y="2396192"/>
            <a:ext cx="5638800" cy="400110"/>
          </a:xfrm>
          <a:prstGeom prst="rect">
            <a:avLst/>
          </a:prstGeom>
          <a:noFill/>
        </p:spPr>
        <p:txBody>
          <a:bodyPr wrap="square" rtlCol="0">
            <a:spAutoFit/>
          </a:bodyPr>
          <a:lstStyle/>
          <a:p>
            <a:r>
              <a:rPr lang="en-US" sz="2000" b="1" dirty="0">
                <a:solidFill>
                  <a:schemeClr val="bg2"/>
                </a:solidFill>
                <a:latin typeface="Consolas" panose="020B0609020204030204" pitchFamily="49" charset="0"/>
              </a:rPr>
              <a:t>&gt; Handles file reading &amp; writing</a:t>
            </a:r>
            <a:endParaRPr lang="en-MY" sz="2000" b="1" dirty="0">
              <a:solidFill>
                <a:schemeClr val="bg2"/>
              </a:solidFill>
              <a:latin typeface="Consolas" panose="020B0609020204030204" pitchFamily="49" charset="0"/>
            </a:endParaRPr>
          </a:p>
        </p:txBody>
      </p:sp>
      <p:pic>
        <p:nvPicPr>
          <p:cNvPr id="6" name="Picture 5" descr="Text&#10;&#10;Description automatically generated with medium confidence">
            <a:extLst>
              <a:ext uri="{FF2B5EF4-FFF2-40B4-BE49-F238E27FC236}">
                <a16:creationId xmlns:a16="http://schemas.microsoft.com/office/drawing/2014/main" id="{ADD55F97-0E41-49C1-8302-E84FC7BC2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178906"/>
            <a:ext cx="6096000" cy="4500188"/>
          </a:xfrm>
          <a:prstGeom prst="rect">
            <a:avLst/>
          </a:prstGeom>
        </p:spPr>
      </p:pic>
    </p:spTree>
    <p:extLst>
      <p:ext uri="{BB962C8B-B14F-4D97-AF65-F5344CB8AC3E}">
        <p14:creationId xmlns:p14="http://schemas.microsoft.com/office/powerpoint/2010/main" val="318807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2FD429-633B-458C-913E-E0B9312F4372}"/>
              </a:ext>
            </a:extLst>
          </p:cNvPr>
          <p:cNvSpPr txBox="1"/>
          <p:nvPr/>
        </p:nvSpPr>
        <p:spPr>
          <a:xfrm>
            <a:off x="457200" y="457200"/>
            <a:ext cx="11272344" cy="1938992"/>
          </a:xfrm>
          <a:prstGeom prst="rect">
            <a:avLst/>
          </a:prstGeom>
          <a:noFill/>
        </p:spPr>
        <p:txBody>
          <a:bodyPr wrap="square" rtlCol="0">
            <a:spAutoFit/>
          </a:bodyPr>
          <a:lstStyle/>
          <a:p>
            <a:r>
              <a:rPr lang="en-MY" sz="6000" b="1" dirty="0">
                <a:solidFill>
                  <a:schemeClr val="bg2"/>
                </a:solidFill>
                <a:latin typeface="Consolas" panose="020B0609020204030204" pitchFamily="49" charset="0"/>
              </a:rPr>
              <a:t>Main</a:t>
            </a:r>
          </a:p>
          <a:p>
            <a:r>
              <a:rPr lang="en-MY" sz="6000" b="1" dirty="0">
                <a:solidFill>
                  <a:schemeClr val="bg2"/>
                </a:solidFill>
                <a:latin typeface="Consolas" panose="020B0609020204030204" pitchFamily="49" charset="0"/>
              </a:rPr>
              <a:t>CLASS</a:t>
            </a:r>
          </a:p>
        </p:txBody>
      </p:sp>
      <p:sp>
        <p:nvSpPr>
          <p:cNvPr id="8" name="TextBox 7">
            <a:extLst>
              <a:ext uri="{FF2B5EF4-FFF2-40B4-BE49-F238E27FC236}">
                <a16:creationId xmlns:a16="http://schemas.microsoft.com/office/drawing/2014/main" id="{58EAE6FE-2D2A-41A4-9AFF-D67EEF4B8653}"/>
              </a:ext>
            </a:extLst>
          </p:cNvPr>
          <p:cNvSpPr txBox="1"/>
          <p:nvPr/>
        </p:nvSpPr>
        <p:spPr>
          <a:xfrm>
            <a:off x="457200" y="2396192"/>
            <a:ext cx="5638800" cy="1323439"/>
          </a:xfrm>
          <a:prstGeom prst="rect">
            <a:avLst/>
          </a:prstGeom>
          <a:noFill/>
        </p:spPr>
        <p:txBody>
          <a:bodyPr wrap="square" rtlCol="0">
            <a:spAutoFit/>
          </a:bodyPr>
          <a:lstStyle/>
          <a:p>
            <a:r>
              <a:rPr lang="en-US" sz="2000" b="1" dirty="0">
                <a:solidFill>
                  <a:schemeClr val="bg2"/>
                </a:solidFill>
                <a:latin typeface="Consolas" panose="020B0609020204030204" pitchFamily="49" charset="0"/>
              </a:rPr>
              <a:t>&gt; Where the program begins its execution</a:t>
            </a:r>
          </a:p>
          <a:p>
            <a:endParaRPr lang="en-US" sz="2000" b="1" dirty="0">
              <a:solidFill>
                <a:schemeClr val="bg2"/>
              </a:solidFill>
              <a:latin typeface="Consolas" panose="020B0609020204030204" pitchFamily="49" charset="0"/>
            </a:endParaRPr>
          </a:p>
          <a:p>
            <a:r>
              <a:rPr lang="en-US" sz="2000" b="1" dirty="0">
                <a:solidFill>
                  <a:schemeClr val="bg2"/>
                </a:solidFill>
                <a:latin typeface="Consolas" panose="020B0609020204030204" pitchFamily="49" charset="0"/>
              </a:rPr>
              <a:t>&gt; Displays the main menu</a:t>
            </a:r>
            <a:endParaRPr lang="en-MY" sz="2000" b="1" dirty="0">
              <a:solidFill>
                <a:schemeClr val="bg2"/>
              </a:solidFill>
              <a:latin typeface="Consolas" panose="020B0609020204030204" pitchFamily="49" charset="0"/>
            </a:endParaRPr>
          </a:p>
        </p:txBody>
      </p:sp>
      <p:pic>
        <p:nvPicPr>
          <p:cNvPr id="4" name="Picture 3" descr="A picture containing graphical user interface&#10;&#10;Description automatically generated">
            <a:extLst>
              <a:ext uri="{FF2B5EF4-FFF2-40B4-BE49-F238E27FC236}">
                <a16:creationId xmlns:a16="http://schemas.microsoft.com/office/drawing/2014/main" id="{A889B92E-E7DD-4D6E-8EFE-714132DA6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17230"/>
            <a:ext cx="6096000" cy="3223539"/>
          </a:xfrm>
          <a:prstGeom prst="rect">
            <a:avLst/>
          </a:prstGeom>
        </p:spPr>
      </p:pic>
    </p:spTree>
    <p:extLst>
      <p:ext uri="{BB962C8B-B14F-4D97-AF65-F5344CB8AC3E}">
        <p14:creationId xmlns:p14="http://schemas.microsoft.com/office/powerpoint/2010/main" val="92554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2FD429-633B-458C-913E-E0B9312F4372}"/>
              </a:ext>
            </a:extLst>
          </p:cNvPr>
          <p:cNvSpPr txBox="1"/>
          <p:nvPr/>
        </p:nvSpPr>
        <p:spPr>
          <a:xfrm>
            <a:off x="457200" y="457200"/>
            <a:ext cx="11272344" cy="1938992"/>
          </a:xfrm>
          <a:prstGeom prst="rect">
            <a:avLst/>
          </a:prstGeom>
          <a:noFill/>
        </p:spPr>
        <p:txBody>
          <a:bodyPr wrap="square" rtlCol="0">
            <a:spAutoFit/>
          </a:bodyPr>
          <a:lstStyle/>
          <a:p>
            <a:r>
              <a:rPr lang="en-MY" sz="6000" b="1" dirty="0">
                <a:solidFill>
                  <a:schemeClr val="bg2"/>
                </a:solidFill>
                <a:latin typeface="Consolas" panose="020B0609020204030204" pitchFamily="49" charset="0"/>
              </a:rPr>
              <a:t>Employee</a:t>
            </a:r>
          </a:p>
          <a:p>
            <a:r>
              <a:rPr lang="en-MY" sz="6000" b="1" dirty="0">
                <a:solidFill>
                  <a:schemeClr val="bg2"/>
                </a:solidFill>
                <a:latin typeface="Consolas" panose="020B0609020204030204" pitchFamily="49" charset="0"/>
              </a:rPr>
              <a:t>CLASS</a:t>
            </a:r>
          </a:p>
        </p:txBody>
      </p:sp>
      <p:sp>
        <p:nvSpPr>
          <p:cNvPr id="8" name="TextBox 7">
            <a:extLst>
              <a:ext uri="{FF2B5EF4-FFF2-40B4-BE49-F238E27FC236}">
                <a16:creationId xmlns:a16="http://schemas.microsoft.com/office/drawing/2014/main" id="{58EAE6FE-2D2A-41A4-9AFF-D67EEF4B8653}"/>
              </a:ext>
            </a:extLst>
          </p:cNvPr>
          <p:cNvSpPr txBox="1"/>
          <p:nvPr/>
        </p:nvSpPr>
        <p:spPr>
          <a:xfrm>
            <a:off x="457200" y="2396192"/>
            <a:ext cx="5638800" cy="1323439"/>
          </a:xfrm>
          <a:prstGeom prst="rect">
            <a:avLst/>
          </a:prstGeom>
          <a:noFill/>
        </p:spPr>
        <p:txBody>
          <a:bodyPr wrap="square" rtlCol="0">
            <a:spAutoFit/>
          </a:bodyPr>
          <a:lstStyle/>
          <a:p>
            <a:r>
              <a:rPr lang="en-US" sz="2000" b="1" dirty="0">
                <a:solidFill>
                  <a:schemeClr val="bg2"/>
                </a:solidFill>
                <a:latin typeface="Consolas" panose="020B0609020204030204" pitchFamily="49" charset="0"/>
              </a:rPr>
              <a:t>&gt; An abstract class</a:t>
            </a:r>
          </a:p>
          <a:p>
            <a:endParaRPr lang="en-US" sz="2000" b="1" dirty="0">
              <a:solidFill>
                <a:schemeClr val="bg2"/>
              </a:solidFill>
              <a:latin typeface="Consolas" panose="020B0609020204030204" pitchFamily="49" charset="0"/>
            </a:endParaRPr>
          </a:p>
          <a:p>
            <a:r>
              <a:rPr lang="en-US" sz="2000" b="1" dirty="0">
                <a:solidFill>
                  <a:schemeClr val="bg2"/>
                </a:solidFill>
                <a:latin typeface="Consolas" panose="020B0609020204030204" pitchFamily="49" charset="0"/>
              </a:rPr>
              <a:t>&gt; Contain the attributes for the employee</a:t>
            </a:r>
            <a:endParaRPr lang="en-MY" sz="2000" b="1" dirty="0">
              <a:solidFill>
                <a:schemeClr val="bg2"/>
              </a:solidFill>
              <a:latin typeface="Consolas" panose="020B0609020204030204" pitchFamily="49" charset="0"/>
            </a:endParaRPr>
          </a:p>
        </p:txBody>
      </p:sp>
      <p:pic>
        <p:nvPicPr>
          <p:cNvPr id="4" name="Picture 3" descr="Text&#10;&#10;Description automatically generated">
            <a:extLst>
              <a:ext uri="{FF2B5EF4-FFF2-40B4-BE49-F238E27FC236}">
                <a16:creationId xmlns:a16="http://schemas.microsoft.com/office/drawing/2014/main" id="{549C1D9B-0F04-4723-9EFA-38A3085FD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3756" y="0"/>
            <a:ext cx="4018031" cy="6858000"/>
          </a:xfrm>
          <a:prstGeom prst="rect">
            <a:avLst/>
          </a:prstGeom>
        </p:spPr>
      </p:pic>
    </p:spTree>
    <p:extLst>
      <p:ext uri="{BB962C8B-B14F-4D97-AF65-F5344CB8AC3E}">
        <p14:creationId xmlns:p14="http://schemas.microsoft.com/office/powerpoint/2010/main" val="2171319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2FD429-633B-458C-913E-E0B9312F4372}"/>
              </a:ext>
            </a:extLst>
          </p:cNvPr>
          <p:cNvSpPr txBox="1"/>
          <p:nvPr/>
        </p:nvSpPr>
        <p:spPr>
          <a:xfrm>
            <a:off x="457200" y="457200"/>
            <a:ext cx="11272344" cy="1938992"/>
          </a:xfrm>
          <a:prstGeom prst="rect">
            <a:avLst/>
          </a:prstGeom>
          <a:noFill/>
        </p:spPr>
        <p:txBody>
          <a:bodyPr wrap="square" rtlCol="0">
            <a:spAutoFit/>
          </a:bodyPr>
          <a:lstStyle/>
          <a:p>
            <a:r>
              <a:rPr lang="en-MY" sz="6000" b="1" dirty="0">
                <a:solidFill>
                  <a:schemeClr val="bg2"/>
                </a:solidFill>
                <a:latin typeface="Consolas" panose="020B0609020204030204" pitchFamily="49" charset="0"/>
              </a:rPr>
              <a:t>Manager</a:t>
            </a:r>
          </a:p>
          <a:p>
            <a:r>
              <a:rPr lang="en-MY" sz="6000" b="1" dirty="0">
                <a:solidFill>
                  <a:schemeClr val="bg2"/>
                </a:solidFill>
                <a:latin typeface="Consolas" panose="020B0609020204030204" pitchFamily="49" charset="0"/>
              </a:rPr>
              <a:t>CLASS</a:t>
            </a:r>
          </a:p>
        </p:txBody>
      </p:sp>
      <p:sp>
        <p:nvSpPr>
          <p:cNvPr id="8" name="TextBox 7">
            <a:extLst>
              <a:ext uri="{FF2B5EF4-FFF2-40B4-BE49-F238E27FC236}">
                <a16:creationId xmlns:a16="http://schemas.microsoft.com/office/drawing/2014/main" id="{58EAE6FE-2D2A-41A4-9AFF-D67EEF4B8653}"/>
              </a:ext>
            </a:extLst>
          </p:cNvPr>
          <p:cNvSpPr txBox="1"/>
          <p:nvPr/>
        </p:nvSpPr>
        <p:spPr>
          <a:xfrm>
            <a:off x="457200" y="2396192"/>
            <a:ext cx="5638800" cy="1015663"/>
          </a:xfrm>
          <a:prstGeom prst="rect">
            <a:avLst/>
          </a:prstGeom>
          <a:noFill/>
        </p:spPr>
        <p:txBody>
          <a:bodyPr wrap="square" rtlCol="0">
            <a:spAutoFit/>
          </a:bodyPr>
          <a:lstStyle/>
          <a:p>
            <a:r>
              <a:rPr lang="en-US" sz="2000" b="1" dirty="0">
                <a:solidFill>
                  <a:schemeClr val="bg2"/>
                </a:solidFill>
                <a:latin typeface="Consolas" panose="020B0609020204030204" pitchFamily="49" charset="0"/>
              </a:rPr>
              <a:t>&gt; Inherits the Employee Class</a:t>
            </a:r>
          </a:p>
          <a:p>
            <a:r>
              <a:rPr lang="en-US" sz="2000" b="1" dirty="0">
                <a:solidFill>
                  <a:schemeClr val="bg2"/>
                </a:solidFill>
                <a:latin typeface="Consolas" panose="020B0609020204030204" pitchFamily="49" charset="0"/>
              </a:rPr>
              <a:t> </a:t>
            </a:r>
          </a:p>
          <a:p>
            <a:r>
              <a:rPr lang="en-US" sz="2000" b="1" dirty="0">
                <a:solidFill>
                  <a:schemeClr val="bg2"/>
                </a:solidFill>
                <a:latin typeface="Consolas" panose="020B0609020204030204" pitchFamily="49" charset="0"/>
              </a:rPr>
              <a:t>&gt; Displays the Manager menu</a:t>
            </a:r>
            <a:endParaRPr lang="en-MY" sz="2000" b="1" dirty="0">
              <a:solidFill>
                <a:schemeClr val="bg2"/>
              </a:solidFill>
              <a:latin typeface="Consolas" panose="020B0609020204030204" pitchFamily="49" charset="0"/>
            </a:endParaRPr>
          </a:p>
        </p:txBody>
      </p:sp>
      <p:pic>
        <p:nvPicPr>
          <p:cNvPr id="4" name="Picture 3" descr="Text&#10;&#10;Description automatically generated">
            <a:extLst>
              <a:ext uri="{FF2B5EF4-FFF2-40B4-BE49-F238E27FC236}">
                <a16:creationId xmlns:a16="http://schemas.microsoft.com/office/drawing/2014/main" id="{478F893E-7B43-4B58-AECD-2A31C3ED5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21342"/>
            <a:ext cx="6096000" cy="4181026"/>
          </a:xfrm>
          <a:prstGeom prst="rect">
            <a:avLst/>
          </a:prstGeom>
        </p:spPr>
      </p:pic>
    </p:spTree>
    <p:extLst>
      <p:ext uri="{BB962C8B-B14F-4D97-AF65-F5344CB8AC3E}">
        <p14:creationId xmlns:p14="http://schemas.microsoft.com/office/powerpoint/2010/main" val="30721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8FCA75-489C-46DA-AD49-49C5A35DA57A}"/>
              </a:ext>
            </a:extLst>
          </p:cNvPr>
          <p:cNvSpPr txBox="1"/>
          <p:nvPr/>
        </p:nvSpPr>
        <p:spPr>
          <a:xfrm>
            <a:off x="459828" y="2644170"/>
            <a:ext cx="11272344" cy="1569660"/>
          </a:xfrm>
          <a:prstGeom prst="rect">
            <a:avLst/>
          </a:prstGeom>
          <a:noFill/>
        </p:spPr>
        <p:txBody>
          <a:bodyPr wrap="square" rtlCol="0">
            <a:spAutoFit/>
          </a:bodyPr>
          <a:lstStyle/>
          <a:p>
            <a:r>
              <a:rPr lang="en-MY" sz="9600" b="1" dirty="0">
                <a:solidFill>
                  <a:schemeClr val="bg2"/>
                </a:solidFill>
                <a:latin typeface="Consolas" panose="020B0609020204030204" pitchFamily="49" charset="0"/>
              </a:rPr>
              <a:t>	INTRODUCTION</a:t>
            </a:r>
            <a:endParaRPr lang="en-US" sz="9600" b="1" dirty="0">
              <a:solidFill>
                <a:schemeClr val="bg2"/>
              </a:solidFill>
              <a:latin typeface="Consolas" panose="020B0609020204030204" pitchFamily="49" charset="0"/>
            </a:endParaRPr>
          </a:p>
        </p:txBody>
      </p:sp>
    </p:spTree>
    <p:extLst>
      <p:ext uri="{BB962C8B-B14F-4D97-AF65-F5344CB8AC3E}">
        <p14:creationId xmlns:p14="http://schemas.microsoft.com/office/powerpoint/2010/main" val="1374899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2FD429-633B-458C-913E-E0B9312F4372}"/>
              </a:ext>
            </a:extLst>
          </p:cNvPr>
          <p:cNvSpPr txBox="1"/>
          <p:nvPr/>
        </p:nvSpPr>
        <p:spPr>
          <a:xfrm>
            <a:off x="457200" y="457200"/>
            <a:ext cx="11272344" cy="1938992"/>
          </a:xfrm>
          <a:prstGeom prst="rect">
            <a:avLst/>
          </a:prstGeom>
          <a:noFill/>
        </p:spPr>
        <p:txBody>
          <a:bodyPr wrap="square" rtlCol="0">
            <a:spAutoFit/>
          </a:bodyPr>
          <a:lstStyle/>
          <a:p>
            <a:r>
              <a:rPr lang="en-MY" sz="6000" b="1" dirty="0">
                <a:solidFill>
                  <a:schemeClr val="bg2"/>
                </a:solidFill>
                <a:latin typeface="Consolas" panose="020B0609020204030204" pitchFamily="49" charset="0"/>
              </a:rPr>
              <a:t>Log</a:t>
            </a:r>
          </a:p>
          <a:p>
            <a:r>
              <a:rPr lang="en-MY" sz="6000" b="1" dirty="0">
                <a:solidFill>
                  <a:schemeClr val="bg2"/>
                </a:solidFill>
                <a:latin typeface="Consolas" panose="020B0609020204030204" pitchFamily="49" charset="0"/>
              </a:rPr>
              <a:t>CLASS</a:t>
            </a:r>
          </a:p>
        </p:txBody>
      </p:sp>
      <p:sp>
        <p:nvSpPr>
          <p:cNvPr id="8" name="TextBox 7">
            <a:extLst>
              <a:ext uri="{FF2B5EF4-FFF2-40B4-BE49-F238E27FC236}">
                <a16:creationId xmlns:a16="http://schemas.microsoft.com/office/drawing/2014/main" id="{58EAE6FE-2D2A-41A4-9AFF-D67EEF4B8653}"/>
              </a:ext>
            </a:extLst>
          </p:cNvPr>
          <p:cNvSpPr txBox="1"/>
          <p:nvPr/>
        </p:nvSpPr>
        <p:spPr>
          <a:xfrm>
            <a:off x="457200" y="2396192"/>
            <a:ext cx="5638800" cy="707886"/>
          </a:xfrm>
          <a:prstGeom prst="rect">
            <a:avLst/>
          </a:prstGeom>
          <a:noFill/>
        </p:spPr>
        <p:txBody>
          <a:bodyPr wrap="square" rtlCol="0">
            <a:spAutoFit/>
          </a:bodyPr>
          <a:lstStyle/>
          <a:p>
            <a:r>
              <a:rPr lang="en-US" sz="2000" b="1" dirty="0">
                <a:solidFill>
                  <a:schemeClr val="bg2"/>
                </a:solidFill>
                <a:latin typeface="Consolas" panose="020B0609020204030204" pitchFamily="49" charset="0"/>
              </a:rPr>
              <a:t>&gt; Display &amp; handles the employee login &amp; logout process</a:t>
            </a:r>
            <a:endParaRPr lang="en-MY" sz="2000" b="1" dirty="0">
              <a:solidFill>
                <a:schemeClr val="bg2"/>
              </a:solidFill>
              <a:latin typeface="Consolas" panose="020B0609020204030204" pitchFamily="49" charset="0"/>
            </a:endParaRPr>
          </a:p>
        </p:txBody>
      </p:sp>
      <p:pic>
        <p:nvPicPr>
          <p:cNvPr id="4" name="Picture 3" descr="A picture containing text&#10;&#10;Description automatically generated">
            <a:extLst>
              <a:ext uri="{FF2B5EF4-FFF2-40B4-BE49-F238E27FC236}">
                <a16:creationId xmlns:a16="http://schemas.microsoft.com/office/drawing/2014/main" id="{45661528-8145-4938-9396-F2C3841CA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20372"/>
            <a:ext cx="6096000" cy="5617256"/>
          </a:xfrm>
          <a:prstGeom prst="rect">
            <a:avLst/>
          </a:prstGeom>
        </p:spPr>
      </p:pic>
    </p:spTree>
    <p:extLst>
      <p:ext uri="{BB962C8B-B14F-4D97-AF65-F5344CB8AC3E}">
        <p14:creationId xmlns:p14="http://schemas.microsoft.com/office/powerpoint/2010/main" val="4067235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2FD429-633B-458C-913E-E0B9312F4372}"/>
              </a:ext>
            </a:extLst>
          </p:cNvPr>
          <p:cNvSpPr txBox="1"/>
          <p:nvPr/>
        </p:nvSpPr>
        <p:spPr>
          <a:xfrm>
            <a:off x="457200" y="457200"/>
            <a:ext cx="11272344" cy="1938992"/>
          </a:xfrm>
          <a:prstGeom prst="rect">
            <a:avLst/>
          </a:prstGeom>
          <a:noFill/>
        </p:spPr>
        <p:txBody>
          <a:bodyPr wrap="square" rtlCol="0">
            <a:spAutoFit/>
          </a:bodyPr>
          <a:lstStyle/>
          <a:p>
            <a:r>
              <a:rPr lang="en-MY" sz="6000" b="1" dirty="0">
                <a:solidFill>
                  <a:schemeClr val="bg2"/>
                </a:solidFill>
                <a:latin typeface="Consolas" panose="020B0609020204030204" pitchFamily="49" charset="0"/>
              </a:rPr>
              <a:t>Petrol</a:t>
            </a:r>
          </a:p>
          <a:p>
            <a:r>
              <a:rPr lang="en-MY" sz="6000" b="1" dirty="0">
                <a:solidFill>
                  <a:schemeClr val="bg2"/>
                </a:solidFill>
                <a:latin typeface="Consolas" panose="020B0609020204030204" pitchFamily="49" charset="0"/>
              </a:rPr>
              <a:t>CLASS</a:t>
            </a:r>
          </a:p>
        </p:txBody>
      </p:sp>
      <p:sp>
        <p:nvSpPr>
          <p:cNvPr id="8" name="TextBox 7">
            <a:extLst>
              <a:ext uri="{FF2B5EF4-FFF2-40B4-BE49-F238E27FC236}">
                <a16:creationId xmlns:a16="http://schemas.microsoft.com/office/drawing/2014/main" id="{58EAE6FE-2D2A-41A4-9AFF-D67EEF4B8653}"/>
              </a:ext>
            </a:extLst>
          </p:cNvPr>
          <p:cNvSpPr txBox="1"/>
          <p:nvPr/>
        </p:nvSpPr>
        <p:spPr>
          <a:xfrm>
            <a:off x="457200" y="2396192"/>
            <a:ext cx="5638800" cy="1323439"/>
          </a:xfrm>
          <a:prstGeom prst="rect">
            <a:avLst/>
          </a:prstGeom>
          <a:noFill/>
        </p:spPr>
        <p:txBody>
          <a:bodyPr wrap="square" rtlCol="0">
            <a:spAutoFit/>
          </a:bodyPr>
          <a:lstStyle/>
          <a:p>
            <a:r>
              <a:rPr lang="en-US" sz="2000" b="1" dirty="0">
                <a:solidFill>
                  <a:schemeClr val="bg2"/>
                </a:solidFill>
                <a:latin typeface="Consolas" panose="020B0609020204030204" pitchFamily="49" charset="0"/>
              </a:rPr>
              <a:t>&gt; Contain the attributes for the petrol</a:t>
            </a:r>
          </a:p>
          <a:p>
            <a:endParaRPr lang="en-US" sz="2000" b="1" dirty="0">
              <a:solidFill>
                <a:schemeClr val="bg2"/>
              </a:solidFill>
              <a:latin typeface="Consolas" panose="020B0609020204030204" pitchFamily="49" charset="0"/>
            </a:endParaRPr>
          </a:p>
          <a:p>
            <a:r>
              <a:rPr lang="en-US" sz="2000" b="1" dirty="0">
                <a:solidFill>
                  <a:schemeClr val="bg2"/>
                </a:solidFill>
                <a:latin typeface="Consolas" panose="020B0609020204030204" pitchFamily="49" charset="0"/>
              </a:rPr>
              <a:t>&gt; Calculate the volume of petrol from the price input</a:t>
            </a:r>
            <a:endParaRPr lang="en-MY" sz="2000" b="1" dirty="0">
              <a:solidFill>
                <a:schemeClr val="bg2"/>
              </a:solidFill>
              <a:latin typeface="Consolas" panose="020B0609020204030204" pitchFamily="49" charset="0"/>
            </a:endParaRPr>
          </a:p>
        </p:txBody>
      </p:sp>
      <p:pic>
        <p:nvPicPr>
          <p:cNvPr id="4" name="Picture 3">
            <a:extLst>
              <a:ext uri="{FF2B5EF4-FFF2-40B4-BE49-F238E27FC236}">
                <a16:creationId xmlns:a16="http://schemas.microsoft.com/office/drawing/2014/main" id="{B0DD1F74-AF38-401D-ADEA-7F6594076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0" y="15355"/>
            <a:ext cx="5757468" cy="6842645"/>
          </a:xfrm>
          <a:prstGeom prst="rect">
            <a:avLst/>
          </a:prstGeom>
        </p:spPr>
      </p:pic>
    </p:spTree>
    <p:extLst>
      <p:ext uri="{BB962C8B-B14F-4D97-AF65-F5344CB8AC3E}">
        <p14:creationId xmlns:p14="http://schemas.microsoft.com/office/powerpoint/2010/main" val="3519544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2FD429-633B-458C-913E-E0B9312F4372}"/>
              </a:ext>
            </a:extLst>
          </p:cNvPr>
          <p:cNvSpPr txBox="1"/>
          <p:nvPr/>
        </p:nvSpPr>
        <p:spPr>
          <a:xfrm>
            <a:off x="457200" y="457200"/>
            <a:ext cx="11272344" cy="1938992"/>
          </a:xfrm>
          <a:prstGeom prst="rect">
            <a:avLst/>
          </a:prstGeom>
          <a:noFill/>
        </p:spPr>
        <p:txBody>
          <a:bodyPr wrap="square" rtlCol="0">
            <a:spAutoFit/>
          </a:bodyPr>
          <a:lstStyle/>
          <a:p>
            <a:r>
              <a:rPr lang="en-MY" sz="6000" b="1" dirty="0">
                <a:solidFill>
                  <a:schemeClr val="bg2"/>
                </a:solidFill>
                <a:latin typeface="Consolas" panose="020B0609020204030204" pitchFamily="49" charset="0"/>
              </a:rPr>
              <a:t>Request</a:t>
            </a:r>
          </a:p>
          <a:p>
            <a:r>
              <a:rPr lang="en-MY" sz="6000" b="1" dirty="0">
                <a:solidFill>
                  <a:schemeClr val="bg2"/>
                </a:solidFill>
                <a:latin typeface="Consolas" panose="020B0609020204030204" pitchFamily="49" charset="0"/>
              </a:rPr>
              <a:t>CLASS</a:t>
            </a:r>
          </a:p>
        </p:txBody>
      </p:sp>
      <p:sp>
        <p:nvSpPr>
          <p:cNvPr id="8" name="TextBox 7">
            <a:extLst>
              <a:ext uri="{FF2B5EF4-FFF2-40B4-BE49-F238E27FC236}">
                <a16:creationId xmlns:a16="http://schemas.microsoft.com/office/drawing/2014/main" id="{58EAE6FE-2D2A-41A4-9AFF-D67EEF4B8653}"/>
              </a:ext>
            </a:extLst>
          </p:cNvPr>
          <p:cNvSpPr txBox="1"/>
          <p:nvPr/>
        </p:nvSpPr>
        <p:spPr>
          <a:xfrm>
            <a:off x="457200" y="2396192"/>
            <a:ext cx="5638800" cy="3477875"/>
          </a:xfrm>
          <a:prstGeom prst="rect">
            <a:avLst/>
          </a:prstGeom>
          <a:noFill/>
        </p:spPr>
        <p:txBody>
          <a:bodyPr wrap="square" rtlCol="0">
            <a:spAutoFit/>
          </a:bodyPr>
          <a:lstStyle/>
          <a:p>
            <a:r>
              <a:rPr lang="en-US" sz="2000" b="1" dirty="0">
                <a:solidFill>
                  <a:schemeClr val="bg2"/>
                </a:solidFill>
                <a:latin typeface="Consolas" panose="020B0609020204030204" pitchFamily="49" charset="0"/>
              </a:rPr>
              <a:t>&gt; Contain the attributes for the request information</a:t>
            </a:r>
          </a:p>
          <a:p>
            <a:endParaRPr lang="en-US" sz="2000" b="1" dirty="0">
              <a:solidFill>
                <a:schemeClr val="bg2"/>
              </a:solidFill>
              <a:latin typeface="Consolas" panose="020B0609020204030204" pitchFamily="49" charset="0"/>
            </a:endParaRPr>
          </a:p>
          <a:p>
            <a:r>
              <a:rPr lang="en-US" sz="2000" b="1" dirty="0">
                <a:solidFill>
                  <a:schemeClr val="bg2"/>
                </a:solidFill>
                <a:latin typeface="Consolas" panose="020B0609020204030204" pitchFamily="49" charset="0"/>
              </a:rPr>
              <a:t>&gt; Display the customer-side menus for customer inputs</a:t>
            </a:r>
          </a:p>
          <a:p>
            <a:endParaRPr lang="en-US" sz="2000" b="1" dirty="0">
              <a:solidFill>
                <a:schemeClr val="bg2"/>
              </a:solidFill>
              <a:latin typeface="Consolas" panose="020B0609020204030204" pitchFamily="49" charset="0"/>
            </a:endParaRPr>
          </a:p>
          <a:p>
            <a:r>
              <a:rPr lang="en-US" sz="2000" b="1" dirty="0">
                <a:solidFill>
                  <a:schemeClr val="bg2"/>
                </a:solidFill>
                <a:latin typeface="Consolas" panose="020B0609020204030204" pitchFamily="49" charset="0"/>
              </a:rPr>
              <a:t>&gt; Displays the available pump and fuel types</a:t>
            </a:r>
          </a:p>
          <a:p>
            <a:endParaRPr lang="en-US" sz="2000" b="1" dirty="0">
              <a:solidFill>
                <a:schemeClr val="bg2"/>
              </a:solidFill>
              <a:latin typeface="Consolas" panose="020B0609020204030204" pitchFamily="49" charset="0"/>
            </a:endParaRPr>
          </a:p>
          <a:p>
            <a:r>
              <a:rPr lang="en-US" sz="2000" b="1" dirty="0">
                <a:solidFill>
                  <a:schemeClr val="bg2"/>
                </a:solidFill>
                <a:latin typeface="Consolas" panose="020B0609020204030204" pitchFamily="49" charset="0"/>
              </a:rPr>
              <a:t>&gt; Process and displays the request information</a:t>
            </a:r>
            <a:endParaRPr lang="en-MY" sz="2000" b="1" dirty="0">
              <a:solidFill>
                <a:schemeClr val="bg2"/>
              </a:solidFill>
              <a:latin typeface="Consolas" panose="020B0609020204030204" pitchFamily="49" charset="0"/>
            </a:endParaRPr>
          </a:p>
        </p:txBody>
      </p:sp>
      <p:pic>
        <p:nvPicPr>
          <p:cNvPr id="4" name="Picture 3" descr="Text&#10;&#10;Description automatically generated with medium confidence">
            <a:extLst>
              <a:ext uri="{FF2B5EF4-FFF2-40B4-BE49-F238E27FC236}">
                <a16:creationId xmlns:a16="http://schemas.microsoft.com/office/drawing/2014/main" id="{DA85F915-881E-4148-BA8D-60E489031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9507" y="0"/>
            <a:ext cx="3266529" cy="6858000"/>
          </a:xfrm>
          <a:prstGeom prst="rect">
            <a:avLst/>
          </a:prstGeom>
        </p:spPr>
      </p:pic>
    </p:spTree>
    <p:extLst>
      <p:ext uri="{BB962C8B-B14F-4D97-AF65-F5344CB8AC3E}">
        <p14:creationId xmlns:p14="http://schemas.microsoft.com/office/powerpoint/2010/main" val="729848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2FD429-633B-458C-913E-E0B9312F4372}"/>
              </a:ext>
            </a:extLst>
          </p:cNvPr>
          <p:cNvSpPr txBox="1"/>
          <p:nvPr/>
        </p:nvSpPr>
        <p:spPr>
          <a:xfrm>
            <a:off x="457200" y="457200"/>
            <a:ext cx="11272344" cy="1938992"/>
          </a:xfrm>
          <a:prstGeom prst="rect">
            <a:avLst/>
          </a:prstGeom>
          <a:noFill/>
        </p:spPr>
        <p:txBody>
          <a:bodyPr wrap="square" rtlCol="0">
            <a:spAutoFit/>
          </a:bodyPr>
          <a:lstStyle/>
          <a:p>
            <a:r>
              <a:rPr lang="en-MY" sz="6000" b="1" dirty="0">
                <a:solidFill>
                  <a:schemeClr val="bg2"/>
                </a:solidFill>
                <a:latin typeface="Consolas" panose="020B0609020204030204" pitchFamily="49" charset="0"/>
              </a:rPr>
              <a:t>Payment</a:t>
            </a:r>
          </a:p>
          <a:p>
            <a:r>
              <a:rPr lang="en-MY" sz="6000" b="1" dirty="0">
                <a:solidFill>
                  <a:schemeClr val="bg2"/>
                </a:solidFill>
                <a:latin typeface="Consolas" panose="020B0609020204030204" pitchFamily="49" charset="0"/>
              </a:rPr>
              <a:t>CLASS</a:t>
            </a:r>
          </a:p>
        </p:txBody>
      </p:sp>
      <p:sp>
        <p:nvSpPr>
          <p:cNvPr id="8" name="TextBox 7">
            <a:extLst>
              <a:ext uri="{FF2B5EF4-FFF2-40B4-BE49-F238E27FC236}">
                <a16:creationId xmlns:a16="http://schemas.microsoft.com/office/drawing/2014/main" id="{58EAE6FE-2D2A-41A4-9AFF-D67EEF4B8653}"/>
              </a:ext>
            </a:extLst>
          </p:cNvPr>
          <p:cNvSpPr txBox="1"/>
          <p:nvPr/>
        </p:nvSpPr>
        <p:spPr>
          <a:xfrm>
            <a:off x="457200" y="2396192"/>
            <a:ext cx="5638800" cy="1938992"/>
          </a:xfrm>
          <a:prstGeom prst="rect">
            <a:avLst/>
          </a:prstGeom>
          <a:noFill/>
        </p:spPr>
        <p:txBody>
          <a:bodyPr wrap="square" rtlCol="0">
            <a:spAutoFit/>
          </a:bodyPr>
          <a:lstStyle/>
          <a:p>
            <a:r>
              <a:rPr lang="en-US" sz="2000" b="1" dirty="0">
                <a:solidFill>
                  <a:schemeClr val="bg2"/>
                </a:solidFill>
                <a:latin typeface="Consolas" panose="020B0609020204030204" pitchFamily="49" charset="0"/>
              </a:rPr>
              <a:t>&gt; An abstract class</a:t>
            </a:r>
          </a:p>
          <a:p>
            <a:endParaRPr lang="en-US" sz="2000" b="1" dirty="0">
              <a:solidFill>
                <a:schemeClr val="bg2"/>
              </a:solidFill>
              <a:latin typeface="Consolas" panose="020B0609020204030204" pitchFamily="49" charset="0"/>
            </a:endParaRPr>
          </a:p>
          <a:p>
            <a:r>
              <a:rPr lang="en-US" sz="2000" b="1" dirty="0">
                <a:solidFill>
                  <a:schemeClr val="bg2"/>
                </a:solidFill>
                <a:latin typeface="Consolas" panose="020B0609020204030204" pitchFamily="49" charset="0"/>
              </a:rPr>
              <a:t>&gt; Contain the payment attributes and information</a:t>
            </a:r>
          </a:p>
          <a:p>
            <a:endParaRPr lang="en-US" sz="2000" b="1" dirty="0">
              <a:solidFill>
                <a:schemeClr val="bg2"/>
              </a:solidFill>
              <a:latin typeface="Consolas" panose="020B0609020204030204" pitchFamily="49" charset="0"/>
            </a:endParaRPr>
          </a:p>
          <a:p>
            <a:r>
              <a:rPr lang="en-US" sz="2000" b="1" dirty="0">
                <a:solidFill>
                  <a:schemeClr val="bg2"/>
                </a:solidFill>
                <a:latin typeface="Consolas" panose="020B0609020204030204" pitchFamily="49" charset="0"/>
              </a:rPr>
              <a:t>&gt; Process the payment details</a:t>
            </a:r>
            <a:endParaRPr lang="en-MY" sz="2000" b="1" dirty="0">
              <a:solidFill>
                <a:schemeClr val="bg2"/>
              </a:solidFill>
              <a:latin typeface="Consolas" panose="020B0609020204030204" pitchFamily="49" charset="0"/>
            </a:endParaRPr>
          </a:p>
        </p:txBody>
      </p:sp>
      <p:pic>
        <p:nvPicPr>
          <p:cNvPr id="4" name="Picture 3" descr="A picture containing text&#10;&#10;Description automatically generated">
            <a:extLst>
              <a:ext uri="{FF2B5EF4-FFF2-40B4-BE49-F238E27FC236}">
                <a16:creationId xmlns:a16="http://schemas.microsoft.com/office/drawing/2014/main" id="{0C4F0123-5A39-4758-9DE6-01E51E7F2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15514"/>
            <a:ext cx="6096000" cy="4819351"/>
          </a:xfrm>
          <a:prstGeom prst="rect">
            <a:avLst/>
          </a:prstGeom>
        </p:spPr>
      </p:pic>
    </p:spTree>
    <p:extLst>
      <p:ext uri="{BB962C8B-B14F-4D97-AF65-F5344CB8AC3E}">
        <p14:creationId xmlns:p14="http://schemas.microsoft.com/office/powerpoint/2010/main" val="894109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2FD429-633B-458C-913E-E0B9312F4372}"/>
              </a:ext>
            </a:extLst>
          </p:cNvPr>
          <p:cNvSpPr txBox="1"/>
          <p:nvPr/>
        </p:nvSpPr>
        <p:spPr>
          <a:xfrm>
            <a:off x="457200" y="457200"/>
            <a:ext cx="11272344" cy="1938992"/>
          </a:xfrm>
          <a:prstGeom prst="rect">
            <a:avLst/>
          </a:prstGeom>
          <a:noFill/>
        </p:spPr>
        <p:txBody>
          <a:bodyPr wrap="square" rtlCol="0">
            <a:spAutoFit/>
          </a:bodyPr>
          <a:lstStyle/>
          <a:p>
            <a:r>
              <a:rPr lang="en-MY" sz="6000" b="1" dirty="0">
                <a:solidFill>
                  <a:schemeClr val="bg2"/>
                </a:solidFill>
                <a:latin typeface="Consolas" panose="020B0609020204030204" pitchFamily="49" charset="0"/>
              </a:rPr>
              <a:t>Cash</a:t>
            </a:r>
          </a:p>
          <a:p>
            <a:r>
              <a:rPr lang="en-MY" sz="6000" b="1" dirty="0">
                <a:solidFill>
                  <a:schemeClr val="bg2"/>
                </a:solidFill>
                <a:latin typeface="Consolas" panose="020B0609020204030204" pitchFamily="49" charset="0"/>
              </a:rPr>
              <a:t>CLASS</a:t>
            </a:r>
          </a:p>
        </p:txBody>
      </p:sp>
      <p:sp>
        <p:nvSpPr>
          <p:cNvPr id="8" name="TextBox 7">
            <a:extLst>
              <a:ext uri="{FF2B5EF4-FFF2-40B4-BE49-F238E27FC236}">
                <a16:creationId xmlns:a16="http://schemas.microsoft.com/office/drawing/2014/main" id="{58EAE6FE-2D2A-41A4-9AFF-D67EEF4B8653}"/>
              </a:ext>
            </a:extLst>
          </p:cNvPr>
          <p:cNvSpPr txBox="1"/>
          <p:nvPr/>
        </p:nvSpPr>
        <p:spPr>
          <a:xfrm>
            <a:off x="457200" y="2396192"/>
            <a:ext cx="5638800" cy="1015663"/>
          </a:xfrm>
          <a:prstGeom prst="rect">
            <a:avLst/>
          </a:prstGeom>
          <a:noFill/>
        </p:spPr>
        <p:txBody>
          <a:bodyPr wrap="square" rtlCol="0">
            <a:spAutoFit/>
          </a:bodyPr>
          <a:lstStyle/>
          <a:p>
            <a:r>
              <a:rPr lang="en-US" sz="2000" b="1" dirty="0">
                <a:solidFill>
                  <a:schemeClr val="bg2"/>
                </a:solidFill>
                <a:latin typeface="Consolas" panose="020B0609020204030204" pitchFamily="49" charset="0"/>
              </a:rPr>
              <a:t>&gt; Inherits the Payment Class</a:t>
            </a:r>
          </a:p>
          <a:p>
            <a:endParaRPr lang="en-US" sz="2000" b="1" dirty="0">
              <a:solidFill>
                <a:schemeClr val="bg2"/>
              </a:solidFill>
              <a:latin typeface="Consolas" panose="020B0609020204030204" pitchFamily="49" charset="0"/>
            </a:endParaRPr>
          </a:p>
          <a:p>
            <a:r>
              <a:rPr lang="en-US" sz="2000" b="1" dirty="0">
                <a:solidFill>
                  <a:schemeClr val="bg2"/>
                </a:solidFill>
                <a:latin typeface="Consolas" panose="020B0609020204030204" pitchFamily="49" charset="0"/>
              </a:rPr>
              <a:t>&gt; Processes the cash payment method</a:t>
            </a:r>
            <a:endParaRPr lang="en-MY" sz="2000" b="1" dirty="0">
              <a:solidFill>
                <a:schemeClr val="bg2"/>
              </a:solidFill>
              <a:latin typeface="Consolas" panose="020B0609020204030204" pitchFamily="49" charset="0"/>
            </a:endParaRPr>
          </a:p>
        </p:txBody>
      </p:sp>
      <p:pic>
        <p:nvPicPr>
          <p:cNvPr id="4" name="Picture 3" descr="Text&#10;&#10;Description automatically generated with medium confidence">
            <a:extLst>
              <a:ext uri="{FF2B5EF4-FFF2-40B4-BE49-F238E27FC236}">
                <a16:creationId xmlns:a16="http://schemas.microsoft.com/office/drawing/2014/main" id="{492085AD-DA79-40C5-B143-BABE8F72F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161761"/>
            <a:ext cx="6096000" cy="4500188"/>
          </a:xfrm>
          <a:prstGeom prst="rect">
            <a:avLst/>
          </a:prstGeom>
        </p:spPr>
      </p:pic>
    </p:spTree>
    <p:extLst>
      <p:ext uri="{BB962C8B-B14F-4D97-AF65-F5344CB8AC3E}">
        <p14:creationId xmlns:p14="http://schemas.microsoft.com/office/powerpoint/2010/main" val="2317290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2FD429-633B-458C-913E-E0B9312F4372}"/>
              </a:ext>
            </a:extLst>
          </p:cNvPr>
          <p:cNvSpPr txBox="1"/>
          <p:nvPr/>
        </p:nvSpPr>
        <p:spPr>
          <a:xfrm>
            <a:off x="457200" y="457200"/>
            <a:ext cx="11272344" cy="1938992"/>
          </a:xfrm>
          <a:prstGeom prst="rect">
            <a:avLst/>
          </a:prstGeom>
          <a:noFill/>
        </p:spPr>
        <p:txBody>
          <a:bodyPr wrap="square" rtlCol="0">
            <a:spAutoFit/>
          </a:bodyPr>
          <a:lstStyle/>
          <a:p>
            <a:r>
              <a:rPr lang="en-MY" sz="6000" b="1" dirty="0" err="1">
                <a:solidFill>
                  <a:schemeClr val="bg2"/>
                </a:solidFill>
                <a:latin typeface="Consolas" panose="020B0609020204030204" pitchFamily="49" charset="0"/>
              </a:rPr>
              <a:t>CreditCard</a:t>
            </a:r>
            <a:endParaRPr lang="en-MY" sz="6000" b="1" dirty="0">
              <a:solidFill>
                <a:schemeClr val="bg2"/>
              </a:solidFill>
              <a:latin typeface="Consolas" panose="020B0609020204030204" pitchFamily="49" charset="0"/>
            </a:endParaRPr>
          </a:p>
          <a:p>
            <a:r>
              <a:rPr lang="en-MY" sz="6000" b="1" dirty="0">
                <a:solidFill>
                  <a:schemeClr val="bg2"/>
                </a:solidFill>
                <a:latin typeface="Consolas" panose="020B0609020204030204" pitchFamily="49" charset="0"/>
              </a:rPr>
              <a:t>CLASS</a:t>
            </a:r>
          </a:p>
        </p:txBody>
      </p:sp>
      <p:sp>
        <p:nvSpPr>
          <p:cNvPr id="8" name="TextBox 7">
            <a:extLst>
              <a:ext uri="{FF2B5EF4-FFF2-40B4-BE49-F238E27FC236}">
                <a16:creationId xmlns:a16="http://schemas.microsoft.com/office/drawing/2014/main" id="{58EAE6FE-2D2A-41A4-9AFF-D67EEF4B8653}"/>
              </a:ext>
            </a:extLst>
          </p:cNvPr>
          <p:cNvSpPr txBox="1"/>
          <p:nvPr/>
        </p:nvSpPr>
        <p:spPr>
          <a:xfrm>
            <a:off x="457200" y="2396192"/>
            <a:ext cx="5638800" cy="1938992"/>
          </a:xfrm>
          <a:prstGeom prst="rect">
            <a:avLst/>
          </a:prstGeom>
          <a:noFill/>
        </p:spPr>
        <p:txBody>
          <a:bodyPr wrap="square" rtlCol="0">
            <a:spAutoFit/>
          </a:bodyPr>
          <a:lstStyle/>
          <a:p>
            <a:r>
              <a:rPr lang="en-US" sz="2000" b="1" dirty="0">
                <a:solidFill>
                  <a:schemeClr val="bg2"/>
                </a:solidFill>
                <a:latin typeface="Consolas" panose="020B0609020204030204" pitchFamily="49" charset="0"/>
              </a:rPr>
              <a:t>&gt; Inherits the Payment Class</a:t>
            </a:r>
          </a:p>
          <a:p>
            <a:endParaRPr lang="en-US" sz="2000" b="1" dirty="0">
              <a:solidFill>
                <a:schemeClr val="bg2"/>
              </a:solidFill>
              <a:latin typeface="Consolas" panose="020B0609020204030204" pitchFamily="49" charset="0"/>
            </a:endParaRPr>
          </a:p>
          <a:p>
            <a:r>
              <a:rPr lang="en-US" sz="2000" b="1" dirty="0">
                <a:solidFill>
                  <a:schemeClr val="bg2"/>
                </a:solidFill>
                <a:latin typeface="Consolas" panose="020B0609020204030204" pitchFamily="49" charset="0"/>
              </a:rPr>
              <a:t>&gt; Contains the Credit Card information</a:t>
            </a:r>
          </a:p>
          <a:p>
            <a:endParaRPr lang="en-US" sz="2000" b="1" dirty="0">
              <a:solidFill>
                <a:schemeClr val="bg2"/>
              </a:solidFill>
              <a:latin typeface="Consolas" panose="020B0609020204030204" pitchFamily="49" charset="0"/>
            </a:endParaRPr>
          </a:p>
          <a:p>
            <a:r>
              <a:rPr lang="en-US" sz="2000" b="1" dirty="0">
                <a:solidFill>
                  <a:schemeClr val="bg2"/>
                </a:solidFill>
                <a:latin typeface="Consolas" panose="020B0609020204030204" pitchFamily="49" charset="0"/>
              </a:rPr>
              <a:t>&gt; Process the Credit Card payment method</a:t>
            </a:r>
            <a:endParaRPr lang="en-MY" sz="2000" b="1" dirty="0">
              <a:solidFill>
                <a:schemeClr val="bg2"/>
              </a:solidFill>
              <a:latin typeface="Consolas" panose="020B0609020204030204" pitchFamily="49" charset="0"/>
            </a:endParaRPr>
          </a:p>
        </p:txBody>
      </p:sp>
      <p:pic>
        <p:nvPicPr>
          <p:cNvPr id="4" name="Picture 3" descr="A picture containing graphical user interface&#10;&#10;Description automatically generated">
            <a:extLst>
              <a:ext uri="{FF2B5EF4-FFF2-40B4-BE49-F238E27FC236}">
                <a16:creationId xmlns:a16="http://schemas.microsoft.com/office/drawing/2014/main" id="{80258671-E2A4-48B1-9F27-1E89E35F5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57060"/>
            <a:ext cx="6096000" cy="5617257"/>
          </a:xfrm>
          <a:prstGeom prst="rect">
            <a:avLst/>
          </a:prstGeom>
        </p:spPr>
      </p:pic>
    </p:spTree>
    <p:extLst>
      <p:ext uri="{BB962C8B-B14F-4D97-AF65-F5344CB8AC3E}">
        <p14:creationId xmlns:p14="http://schemas.microsoft.com/office/powerpoint/2010/main" val="3022073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2FD429-633B-458C-913E-E0B9312F4372}"/>
              </a:ext>
            </a:extLst>
          </p:cNvPr>
          <p:cNvSpPr txBox="1"/>
          <p:nvPr/>
        </p:nvSpPr>
        <p:spPr>
          <a:xfrm>
            <a:off x="457200" y="457200"/>
            <a:ext cx="11272344" cy="1938992"/>
          </a:xfrm>
          <a:prstGeom prst="rect">
            <a:avLst/>
          </a:prstGeom>
          <a:noFill/>
        </p:spPr>
        <p:txBody>
          <a:bodyPr wrap="square" rtlCol="0">
            <a:spAutoFit/>
          </a:bodyPr>
          <a:lstStyle/>
          <a:p>
            <a:r>
              <a:rPr lang="en-MY" sz="6000" b="1" dirty="0">
                <a:solidFill>
                  <a:schemeClr val="bg2"/>
                </a:solidFill>
                <a:latin typeface="Consolas" panose="020B0609020204030204" pitchFamily="49" charset="0"/>
              </a:rPr>
              <a:t>Receipt</a:t>
            </a:r>
          </a:p>
          <a:p>
            <a:r>
              <a:rPr lang="en-MY" sz="6000" b="1" dirty="0">
                <a:solidFill>
                  <a:schemeClr val="bg2"/>
                </a:solidFill>
                <a:latin typeface="Consolas" panose="020B0609020204030204" pitchFamily="49" charset="0"/>
              </a:rPr>
              <a:t>CLASS</a:t>
            </a:r>
          </a:p>
        </p:txBody>
      </p:sp>
      <p:sp>
        <p:nvSpPr>
          <p:cNvPr id="8" name="TextBox 7">
            <a:extLst>
              <a:ext uri="{FF2B5EF4-FFF2-40B4-BE49-F238E27FC236}">
                <a16:creationId xmlns:a16="http://schemas.microsoft.com/office/drawing/2014/main" id="{58EAE6FE-2D2A-41A4-9AFF-D67EEF4B8653}"/>
              </a:ext>
            </a:extLst>
          </p:cNvPr>
          <p:cNvSpPr txBox="1"/>
          <p:nvPr/>
        </p:nvSpPr>
        <p:spPr>
          <a:xfrm>
            <a:off x="457200" y="2396192"/>
            <a:ext cx="5638800" cy="400110"/>
          </a:xfrm>
          <a:prstGeom prst="rect">
            <a:avLst/>
          </a:prstGeom>
          <a:noFill/>
        </p:spPr>
        <p:txBody>
          <a:bodyPr wrap="square" rtlCol="0">
            <a:spAutoFit/>
          </a:bodyPr>
          <a:lstStyle/>
          <a:p>
            <a:r>
              <a:rPr lang="en-US" sz="2000" b="1" dirty="0">
                <a:solidFill>
                  <a:schemeClr val="bg2"/>
                </a:solidFill>
                <a:latin typeface="Consolas" panose="020B0609020204030204" pitchFamily="49" charset="0"/>
              </a:rPr>
              <a:t>&gt; Prints the receipt</a:t>
            </a:r>
            <a:endParaRPr lang="en-MY" sz="2000" b="1" dirty="0">
              <a:solidFill>
                <a:schemeClr val="bg2"/>
              </a:solidFill>
              <a:latin typeface="Consolas" panose="020B0609020204030204" pitchFamily="49" charset="0"/>
            </a:endParaRPr>
          </a:p>
        </p:txBody>
      </p:sp>
      <p:pic>
        <p:nvPicPr>
          <p:cNvPr id="4" name="Picture 3" descr="Text&#10;&#10;Description automatically generated">
            <a:extLst>
              <a:ext uri="{FF2B5EF4-FFF2-40B4-BE49-F238E27FC236}">
                <a16:creationId xmlns:a16="http://schemas.microsoft.com/office/drawing/2014/main" id="{5884F207-82D9-4ADA-B974-F3DB6E6F1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77858"/>
            <a:ext cx="6096000" cy="3702283"/>
          </a:xfrm>
          <a:prstGeom prst="rect">
            <a:avLst/>
          </a:prstGeom>
        </p:spPr>
      </p:pic>
    </p:spTree>
    <p:extLst>
      <p:ext uri="{BB962C8B-B14F-4D97-AF65-F5344CB8AC3E}">
        <p14:creationId xmlns:p14="http://schemas.microsoft.com/office/powerpoint/2010/main" val="2535688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2FD429-633B-458C-913E-E0B9312F4372}"/>
              </a:ext>
            </a:extLst>
          </p:cNvPr>
          <p:cNvSpPr txBox="1"/>
          <p:nvPr/>
        </p:nvSpPr>
        <p:spPr>
          <a:xfrm>
            <a:off x="457200" y="457200"/>
            <a:ext cx="11272344" cy="1938992"/>
          </a:xfrm>
          <a:prstGeom prst="rect">
            <a:avLst/>
          </a:prstGeom>
          <a:noFill/>
        </p:spPr>
        <p:txBody>
          <a:bodyPr wrap="square" rtlCol="0">
            <a:spAutoFit/>
          </a:bodyPr>
          <a:lstStyle/>
          <a:p>
            <a:r>
              <a:rPr lang="en-MY" sz="6000" b="1" dirty="0">
                <a:solidFill>
                  <a:schemeClr val="bg2"/>
                </a:solidFill>
                <a:latin typeface="Consolas" panose="020B0609020204030204" pitchFamily="49" charset="0"/>
              </a:rPr>
              <a:t>Sales</a:t>
            </a:r>
          </a:p>
          <a:p>
            <a:r>
              <a:rPr lang="en-MY" sz="6000" b="1" dirty="0">
                <a:solidFill>
                  <a:schemeClr val="bg2"/>
                </a:solidFill>
                <a:latin typeface="Consolas" panose="020B0609020204030204" pitchFamily="49" charset="0"/>
              </a:rPr>
              <a:t>CLASS</a:t>
            </a:r>
          </a:p>
        </p:txBody>
      </p:sp>
      <p:sp>
        <p:nvSpPr>
          <p:cNvPr id="8" name="TextBox 7">
            <a:extLst>
              <a:ext uri="{FF2B5EF4-FFF2-40B4-BE49-F238E27FC236}">
                <a16:creationId xmlns:a16="http://schemas.microsoft.com/office/drawing/2014/main" id="{58EAE6FE-2D2A-41A4-9AFF-D67EEF4B8653}"/>
              </a:ext>
            </a:extLst>
          </p:cNvPr>
          <p:cNvSpPr txBox="1"/>
          <p:nvPr/>
        </p:nvSpPr>
        <p:spPr>
          <a:xfrm>
            <a:off x="457200" y="2396192"/>
            <a:ext cx="5638800" cy="1631216"/>
          </a:xfrm>
          <a:prstGeom prst="rect">
            <a:avLst/>
          </a:prstGeom>
          <a:noFill/>
        </p:spPr>
        <p:txBody>
          <a:bodyPr wrap="square" rtlCol="0">
            <a:spAutoFit/>
          </a:bodyPr>
          <a:lstStyle/>
          <a:p>
            <a:r>
              <a:rPr lang="en-US" sz="2000" b="1" dirty="0">
                <a:solidFill>
                  <a:schemeClr val="bg2"/>
                </a:solidFill>
                <a:latin typeface="Consolas" panose="020B0609020204030204" pitchFamily="49" charset="0"/>
              </a:rPr>
              <a:t>&gt; Contain all the sales attributes and information</a:t>
            </a:r>
          </a:p>
          <a:p>
            <a:endParaRPr lang="en-US" sz="2000" b="1" dirty="0">
              <a:solidFill>
                <a:schemeClr val="bg2"/>
              </a:solidFill>
              <a:latin typeface="Consolas" panose="020B0609020204030204" pitchFamily="49" charset="0"/>
            </a:endParaRPr>
          </a:p>
          <a:p>
            <a:r>
              <a:rPr lang="en-US" sz="2000" b="1" dirty="0">
                <a:solidFill>
                  <a:schemeClr val="bg2"/>
                </a:solidFill>
                <a:latin typeface="Consolas" panose="020B0609020204030204" pitchFamily="49" charset="0"/>
              </a:rPr>
              <a:t>&gt; Process &amp; display the sales or logged requests information</a:t>
            </a:r>
            <a:endParaRPr lang="en-MY" sz="2000" b="1" dirty="0">
              <a:solidFill>
                <a:schemeClr val="bg2"/>
              </a:solidFill>
              <a:latin typeface="Consolas" panose="020B0609020204030204" pitchFamily="49" charset="0"/>
            </a:endParaRPr>
          </a:p>
        </p:txBody>
      </p:sp>
      <p:pic>
        <p:nvPicPr>
          <p:cNvPr id="4" name="Picture 3" descr="A picture containing text&#10;&#10;Description automatically generated">
            <a:extLst>
              <a:ext uri="{FF2B5EF4-FFF2-40B4-BE49-F238E27FC236}">
                <a16:creationId xmlns:a16="http://schemas.microsoft.com/office/drawing/2014/main" id="{26DF467D-351E-4971-A211-449193773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3756" y="0"/>
            <a:ext cx="4018031" cy="6858000"/>
          </a:xfrm>
          <a:prstGeom prst="rect">
            <a:avLst/>
          </a:prstGeom>
        </p:spPr>
      </p:pic>
    </p:spTree>
    <p:extLst>
      <p:ext uri="{BB962C8B-B14F-4D97-AF65-F5344CB8AC3E}">
        <p14:creationId xmlns:p14="http://schemas.microsoft.com/office/powerpoint/2010/main" val="80602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2FD429-633B-458C-913E-E0B9312F4372}"/>
              </a:ext>
            </a:extLst>
          </p:cNvPr>
          <p:cNvSpPr txBox="1"/>
          <p:nvPr/>
        </p:nvSpPr>
        <p:spPr>
          <a:xfrm>
            <a:off x="457200" y="457200"/>
            <a:ext cx="11272344" cy="1938992"/>
          </a:xfrm>
          <a:prstGeom prst="rect">
            <a:avLst/>
          </a:prstGeom>
          <a:noFill/>
        </p:spPr>
        <p:txBody>
          <a:bodyPr wrap="square" rtlCol="0">
            <a:spAutoFit/>
          </a:bodyPr>
          <a:lstStyle/>
          <a:p>
            <a:r>
              <a:rPr lang="en-MY" sz="6000" b="1" dirty="0">
                <a:solidFill>
                  <a:schemeClr val="bg2"/>
                </a:solidFill>
                <a:latin typeface="Consolas" panose="020B0609020204030204" pitchFamily="49" charset="0"/>
              </a:rPr>
              <a:t>Filter</a:t>
            </a:r>
          </a:p>
          <a:p>
            <a:r>
              <a:rPr lang="en-MY" sz="6000" b="1" dirty="0">
                <a:solidFill>
                  <a:schemeClr val="bg2"/>
                </a:solidFill>
                <a:latin typeface="Consolas" panose="020B0609020204030204" pitchFamily="49" charset="0"/>
              </a:rPr>
              <a:t>CLASS</a:t>
            </a:r>
          </a:p>
        </p:txBody>
      </p:sp>
      <p:sp>
        <p:nvSpPr>
          <p:cNvPr id="8" name="TextBox 7">
            <a:extLst>
              <a:ext uri="{FF2B5EF4-FFF2-40B4-BE49-F238E27FC236}">
                <a16:creationId xmlns:a16="http://schemas.microsoft.com/office/drawing/2014/main" id="{58EAE6FE-2D2A-41A4-9AFF-D67EEF4B8653}"/>
              </a:ext>
            </a:extLst>
          </p:cNvPr>
          <p:cNvSpPr txBox="1"/>
          <p:nvPr/>
        </p:nvSpPr>
        <p:spPr>
          <a:xfrm>
            <a:off x="457200" y="2396192"/>
            <a:ext cx="5638800" cy="1015663"/>
          </a:xfrm>
          <a:prstGeom prst="rect">
            <a:avLst/>
          </a:prstGeom>
          <a:noFill/>
        </p:spPr>
        <p:txBody>
          <a:bodyPr wrap="square" rtlCol="0">
            <a:spAutoFit/>
          </a:bodyPr>
          <a:lstStyle/>
          <a:p>
            <a:r>
              <a:rPr lang="en-US" sz="2000" b="1" dirty="0">
                <a:solidFill>
                  <a:schemeClr val="bg2"/>
                </a:solidFill>
                <a:latin typeface="Consolas" panose="020B0609020204030204" pitchFamily="49" charset="0"/>
              </a:rPr>
              <a:t>&gt; Handles the filtering/sorting/ordering processes of the requests log</a:t>
            </a:r>
            <a:endParaRPr lang="en-MY" sz="2000" b="1" dirty="0">
              <a:solidFill>
                <a:schemeClr val="bg2"/>
              </a:solidFill>
              <a:latin typeface="Consolas" panose="020B0609020204030204" pitchFamily="49" charset="0"/>
            </a:endParaRPr>
          </a:p>
        </p:txBody>
      </p:sp>
      <p:pic>
        <p:nvPicPr>
          <p:cNvPr id="4" name="Picture 3" descr="Text&#10;&#10;Description automatically generated">
            <a:extLst>
              <a:ext uri="{FF2B5EF4-FFF2-40B4-BE49-F238E27FC236}">
                <a16:creationId xmlns:a16="http://schemas.microsoft.com/office/drawing/2014/main" id="{98502C1D-EAB7-4874-9EBD-0E467AEE9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101" y="0"/>
            <a:ext cx="4505341" cy="6858000"/>
          </a:xfrm>
          <a:prstGeom prst="rect">
            <a:avLst/>
          </a:prstGeom>
        </p:spPr>
      </p:pic>
    </p:spTree>
    <p:extLst>
      <p:ext uri="{BB962C8B-B14F-4D97-AF65-F5344CB8AC3E}">
        <p14:creationId xmlns:p14="http://schemas.microsoft.com/office/powerpoint/2010/main" val="4230702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70C983-920C-48F1-A0BD-3AE14D312EE8}"/>
              </a:ext>
            </a:extLst>
          </p:cNvPr>
          <p:cNvSpPr txBox="1"/>
          <p:nvPr/>
        </p:nvSpPr>
        <p:spPr>
          <a:xfrm>
            <a:off x="459828" y="2644170"/>
            <a:ext cx="11272344" cy="1569660"/>
          </a:xfrm>
          <a:prstGeom prst="rect">
            <a:avLst/>
          </a:prstGeom>
          <a:noFill/>
        </p:spPr>
        <p:txBody>
          <a:bodyPr wrap="square" rtlCol="0">
            <a:spAutoFit/>
          </a:bodyPr>
          <a:lstStyle/>
          <a:p>
            <a:r>
              <a:rPr lang="en-MY" sz="9600" b="1" dirty="0">
                <a:latin typeface="Consolas" panose="020B0609020204030204" pitchFamily="49" charset="0"/>
              </a:rPr>
              <a:t>	DEMO</a:t>
            </a:r>
            <a:endParaRPr lang="en-US" sz="9600" b="1" dirty="0">
              <a:latin typeface="Consolas" panose="020B0609020204030204" pitchFamily="49" charset="0"/>
            </a:endParaRPr>
          </a:p>
        </p:txBody>
      </p:sp>
    </p:spTree>
    <p:extLst>
      <p:ext uri="{BB962C8B-B14F-4D97-AF65-F5344CB8AC3E}">
        <p14:creationId xmlns:p14="http://schemas.microsoft.com/office/powerpoint/2010/main" val="3037755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E0B3D3-9B1A-49CC-959E-BF10E5D8DE36}"/>
              </a:ext>
            </a:extLst>
          </p:cNvPr>
          <p:cNvSpPr txBox="1"/>
          <p:nvPr/>
        </p:nvSpPr>
        <p:spPr>
          <a:xfrm>
            <a:off x="457200" y="457200"/>
            <a:ext cx="11272344" cy="1015663"/>
          </a:xfrm>
          <a:prstGeom prst="rect">
            <a:avLst/>
          </a:prstGeom>
          <a:noFill/>
        </p:spPr>
        <p:txBody>
          <a:bodyPr wrap="square" rtlCol="0">
            <a:spAutoFit/>
          </a:bodyPr>
          <a:lstStyle/>
          <a:p>
            <a:r>
              <a:rPr lang="en-MY" sz="6000" b="1" dirty="0">
                <a:solidFill>
                  <a:schemeClr val="bg2"/>
                </a:solidFill>
                <a:latin typeface="Consolas" panose="020B0609020204030204" pitchFamily="49" charset="0"/>
              </a:rPr>
              <a:t>OBJECTIVES</a:t>
            </a:r>
            <a:endParaRPr lang="en-US" sz="6000" b="1" dirty="0">
              <a:solidFill>
                <a:schemeClr val="bg2"/>
              </a:solidFill>
              <a:latin typeface="Consolas" panose="020B0609020204030204" pitchFamily="49" charset="0"/>
            </a:endParaRPr>
          </a:p>
        </p:txBody>
      </p:sp>
      <p:sp>
        <p:nvSpPr>
          <p:cNvPr id="3" name="TextBox 2">
            <a:extLst>
              <a:ext uri="{FF2B5EF4-FFF2-40B4-BE49-F238E27FC236}">
                <a16:creationId xmlns:a16="http://schemas.microsoft.com/office/drawing/2014/main" id="{7FD460C0-6B4F-4B7C-BD83-DAF247CAB36D}"/>
              </a:ext>
            </a:extLst>
          </p:cNvPr>
          <p:cNvSpPr txBox="1"/>
          <p:nvPr/>
        </p:nvSpPr>
        <p:spPr>
          <a:xfrm>
            <a:off x="457200" y="1472863"/>
            <a:ext cx="11272344" cy="1938992"/>
          </a:xfrm>
          <a:prstGeom prst="rect">
            <a:avLst/>
          </a:prstGeom>
          <a:noFill/>
        </p:spPr>
        <p:txBody>
          <a:bodyPr wrap="square" rtlCol="0">
            <a:spAutoFit/>
          </a:bodyPr>
          <a:lstStyle/>
          <a:p>
            <a:pPr algn="just"/>
            <a:r>
              <a:rPr lang="en-US" sz="2000" b="1" dirty="0" err="1">
                <a:solidFill>
                  <a:schemeClr val="bg2"/>
                </a:solidFill>
                <a:latin typeface="Consolas" panose="020B0609020204030204" pitchFamily="49" charset="0"/>
              </a:rPr>
              <a:t>Retronas</a:t>
            </a:r>
            <a:r>
              <a:rPr lang="en-US" sz="2000" b="1" dirty="0">
                <a:solidFill>
                  <a:schemeClr val="bg2"/>
                </a:solidFill>
                <a:latin typeface="Consolas" panose="020B0609020204030204" pitchFamily="49" charset="0"/>
              </a:rPr>
              <a:t> </a:t>
            </a:r>
            <a:r>
              <a:rPr lang="en-US" sz="2000" b="1" dirty="0" err="1">
                <a:solidFill>
                  <a:schemeClr val="bg2"/>
                </a:solidFill>
                <a:latin typeface="Consolas" panose="020B0609020204030204" pitchFamily="49" charset="0"/>
              </a:rPr>
              <a:t>Berhad</a:t>
            </a:r>
            <a:r>
              <a:rPr lang="en-US" sz="2000" b="1" dirty="0">
                <a:solidFill>
                  <a:schemeClr val="bg2"/>
                </a:solidFill>
                <a:latin typeface="Consolas" panose="020B0609020204030204" pitchFamily="49" charset="0"/>
              </a:rPr>
              <a:t> is a petrol startup company that has just opened a new branch in </a:t>
            </a:r>
            <a:r>
              <a:rPr lang="en-US" sz="2000" b="1" dirty="0" err="1">
                <a:solidFill>
                  <a:schemeClr val="bg2"/>
                </a:solidFill>
                <a:latin typeface="Consolas" panose="020B0609020204030204" pitchFamily="49" charset="0"/>
              </a:rPr>
              <a:t>Tapah</a:t>
            </a:r>
            <a:r>
              <a:rPr lang="en-US" sz="2000" b="1" dirty="0">
                <a:solidFill>
                  <a:schemeClr val="bg2"/>
                </a:solidFill>
                <a:latin typeface="Consolas" panose="020B0609020204030204" pitchFamily="49" charset="0"/>
              </a:rPr>
              <a:t> Road. The gas station management has requested for a </a:t>
            </a:r>
            <a:r>
              <a:rPr lang="en-US" sz="2000" b="1" dirty="0" err="1">
                <a:solidFill>
                  <a:schemeClr val="bg2"/>
                </a:solidFill>
                <a:latin typeface="Consolas" panose="020B0609020204030204" pitchFamily="49" charset="0"/>
              </a:rPr>
              <a:t>cashierless</a:t>
            </a:r>
            <a:r>
              <a:rPr lang="en-US" sz="2000" b="1" dirty="0">
                <a:solidFill>
                  <a:schemeClr val="bg2"/>
                </a:solidFill>
                <a:latin typeface="Consolas" panose="020B0609020204030204" pitchFamily="49" charset="0"/>
              </a:rPr>
              <a:t> system to be developed to automate their business process. The gas station management also wishes to get more accurate data of their overall sales. With this data, it will help the manager to keep track of the sales data. This system will be written in Java.</a:t>
            </a:r>
          </a:p>
        </p:txBody>
      </p:sp>
    </p:spTree>
    <p:extLst>
      <p:ext uri="{BB962C8B-B14F-4D97-AF65-F5344CB8AC3E}">
        <p14:creationId xmlns:p14="http://schemas.microsoft.com/office/powerpoint/2010/main" val="3061498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414B26-BDC8-48CB-AEA0-1D5AF0E8EBC4}"/>
              </a:ext>
            </a:extLst>
          </p:cNvPr>
          <p:cNvSpPr txBox="1"/>
          <p:nvPr/>
        </p:nvSpPr>
        <p:spPr>
          <a:xfrm>
            <a:off x="457199" y="1472863"/>
            <a:ext cx="11272345" cy="4401205"/>
          </a:xfrm>
          <a:prstGeom prst="rect">
            <a:avLst/>
          </a:prstGeom>
          <a:noFill/>
        </p:spPr>
        <p:txBody>
          <a:bodyPr wrap="square" rtlCol="0">
            <a:spAutoFit/>
          </a:bodyPr>
          <a:lstStyle/>
          <a:p>
            <a:r>
              <a:rPr lang="en-MY" sz="2000" b="1" dirty="0">
                <a:solidFill>
                  <a:schemeClr val="bg2"/>
                </a:solidFill>
                <a:latin typeface="Consolas" panose="020B0609020204030204" pitchFamily="49" charset="0"/>
              </a:rPr>
              <a:t>Customer side:</a:t>
            </a:r>
          </a:p>
          <a:p>
            <a:r>
              <a:rPr lang="en-MY" sz="2000" b="1" dirty="0">
                <a:solidFill>
                  <a:schemeClr val="bg2"/>
                </a:solidFill>
                <a:latin typeface="Consolas" panose="020B0609020204030204" pitchFamily="49" charset="0"/>
              </a:rPr>
              <a:t>&gt; Display the available petrol dispenser, type of petrol and their prices.</a:t>
            </a:r>
          </a:p>
          <a:p>
            <a:r>
              <a:rPr lang="en-MY" sz="2000" b="1" dirty="0">
                <a:solidFill>
                  <a:schemeClr val="bg2"/>
                </a:solidFill>
                <a:latin typeface="Consolas" panose="020B0609020204030204" pitchFamily="49" charset="0"/>
              </a:rPr>
              <a:t>&gt; Enter request information and payment method.</a:t>
            </a:r>
          </a:p>
          <a:p>
            <a:r>
              <a:rPr lang="en-MY" sz="2000" b="1" dirty="0">
                <a:solidFill>
                  <a:schemeClr val="bg2"/>
                </a:solidFill>
                <a:latin typeface="Consolas" panose="020B0609020204030204" pitchFamily="49" charset="0"/>
              </a:rPr>
              <a:t>&gt; Calculate &amp; display total fuel volume &amp; cost.</a:t>
            </a:r>
          </a:p>
          <a:p>
            <a:r>
              <a:rPr lang="en-MY" sz="2000" b="1" dirty="0">
                <a:solidFill>
                  <a:schemeClr val="bg2"/>
                </a:solidFill>
                <a:latin typeface="Consolas" panose="020B0609020204030204" pitchFamily="49" charset="0"/>
              </a:rPr>
              <a:t>&gt; Store sales information and print receipt.</a:t>
            </a:r>
          </a:p>
          <a:p>
            <a:endParaRPr lang="en-MY" sz="2000" b="1" dirty="0">
              <a:solidFill>
                <a:schemeClr val="bg2"/>
              </a:solidFill>
              <a:latin typeface="Consolas" panose="020B0609020204030204" pitchFamily="49" charset="0"/>
            </a:endParaRPr>
          </a:p>
          <a:p>
            <a:r>
              <a:rPr lang="en-MY" sz="2000" b="1" dirty="0">
                <a:solidFill>
                  <a:schemeClr val="bg2"/>
                </a:solidFill>
                <a:latin typeface="Consolas" panose="020B0609020204030204" pitchFamily="49" charset="0"/>
              </a:rPr>
              <a:t>Manager side:</a:t>
            </a:r>
          </a:p>
          <a:p>
            <a:r>
              <a:rPr lang="en-MY" sz="2000" b="1" dirty="0">
                <a:solidFill>
                  <a:schemeClr val="bg2"/>
                </a:solidFill>
                <a:latin typeface="Consolas" panose="020B0609020204030204" pitchFamily="49" charset="0"/>
              </a:rPr>
              <a:t>&gt; Display sales summary.</a:t>
            </a:r>
          </a:p>
          <a:p>
            <a:r>
              <a:rPr lang="en-MY" sz="2000" b="1" dirty="0">
                <a:solidFill>
                  <a:schemeClr val="bg2"/>
                </a:solidFill>
                <a:latin typeface="Consolas" panose="020B0609020204030204" pitchFamily="49" charset="0"/>
              </a:rPr>
              <a:t>&gt; View weekly and monthly sales.</a:t>
            </a:r>
          </a:p>
          <a:p>
            <a:r>
              <a:rPr lang="en-MY" sz="2000" b="1" dirty="0">
                <a:solidFill>
                  <a:schemeClr val="bg2"/>
                </a:solidFill>
                <a:latin typeface="Consolas" panose="020B0609020204030204" pitchFamily="49" charset="0"/>
              </a:rPr>
              <a:t>&gt; View all the logged sales/requests.</a:t>
            </a:r>
          </a:p>
          <a:p>
            <a:r>
              <a:rPr lang="en-MY" sz="2000" b="1" dirty="0">
                <a:solidFill>
                  <a:schemeClr val="bg2"/>
                </a:solidFill>
                <a:latin typeface="Consolas" panose="020B0609020204030204" pitchFamily="49" charset="0"/>
              </a:rPr>
              <a:t>&gt; Search/Filter/Sort the list of the logged sales/requests.</a:t>
            </a:r>
          </a:p>
          <a:p>
            <a:endParaRPr lang="en-MY" sz="2000" b="1" dirty="0">
              <a:solidFill>
                <a:schemeClr val="bg2"/>
              </a:solidFill>
              <a:latin typeface="Consolas" panose="020B0609020204030204" pitchFamily="49" charset="0"/>
            </a:endParaRPr>
          </a:p>
          <a:p>
            <a:r>
              <a:rPr lang="en-MY" sz="2000" b="1" dirty="0">
                <a:solidFill>
                  <a:schemeClr val="bg2"/>
                </a:solidFill>
                <a:latin typeface="Consolas" panose="020B0609020204030204" pitchFamily="49" charset="0"/>
              </a:rPr>
              <a:t>Petrol request requirements:</a:t>
            </a:r>
          </a:p>
          <a:p>
            <a:r>
              <a:rPr lang="en-MY" sz="2000" b="1" dirty="0">
                <a:solidFill>
                  <a:schemeClr val="bg2"/>
                </a:solidFill>
                <a:latin typeface="Consolas" panose="020B0609020204030204" pitchFamily="49" charset="0"/>
              </a:rPr>
              <a:t>&gt; A minimum of 2.00 Litres of petrol is required for a valid purchase.</a:t>
            </a:r>
          </a:p>
        </p:txBody>
      </p:sp>
      <p:sp>
        <p:nvSpPr>
          <p:cNvPr id="6" name="TextBox 5">
            <a:extLst>
              <a:ext uri="{FF2B5EF4-FFF2-40B4-BE49-F238E27FC236}">
                <a16:creationId xmlns:a16="http://schemas.microsoft.com/office/drawing/2014/main" id="{023AB984-D98E-4EAD-9A4C-2230B9F61EA8}"/>
              </a:ext>
            </a:extLst>
          </p:cNvPr>
          <p:cNvSpPr txBox="1"/>
          <p:nvPr/>
        </p:nvSpPr>
        <p:spPr>
          <a:xfrm>
            <a:off x="457200" y="457200"/>
            <a:ext cx="11272344" cy="1015663"/>
          </a:xfrm>
          <a:prstGeom prst="rect">
            <a:avLst/>
          </a:prstGeom>
          <a:noFill/>
        </p:spPr>
        <p:txBody>
          <a:bodyPr wrap="square" rtlCol="0">
            <a:spAutoFit/>
          </a:bodyPr>
          <a:lstStyle/>
          <a:p>
            <a:r>
              <a:rPr lang="en-MY" sz="6000" b="1" dirty="0">
                <a:solidFill>
                  <a:schemeClr val="bg2"/>
                </a:solidFill>
                <a:latin typeface="Consolas" panose="020B0609020204030204" pitchFamily="49" charset="0"/>
              </a:rPr>
              <a:t>FUNCTIONALITIES</a:t>
            </a:r>
            <a:endParaRPr lang="en-US" sz="6000" b="1" dirty="0">
              <a:solidFill>
                <a:schemeClr val="bg2"/>
              </a:solidFill>
              <a:latin typeface="Consolas" panose="020B0609020204030204" pitchFamily="49" charset="0"/>
            </a:endParaRPr>
          </a:p>
        </p:txBody>
      </p:sp>
    </p:spTree>
    <p:extLst>
      <p:ext uri="{BB962C8B-B14F-4D97-AF65-F5344CB8AC3E}">
        <p14:creationId xmlns:p14="http://schemas.microsoft.com/office/powerpoint/2010/main" val="1602784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8FCA75-489C-46DA-AD49-49C5A35DA57A}"/>
              </a:ext>
            </a:extLst>
          </p:cNvPr>
          <p:cNvSpPr txBox="1"/>
          <p:nvPr/>
        </p:nvSpPr>
        <p:spPr>
          <a:xfrm>
            <a:off x="459828" y="2644170"/>
            <a:ext cx="11272344" cy="1569660"/>
          </a:xfrm>
          <a:prstGeom prst="rect">
            <a:avLst/>
          </a:prstGeom>
          <a:noFill/>
        </p:spPr>
        <p:txBody>
          <a:bodyPr wrap="square" rtlCol="0">
            <a:spAutoFit/>
          </a:bodyPr>
          <a:lstStyle/>
          <a:p>
            <a:r>
              <a:rPr lang="en-MY" sz="9600" b="1" dirty="0">
                <a:solidFill>
                  <a:schemeClr val="bg2"/>
                </a:solidFill>
                <a:latin typeface="Consolas" panose="020B0609020204030204" pitchFamily="49" charset="0"/>
              </a:rPr>
              <a:t>	DESIGN</a:t>
            </a:r>
            <a:endParaRPr lang="en-US" sz="9600" b="1" dirty="0">
              <a:solidFill>
                <a:schemeClr val="bg2"/>
              </a:solidFill>
              <a:latin typeface="Consolas" panose="020B0609020204030204" pitchFamily="49" charset="0"/>
            </a:endParaRPr>
          </a:p>
        </p:txBody>
      </p:sp>
    </p:spTree>
    <p:extLst>
      <p:ext uri="{BB962C8B-B14F-4D97-AF65-F5344CB8AC3E}">
        <p14:creationId xmlns:p14="http://schemas.microsoft.com/office/powerpoint/2010/main" val="3542762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414B26-BDC8-48CB-AEA0-1D5AF0E8EBC4}"/>
              </a:ext>
            </a:extLst>
          </p:cNvPr>
          <p:cNvSpPr txBox="1"/>
          <p:nvPr/>
        </p:nvSpPr>
        <p:spPr>
          <a:xfrm>
            <a:off x="457199" y="1472863"/>
            <a:ext cx="5638801" cy="4770537"/>
          </a:xfrm>
          <a:prstGeom prst="rect">
            <a:avLst/>
          </a:prstGeom>
          <a:noFill/>
        </p:spPr>
        <p:txBody>
          <a:bodyPr wrap="square" rtlCol="0">
            <a:spAutoFit/>
          </a:bodyPr>
          <a:lstStyle/>
          <a:p>
            <a:pPr algn="ctr"/>
            <a:r>
              <a:rPr lang="en-MY" sz="3200" b="1" dirty="0">
                <a:solidFill>
                  <a:schemeClr val="bg2"/>
                </a:solidFill>
                <a:latin typeface="Consolas" panose="020B0609020204030204" pitchFamily="49" charset="0"/>
              </a:rPr>
              <a:t>CUSTOMER</a:t>
            </a:r>
          </a:p>
          <a:p>
            <a:pPr algn="ctr"/>
            <a:endParaRPr lang="en-MY" sz="3200" b="1" dirty="0">
              <a:solidFill>
                <a:schemeClr val="bg2"/>
              </a:solidFill>
              <a:latin typeface="Consolas" panose="020B0609020204030204" pitchFamily="49" charset="0"/>
            </a:endParaRPr>
          </a:p>
          <a:p>
            <a:pPr algn="ctr"/>
            <a:endParaRPr lang="en-MY" sz="2000" b="1" dirty="0">
              <a:solidFill>
                <a:schemeClr val="bg2"/>
              </a:solidFill>
              <a:latin typeface="Consolas" panose="020B0609020204030204" pitchFamily="49" charset="0"/>
            </a:endParaRPr>
          </a:p>
          <a:p>
            <a:pPr algn="ctr"/>
            <a:r>
              <a:rPr lang="en-MY" sz="2000" b="1" dirty="0">
                <a:solidFill>
                  <a:schemeClr val="bg2"/>
                </a:solidFill>
                <a:latin typeface="Consolas" panose="020B0609020204030204" pitchFamily="49" charset="0"/>
              </a:rPr>
              <a:t>Select Pump Station</a:t>
            </a:r>
          </a:p>
          <a:p>
            <a:pPr algn="ctr"/>
            <a:r>
              <a:rPr lang="en-MY" sz="2000" b="1" dirty="0">
                <a:solidFill>
                  <a:schemeClr val="bg2"/>
                </a:solidFill>
                <a:latin typeface="Consolas" panose="020B0609020204030204" pitchFamily="49" charset="0"/>
              </a:rPr>
              <a:t>V</a:t>
            </a:r>
          </a:p>
          <a:p>
            <a:pPr algn="ctr"/>
            <a:r>
              <a:rPr lang="en-MY" sz="2000" b="1" dirty="0">
                <a:solidFill>
                  <a:schemeClr val="bg2"/>
                </a:solidFill>
                <a:latin typeface="Consolas" panose="020B0609020204030204" pitchFamily="49" charset="0"/>
              </a:rPr>
              <a:t>Select Fuel Type</a:t>
            </a:r>
          </a:p>
          <a:p>
            <a:pPr algn="ctr"/>
            <a:r>
              <a:rPr lang="en-MY" sz="2000" b="1" dirty="0">
                <a:solidFill>
                  <a:schemeClr val="bg2"/>
                </a:solidFill>
                <a:latin typeface="Consolas" panose="020B0609020204030204" pitchFamily="49" charset="0"/>
              </a:rPr>
              <a:t>V</a:t>
            </a:r>
          </a:p>
          <a:p>
            <a:pPr algn="ctr"/>
            <a:r>
              <a:rPr lang="en-MY" sz="2000" b="1" dirty="0">
                <a:solidFill>
                  <a:schemeClr val="bg2"/>
                </a:solidFill>
                <a:latin typeface="Consolas" panose="020B0609020204030204" pitchFamily="49" charset="0"/>
              </a:rPr>
              <a:t>Enter Payment Amount</a:t>
            </a:r>
            <a:br>
              <a:rPr lang="en-MY" sz="2000" b="1" dirty="0">
                <a:solidFill>
                  <a:schemeClr val="bg2"/>
                </a:solidFill>
                <a:latin typeface="Consolas" panose="020B0609020204030204" pitchFamily="49" charset="0"/>
              </a:rPr>
            </a:br>
            <a:r>
              <a:rPr lang="en-MY" sz="2000" b="1" dirty="0">
                <a:solidFill>
                  <a:schemeClr val="bg2"/>
                </a:solidFill>
                <a:latin typeface="Consolas" panose="020B0609020204030204" pitchFamily="49" charset="0"/>
              </a:rPr>
              <a:t>V</a:t>
            </a:r>
          </a:p>
          <a:p>
            <a:pPr algn="ctr"/>
            <a:r>
              <a:rPr lang="en-MY" sz="2000" b="1" dirty="0">
                <a:solidFill>
                  <a:schemeClr val="bg2"/>
                </a:solidFill>
                <a:latin typeface="Consolas" panose="020B0609020204030204" pitchFamily="49" charset="0"/>
              </a:rPr>
              <a:t>Select Payment Method</a:t>
            </a:r>
          </a:p>
          <a:p>
            <a:pPr algn="ctr"/>
            <a:r>
              <a:rPr lang="en-MY" sz="2000" b="1" dirty="0">
                <a:solidFill>
                  <a:schemeClr val="bg2"/>
                </a:solidFill>
                <a:latin typeface="Consolas" panose="020B0609020204030204" pitchFamily="49" charset="0"/>
              </a:rPr>
              <a:t>V</a:t>
            </a:r>
          </a:p>
          <a:p>
            <a:pPr algn="ctr"/>
            <a:r>
              <a:rPr lang="en-MY" sz="2000" b="1" dirty="0">
                <a:solidFill>
                  <a:schemeClr val="bg2"/>
                </a:solidFill>
                <a:latin typeface="Consolas" panose="020B0609020204030204" pitchFamily="49" charset="0"/>
              </a:rPr>
              <a:t>Make Payment</a:t>
            </a:r>
          </a:p>
          <a:p>
            <a:pPr algn="ctr"/>
            <a:r>
              <a:rPr lang="en-MY" sz="2000" b="1" dirty="0">
                <a:solidFill>
                  <a:schemeClr val="bg2"/>
                </a:solidFill>
                <a:latin typeface="Consolas" panose="020B0609020204030204" pitchFamily="49" charset="0"/>
              </a:rPr>
              <a:t>V</a:t>
            </a:r>
          </a:p>
          <a:p>
            <a:pPr algn="ctr"/>
            <a:r>
              <a:rPr lang="en-MY" sz="2000" b="1" dirty="0">
                <a:solidFill>
                  <a:schemeClr val="bg2"/>
                </a:solidFill>
                <a:latin typeface="Consolas" panose="020B0609020204030204" pitchFamily="49" charset="0"/>
              </a:rPr>
              <a:t>Starts </a:t>
            </a:r>
            <a:r>
              <a:rPr lang="en-MY" sz="2000" b="1" dirty="0" err="1">
                <a:solidFill>
                  <a:schemeClr val="bg2"/>
                </a:solidFill>
                <a:latin typeface="Consolas" panose="020B0609020204030204" pitchFamily="49" charset="0"/>
              </a:rPr>
              <a:t>Fueling</a:t>
            </a:r>
            <a:r>
              <a:rPr lang="en-MY" sz="2000" b="1" dirty="0">
                <a:solidFill>
                  <a:schemeClr val="bg2"/>
                </a:solidFill>
                <a:latin typeface="Consolas" panose="020B0609020204030204" pitchFamily="49" charset="0"/>
              </a:rPr>
              <a:t> </a:t>
            </a:r>
          </a:p>
        </p:txBody>
      </p:sp>
      <p:sp>
        <p:nvSpPr>
          <p:cNvPr id="6" name="TextBox 5">
            <a:extLst>
              <a:ext uri="{FF2B5EF4-FFF2-40B4-BE49-F238E27FC236}">
                <a16:creationId xmlns:a16="http://schemas.microsoft.com/office/drawing/2014/main" id="{023AB984-D98E-4EAD-9A4C-2230B9F61EA8}"/>
              </a:ext>
            </a:extLst>
          </p:cNvPr>
          <p:cNvSpPr txBox="1"/>
          <p:nvPr/>
        </p:nvSpPr>
        <p:spPr>
          <a:xfrm>
            <a:off x="457200" y="457200"/>
            <a:ext cx="11272344" cy="1015663"/>
          </a:xfrm>
          <a:prstGeom prst="rect">
            <a:avLst/>
          </a:prstGeom>
          <a:noFill/>
        </p:spPr>
        <p:txBody>
          <a:bodyPr wrap="square" rtlCol="0">
            <a:spAutoFit/>
          </a:bodyPr>
          <a:lstStyle/>
          <a:p>
            <a:r>
              <a:rPr lang="en-MY" sz="6000" b="1" dirty="0">
                <a:solidFill>
                  <a:schemeClr val="bg2"/>
                </a:solidFill>
                <a:latin typeface="Consolas" panose="020B0609020204030204" pitchFamily="49" charset="0"/>
              </a:rPr>
              <a:t>USE CASE</a:t>
            </a:r>
            <a:endParaRPr lang="en-US" sz="6000" b="1" dirty="0">
              <a:solidFill>
                <a:schemeClr val="bg2"/>
              </a:solidFill>
              <a:latin typeface="Consolas" panose="020B0609020204030204" pitchFamily="49" charset="0"/>
            </a:endParaRPr>
          </a:p>
        </p:txBody>
      </p:sp>
      <p:sp>
        <p:nvSpPr>
          <p:cNvPr id="4" name="TextBox 3">
            <a:extLst>
              <a:ext uri="{FF2B5EF4-FFF2-40B4-BE49-F238E27FC236}">
                <a16:creationId xmlns:a16="http://schemas.microsoft.com/office/drawing/2014/main" id="{A4738080-870F-4BF8-BE46-17BD2FF18AC7}"/>
              </a:ext>
            </a:extLst>
          </p:cNvPr>
          <p:cNvSpPr txBox="1"/>
          <p:nvPr/>
        </p:nvSpPr>
        <p:spPr>
          <a:xfrm>
            <a:off x="6090743" y="1472863"/>
            <a:ext cx="5638801" cy="3539430"/>
          </a:xfrm>
          <a:prstGeom prst="rect">
            <a:avLst/>
          </a:prstGeom>
          <a:noFill/>
        </p:spPr>
        <p:txBody>
          <a:bodyPr wrap="square" rtlCol="0">
            <a:spAutoFit/>
          </a:bodyPr>
          <a:lstStyle/>
          <a:p>
            <a:pPr algn="ctr"/>
            <a:r>
              <a:rPr lang="en-MY" sz="3200" b="1" dirty="0">
                <a:solidFill>
                  <a:schemeClr val="bg2"/>
                </a:solidFill>
                <a:latin typeface="Consolas" panose="020B0609020204030204" pitchFamily="49" charset="0"/>
              </a:rPr>
              <a:t>EMPLOYEE</a:t>
            </a:r>
          </a:p>
          <a:p>
            <a:pPr algn="ctr"/>
            <a:r>
              <a:rPr lang="en-MY" sz="3200" b="1" dirty="0">
                <a:solidFill>
                  <a:schemeClr val="bg2"/>
                </a:solidFill>
                <a:latin typeface="Consolas" panose="020B0609020204030204" pitchFamily="49" charset="0"/>
              </a:rPr>
              <a:t>(MANAGER)</a:t>
            </a:r>
          </a:p>
          <a:p>
            <a:pPr algn="ctr"/>
            <a:endParaRPr lang="en-MY" sz="2000" b="1" dirty="0">
              <a:solidFill>
                <a:schemeClr val="bg2"/>
              </a:solidFill>
              <a:latin typeface="Consolas" panose="020B0609020204030204" pitchFamily="49" charset="0"/>
            </a:endParaRPr>
          </a:p>
          <a:p>
            <a:pPr algn="ctr"/>
            <a:r>
              <a:rPr lang="en-MY" sz="2000" b="1" dirty="0">
                <a:solidFill>
                  <a:schemeClr val="bg2"/>
                </a:solidFill>
                <a:latin typeface="Consolas" panose="020B0609020204030204" pitchFamily="49" charset="0"/>
              </a:rPr>
              <a:t>Log In</a:t>
            </a:r>
          </a:p>
          <a:p>
            <a:pPr algn="ctr"/>
            <a:r>
              <a:rPr lang="en-MY" sz="2000" b="1" dirty="0">
                <a:solidFill>
                  <a:schemeClr val="bg2"/>
                </a:solidFill>
                <a:latin typeface="Consolas" panose="020B0609020204030204" pitchFamily="49" charset="0"/>
              </a:rPr>
              <a:t>V</a:t>
            </a:r>
          </a:p>
          <a:p>
            <a:pPr algn="ctr"/>
            <a:r>
              <a:rPr lang="en-MY" sz="2000" b="1" dirty="0">
                <a:solidFill>
                  <a:schemeClr val="bg2"/>
                </a:solidFill>
                <a:latin typeface="Consolas" panose="020B0609020204030204" pitchFamily="49" charset="0"/>
              </a:rPr>
              <a:t>View Sales Summary</a:t>
            </a:r>
          </a:p>
          <a:p>
            <a:pPr algn="ctr"/>
            <a:r>
              <a:rPr lang="en-MY" sz="2000" b="1" dirty="0">
                <a:solidFill>
                  <a:schemeClr val="bg2"/>
                </a:solidFill>
                <a:latin typeface="Consolas" panose="020B0609020204030204" pitchFamily="49" charset="0"/>
              </a:rPr>
              <a:t>V</a:t>
            </a:r>
          </a:p>
          <a:p>
            <a:pPr algn="ctr"/>
            <a:r>
              <a:rPr lang="en-MY" sz="2000" b="1" dirty="0">
                <a:solidFill>
                  <a:schemeClr val="bg2"/>
                </a:solidFill>
                <a:latin typeface="Consolas" panose="020B0609020204030204" pitchFamily="49" charset="0"/>
              </a:rPr>
              <a:t>View Logged Requests List</a:t>
            </a:r>
          </a:p>
          <a:p>
            <a:pPr algn="ctr"/>
            <a:r>
              <a:rPr lang="en-MY" sz="2000" b="1" dirty="0">
                <a:solidFill>
                  <a:schemeClr val="bg2"/>
                </a:solidFill>
                <a:latin typeface="Consolas" panose="020B0609020204030204" pitchFamily="49" charset="0"/>
              </a:rPr>
              <a:t>V</a:t>
            </a:r>
          </a:p>
          <a:p>
            <a:pPr algn="ctr"/>
            <a:r>
              <a:rPr lang="en-MY" sz="2000" b="1" dirty="0">
                <a:solidFill>
                  <a:schemeClr val="bg2"/>
                </a:solidFill>
                <a:latin typeface="Consolas" panose="020B0609020204030204" pitchFamily="49" charset="0"/>
              </a:rPr>
              <a:t>Search/Filter/Sort The Requests List</a:t>
            </a:r>
          </a:p>
        </p:txBody>
      </p:sp>
    </p:spTree>
    <p:extLst>
      <p:ext uri="{BB962C8B-B14F-4D97-AF65-F5344CB8AC3E}">
        <p14:creationId xmlns:p14="http://schemas.microsoft.com/office/powerpoint/2010/main" val="2009372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2072940D-E0CE-47FA-9601-1297EF945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9837" y="0"/>
            <a:ext cx="5942163" cy="6858000"/>
          </a:xfrm>
          <a:prstGeom prst="rect">
            <a:avLst/>
          </a:prstGeom>
        </p:spPr>
      </p:pic>
      <p:sp>
        <p:nvSpPr>
          <p:cNvPr id="6" name="TextBox 5">
            <a:extLst>
              <a:ext uri="{FF2B5EF4-FFF2-40B4-BE49-F238E27FC236}">
                <a16:creationId xmlns:a16="http://schemas.microsoft.com/office/drawing/2014/main" id="{B3CCD83C-25B8-45BC-B2D6-F7BF7FB749FC}"/>
              </a:ext>
            </a:extLst>
          </p:cNvPr>
          <p:cNvSpPr txBox="1"/>
          <p:nvPr/>
        </p:nvSpPr>
        <p:spPr>
          <a:xfrm>
            <a:off x="457200" y="457200"/>
            <a:ext cx="11272344" cy="1938992"/>
          </a:xfrm>
          <a:prstGeom prst="rect">
            <a:avLst/>
          </a:prstGeom>
          <a:noFill/>
        </p:spPr>
        <p:txBody>
          <a:bodyPr wrap="square" rtlCol="0">
            <a:spAutoFit/>
          </a:bodyPr>
          <a:lstStyle/>
          <a:p>
            <a:r>
              <a:rPr lang="en-MY" sz="6000" b="1" dirty="0">
                <a:solidFill>
                  <a:schemeClr val="bg2"/>
                </a:solidFill>
                <a:latin typeface="Consolas" panose="020B0609020204030204" pitchFamily="49" charset="0"/>
              </a:rPr>
              <a:t>USE CASE</a:t>
            </a:r>
          </a:p>
          <a:p>
            <a:r>
              <a:rPr lang="en-MY" sz="6000" b="1" dirty="0">
                <a:solidFill>
                  <a:schemeClr val="bg2"/>
                </a:solidFill>
                <a:latin typeface="Consolas" panose="020B0609020204030204" pitchFamily="49" charset="0"/>
              </a:rPr>
              <a:t>DIAGRAM</a:t>
            </a:r>
            <a:endParaRPr lang="en-US" sz="6000" b="1" dirty="0">
              <a:solidFill>
                <a:schemeClr val="bg2"/>
              </a:solidFill>
              <a:latin typeface="Consolas" panose="020B0609020204030204" pitchFamily="49" charset="0"/>
            </a:endParaRPr>
          </a:p>
        </p:txBody>
      </p:sp>
    </p:spTree>
    <p:extLst>
      <p:ext uri="{BB962C8B-B14F-4D97-AF65-F5344CB8AC3E}">
        <p14:creationId xmlns:p14="http://schemas.microsoft.com/office/powerpoint/2010/main" val="1796055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D851C-2D1E-4F3A-9060-7E76BED9B3CA}"/>
              </a:ext>
            </a:extLst>
          </p:cNvPr>
          <p:cNvSpPr txBox="1"/>
          <p:nvPr/>
        </p:nvSpPr>
        <p:spPr>
          <a:xfrm>
            <a:off x="457200" y="457200"/>
            <a:ext cx="11272344" cy="1938992"/>
          </a:xfrm>
          <a:prstGeom prst="rect">
            <a:avLst/>
          </a:prstGeom>
          <a:noFill/>
        </p:spPr>
        <p:txBody>
          <a:bodyPr wrap="square" rtlCol="0">
            <a:spAutoFit/>
          </a:bodyPr>
          <a:lstStyle/>
          <a:p>
            <a:r>
              <a:rPr lang="en-MY" sz="6000" b="1" dirty="0">
                <a:solidFill>
                  <a:schemeClr val="bg2"/>
                </a:solidFill>
                <a:latin typeface="Consolas" panose="020B0609020204030204" pitchFamily="49" charset="0"/>
              </a:rPr>
              <a:t>CLASS</a:t>
            </a:r>
          </a:p>
          <a:p>
            <a:r>
              <a:rPr lang="en-MY" sz="6000" b="1" dirty="0">
                <a:solidFill>
                  <a:schemeClr val="bg2"/>
                </a:solidFill>
                <a:latin typeface="Consolas" panose="020B0609020204030204" pitchFamily="49" charset="0"/>
              </a:rPr>
              <a:t>DIAGRAM</a:t>
            </a:r>
            <a:endParaRPr lang="en-US" sz="6000" b="1" dirty="0">
              <a:solidFill>
                <a:schemeClr val="bg2"/>
              </a:solidFill>
              <a:latin typeface="Consolas" panose="020B0609020204030204" pitchFamily="49" charset="0"/>
            </a:endParaRPr>
          </a:p>
        </p:txBody>
      </p:sp>
      <p:pic>
        <p:nvPicPr>
          <p:cNvPr id="4" name="Picture 3" descr="A picture containing diagram&#10;&#10;Description automatically generated">
            <a:extLst>
              <a:ext uri="{FF2B5EF4-FFF2-40B4-BE49-F238E27FC236}">
                <a16:creationId xmlns:a16="http://schemas.microsoft.com/office/drawing/2014/main" id="{00A81881-49D2-421C-A949-76A0481A4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439" y="0"/>
            <a:ext cx="7242561" cy="6858000"/>
          </a:xfrm>
          <a:prstGeom prst="rect">
            <a:avLst/>
          </a:prstGeom>
        </p:spPr>
      </p:pic>
    </p:spTree>
    <p:extLst>
      <p:ext uri="{BB962C8B-B14F-4D97-AF65-F5344CB8AC3E}">
        <p14:creationId xmlns:p14="http://schemas.microsoft.com/office/powerpoint/2010/main" val="3548277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0AA570-47AF-4A19-B450-FABACFD124AF}"/>
              </a:ext>
            </a:extLst>
          </p:cNvPr>
          <p:cNvSpPr txBox="1"/>
          <p:nvPr/>
        </p:nvSpPr>
        <p:spPr>
          <a:xfrm>
            <a:off x="457200" y="457200"/>
            <a:ext cx="11272344" cy="1938992"/>
          </a:xfrm>
          <a:prstGeom prst="rect">
            <a:avLst/>
          </a:prstGeom>
          <a:noFill/>
        </p:spPr>
        <p:txBody>
          <a:bodyPr wrap="square" rtlCol="0">
            <a:spAutoFit/>
          </a:bodyPr>
          <a:lstStyle/>
          <a:p>
            <a:r>
              <a:rPr lang="en-MY" sz="6000" b="1" dirty="0">
                <a:solidFill>
                  <a:schemeClr val="bg2"/>
                </a:solidFill>
                <a:latin typeface="Consolas" panose="020B0609020204030204" pitchFamily="49" charset="0"/>
              </a:rPr>
              <a:t>CLASS</a:t>
            </a:r>
          </a:p>
          <a:p>
            <a:r>
              <a:rPr lang="en-MY" sz="6000" b="1" dirty="0">
                <a:solidFill>
                  <a:schemeClr val="bg2"/>
                </a:solidFill>
                <a:latin typeface="Consolas" panose="020B0609020204030204" pitchFamily="49" charset="0"/>
              </a:rPr>
              <a:t>DIAGRAM</a:t>
            </a:r>
            <a:endParaRPr lang="en-US" sz="6000" b="1" dirty="0">
              <a:solidFill>
                <a:schemeClr val="bg2"/>
              </a:solidFill>
              <a:latin typeface="Consolas" panose="020B0609020204030204" pitchFamily="49" charset="0"/>
            </a:endParaRPr>
          </a:p>
        </p:txBody>
      </p:sp>
      <p:pic>
        <p:nvPicPr>
          <p:cNvPr id="4" name="Picture 3" descr="Diagram&#10;&#10;Description automatically generated">
            <a:extLst>
              <a:ext uri="{FF2B5EF4-FFF2-40B4-BE49-F238E27FC236}">
                <a16:creationId xmlns:a16="http://schemas.microsoft.com/office/drawing/2014/main" id="{EE847D7D-96E2-4366-93EC-3C18AFCE7D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5027" y="0"/>
            <a:ext cx="7166973" cy="6858000"/>
          </a:xfrm>
          <a:prstGeom prst="rect">
            <a:avLst/>
          </a:prstGeom>
        </p:spPr>
      </p:pic>
    </p:spTree>
    <p:extLst>
      <p:ext uri="{BB962C8B-B14F-4D97-AF65-F5344CB8AC3E}">
        <p14:creationId xmlns:p14="http://schemas.microsoft.com/office/powerpoint/2010/main" val="4236602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579</Words>
  <Application>Microsoft Office PowerPoint</Application>
  <PresentationFormat>Widescreen</PresentationFormat>
  <Paragraphs>138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DURRANI AFIQ BIN SAIDIN</dc:creator>
  <cp:lastModifiedBy>DURRANI AFIQ BIN SAIDIN</cp:lastModifiedBy>
  <cp:revision>7</cp:revision>
  <dcterms:created xsi:type="dcterms:W3CDTF">2022-02-02T20:58:34Z</dcterms:created>
  <dcterms:modified xsi:type="dcterms:W3CDTF">2022-02-03T02:24:49Z</dcterms:modified>
</cp:coreProperties>
</file>