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E102-11F0-421A-A304-803FAC9F6C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A648-04E9-43A0-A09A-E66B184D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840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+mn-lt"/>
              </a:rPr>
              <a:t>Analysis of US Power Plant Outages from an Equipment </a:t>
            </a:r>
            <a:r>
              <a:rPr lang="en-US" sz="4000" dirty="0" smtClean="0">
                <a:solidFill>
                  <a:srgbClr val="002060"/>
                </a:solidFill>
                <a:latin typeface="+mn-lt"/>
              </a:rPr>
              <a:t>Breakdown </a:t>
            </a:r>
            <a:r>
              <a:rPr lang="en-US" sz="4000" dirty="0" smtClean="0">
                <a:solidFill>
                  <a:srgbClr val="002060"/>
                </a:solidFill>
                <a:latin typeface="+mn-lt"/>
              </a:rPr>
              <a:t>Insurance Perspective</a:t>
            </a:r>
            <a:endParaRPr lang="en-US" sz="4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8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Stephen Patti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Springboard Data Science Capstone Project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April 2018 – September 2018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Data Sources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This study will examine the causes of US power plant outages based on the following data from the North American Electrical Reliability Corporation (NERC) Generating Availability Data System (GADS).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CC_GT_2011_2017.csv - Combined Cycle Power Plants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GT_Jet_Engine_2013_2016.csv - Simple Cycle Power Plants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Fossil_steam_2013_2017.csv - Fossil Fuel Fired Boiler Steam Power Plants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Since all equipment found at Simple Cycle Power Plants is found at the others, and my preliminary analysis did not show differences with respect to outage duration (</a:t>
            </a:r>
            <a:r>
              <a:rPr lang="en-US" sz="1800" dirty="0" err="1" smtClean="0">
                <a:solidFill>
                  <a:srgbClr val="002060"/>
                </a:solidFill>
              </a:rPr>
              <a:t>Time_To_Repair</a:t>
            </a:r>
            <a:r>
              <a:rPr lang="en-US" sz="1800" dirty="0" smtClean="0">
                <a:solidFill>
                  <a:srgbClr val="002060"/>
                </a:solidFill>
              </a:rPr>
              <a:t>), I did not use this data set.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n-lt"/>
              </a:rPr>
              <a:t>Objectives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As alluded to in the title, I am looking at this from the perspective of my role in commercial property and equipment insurance.  I started with the following questions.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What equipment or equipment systems are most responsible for unplanned outages?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We have thresholds for larger losses (outages): PML – Probable Maximal Loss, MFL – Maximum Foreseeable Loss.  What equipment is most closely related to these failures?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Will this data, as used in the statistical modeling and analysis methods I’m about to study, provide any predictive value?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How else might this analysis help my company and out customers?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7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+mn-lt"/>
              </a:rPr>
              <a:t>Preliminary Data Wrangling and Cleaning</a:t>
            </a:r>
            <a:endParaRPr lang="en-US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My initial data wrangling steps included the following.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Cleaned (mutate) column/variable names, removing periods and spaces and replacing with underscores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Combined separate date and time fields to one </a:t>
            </a:r>
            <a:r>
              <a:rPr lang="en-US" sz="1800" dirty="0" err="1" smtClean="0">
                <a:solidFill>
                  <a:srgbClr val="002060"/>
                </a:solidFill>
              </a:rPr>
              <a:t>POSIX.ct</a:t>
            </a:r>
            <a:r>
              <a:rPr lang="en-US" sz="1800" dirty="0" smtClean="0">
                <a:solidFill>
                  <a:srgbClr val="002060"/>
                </a:solidFill>
              </a:rPr>
              <a:t> formatted field for start and end of outage</a:t>
            </a:r>
          </a:p>
          <a:p>
            <a:pPr marL="36576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2060"/>
                </a:solidFill>
              </a:rPr>
              <a:t>Used Select to create data </a:t>
            </a:r>
            <a:r>
              <a:rPr lang="en-US" sz="2000" dirty="0" smtClean="0">
                <a:solidFill>
                  <a:srgbClr val="002060"/>
                </a:solidFill>
              </a:rPr>
              <a:t>frames with desired fields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2060"/>
                </a:solidFill>
              </a:rPr>
              <a:t>c_cycle_worka</a:t>
            </a:r>
            <a:r>
              <a:rPr lang="en-US" sz="1400" dirty="0" smtClean="0">
                <a:solidFill>
                  <a:srgbClr val="002060"/>
                </a:solidFill>
              </a:rPr>
              <a:t> &lt;- </a:t>
            </a:r>
            <a:r>
              <a:rPr lang="en-US" sz="1400" dirty="0" err="1" smtClean="0">
                <a:solidFill>
                  <a:srgbClr val="002060"/>
                </a:solidFill>
              </a:rPr>
              <a:t>c_cycle_work</a:t>
            </a:r>
            <a:r>
              <a:rPr lang="en-US" sz="1400" dirty="0" smtClean="0">
                <a:solidFill>
                  <a:srgbClr val="002060"/>
                </a:solidFill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select(</a:t>
            </a:r>
            <a:r>
              <a:rPr lang="en-US" sz="1400" dirty="0" err="1" smtClean="0">
                <a:solidFill>
                  <a:srgbClr val="002060"/>
                </a:solidFill>
              </a:rPr>
              <a:t>Util_Unit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start_dt</a:t>
            </a:r>
            <a:r>
              <a:rPr lang="en-US" sz="1400" dirty="0" smtClean="0">
                <a:solidFill>
                  <a:srgbClr val="002060"/>
                </a:solidFill>
              </a:rPr>
              <a:t>, Type, </a:t>
            </a:r>
            <a:r>
              <a:rPr lang="en-US" sz="1400" dirty="0" err="1" smtClean="0">
                <a:solidFill>
                  <a:srgbClr val="002060"/>
                </a:solidFill>
              </a:rPr>
              <a:t>Cause_Code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end_dt</a:t>
            </a:r>
            <a:r>
              <a:rPr lang="en-US" sz="1400" dirty="0" smtClean="0">
                <a:solidFill>
                  <a:srgbClr val="002060"/>
                </a:solidFill>
              </a:rPr>
              <a:t>,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       </a:t>
            </a:r>
            <a:r>
              <a:rPr lang="en-US" sz="1400" dirty="0" err="1" smtClean="0">
                <a:solidFill>
                  <a:srgbClr val="002060"/>
                </a:solidFill>
              </a:rPr>
              <a:t>Time_To_Repair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TBF_Period_Hrs</a:t>
            </a:r>
            <a:r>
              <a:rPr lang="en-US" sz="1400" dirty="0" smtClean="0">
                <a:solidFill>
                  <a:srgbClr val="002060"/>
                </a:solidFill>
              </a:rPr>
              <a:t>, IA_PH, 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       </a:t>
            </a:r>
            <a:r>
              <a:rPr lang="en-US" sz="1400" dirty="0" err="1" smtClean="0">
                <a:solidFill>
                  <a:srgbClr val="002060"/>
                </a:solidFill>
              </a:rPr>
              <a:t>TBF_Service_Hrs</a:t>
            </a:r>
            <a:r>
              <a:rPr lang="en-US" sz="1400" dirty="0" smtClean="0">
                <a:solidFill>
                  <a:srgbClr val="002060"/>
                </a:solidFill>
              </a:rPr>
              <a:t>, IA_SH, </a:t>
            </a:r>
            <a:r>
              <a:rPr lang="en-US" sz="1400" dirty="0" err="1" smtClean="0">
                <a:solidFill>
                  <a:srgbClr val="002060"/>
                </a:solidFill>
              </a:rPr>
              <a:t>X_Derate</a:t>
            </a:r>
            <a:r>
              <a:rPr lang="en-US" sz="1400" dirty="0" smtClean="0">
                <a:solidFill>
                  <a:srgbClr val="002060"/>
                </a:solidFill>
              </a:rPr>
              <a:t>)</a:t>
            </a:r>
          </a:p>
          <a:p>
            <a:pPr marL="396875" indent="-1238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</a:rPr>
              <a:t>Filtered the data to exclude planned, maintenance, or reserve outages, i.e. include only force outages or outages due to failures </a:t>
            </a:r>
            <a:r>
              <a:rPr lang="en-US" sz="2000" dirty="0" smtClean="0">
                <a:solidFill>
                  <a:srgbClr val="002060"/>
                </a:solidFill>
              </a:rPr>
              <a:t>and accidents.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type_filter</a:t>
            </a:r>
            <a:r>
              <a:rPr lang="en-US" sz="1400" dirty="0">
                <a:solidFill>
                  <a:srgbClr val="002060"/>
                </a:solidFill>
              </a:rPr>
              <a:t> &lt;- c("D1", "D2", "D3", "D4", "SF", "U1", "U2", "U3")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ff_steam_df</a:t>
            </a:r>
            <a:r>
              <a:rPr lang="en-US" sz="1400" dirty="0">
                <a:solidFill>
                  <a:srgbClr val="002060"/>
                </a:solidFill>
              </a:rPr>
              <a:t> &lt;- </a:t>
            </a:r>
            <a:r>
              <a:rPr lang="en-US" sz="1400" dirty="0" err="1">
                <a:solidFill>
                  <a:srgbClr val="002060"/>
                </a:solidFill>
              </a:rPr>
              <a:t>ff_steam_df</a:t>
            </a:r>
            <a:r>
              <a:rPr lang="en-US" sz="1400" dirty="0">
                <a:solidFill>
                  <a:srgbClr val="002060"/>
                </a:solidFill>
              </a:rPr>
              <a:t> %&gt;%</a:t>
            </a:r>
          </a:p>
          <a:p>
            <a:pPr marL="9144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  filter(</a:t>
            </a:r>
            <a:r>
              <a:rPr lang="en-US" sz="1400" dirty="0" err="1">
                <a:solidFill>
                  <a:srgbClr val="002060"/>
                </a:solidFill>
              </a:rPr>
              <a:t>ff_steam_df$Type</a:t>
            </a:r>
            <a:r>
              <a:rPr lang="en-US" sz="1400" dirty="0">
                <a:solidFill>
                  <a:srgbClr val="002060"/>
                </a:solidFill>
              </a:rPr>
              <a:t> %in% </a:t>
            </a:r>
            <a:r>
              <a:rPr lang="en-US" sz="1400" dirty="0" err="1">
                <a:solidFill>
                  <a:srgbClr val="002060"/>
                </a:solidFill>
              </a:rPr>
              <a:t>type_filter</a:t>
            </a:r>
            <a:r>
              <a:rPr lang="en-US" sz="14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US Power Plant Outages from an Equipment Breakdown Insurance Perspective</vt:lpstr>
      <vt:lpstr>Data Sources</vt:lpstr>
      <vt:lpstr>Objectives</vt:lpstr>
      <vt:lpstr>Preliminary Data Wrangling and Cleaning</vt:lpstr>
      <vt:lpstr>PowerPoint Presentation</vt:lpstr>
    </vt:vector>
  </TitlesOfParts>
  <Company>Munich 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Stephen - Hartford-HSB</dc:creator>
  <cp:lastModifiedBy>MyPC</cp:lastModifiedBy>
  <cp:revision>13</cp:revision>
  <dcterms:created xsi:type="dcterms:W3CDTF">2018-09-05T13:14:55Z</dcterms:created>
  <dcterms:modified xsi:type="dcterms:W3CDTF">2018-09-06T21:10:57Z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c74b9-1e11-438a-9a58-975e027cbd98_Enabled">
    <vt:lpwstr>True</vt:lpwstr>
  </property>
  <property fmtid="{D5CDD505-2E9C-101B-9397-08002B2CF9AE}" pid="3" name="MSIP_Label_e0ec74b9-1e11-438a-9a58-975e027cbd98_SiteId">
    <vt:lpwstr>582259a1-dcaa-4cca-b1cf-e60d3f045ecd</vt:lpwstr>
  </property>
  <property fmtid="{D5CDD505-2E9C-101B-9397-08002B2CF9AE}" pid="4" name="MSIP_Label_e0ec74b9-1e11-438a-9a58-975e027cbd98_Ref">
    <vt:lpwstr>https://api.informationprotection.azure.com/api/582259a1-dcaa-4cca-b1cf-e60d3f045ecd</vt:lpwstr>
  </property>
  <property fmtid="{D5CDD505-2E9C-101B-9397-08002B2CF9AE}" pid="5" name="MSIP_Label_e0ec74b9-1e11-438a-9a58-975e027cbd98_Owner">
    <vt:lpwstr>Stephen_Patti@HSB.com</vt:lpwstr>
  </property>
  <property fmtid="{D5CDD505-2E9C-101B-9397-08002B2CF9AE}" pid="6" name="MSIP_Label_e0ec74b9-1e11-438a-9a58-975e027cbd98_SetDate">
    <vt:lpwstr>2018-09-05T17:30:44.6325993-04:00</vt:lpwstr>
  </property>
  <property fmtid="{D5CDD505-2E9C-101B-9397-08002B2CF9AE}" pid="7" name="MSIP_Label_e0ec74b9-1e11-438a-9a58-975e027cbd98_Name">
    <vt:lpwstr>C0 public</vt:lpwstr>
  </property>
  <property fmtid="{D5CDD505-2E9C-101B-9397-08002B2CF9AE}" pid="8" name="MSIP_Label_e0ec74b9-1e11-438a-9a58-975e027cbd98_Application">
    <vt:lpwstr>Microsoft Azure Information Protection</vt:lpwstr>
  </property>
  <property fmtid="{D5CDD505-2E9C-101B-9397-08002B2CF9AE}" pid="9" name="MSIP_Label_e0ec74b9-1e11-438a-9a58-975e027cbd98_Extended_MSFT_Method">
    <vt:lpwstr>Manual</vt:lpwstr>
  </property>
  <property fmtid="{D5CDD505-2E9C-101B-9397-08002B2CF9AE}" pid="10" name="Confidentiality">
    <vt:lpwstr>C0 public</vt:lpwstr>
  </property>
</Properties>
</file>