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4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840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+mn-lt"/>
              </a:rPr>
              <a:t>Analysis of US Power Plant Outages from an Equipment Breakdown Insurance Perspective</a:t>
            </a:r>
            <a:endParaRPr lang="en-US" sz="4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8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Stephen Patti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Springboard Data Science Capstone Project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April 2018 – September 2018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8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7105" cy="922254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/>
              </a:rPr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1395662"/>
            <a:ext cx="10932695" cy="5221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08647"/>
              </p:ext>
            </p:extLst>
          </p:nvPr>
        </p:nvGraphicFramePr>
        <p:xfrm>
          <a:off x="577517" y="1395662"/>
          <a:ext cx="10154652" cy="472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315"/>
                <a:gridCol w="5462337"/>
              </a:tblGrid>
              <a:tr h="472841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400" dirty="0" smtClean="0"/>
                        <a:t>library(</a:t>
                      </a:r>
                      <a:r>
                        <a:rPr lang="en-US" sz="1400" dirty="0" err="1" smtClean="0"/>
                        <a:t>NbClust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err="1" smtClean="0"/>
                        <a:t>ncF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NbClust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ffs_df</a:t>
                      </a:r>
                      <a:r>
                        <a:rPr lang="en-US" sz="1400" dirty="0" smtClean="0"/>
                        <a:t>, min.nc=2, max.nc=15, method="</a:t>
                      </a:r>
                      <a:r>
                        <a:rPr lang="en-US" sz="1400" dirty="0" err="1" smtClean="0"/>
                        <a:t>kmeans</a:t>
                      </a:r>
                      <a:r>
                        <a:rPr lang="en-US" sz="1400" dirty="0" smtClean="0"/>
                        <a:t>")</a:t>
                      </a:r>
                    </a:p>
                    <a:p>
                      <a:r>
                        <a:rPr lang="en-US" sz="1400" dirty="0" err="1" smtClean="0"/>
                        <a:t>fit.kmF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kmeans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ffs_df</a:t>
                      </a:r>
                      <a:r>
                        <a:rPr lang="en-US" sz="1400" dirty="0" smtClean="0"/>
                        <a:t>, 7, </a:t>
                      </a:r>
                      <a:r>
                        <a:rPr lang="en-US" sz="1400" dirty="0" err="1" smtClean="0"/>
                        <a:t>nstart</a:t>
                      </a:r>
                      <a:r>
                        <a:rPr lang="en-US" sz="1400" dirty="0" smtClean="0"/>
                        <a:t>=25)</a:t>
                      </a:r>
                    </a:p>
                    <a:p>
                      <a:r>
                        <a:rPr lang="en-US" sz="1400" dirty="0" err="1" smtClean="0"/>
                        <a:t>fit.kmF$size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fit.kmF$centers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400" dirty="0" err="1" smtClean="0"/>
                        <a:t>fit.kmF$size</a:t>
                      </a:r>
                      <a:r>
                        <a:rPr lang="en-US" sz="1400" dirty="0" smtClean="0"/>
                        <a:t>				</a:t>
                      </a:r>
                    </a:p>
                    <a:p>
                      <a:r>
                        <a:rPr lang="en-US" sz="1400" dirty="0" smtClean="0"/>
                        <a:t>[1]	6	2284	18323	1194</a:t>
                      </a:r>
                    </a:p>
                    <a:p>
                      <a:r>
                        <a:rPr lang="en-US" sz="1400" dirty="0" smtClean="0"/>
                        <a:t>	616	538	108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78045"/>
              </p:ext>
            </p:extLst>
          </p:nvPr>
        </p:nvGraphicFramePr>
        <p:xfrm>
          <a:off x="5400424" y="2421021"/>
          <a:ext cx="3334502" cy="2117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4" imgW="2714525" imgH="1724066" progId="Excel.Sheet.12">
                  <p:embed/>
                </p:oleObj>
              </mc:Choice>
              <mc:Fallback>
                <p:oleObj name="Worksheet" r:id="rId4" imgW="2714525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0424" y="2421021"/>
                        <a:ext cx="3334502" cy="2117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81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474"/>
            <a:ext cx="10062411" cy="50393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/>
              </a:rPr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986590"/>
            <a:ext cx="1145406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04836"/>
              </p:ext>
            </p:extLst>
          </p:nvPr>
        </p:nvGraphicFramePr>
        <p:xfrm>
          <a:off x="613611" y="1347536"/>
          <a:ext cx="10900610" cy="512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05"/>
                <a:gridCol w="6821905"/>
              </a:tblGrid>
              <a:tr h="5125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aggregate(</a:t>
                      </a:r>
                      <a:r>
                        <a:rPr lang="en-US" sz="1600" dirty="0" err="1" smtClean="0"/>
                        <a:t>ClData_ffs</a:t>
                      </a:r>
                      <a:r>
                        <a:rPr lang="en-US" sz="1600" dirty="0" smtClean="0"/>
                        <a:t>[-1], by=list(cluster=</a:t>
                      </a:r>
                      <a:r>
                        <a:rPr lang="en-US" sz="1600" dirty="0" err="1" smtClean="0"/>
                        <a:t>fit.kmF$cluster</a:t>
                      </a:r>
                      <a:r>
                        <a:rPr lang="en-US" sz="1600" dirty="0" smtClean="0"/>
                        <a:t>), mean)</a:t>
                      </a:r>
                    </a:p>
                    <a:p>
                      <a:r>
                        <a:rPr lang="en-US" sz="1600" dirty="0" err="1" smtClean="0"/>
                        <a:t>ct.kmF</a:t>
                      </a:r>
                      <a:r>
                        <a:rPr lang="en-US" sz="1600" dirty="0" smtClean="0"/>
                        <a:t> &lt;- table(</a:t>
                      </a:r>
                      <a:r>
                        <a:rPr lang="en-US" sz="1600" dirty="0" err="1" smtClean="0"/>
                        <a:t>ClData_ffs$System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fit.kmF$cluster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print(</a:t>
                      </a:r>
                      <a:r>
                        <a:rPr lang="en-US" sz="1600" dirty="0" err="1" smtClean="0"/>
                        <a:t>ct.kmF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library(</a:t>
                      </a:r>
                      <a:r>
                        <a:rPr lang="en-US" sz="1600" dirty="0" err="1" smtClean="0"/>
                        <a:t>flexclust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err="1" smtClean="0"/>
                        <a:t>randIndex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ct.kmF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randIndex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ct.kmF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400" dirty="0" smtClean="0">
                          <a:effectLst/>
                        </a:rPr>
                        <a:t>ARI </a:t>
                      </a:r>
                      <a:r>
                        <a:rPr lang="en-US" sz="1600" b="0" u="sng" dirty="0" smtClean="0">
                          <a:effectLst/>
                        </a:rPr>
                        <a:t>0.004410025</a:t>
                      </a:r>
                      <a:endParaRPr lang="en-US" sz="1600" b="0" u="sng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This index as well as the systems being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</a:rPr>
                        <a:t> concentrated in two clusters show a relatively  week model</a:t>
                      </a:r>
                      <a:endParaRPr lang="en-US" sz="18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1222"/>
              </p:ext>
            </p:extLst>
          </p:nvPr>
        </p:nvGraphicFramePr>
        <p:xfrm>
          <a:off x="5033965" y="1613902"/>
          <a:ext cx="4735678" cy="196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4" imgW="3495734" imgH="1533493" progId="Excel.Sheet.12">
                  <p:embed/>
                </p:oleObj>
              </mc:Choice>
              <mc:Fallback>
                <p:oleObj name="Worksheet" r:id="rId4" imgW="3495734" imgH="1533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3965" y="1613902"/>
                        <a:ext cx="4735678" cy="1969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55842"/>
              </p:ext>
            </p:extLst>
          </p:nvPr>
        </p:nvGraphicFramePr>
        <p:xfrm>
          <a:off x="5033965" y="3787985"/>
          <a:ext cx="5239001" cy="20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7" imgW="4467251" imgH="1724066" progId="Excel.Sheet.12">
                  <p:embed/>
                </p:oleObj>
              </mc:Choice>
              <mc:Fallback>
                <p:oleObj name="Worksheet" r:id="rId7" imgW="4467251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3965" y="3787985"/>
                        <a:ext cx="5239001" cy="202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98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096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  <a:latin typeface="Calibri" panose="020F0502020204030204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222"/>
            <a:ext cx="10515600" cy="50773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As previously stated in the logistic regression section, there is not much predictive value here with respect to reducing outages </a:t>
            </a:r>
            <a:r>
              <a:rPr lang="en-US" sz="2000" dirty="0">
                <a:solidFill>
                  <a:srgbClr val="002060"/>
                </a:solidFill>
              </a:rPr>
              <a:t>and mitigating time to repair.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There </a:t>
            </a:r>
            <a:r>
              <a:rPr lang="en-US" sz="2000" dirty="0">
                <a:solidFill>
                  <a:srgbClr val="002060"/>
                </a:solidFill>
              </a:rPr>
              <a:t>would be some predictive value if this data could be augmented with the following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Age of Equipment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Hours running prior to failure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Number of starts and stops in the years prior to and between failure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Plant maintenance expenditures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Plant overhaul and maintenance schedules: number of daily, weekly, monthly maintenance items, number of major overhauls performed, etc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Also as mentioned previously there is some useful information gained from logistic regression on systems associated with longer tailed outages.  I could work with our actuarial and analytics department to leverage this information.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Data Sources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This study will examine the causes of US power plant outages based on the following data from the North American Electrical Reliability Corporation (NERC) Generating Availability Data System (GADS).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CC_GT_2011_2017.csv - Combined Cycle Power Plants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GT_Jet_Engine_2013_2016.csv - Simple Cycle Power Plants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Fossil_steam_2013_2017.csv - Fossil Fuel Fired Boiler Steam Power Plants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Since all equipment found at Simple Cycle Power Plants is found at the others, and my preliminary analysis did not show differences with respect to outage duration (</a:t>
            </a:r>
            <a:r>
              <a:rPr lang="en-US" sz="1800" dirty="0" err="1" smtClean="0">
                <a:solidFill>
                  <a:srgbClr val="002060"/>
                </a:solidFill>
              </a:rPr>
              <a:t>Time_To_Repair</a:t>
            </a:r>
            <a:r>
              <a:rPr lang="en-US" sz="1800" dirty="0" smtClean="0">
                <a:solidFill>
                  <a:srgbClr val="002060"/>
                </a:solidFill>
              </a:rPr>
              <a:t>), I did not use this data set.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n-lt"/>
              </a:rPr>
              <a:t>Objectives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As alluded to in the title, I am looking at this from the perspective of my role in commercial property and equipment insurance.  I started with the following questions.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What equipment or equipment systems are most responsible for unplanned outages?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We have thresholds for larger losses (outages): PML – Probable Maximal Loss, MFL – Maximum Foreseeable Loss.  What equipment is most closely related to these failures?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Will this data, as used in the statistical modeling and analysis methods I’m about to study, provide any predictive value?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How else might this analysis help my company and out customers?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7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n-lt"/>
              </a:rPr>
              <a:t>Preliminary Data Wrangling and Cleaning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My initial data wrangling steps included the following.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Cleaned (mutate) column/variable names, removing periods and spaces and replacing with underscores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Combined separate date and time fields to one </a:t>
            </a:r>
            <a:r>
              <a:rPr lang="en-US" sz="1800" dirty="0" err="1" smtClean="0">
                <a:solidFill>
                  <a:srgbClr val="002060"/>
                </a:solidFill>
              </a:rPr>
              <a:t>POSIX.ct</a:t>
            </a:r>
            <a:r>
              <a:rPr lang="en-US" sz="1800" dirty="0" smtClean="0">
                <a:solidFill>
                  <a:srgbClr val="002060"/>
                </a:solidFill>
              </a:rPr>
              <a:t> formatted field for start and end of outage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Used Select to create data </a:t>
            </a:r>
            <a:r>
              <a:rPr lang="en-US" sz="2000" dirty="0" smtClean="0">
                <a:solidFill>
                  <a:srgbClr val="002060"/>
                </a:solidFill>
              </a:rPr>
              <a:t>frames with desired fields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2060"/>
                </a:solidFill>
              </a:rPr>
              <a:t>c_cycle_worka</a:t>
            </a:r>
            <a:r>
              <a:rPr lang="en-US" sz="1400" dirty="0" smtClean="0">
                <a:solidFill>
                  <a:srgbClr val="002060"/>
                </a:solidFill>
              </a:rPr>
              <a:t> &lt;- </a:t>
            </a:r>
            <a:r>
              <a:rPr lang="en-US" sz="1400" dirty="0" err="1" smtClean="0">
                <a:solidFill>
                  <a:srgbClr val="002060"/>
                </a:solidFill>
              </a:rPr>
              <a:t>c_cycle_work</a:t>
            </a:r>
            <a:r>
              <a:rPr lang="en-US" sz="1400" dirty="0" smtClean="0">
                <a:solidFill>
                  <a:srgbClr val="002060"/>
                </a:solidFill>
              </a:rPr>
              <a:t> %&gt;%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select(</a:t>
            </a:r>
            <a:r>
              <a:rPr lang="en-US" sz="1400" dirty="0" err="1" smtClean="0">
                <a:solidFill>
                  <a:srgbClr val="002060"/>
                </a:solidFill>
              </a:rPr>
              <a:t>Util_Unit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start_dt</a:t>
            </a:r>
            <a:r>
              <a:rPr lang="en-US" sz="1400" dirty="0" smtClean="0">
                <a:solidFill>
                  <a:srgbClr val="002060"/>
                </a:solidFill>
              </a:rPr>
              <a:t>, Type, </a:t>
            </a:r>
            <a:r>
              <a:rPr lang="en-US" sz="1400" dirty="0" err="1" smtClean="0">
                <a:solidFill>
                  <a:srgbClr val="002060"/>
                </a:solidFill>
              </a:rPr>
              <a:t>Cause_Code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end_dt</a:t>
            </a:r>
            <a:r>
              <a:rPr lang="en-US" sz="1400" dirty="0" smtClean="0">
                <a:solidFill>
                  <a:srgbClr val="002060"/>
                </a:solidFill>
              </a:rPr>
              <a:t>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       </a:t>
            </a:r>
            <a:r>
              <a:rPr lang="en-US" sz="1400" dirty="0" err="1" smtClean="0">
                <a:solidFill>
                  <a:srgbClr val="002060"/>
                </a:solidFill>
              </a:rPr>
              <a:t>Time_To_Repair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TBF_Period_Hrs</a:t>
            </a:r>
            <a:r>
              <a:rPr lang="en-US" sz="1400" dirty="0" smtClean="0">
                <a:solidFill>
                  <a:srgbClr val="002060"/>
                </a:solidFill>
              </a:rPr>
              <a:t>, IA_PH, 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       </a:t>
            </a:r>
            <a:r>
              <a:rPr lang="en-US" sz="1400" dirty="0" err="1" smtClean="0">
                <a:solidFill>
                  <a:srgbClr val="002060"/>
                </a:solidFill>
              </a:rPr>
              <a:t>TBF_Service_Hrs</a:t>
            </a:r>
            <a:r>
              <a:rPr lang="en-US" sz="1400" dirty="0" smtClean="0">
                <a:solidFill>
                  <a:srgbClr val="002060"/>
                </a:solidFill>
              </a:rPr>
              <a:t>, IA_SH, </a:t>
            </a:r>
            <a:r>
              <a:rPr lang="en-US" sz="1400" dirty="0" err="1" smtClean="0">
                <a:solidFill>
                  <a:srgbClr val="002060"/>
                </a:solidFill>
              </a:rPr>
              <a:t>X_Derate</a:t>
            </a:r>
            <a:r>
              <a:rPr lang="en-US" sz="1400" dirty="0" smtClean="0">
                <a:solidFill>
                  <a:srgbClr val="002060"/>
                </a:solidFill>
              </a:rPr>
              <a:t>)</a:t>
            </a:r>
          </a:p>
          <a:p>
            <a:pPr marL="396875" indent="-1238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</a:rPr>
              <a:t>Filtered the data to exclude planned, maintenance, or reserve outages, i.e. include only force outages or outages due to failures </a:t>
            </a:r>
            <a:r>
              <a:rPr lang="en-US" sz="2000" dirty="0" smtClean="0">
                <a:solidFill>
                  <a:srgbClr val="002060"/>
                </a:solidFill>
              </a:rPr>
              <a:t>and accidents.</a:t>
            </a:r>
          </a:p>
          <a:p>
            <a:pPr marL="914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type_filter</a:t>
            </a:r>
            <a:r>
              <a:rPr lang="en-US" sz="1400" dirty="0">
                <a:solidFill>
                  <a:srgbClr val="002060"/>
                </a:solidFill>
              </a:rPr>
              <a:t> &lt;- c("D1", "D2", "D3", "D4", "SF", "U1", "U2", "U3")</a:t>
            </a:r>
          </a:p>
          <a:p>
            <a:pPr marL="914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ff_steam_df</a:t>
            </a:r>
            <a:r>
              <a:rPr lang="en-US" sz="1400" dirty="0">
                <a:solidFill>
                  <a:srgbClr val="002060"/>
                </a:solidFill>
              </a:rPr>
              <a:t> &lt;- </a:t>
            </a:r>
            <a:r>
              <a:rPr lang="en-US" sz="1400" dirty="0" err="1">
                <a:solidFill>
                  <a:srgbClr val="002060"/>
                </a:solidFill>
              </a:rPr>
              <a:t>ff_steam_df</a:t>
            </a:r>
            <a:r>
              <a:rPr lang="en-US" sz="1400" dirty="0">
                <a:solidFill>
                  <a:srgbClr val="002060"/>
                </a:solidFill>
              </a:rPr>
              <a:t> %&gt;%</a:t>
            </a:r>
          </a:p>
          <a:p>
            <a:pPr marL="914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filter(</a:t>
            </a:r>
            <a:r>
              <a:rPr lang="en-US" sz="1400" dirty="0" err="1">
                <a:solidFill>
                  <a:srgbClr val="002060"/>
                </a:solidFill>
              </a:rPr>
              <a:t>ff_steam_df$Type</a:t>
            </a:r>
            <a:r>
              <a:rPr lang="en-US" sz="1400" dirty="0">
                <a:solidFill>
                  <a:srgbClr val="002060"/>
                </a:solidFill>
              </a:rPr>
              <a:t> %in% </a:t>
            </a:r>
            <a:r>
              <a:rPr lang="en-US" sz="1400" dirty="0" err="1">
                <a:solidFill>
                  <a:srgbClr val="002060"/>
                </a:solidFill>
              </a:rPr>
              <a:t>type_filter</a:t>
            </a:r>
            <a:r>
              <a:rPr lang="en-US" sz="14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4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180475"/>
            <a:ext cx="10214810" cy="54142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/>
              </a:rPr>
              <a:t>Preliminary </a:t>
            </a:r>
            <a:r>
              <a:rPr lang="en-US" sz="3200" dirty="0" smtClean="0">
                <a:solidFill>
                  <a:srgbClr val="002060"/>
                </a:solidFill>
                <a:latin typeface="Calibri" panose="020F0502020204030204"/>
              </a:rPr>
              <a:t>Statistics and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91810"/>
              </p:ext>
            </p:extLst>
          </p:nvPr>
        </p:nvGraphicFramePr>
        <p:xfrm>
          <a:off x="312819" y="866274"/>
          <a:ext cx="11225465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595"/>
                <a:gridCol w="6493870"/>
              </a:tblGrid>
              <a:tr h="2551339">
                <a:tc>
                  <a:txBody>
                    <a:bodyPr/>
                    <a:lstStyle/>
                    <a:p>
                      <a:r>
                        <a:rPr lang="en-US" dirty="0" smtClean="0"/>
                        <a:t>I used the following code to calculate mean time to repair for steam turbine and combined</a:t>
                      </a:r>
                      <a:r>
                        <a:rPr lang="en-US" baseline="0" dirty="0" smtClean="0"/>
                        <a:t> cycle plants.</a:t>
                      </a:r>
                      <a:endParaRPr lang="en-US" dirty="0" smtClean="0"/>
                    </a:p>
                    <a:p>
                      <a:r>
                        <a:rPr lang="en-US" sz="1200" dirty="0" smtClean="0"/>
                        <a:t># Calculate mean </a:t>
                      </a:r>
                      <a:r>
                        <a:rPr lang="en-US" sz="1200" dirty="0" err="1" smtClean="0"/>
                        <a:t>Time_To_Repair</a:t>
                      </a:r>
                      <a:r>
                        <a:rPr lang="en-US" sz="1200" dirty="0" smtClean="0"/>
                        <a:t> for each outage Type</a:t>
                      </a:r>
                    </a:p>
                    <a:p>
                      <a:r>
                        <a:rPr lang="en-US" sz="1200" dirty="0" err="1" smtClean="0"/>
                        <a:t>ff_steam_df</a:t>
                      </a:r>
                      <a:r>
                        <a:rPr lang="en-US" sz="1200" dirty="0" smtClean="0"/>
                        <a:t> %&gt;% </a:t>
                      </a:r>
                      <a:r>
                        <a:rPr lang="en-US" sz="1200" dirty="0" err="1" smtClean="0"/>
                        <a:t>group_by</a:t>
                      </a:r>
                      <a:r>
                        <a:rPr lang="en-US" sz="1200" dirty="0" smtClean="0"/>
                        <a:t>(Type) %&gt;%</a:t>
                      </a:r>
                    </a:p>
                    <a:p>
                      <a:r>
                        <a:rPr lang="en-US" sz="1200" dirty="0" smtClean="0"/>
                        <a:t>  </a:t>
                      </a:r>
                      <a:r>
                        <a:rPr lang="en-US" sz="1200" dirty="0" err="1" smtClean="0"/>
                        <a:t>summarise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Mean_TTR_Type</a:t>
                      </a:r>
                      <a:r>
                        <a:rPr lang="en-US" sz="1200" dirty="0" smtClean="0"/>
                        <a:t> = mean(</a:t>
                      </a:r>
                      <a:r>
                        <a:rPr lang="en-US" sz="1200" dirty="0" err="1" smtClean="0"/>
                        <a:t>Time_To_Repair</a:t>
                      </a:r>
                      <a:r>
                        <a:rPr lang="en-US" sz="1200" dirty="0" smtClean="0"/>
                        <a:t>, na.rm = TRUE)) %&gt;%</a:t>
                      </a:r>
                    </a:p>
                    <a:p>
                      <a:r>
                        <a:rPr lang="en-US" sz="1200" dirty="0" smtClean="0"/>
                        <a:t>  arrange(</a:t>
                      </a:r>
                      <a:r>
                        <a:rPr lang="en-US" sz="1200" dirty="0" err="1" smtClean="0"/>
                        <a:t>desc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Mean_TTR_Type</a:t>
                      </a:r>
                      <a:r>
                        <a:rPr lang="en-US" sz="1200" dirty="0" smtClean="0"/>
                        <a:t>))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created</a:t>
                      </a:r>
                      <a:r>
                        <a:rPr lang="en-US" baseline="0" dirty="0" smtClean="0"/>
                        <a:t> stat summary plots with the following code.</a:t>
                      </a:r>
                      <a:endParaRPr lang="en-US" dirty="0" smtClean="0"/>
                    </a:p>
                    <a:p>
                      <a:r>
                        <a:rPr lang="en-US" sz="1200" dirty="0" smtClean="0"/>
                        <a:t># create a stat summary plot, x = year(</a:t>
                      </a:r>
                      <a:r>
                        <a:rPr lang="en-US" sz="1200" dirty="0" err="1" smtClean="0"/>
                        <a:t>start_st</a:t>
                      </a:r>
                      <a:r>
                        <a:rPr lang="en-US" sz="1200" dirty="0" smtClean="0"/>
                        <a:t>), y = time to repair</a:t>
                      </a:r>
                    </a:p>
                    <a:p>
                      <a:r>
                        <a:rPr lang="en-US" sz="1200" dirty="0" err="1" smtClean="0"/>
                        <a:t>ggplot</a:t>
                      </a:r>
                      <a:r>
                        <a:rPr lang="en-US" sz="1200" dirty="0" smtClean="0"/>
                        <a:t>(data = </a:t>
                      </a:r>
                      <a:r>
                        <a:rPr lang="en-US" sz="1200" dirty="0" err="1" smtClean="0"/>
                        <a:t>ff_steam_df</a:t>
                      </a:r>
                      <a:r>
                        <a:rPr lang="en-US" sz="1200" dirty="0" smtClean="0"/>
                        <a:t>) +</a:t>
                      </a:r>
                    </a:p>
                    <a:p>
                      <a:r>
                        <a:rPr lang="en-US" sz="1200" dirty="0" smtClean="0"/>
                        <a:t>  </a:t>
                      </a:r>
                      <a:r>
                        <a:rPr lang="en-US" sz="1200" dirty="0" err="1" smtClean="0"/>
                        <a:t>stat_summary</a:t>
                      </a:r>
                      <a:r>
                        <a:rPr lang="en-US" sz="1200" dirty="0" smtClean="0"/>
                        <a:t>(</a:t>
                      </a:r>
                    </a:p>
                    <a:p>
                      <a:r>
                        <a:rPr lang="en-US" sz="1200" dirty="0" smtClean="0"/>
                        <a:t>    mapping = </a:t>
                      </a:r>
                      <a:r>
                        <a:rPr lang="en-US" sz="1200" dirty="0" err="1" smtClean="0"/>
                        <a:t>aes</a:t>
                      </a:r>
                      <a:r>
                        <a:rPr lang="en-US" sz="1200" dirty="0" smtClean="0"/>
                        <a:t>(x = year(</a:t>
                      </a:r>
                      <a:r>
                        <a:rPr lang="en-US" sz="1200" dirty="0" err="1" smtClean="0"/>
                        <a:t>start_dt</a:t>
                      </a:r>
                      <a:r>
                        <a:rPr lang="en-US" sz="1200" dirty="0" smtClean="0"/>
                        <a:t>), y = </a:t>
                      </a:r>
                      <a:r>
                        <a:rPr lang="en-US" sz="1200" dirty="0" err="1" smtClean="0"/>
                        <a:t>Time_To_Repair</a:t>
                      </a:r>
                      <a:r>
                        <a:rPr lang="en-US" sz="1200" dirty="0" smtClean="0"/>
                        <a:t>),</a:t>
                      </a:r>
                    </a:p>
                    <a:p>
                      <a:r>
                        <a:rPr lang="en-US" sz="1200" dirty="0" smtClean="0"/>
                        <a:t>    </a:t>
                      </a:r>
                      <a:r>
                        <a:rPr lang="en-US" sz="1200" dirty="0" err="1" smtClean="0"/>
                        <a:t>fun.ymin</a:t>
                      </a:r>
                      <a:r>
                        <a:rPr lang="en-US" sz="1200" dirty="0" smtClean="0"/>
                        <a:t> = min,</a:t>
                      </a:r>
                    </a:p>
                    <a:p>
                      <a:r>
                        <a:rPr lang="en-US" sz="1200" dirty="0" smtClean="0"/>
                        <a:t>    </a:t>
                      </a:r>
                      <a:r>
                        <a:rPr lang="en-US" sz="1200" dirty="0" err="1" smtClean="0"/>
                        <a:t>fun.ymax</a:t>
                      </a:r>
                      <a:r>
                        <a:rPr lang="en-US" sz="1200" dirty="0" smtClean="0"/>
                        <a:t> = max,</a:t>
                      </a:r>
                    </a:p>
                    <a:p>
                      <a:r>
                        <a:rPr lang="en-US" sz="1200" dirty="0" smtClean="0"/>
                        <a:t>    </a:t>
                      </a:r>
                      <a:r>
                        <a:rPr lang="en-US" sz="1200" dirty="0" err="1" smtClean="0"/>
                        <a:t>fun.y</a:t>
                      </a:r>
                      <a:r>
                        <a:rPr lang="en-US" sz="1200" dirty="0" smtClean="0"/>
                        <a:t> = mean</a:t>
                      </a:r>
                    </a:p>
                    <a:p>
                      <a:r>
                        <a:rPr lang="en-US" sz="1200" dirty="0" smtClean="0"/>
                        <a:t>  ) +</a:t>
                      </a:r>
                    </a:p>
                    <a:p>
                      <a:r>
                        <a:rPr lang="en-US" sz="1200" dirty="0" smtClean="0"/>
                        <a:t>  </a:t>
                      </a:r>
                      <a:r>
                        <a:rPr lang="en-US" sz="1200" dirty="0" err="1" smtClean="0"/>
                        <a:t>facet_wrap</a:t>
                      </a:r>
                      <a:r>
                        <a:rPr lang="en-US" sz="1200" dirty="0" smtClean="0"/>
                        <a:t>(~ Type, </a:t>
                      </a:r>
                      <a:r>
                        <a:rPr lang="en-US" sz="1200" dirty="0" err="1" smtClean="0"/>
                        <a:t>nrow</a:t>
                      </a:r>
                      <a:r>
                        <a:rPr lang="en-US" sz="1200" dirty="0" smtClean="0"/>
                        <a:t> = 2)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163661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400" dirty="0" smtClean="0"/>
                        <a:t>Type  </a:t>
                      </a:r>
                      <a:r>
                        <a:rPr lang="en-US" sz="1400" dirty="0" err="1" smtClean="0"/>
                        <a:t>Mean_TTR_Type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 &lt;</a:t>
                      </a:r>
                      <a:r>
                        <a:rPr lang="en-US" sz="1400" dirty="0" err="1" smtClean="0"/>
                        <a:t>chr</a:t>
                      </a:r>
                      <a:r>
                        <a:rPr lang="en-US" sz="1400" dirty="0" smtClean="0"/>
                        <a:t>&gt;         &lt;</a:t>
                      </a:r>
                      <a:r>
                        <a:rPr lang="en-US" sz="1400" dirty="0" err="1" smtClean="0"/>
                        <a:t>dbl</a:t>
                      </a:r>
                      <a:r>
                        <a:rPr lang="en-US" sz="1400" dirty="0" smtClean="0"/>
                        <a:t>&gt;</a:t>
                      </a:r>
                    </a:p>
                    <a:p>
                      <a:r>
                        <a:rPr lang="en-US" sz="1400" dirty="0" smtClean="0"/>
                        <a:t>1 U1             62.2</a:t>
                      </a:r>
                    </a:p>
                    <a:p>
                      <a:r>
                        <a:rPr lang="en-US" sz="1400" dirty="0" smtClean="0"/>
                        <a:t>2 SF             58.5</a:t>
                      </a:r>
                    </a:p>
                    <a:p>
                      <a:r>
                        <a:rPr lang="en-US" sz="1400" dirty="0" smtClean="0"/>
                        <a:t>3 U2             58.1</a:t>
                      </a:r>
                    </a:p>
                    <a:p>
                      <a:r>
                        <a:rPr lang="en-US" sz="1400" dirty="0" smtClean="0"/>
                        <a:t>4 U3             53.9</a:t>
                      </a:r>
                    </a:p>
                    <a:p>
                      <a:r>
                        <a:rPr lang="en-US" sz="1400" dirty="0" smtClean="0"/>
                        <a:t>5 D1             37.4</a:t>
                      </a:r>
                    </a:p>
                    <a:p>
                      <a:r>
                        <a:rPr lang="en-US" sz="1400" dirty="0" smtClean="0"/>
                        <a:t>6 D2             33.2</a:t>
                      </a:r>
                    </a:p>
                    <a:p>
                      <a:r>
                        <a:rPr lang="en-US" sz="1400" dirty="0" smtClean="0"/>
                        <a:t>7 D4             11.1</a:t>
                      </a:r>
                    </a:p>
                    <a:p>
                      <a:r>
                        <a:rPr lang="en-US" sz="1400" dirty="0" smtClean="0"/>
                        <a:t>8 D3             10.7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400" dirty="0" smtClean="0"/>
                        <a:t>This</a:t>
                      </a:r>
                      <a:r>
                        <a:rPr lang="en-US" sz="1400" baseline="0" dirty="0" smtClean="0"/>
                        <a:t> indicates extremely left skewed distributions with the mean near the minimum values.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8" y="3485879"/>
            <a:ext cx="6352674" cy="29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/>
              </a:rPr>
              <a:t>Categorizing Cause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950495"/>
            <a:ext cx="10515600" cy="519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The NERC GADS Cause Codes tell us what caused the outage.  Since there are hundreds of them, I created a System variable for each type of plant based on the attached files.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83912"/>
              </p:ext>
            </p:extLst>
          </p:nvPr>
        </p:nvGraphicFramePr>
        <p:xfrm>
          <a:off x="378994" y="1588168"/>
          <a:ext cx="10383253" cy="488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64"/>
                <a:gridCol w="3272589"/>
              </a:tblGrid>
              <a:tr h="48848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The following is the coding for Combined Cycle plants.</a:t>
                      </a:r>
                    </a:p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cc_dfb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&lt;-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cc_df</a:t>
                      </a:r>
                      <a:endParaRPr lang="en-US" sz="12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cc_dfb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&lt;-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cc_dfb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%&gt;%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mutate(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=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as.numeric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)) %&gt;%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mutate(</a:t>
                      </a:r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System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=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&gt;=111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&lt;=1999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&gt;=6000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&lt;=6183), "HRSG",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&gt;=3110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&lt;=3549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&gt;=3800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&lt;=3899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&gt;=3950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&lt;=3999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==6299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==6399), "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Balance_of_Plant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&gt;=3600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&lt;=3730, "Electrical",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&gt;=4000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&lt;=4499, "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Steam_Turbine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&gt;=4500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&lt;=4750, "Generator",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&gt;=5000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&lt;=5299, "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Gas_Turbine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&gt;=5400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&lt;=5699, "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Jet_Engine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==6200, "Miscellaneous",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&gt;=7800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&lt;=7960, "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Expander_Turbine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&gt;=8700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&lt;=8845, "PCE",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&gt;=9000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&lt;=9340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==0), "External",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&gt;=9504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&lt;=9720, "Regulatory",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&gt;=9900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&lt;=9960, "Personnel",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if_else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((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&gt;=9990 &amp;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&lt;=9991 | </a:t>
                      </a:r>
                      <a:r>
                        <a:rPr lang="en-US" sz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Cause_Code</a:t>
                      </a:r>
                      <a:r>
                        <a:rPr lang="en-US" sz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==2), "Inactive", "Performance")))))))))))))))</a:t>
                      </a:r>
                    </a:p>
                    <a:p>
                      <a:endParaRPr lang="en-US" sz="12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13904"/>
              </p:ext>
            </p:extLst>
          </p:nvPr>
        </p:nvGraphicFramePr>
        <p:xfrm>
          <a:off x="8153400" y="205506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3400" y="205506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615111"/>
              </p:ext>
            </p:extLst>
          </p:nvPr>
        </p:nvGraphicFramePr>
        <p:xfrm>
          <a:off x="8209547" y="302619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9547" y="302619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6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531"/>
            <a:ext cx="10515600" cy="8882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/>
              </a:rPr>
              <a:t>Setting thresholds for probable maximal loss (PML) and maximum foreseeable loss (MFL).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6548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In order to look a larger losses (longer down times), we look at the PML and MFL.  Based on the distribution plots (</a:t>
            </a:r>
            <a:r>
              <a:rPr lang="en-US" sz="2000" dirty="0" err="1" smtClean="0">
                <a:solidFill>
                  <a:srgbClr val="002060"/>
                </a:solidFill>
              </a:rPr>
              <a:t>eample</a:t>
            </a:r>
            <a:r>
              <a:rPr lang="en-US" sz="2000" dirty="0" smtClean="0">
                <a:solidFill>
                  <a:srgbClr val="002060"/>
                </a:solidFill>
              </a:rPr>
              <a:t> below), I set the following thresholds.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PML: </a:t>
            </a:r>
            <a:r>
              <a:rPr lang="en-US" sz="1800" dirty="0">
                <a:solidFill>
                  <a:srgbClr val="002060"/>
                </a:solidFill>
              </a:rPr>
              <a:t>10 days &lt; </a:t>
            </a:r>
            <a:r>
              <a:rPr lang="en-US" sz="1800" dirty="0" err="1">
                <a:solidFill>
                  <a:srgbClr val="002060"/>
                </a:solidFill>
              </a:rPr>
              <a:t>Time_To_Repair</a:t>
            </a:r>
            <a:r>
              <a:rPr lang="en-US" sz="1800" dirty="0">
                <a:solidFill>
                  <a:srgbClr val="002060"/>
                </a:solidFill>
              </a:rPr>
              <a:t> &lt;= 30 </a:t>
            </a:r>
            <a:r>
              <a:rPr lang="en-US" sz="1800" dirty="0" smtClean="0">
                <a:solidFill>
                  <a:srgbClr val="002060"/>
                </a:solidFill>
              </a:rPr>
              <a:t>days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MFL: </a:t>
            </a:r>
            <a:r>
              <a:rPr lang="en-US" sz="1800" dirty="0" err="1">
                <a:solidFill>
                  <a:srgbClr val="002060"/>
                </a:solidFill>
              </a:rPr>
              <a:t>Time_To_Repair</a:t>
            </a:r>
            <a:r>
              <a:rPr lang="en-US" sz="1800" dirty="0">
                <a:solidFill>
                  <a:srgbClr val="002060"/>
                </a:solidFill>
              </a:rPr>
              <a:t> &gt; 30 days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35934"/>
              </p:ext>
            </p:extLst>
          </p:nvPr>
        </p:nvGraphicFramePr>
        <p:xfrm>
          <a:off x="985253" y="2406316"/>
          <a:ext cx="10011610" cy="4211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610"/>
              </a:tblGrid>
              <a:tr h="4211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2514600"/>
            <a:ext cx="9480884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5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9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Logistic Regression for PML Events.</a:t>
            </a:r>
            <a:endParaRPr lang="en-US" sz="2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20761"/>
              </p:ext>
            </p:extLst>
          </p:nvPr>
        </p:nvGraphicFramePr>
        <p:xfrm>
          <a:off x="180474" y="565484"/>
          <a:ext cx="11730789" cy="572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894"/>
                <a:gridCol w="5293895"/>
              </a:tblGrid>
              <a:tr h="1356350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Logistic</a:t>
                      </a:r>
                      <a:r>
                        <a:rPr lang="en-US" sz="2000" baseline="0" dirty="0" smtClean="0"/>
                        <a:t> Regression Code</a:t>
                      </a:r>
                      <a:endParaRPr lang="en-US" sz="2000" dirty="0" smtClean="0"/>
                    </a:p>
                    <a:p>
                      <a:r>
                        <a:rPr lang="en-US" sz="1400" dirty="0" smtClean="0"/>
                        <a:t>ff_steam_dfb &lt;- ff_steam_dfb[</a:t>
                      </a:r>
                      <a:r>
                        <a:rPr lang="en-US" sz="1400" dirty="0" err="1" smtClean="0"/>
                        <a:t>complete.cases</a:t>
                      </a:r>
                      <a:r>
                        <a:rPr lang="en-US" sz="1400" dirty="0" smtClean="0"/>
                        <a:t>(ff_steam_dfb),]</a:t>
                      </a:r>
                    </a:p>
                    <a:p>
                      <a:r>
                        <a:rPr lang="en-US" sz="1400" dirty="0" smtClean="0"/>
                        <a:t>ff_steam_dfb &lt;- ff_steam_dfb %&gt;%  mutate(PML = factor(PML, levels = c("0","1"))) %&gt;% mutate(MFL = factor(MFL, levels = c("0","1")))</a:t>
                      </a:r>
                    </a:p>
                    <a:p>
                      <a:r>
                        <a:rPr lang="en-US" sz="1400" dirty="0" err="1" smtClean="0"/>
                        <a:t>ff_steam_dfb$System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as.factor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ff_steam_dfb$System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err="1" smtClean="0"/>
                        <a:t>fit_ffs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glm</a:t>
                      </a:r>
                      <a:r>
                        <a:rPr lang="en-US" sz="1400" dirty="0" smtClean="0"/>
                        <a:t>(PML ~ System, data = ff_steam_dfb, family = "binomial")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251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summary(</a:t>
                      </a:r>
                      <a:r>
                        <a:rPr lang="en-US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fit_ffs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exp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coef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fit_ffs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))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8478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While this doesn’t provide much predictive</a:t>
                      </a:r>
                      <a:r>
                        <a:rPr lang="en-US" baseline="0" dirty="0" smtClean="0"/>
                        <a:t> value, the coefficients may be helpful as factors in determining equipment breakdown insurance pricing for power plants.  For example, if we determine that a particular plant is deficient in the area of what is reported to NERC GADS as Performance, we could apply a risk modifying factor to the rate.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23544"/>
              </p:ext>
            </p:extLst>
          </p:nvPr>
        </p:nvGraphicFramePr>
        <p:xfrm>
          <a:off x="360949" y="2327610"/>
          <a:ext cx="6124073" cy="20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4" imgW="5942845" imgH="1958189" progId="Word.Document.12">
                  <p:embed/>
                </p:oleObj>
              </mc:Choice>
              <mc:Fallback>
                <p:oleObj name="Document" r:id="rId4" imgW="5942845" imgH="1958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949" y="2327610"/>
                        <a:ext cx="6124073" cy="201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8618"/>
              </p:ext>
            </p:extLst>
          </p:nvPr>
        </p:nvGraphicFramePr>
        <p:xfrm>
          <a:off x="6689810" y="2481092"/>
          <a:ext cx="5103895" cy="117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7" imgW="4905366" imgH="771470" progId="Excel.Sheet.12">
                  <p:embed/>
                </p:oleObj>
              </mc:Choice>
              <mc:Fallback>
                <p:oleObj name="Worksheet" r:id="rId7" imgW="4905366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9810" y="2481092"/>
                        <a:ext cx="5103895" cy="1176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Calibri" panose="020F0502020204030204"/>
              </a:rPr>
              <a:t>K-means Clustering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79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The next few slide show the use of K-means Clustering in examining the data.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50101"/>
              </p:ext>
            </p:extLst>
          </p:nvPr>
        </p:nvGraphicFramePr>
        <p:xfrm>
          <a:off x="336883" y="2067201"/>
          <a:ext cx="11141244" cy="4109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728"/>
                <a:gridCol w="6292516"/>
              </a:tblGrid>
              <a:tr h="410976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600" dirty="0" smtClean="0"/>
                        <a:t>#First select the variables of importance</a:t>
                      </a:r>
                    </a:p>
                    <a:p>
                      <a:r>
                        <a:rPr lang="en-US" sz="1400" dirty="0" err="1" smtClean="0"/>
                        <a:t>ClData_ffs</a:t>
                      </a:r>
                      <a:r>
                        <a:rPr lang="en-US" sz="1400" dirty="0" smtClean="0"/>
                        <a:t> &lt;- ff_steam_dfb %&gt;% select(System, </a:t>
                      </a:r>
                      <a:r>
                        <a:rPr lang="en-US" sz="1400" dirty="0" err="1" smtClean="0"/>
                        <a:t>Time_To_Repair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TBF_Period_Hrs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err="1" smtClean="0"/>
                        <a:t>ClData_ffs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ClData_ffs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complete.cases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ClData_ffs</a:t>
                      </a:r>
                      <a:r>
                        <a:rPr lang="en-US" sz="1400" dirty="0" smtClean="0"/>
                        <a:t>),]</a:t>
                      </a:r>
                    </a:p>
                    <a:p>
                      <a:r>
                        <a:rPr lang="en-US" sz="1400" dirty="0" err="1" smtClean="0"/>
                        <a:t>ffs_df</a:t>
                      </a:r>
                      <a:r>
                        <a:rPr lang="en-US" sz="1400" dirty="0" smtClean="0"/>
                        <a:t> &lt;- scale(</a:t>
                      </a:r>
                      <a:r>
                        <a:rPr lang="en-US" sz="1400" dirty="0" err="1" smtClean="0"/>
                        <a:t>ClData_ffs</a:t>
                      </a:r>
                      <a:r>
                        <a:rPr lang="en-US" sz="1400" dirty="0" smtClean="0"/>
                        <a:t>[-1])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wssplot</a:t>
                      </a:r>
                      <a:r>
                        <a:rPr lang="en-US" sz="1400" dirty="0" smtClean="0"/>
                        <a:t> &lt;- function(data, </a:t>
                      </a:r>
                      <a:r>
                        <a:rPr lang="en-US" sz="1400" dirty="0" err="1" smtClean="0"/>
                        <a:t>nc</a:t>
                      </a:r>
                      <a:r>
                        <a:rPr lang="en-US" sz="1400" dirty="0" smtClean="0"/>
                        <a:t>=15, seed=144){</a:t>
                      </a:r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wss</a:t>
                      </a:r>
                      <a:r>
                        <a:rPr lang="en-US" sz="1400" dirty="0" smtClean="0"/>
                        <a:t> &lt;- (</a:t>
                      </a:r>
                      <a:r>
                        <a:rPr lang="en-US" sz="1400" dirty="0" err="1" smtClean="0"/>
                        <a:t>nrow</a:t>
                      </a:r>
                      <a:r>
                        <a:rPr lang="en-US" sz="1400" dirty="0" smtClean="0"/>
                        <a:t>(data)-1)*sum(apply(data,2,var))</a:t>
                      </a:r>
                    </a:p>
                    <a:p>
                      <a:r>
                        <a:rPr lang="en-US" sz="1400" dirty="0" smtClean="0"/>
                        <a:t>  for (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in 2:nc){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set.seed</a:t>
                      </a:r>
                      <a:r>
                        <a:rPr lang="en-US" sz="1400" dirty="0" smtClean="0"/>
                        <a:t>(seed)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wss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] &lt;- sum(</a:t>
                      </a:r>
                      <a:r>
                        <a:rPr lang="en-US" sz="1400" dirty="0" err="1" smtClean="0"/>
                        <a:t>kmeans</a:t>
                      </a:r>
                      <a:r>
                        <a:rPr lang="en-US" sz="1400" dirty="0" smtClean="0"/>
                        <a:t>(data, centers=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)$</a:t>
                      </a:r>
                      <a:r>
                        <a:rPr lang="en-US" sz="1400" dirty="0" err="1" smtClean="0"/>
                        <a:t>withinss</a:t>
                      </a:r>
                      <a:r>
                        <a:rPr lang="en-US" sz="1400" dirty="0" smtClean="0"/>
                        <a:t>)}</a:t>
                      </a:r>
                    </a:p>
                    <a:p>
                      <a:r>
                        <a:rPr lang="en-US" sz="1400" dirty="0" smtClean="0"/>
                        <a:t>  plot(1:nc, </a:t>
                      </a:r>
                      <a:r>
                        <a:rPr lang="en-US" sz="1400" dirty="0" err="1" smtClean="0"/>
                        <a:t>wss</a:t>
                      </a:r>
                      <a:r>
                        <a:rPr lang="en-US" sz="1400" dirty="0" smtClean="0"/>
                        <a:t>, type="b", </a:t>
                      </a:r>
                      <a:r>
                        <a:rPr lang="en-US" sz="1400" dirty="0" err="1" smtClean="0"/>
                        <a:t>xlab</a:t>
                      </a:r>
                      <a:r>
                        <a:rPr lang="en-US" sz="1400" dirty="0" smtClean="0"/>
                        <a:t>="Number of Clusters",</a:t>
                      </a:r>
                    </a:p>
                    <a:p>
                      <a:r>
                        <a:rPr lang="en-US" sz="1400" dirty="0" smtClean="0"/>
                        <a:t>       </a:t>
                      </a:r>
                      <a:r>
                        <a:rPr lang="en-US" sz="1400" dirty="0" err="1" smtClean="0"/>
                        <a:t>ylab</a:t>
                      </a:r>
                      <a:r>
                        <a:rPr lang="en-US" sz="1400" dirty="0" smtClean="0"/>
                        <a:t>="Within groups sum of squares")}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wssplot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ffs_df</a:t>
                      </a:r>
                      <a:r>
                        <a:rPr lang="en-US" sz="1400" dirty="0" smtClean="0"/>
                        <a:t>) </a:t>
                      </a:r>
                      <a:r>
                        <a:rPr lang="en-US" sz="1600" dirty="0" smtClean="0"/>
                        <a:t>#Indicates use of 7 Clusters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64" y="2273529"/>
            <a:ext cx="6065210" cy="29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1329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Acrobat Document</vt:lpstr>
      <vt:lpstr>Document</vt:lpstr>
      <vt:lpstr>Worksheet</vt:lpstr>
      <vt:lpstr>Analysis of US Power Plant Outages from an Equipment Breakdown Insurance Perspective</vt:lpstr>
      <vt:lpstr>Data Sources</vt:lpstr>
      <vt:lpstr>Objectives</vt:lpstr>
      <vt:lpstr>Preliminary Data Wrangling and Cleaning</vt:lpstr>
      <vt:lpstr>Preliminary Statistics and Plots</vt:lpstr>
      <vt:lpstr>Categorizing Cause Codes</vt:lpstr>
      <vt:lpstr>Setting thresholds for probable maximal loss (PML) and maximum foreseeable loss (MFL).</vt:lpstr>
      <vt:lpstr>Logistic Regression for PML Events.</vt:lpstr>
      <vt:lpstr>K-means Clustering </vt:lpstr>
      <vt:lpstr>K-means Clustering</vt:lpstr>
      <vt:lpstr>K-means Clustering</vt:lpstr>
      <vt:lpstr>Summary</vt:lpstr>
    </vt:vector>
  </TitlesOfParts>
  <Company>Munich 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Stephen - Hartford-HSB</dc:creator>
  <cp:lastModifiedBy>MyPC</cp:lastModifiedBy>
  <cp:revision>42</cp:revision>
  <dcterms:created xsi:type="dcterms:W3CDTF">2018-09-05T13:14:55Z</dcterms:created>
  <dcterms:modified xsi:type="dcterms:W3CDTF">2018-09-06T20:52:41Z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c74b9-1e11-438a-9a58-975e027cbd98_Enabled">
    <vt:lpwstr>True</vt:lpwstr>
  </property>
  <property fmtid="{D5CDD505-2E9C-101B-9397-08002B2CF9AE}" pid="3" name="MSIP_Label_e0ec74b9-1e11-438a-9a58-975e027cbd98_SiteId">
    <vt:lpwstr>582259a1-dcaa-4cca-b1cf-e60d3f045ecd</vt:lpwstr>
  </property>
  <property fmtid="{D5CDD505-2E9C-101B-9397-08002B2CF9AE}" pid="4" name="MSIP_Label_e0ec74b9-1e11-438a-9a58-975e027cbd98_Ref">
    <vt:lpwstr>https://api.informationprotection.azure.com/api/582259a1-dcaa-4cca-b1cf-e60d3f045ecd</vt:lpwstr>
  </property>
  <property fmtid="{D5CDD505-2E9C-101B-9397-08002B2CF9AE}" pid="5" name="MSIP_Label_e0ec74b9-1e11-438a-9a58-975e027cbd98_Owner">
    <vt:lpwstr>Stephen_Patti@HSB.com</vt:lpwstr>
  </property>
  <property fmtid="{D5CDD505-2E9C-101B-9397-08002B2CF9AE}" pid="6" name="MSIP_Label_e0ec74b9-1e11-438a-9a58-975e027cbd98_SetDate">
    <vt:lpwstr>2018-09-05T17:30:44.6325993-04:00</vt:lpwstr>
  </property>
  <property fmtid="{D5CDD505-2E9C-101B-9397-08002B2CF9AE}" pid="7" name="MSIP_Label_e0ec74b9-1e11-438a-9a58-975e027cbd98_Name">
    <vt:lpwstr>C0 public</vt:lpwstr>
  </property>
  <property fmtid="{D5CDD505-2E9C-101B-9397-08002B2CF9AE}" pid="8" name="MSIP_Label_e0ec74b9-1e11-438a-9a58-975e027cbd98_Application">
    <vt:lpwstr>Microsoft Azure Information Protection</vt:lpwstr>
  </property>
  <property fmtid="{D5CDD505-2E9C-101B-9397-08002B2CF9AE}" pid="9" name="MSIP_Label_e0ec74b9-1e11-438a-9a58-975e027cbd98_Extended_MSFT_Method">
    <vt:lpwstr>Manual</vt:lpwstr>
  </property>
  <property fmtid="{D5CDD505-2E9C-101B-9397-08002B2CF9AE}" pid="10" name="Confidentiality">
    <vt:lpwstr>C0 public</vt:lpwstr>
  </property>
</Properties>
</file>