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4800" b="0" dirty="0"/>
              <a:t>Частые наборы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Частые наборы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Лист1!$A$2:$A$7</c:f>
              <c:strCache>
                <c:ptCount val="6"/>
                <c:pt idx="0">
                  <c:v>'5 лет', 'Заочная', 'ИОДО', 'Сам'</c:v>
                </c:pt>
                <c:pt idx="1">
                  <c:v>'5 лет', 'Заочная', 'ПИ', 'Сам'</c:v>
                </c:pt>
                <c:pt idx="2">
                  <c:v>'4 года', 'ВШЭУ', 'Дневная', 'Физ. лицо'</c:v>
                </c:pt>
                <c:pt idx="3">
                  <c:v>'5 лет', 'ВШЭУ', 'Заочная', 'Сам'</c:v>
                </c:pt>
                <c:pt idx="4">
                  <c:v>'5 лет', 'ВШЭУ', 'Дневная', 'Физ. лицо'</c:v>
                </c:pt>
                <c:pt idx="5">
                  <c:v>Остальные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9.11E-2</c:v>
                </c:pt>
                <c:pt idx="1">
                  <c:v>7.2999999999999995E-2</c:v>
                </c:pt>
                <c:pt idx="2">
                  <c:v>7.1300000000000002E-2</c:v>
                </c:pt>
                <c:pt idx="3">
                  <c:v>6.6400000000000001E-2</c:v>
                </c:pt>
                <c:pt idx="4">
                  <c:v>4.3099999999999999E-2</c:v>
                </c:pt>
                <c:pt idx="5">
                  <c:v>0.65510000000000002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627427821522311"/>
          <c:y val="0.28753018372703409"/>
          <c:w val="0.31455905511811022"/>
          <c:h val="0.622337707786526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D8E7-B6B9-440A-8EB2-96142C10E439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91CFB-16C8-45F0-88DD-0E3CAB096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13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1CFB-16C8-45F0-88DD-0E3CAB0966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9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1CFB-16C8-45F0-88DD-0E3CAB0966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</a:t>
            </a:r>
            <a:r>
              <a:rPr lang="ru-RU" dirty="0" smtClean="0"/>
              <a:t>оиск шаблонов </a:t>
            </a:r>
            <a:r>
              <a:rPr lang="ru-RU" dirty="0"/>
              <a:t>в данных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студентах </a:t>
            </a:r>
            <a:r>
              <a:rPr lang="ru-RU" dirty="0"/>
              <a:t>контрактной формы обучения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Соколов М.П., КЭ-220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9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data:image/png;base64,iVBORw0KGgoAAAANSUhEUgAAAX4AAAEWCAYAAABhffzLAAAABHNCSVQICAgIfAhkiAAAAAlwSFlzAAALEgAACxIB0t1+/AAAADh0RVh0U29mdHdhcmUAbWF0cGxvdGxpYiB2ZXJzaW9uMy4yLjIsIGh0dHA6Ly9tYXRwbG90bGliLm9yZy+WH4yJAAAgAElEQVR4nO3de5wVdf3H8ddnr8Au7AK7HO4gIMKKCi4qSiqga2aWl6w0M69Zaf2qX2ZlZWr96vezzC6mZiZSmngv0zJBwRuiAiIKCCj3i6DcF+S2fH5/zBw4HPZyzsLZc/ac9/PxOI89M3Nm5jNzzn5m5jsznzF3R0REckdeugMQEZGWpcQvIpJjlPhFRHKMEr+ISI5R4hcRyTFK/DnCzArTHYOIZAYl/ixlZkPN7DEzW2xmG4H/TndMIi3JzK40szIz62FmF6Q7nkyS9Yk/THynxnT3MLOFZnZzOuNKJTPrDzwLPAEMdPcyd/+/NIcl0tIKgXnAVGBHmmPJKJbtN3CZ2WLgCnefaGaVwAvAc+5+dXojSx0zuxeYq2QvIvXJ+j3+KDMrB54BXgO+HtO/2Mx+Y2Yrw9dvzKw4ZnhfM3Mzqw1fdWZ2RQPziP/s22Y2Kmb4CWb2upltDP+e0Ei88UcqV5jZ5Jju35rZMjPbZGbTzezEmNGPBQ43s+Vm9oGZ/dXMymLG/bSZzTazDWY22cwGx833B2Y2x8zWm9lYM2sTM/zLZvauma0zsyfMrHvMMDezLeGyv2dmn21k+dzM3ozpzjezFWa2PKbf98PpbA7jOSdm2CVm9lL4Ps/MHghfeWG/w81sQhjnajO7Lux/g5ndFzOd28NYBoTd94bdw2I+c3PY79Sw+1gzeyVcf6vM7DYzK6rn+/soXBc7ovM0s1Gxyxg3TvT3UxDT7z4zuyGR9d/AtJL+LZrZ/eF3v9HMJppZj5jY3cx+G/PZqrBf7Dqt9/dlZm3D9fad+pbXgv+9R2O+wz3fS9j9Mwt2ahqdT8z6j35fpeFv4KX61lXMOMvr+85ihk82s23h8G0xv7/45Tg27P5ZzHpbHjetl8zskvD9JfXFZmYDzCwle+a5kvhLgX8DBcBlvu9hzg+BEcBQ4CiCpPmjmOHRdVTm7qXAiwnMrxxoDzwE/ArAzDoBTwG/AzoDvwaeMrPOzVym18OYOwF/Ax62vQm6HXACcBJwCFAC3BbGMRB4APgWUAn8C/hnXOK6EPg40B8YSLg+zGwM8Avgc0A3YAkwPi6uo8L1dBNwRxPLUGRmx4TvPwlsjBv+HnAiUAbcCNxnZt3qmc5tBOv8S+6+28zaAxOBp4HuwACCpq99hOviE/VM7x3givAzhcCngNUxw+uAbwMVwPHAKcBVcdPIA84M18XP65lH0hJc//Ga81v8ORABugAr2Pf80AfAJ2zvztEVwNyYGBv8fbn7RwTr8kozOy9u2b4JHAd80d13J7AuEvkdR30X2NnUNAEDTm/kO8sDrg6Hf7WR6fySYL1lrFxJ/HcAtUBPYGTcsAuBm9x9jbt/QJBgLooZXgTsdve6JOdpQD6wNuz+JLDA3f/q7rvc/QGCBPOpJKcLgLvf5+5rw2ndAhQDh8V85NfuvtDda4EfAOeHeySfB55y9wnuvpMgGbQl2FBE3ebuy9x9HfA/QPTE2IXAPe4+w923h9M93sz61hNiQcyyN+TPhAk2/PvnuGV82N1Xuvtud38QWECwYd7DzH4KjAY+Ey4PwJnA++5+i7tvc/fN7v5qPfP/OfDTevo/AdSYWVuC72cisC0mrunuPjVc94uBPwInx02jiIPfrpzM+o+V1G/R3We7+45wPIA3Yqa1gyDJnhsm2U8Af48Z3ujvy90/JPh+xhJsNAHOBn4MfDrcOCQikd8xZtYVuJxg49aUtjT+nTX5nZrZmQTrbWIC80ubXEn80R/1tcDd4T90VHeCPaeoJWG/qE7A+vomGnMYXWtmvWMGfUiwofkWEG1nj59PdF49Gon77+Fh7AaCvbPYeV9jZnPDw/ENBHvFFeHg7fUsUwHBXtw+cYR7V8vi4lgWN250fcSPW0uQTGLHnWFmtcAfCPb6G/MkMCo8nO8GTI9bxi+Z2cyYdTAkZhkBjgbODfv1i+nfi+BooUFmNoJgQzmunsE7CZL/eQRJ4+64cQea2ZNm9r6ZbSLYgFTEDDeCPe16fzdA93CZ1pvZG2b28bjhH8Ys8+dix6Pp9R+vWb9FM3sS2AwMI+57IVgflxMk7KfZNxkm8vsaDSwi+I0A/AbYAFTXE/+MmHVxTZLzAfgJ8HtgXT3T3iM8giknOKJpSIO5IJRPcER2bT3Dot95dFlGxA0fEQ5bZ2ZTzGx4Y/EeqFxJ/P8T7vn9ieDHEbuXtxLoE9PdO+wXNRCYX99E3b005rU0ZlCFu7cDzgIeDTc08fOJzquxQ8Kz3b3c3cuB/4r2tKA9/1qCpNAxHL6RvXtoS+tZpl0EzRX7xBEmqV5xcfSKGze6PuLHLSFoKogd9+jwUHgYcHvcBjHeLuBx4BHg3tgBZtYH+BPB+ZjO4TK+HbOMhMt8KkFz3T1mlh/2X8a+G4L63Az8oJEjubsJ1nFnd38zbtgdBDsTh7p7B+C6uLj6EGxoFzYw7ZXh8nQiSErxG5+KmO/9odjxaHr9x2vWb9HdzyRoInyKuO/G3d8maE78EXEbxXpi3Of3ZWZdCHYIPg9EL7C4gOCI7w9xO2UQ/J6i6+JXic4nNJCgyfK3NG0owYZuUX0Dw6ObPjSQC0IXA/PcfWo9w1ZGlyNclvjPTA37VwITCJtmUyVXEn+sLxO0MUabDB4AfmRmlWZWAVwPRE/E9QK+yb6HssmoI9gTLyI4PB5oZl8wswIz+zxQRbDXm6z2BEnzA6DAzK4HOsQMfwD4tpkdYmbR9soH3X0XQSL5pJmdErZff4fgCGFKzPhXm1nPsC34h8CDMdO91IJ7BIrD6b4aNnfUt+yFBHtRjbmLoI34/rj+JYCHy4iZXUqwxx/rPXdf5e53AZvYu0f4JNDNzL5lwcn79mZ2XMx4Ywia7xpc9+7+DsHe7C/qGdw+nF+tmQ0CvhYdEJ5f+AnwjLtvbWS5Cc81bSDx/8Nk1n+8hH6LFpwoPzxMpHkETYj1Nb/8HJjo7rPj+jf1+7oV+JO7zwVeCfu94u6TCc6f/SSBZUlkPhBsmG5y9231TSDKgpPJ3wAerm9HIDx3dj3wrrs3lvh/SND81mzh/DeS4txc0PRHsou7LwwT5VgLrtz4GUHSnBV+5OGwH8B/wtetSc5mQ/B/wwfAV9x9I+xp//stwR7juwQn/z5sxmL8hyApzQe2hPHFNs/cS7D38wLQJvz81wHcfZ6ZfZFgT7MHMBP4VNimG/U3giugugP/IFwf4SWxPwYeBToS/JOdHxfbmxZcibAJ+IW7z6IR7r6Q8BxCuM6i/eeY2S0EyWE38Bfg5UYmdQXwupn9PVzGGoJ1/ROChPAbINrO342gmaJR7v7dBgZdQ7DBupag/ftBgo0JBOu1I3vPXdSnq+29ymMTQbNJkxJc//GS+i2GSXQcwd7yboKLCPY7kRluNPfbcDb2+7LgKptjG1nea4C3zOx+d3+rsYVK8Hf8IcHvpil3Epw/2W5m0fVZRHAg8W9gMMG5g/MaGD/qSXdfkMD86nNMzG9iNTFXHqZC1l/HL8mxmPse0h2LSEuw4BLRe8Ojjtj+XwQK3P3eNISVUjm3xy8iEmcdwVFhvC1kaY7MyoUSEUmUu9dbx8rdH2/pWFqKmnpERHJMLl7VIyKS01pFU09FRYX37du3WeNu2bKFkpKSgxvQQaC4kqO4kqO4kpOpccGBxTZ9+vQP3b1yvwHunvGv6upqb65JkyY1e9xUUlzJUVzJUVzJydS43A8sNmCa15NT1dQjIpJjlPhFRHKMEr+ISI5R4hcRyTFK/CIiOSZlid/MepnZJAsemTfbgifsRB99tyKssz7TzM5IVQwiIrK/VF7Hvwv4jrvPCEvVTjezCeGwW939V42MKyIiKZKyPX4P6qTPCN9vJqi53tiTgg665+d/wJMLD/bT70REWrcWqdVjwTNBXyB4kMZ/A5cQ1CGfRnBUsN/jzMzsSuBKgEgkUj1+fFPPlN7fg/N28MziHfx+TAntCq3pEVpQbW0tpaWl6Q5jP4orOYorOYoreQcS2+jRo6e7+/6Pcazvrq6D+QJKCZ7ZeW7YHSF4NmUewYO872lqGs29c/e1RWu9z/ee9CdmrmjW+KmUqXcKKq7kKK7kKK7ktbo7d8On+TwK3O/uj4UbmtXuXufBw5H/RPBEnpQ4undH2hfBhDmrUzULEZFWJ5VX9RjwZ2Cuu/86pn+3mI+dQ/AA7ZTIzzOGVhYwad4adtbtTtVsRERalVTu8Y8ELgLGxF26ebOZvWVms4DRwLdTGAPDuuSzedsuXlu0LpWzERFpNVJ2Oae7vwTUd0b1X6maZ30Or8inTWEeE+asZuSAipactYhIRsr6O3eL842PDahkwpzV0ZPNIiI5LesTP0BNVRdWbPiIOas2pTsUEZG0y4nEP2ZQBDNd3SMiAjmS+CvbF3N0745K/CIi5EjiB6ipijB75SZWbvgo3aGIiKRVTiV+gIlztdcvIrktZxJ//8pS+lWUqLlHRHJeziR+CPb6py5cy6ZtO9MdiohI2uRc4t9Z50ye90G6QxERSZucSvzDenekc0mRmntEJKflVOLPzzNOGdyFyfPWsGOXiraJSG7KqcQPUFPVVUXbRCSn5Vzi/9iAirBo2/vpDkVEJC1yLvG3LcpX0TYRyWk5l/gBTquKsHLjNmavVNE2Eck9OZn4xwzuoqJtIpKzcjLxV5QWU927o8o3iEhOysnED3uLtq1Q0TYRyTE5m/hPjRZtU3OPiOSYnE38/StL6Vepom0ikntyNvHD3qJtGz9S0TYRyR05nfhPq4qwa7czed6adIciItJicjrxD+3VkYrSIibOVeIXkdyR04k/P884ZVCEye+oaJuI5I6cTvwQXN2zefsuXl20Nt2hiIi0iJxP/HuLtunqHhHJDTmf+NsW5XPioZVMVNE2EckROZ/4IbisU0XbRCRXKPEDpwzqQp6KtolIjlDiBzqXFlPdp6MSv4jkBCX+0KmDI8xZtYnl67emOxQRkZRS4g/VqGibiOSIlCV+M+tlZpPMbI6ZzTazb4b9O5nZBDNbEP7tmKoYktGvspT+lSVMUI1+Eclyqdzj3wV8x92rgBHA1WZWBXwfeNbdDwWeDbszQk1VV15duE5F20Qkq6Us8bv7KnefEb7fDMwFegBnAePCj40Dzk5VDMmqUdE2EckB1hI3LZlZX+AFYAiw1N3Lw/4GrI92x41zJXAlQCQSqR4/fnyz5l1bW0tpaWlCn93tzrcmbWVQp3yuGtqmWfNLRVwtSXElR3ElR3El70BiGz169HR3H77fAHdP6QsoBaYD54bdG+KGr29qGtXV1d5ckyZNSurz1z78pg+5/mnfvrOu2fNMRLJxtRTFlRzFlRzFlbwDiQ2Y5vXk1JRe1WNmhcCjwP3u/ljYe7WZdQuHdwMyql2lJizaNnWhiraJSHZK5VU9BvwZmOvuv44Z9ARwcfj+YuAfqYqhOT52aAVtC/N1M5eIZK1U7vGPBC4CxpjZzPB1BvC/QI2ZLQBODbszRpvCfE48tIKJc1W0TUSyU0GqJuzuLwHWwOBTUjXfg6GmKsIzc1Yze+UmhvQoS3c4IiIHle7crceYsGjbM2ruEZEspMRfDxVtE5FspsTfgJqqCHNXbWLZOhVtE5HsosTfgJqqrgBMVO0eEckySvwNOKSihAFdStXcIyJZR4m/ETVVEV5dtI6NW1W0TUSyhxJ/I2qqItTtdibPz6ibi0VEDogSfyOG9iynorRYl3WKSFZR4m9EXp5x6uAuPD/vA7bvqkt3OCIiB4USfxNqqiLUbt/F1IXr0h2KiMhBocTfhJEDokXb3k93KCIiB4USfxPaFOZz0sAKJs5Zo6JtIpIVlPgTUFPVlfc3bePtFZvSHYqIyAFT4k9AtGibmntEJBsklfjNrIeZDUlVMJmqU0kRw/t00mWdIpIVmkz8ZvZLM1tjZj8EngHuN7NbUx9aZqmpivDO+5tVtE1EWr1E9vjPAYYA1wDVwNHAaakMKhPVVEUAVLtHRFq9RBL/JndfAyx2923uXgdsT3FcGadvRQmHqmibiGSBRBL/IDObBRxmZrPM7C3gsBTHlZFqqiK8tlhF20SkdUsk8Q8GPhXz90ygKpVBZapTw6Jtk+apaJuItF5NJn53XwKUEyT9TwHlYb+cM7RnOZXti9XcIyKtWiJX9XwTuB/oEr7uM7NvpDqwTBQt2jZ53hoVbRORViuRpp7LgePc/Xp3vx4YAXw5tWFlrpqqCFt21PHKe2vTHYqISLMkkvgNiN29rQv75aQT+lfQrihfzT0i0molkvjHAq+a2Q1mdiMwFfhzasPKXG0K8znp0Eomzl2tom0i0iolcnL318ClwDrgQ+BSd/9NqgPLZKdWRVi9aTtvrdiY7lBERJKWTK0ei/ubs/YWbVNzj4i0Polc1XM9MA7oCFQAY83sR6kOLJN1KilieN9OSvwi0iolssd/IXCMu9/g7j8huKrnotSGlflOU9E2EWmlEkn8K4E2Md3FwIrUhNN6RIu2qVSziLQ2iST+jcBsM7vXzMYCbwMbzOx3Zva71IaXufp0LmFgpJSJSvwi0soUJPCZx8NX1OTUhNL6nDo4wh9fWMiGrTsob1eU7nBERBLSZOJ393FmVgQMDHvNc3eVpyRo7rl98ntMmreGc4b1THc4IiIJSeSqnlHAAuAPwO3AfDM7KYHx7gmf3PV2TL8bzGyFmc0MX2ccQOxpd1TPcrqoaJuItDKJtPHfApzm7ie7+0nAx4FEHr14L3B6Pf1vdfeh4etfiYeaefLyjFMGR3h+3gcq2iYirUYiib/Q3edFO9x9PlDY1Eju/gLB3b5Z7bSwaNsUFW0TkVbCmqo3Y2b3ALuB+8JeFwL57n5ZkxM36ws86e5Dwu4bgEuATcA04Dvuvr6Bca8ErgSIRCLV48ePb3Jh6lNbW0tpaWmzxk3EjjrnG89t5YTuBVx8eHHGxNVciis5iis5iit5BxLb6NGjp7v78P0GuHujL4Lr9v8beCx8fRsobmq8cNy+wNsx3REgn+BI43+AexKZTnV1tTfXpEmTmj1uor7yl2l+7P9M8Lq63QmP0xJxNYfiSo7iSo7iSt6BxAZM83pyaiJX9Ww3s9uACYBzAFf1uPues6Bm9ifgyeZMJ9PUVEV4evb7vLViI0f1Kk93OCIijWqwjd/M7gz/jiK4quc29l7Vc2JzZmZm3WI6zyG4GazVGzOoC/l5pqt7RKRVaOzk7tDwb7Ou6jGzB4BXgMPMbLmZXQ7cbGZvmdksYDRBs1Gr17GkiOF9Oirxi0ir0FhTT62ZVQJFHndVj5k1eRbT3S+op3fWPsClpirCz56ay9K1W+nduV26wxERaVBje/y/J0jUq8zsbjMbFb7+RJY00RxM0aJtE+Zqr19EMluDid/d/wH8FlgP9AN+QtA0swi4okWia0WiRdsmzHk/3aGIiDSq0at63P1Z4NkWiqXVq6mKcOfzKtomIpktkVo9lWb2SzP7l5k9F321RHCtTU1VV+p2O8+9sybdoYiINCiRkg33A+8AhwA3AouB11MYU6t1ZI8yFW0TkYyXSOLv7O5/Bna6+/MelGoYk+K4WqW8POPUqgjPz/+AbTtVtE1EMlMiiT96l+4qM/ukmQ0DOqUwplatZnCErTvqeGWhiraJSGZKJPH/zMzKgO8A1wB3kyU3XqXC8f07064oX809IpKxmkz87v6ku29097fdfbS7V7v7Ey0RXGvUpjCfkwdWMnHOanbvbrzyqYhIOjRZpC18wPp+GcwTKMucq2qqIvz77feZtWIjQ1W0TUQyTCIPW49W0LwZuDaFsWSNvUXb3lfiF5GMk0hTz6Pu/iiwKfo+7JYGlLcr4pi+KtomIpkpkZO7UWqwTsKpgyPMX13LkrVb0h2KiMg+ErlzN1pGeZCZzYrplkacVtUVQHv9IpJxEmnjPzPlUWSh3p3bcVikPRPmrOaKE/ulOxwRkT0SefTikpYIJBvVVEW4ffK7rN+yg44lKtomIpkhmTZ+SVJNVYTdjoq2iUhGUeJPoSN6lBHpoKJtIpJZEkr8ZhYxszPDV5dUB5Ut8vKMUwZHeGGBiraJSOZI5KqezwGvAZ8FPge8ambnpTqwbFFTFRZte09F20QkMyRyVc8PgWPcfQ0ED2YBJgKPpDKwbHFC/86UFOXzzJzVjB6kgyURSb9Emnryokk/tDbB8QQoLsjn5MMqmThXRdtEJDMkksCfNrP/mNklZnYJ8BTwr9SGlV1qqiJ8sHk7by7fkO5QREQSqtXzXeAu4MjwdZe7fy/VgWWT0YdFi7bp6h4RSb+EmmzCwmz/DdwCLEhtSNknWrRt4lwlfhFJv0Su6vmlma0xsx8CzwD3m9mtqQ8tu9RUdVXRNhHJCIns8Z8DDCF47GI1cDRwWiqDykanVUUAFW0TkfRLJPFvCq/qWezu29y9Dtie4riyTq9O7RjUtT3PKPGLSJolkvgHhWWYD4uWZQYOS3FcWammKsK0xetYt2VHukMRkRyWyA1cg1MeRY6oqYrw++fe5bl31lCR7mBEJGclcjnnkugL+HjMe0nSkO5B0baJau4RkTRK9g7cr6YkihyRl2ecGhZt21Gnu3hFJD2STfyW8AfN7gkvA307pl8nM5tgZgvCvx2TnH+rFy3aNmetqnWKSHokm/g/lcRn7wVOj+v3feBZdz8UeDbszinH9+9MaXEBb6xR4heR9Gjy5K6Z/S6uGwB3/6/GxnP3F8ysb1zvs4BR4ftxwGQgp8o/FBfkc/LASia/s4p312xmQJf26Q5JRHKMuTfe1mxmS4Dr4/u7+7gmJx4k/ifdfUjYvcHdy8P3BqyPdtcz7pXAlQCRSKR6/PjxTc2uXrW1tZSWljZr3FRZtnk3N7+2lTo3vjGsDYM756c7pD0ycX2B4kqW4kpOpsYFBxbb6NGjp7v78P0GuHujL2BGU59pZNy+wNsx3Rvihq9PZDrV1dXeXJMmTWr2uKn00FPP+im3TPYB1z3lj81Ylu5w9sjU9aW4kqO4kpOpcbkfWGzANK8npyZ6A9dMM5tqZo+Z2XfMrE2zNj+w2sy6AYR/c/Yp5JXt8nj0aycwvE8nvv3gm/x24oLoxlBEJKUSSfyDgXOBy4E7CO7avbuZ83sCuDh8fzHwj2ZOJyuUtS1k3GXHcu7RPbh14nyueXgWO3btTndYIpLlmjy56/verDUbmGBm/9fUeGb2AMGJ3AozWw78BPhf4CEzuxxYQvAM35xWVJDHLZ89ij6dSrh14nxWbfyIO75YTVnbwnSHJiJZKpGSDZjZUcCJYeeLnsCDWNz9ggYGnZJgbDnDzPjmqYfSq1NbvvfoLM67Ywr3XHIMvTq1S3doIpKFEqnH/03gfqBL+LrPzL6R6sBy0blH9+Qvlx3H6k3bOOf2KczSoxpFJAUSaeO/HDjO3a939+uBEcCXUxtW7jq+f2ceu+oE2hTm8fk/TuWZ2e+nOyQRyTKJJH4DYm8zrSOJ0g2SvAFd2vP4VSMZ2LU9X7lvOmNfXpTukEQkiySS+McCr5rZDWZ2AzAVuCelUQmV7YsZ/+URnFYV4cZ/zuHGf86mbrcu9xSRA5dIWeZfA5cC68LXpe6uZ+62gLZF+dx+YTWXf+wQxr68mK/eN52tO3alOywRaeUSObnbw91nuPvvwtcbZqbyzC0kP8/48ZlV3Pjpw3l27mrOv2sqazZvS3dYItKKJdLU85SZDQIws8PM7HlgaGrDkngXn9CXuy4azoLVtZzzhyksWL053SGJSCuVSOK/AHjAzG4FHgR+7O7a40+DU6siPPSV49lRt5tz75jClHc/THdIItIKJdLGPxf4JDAG+IW7v5DyqKRBR/Qs4/GrTqBbWRu+dM9rPDJ9ebpDEpFWJpE2/reAp4EOBDdvzTKzWSmPTBrUs2M7HvnaCYzo15lrHn6TX0+YrwJvIpKwREo2nJnyKCRpHdoUMvbSY7jusbf43bMLWL5uK//7mSMpKkj2oWoikmuSLdImGaQwP4+bzzuSPp3b8atn5rNy40f88YvDKWunAm8i0jDtHrZyZsbXxxzKb88fyowlGzj3jpdZtm5rusMSkQymxJ8lzhrag79efiwf1u7gnNtfZuYyFXgTkfop8WeR4/oFBd7aFRVw/l2v8PTbKvAmIvtT4s8y/StLefyqExjcrQNfu386d7+4UFf8iMg+lPizUOfSYh748ghOP7wrP3tqLjc8oQJvIrKXEn+WalOYzx++cDRXntSPca8s4cq/TGPLdhV4ExEl/qyWl2dcd8ZgfnrW4Uyat4bP3/UKazapwJtIrlPizwEXHd+Xuy8ezsIPtnDO7VOY974KvInkMiX+HDFmUFDgbWfdbs67YwovLVCBN5FcpcSfQ4b0KOPvV4+kR8e2XDL2NR56fVm6QxKRNFDizzHdy9vy8FeP5/j+nbn20Vnc8sw8Xe4pkmOU+HNQ+zaF3HPJMZx/TC9+/9y7fOvBmWzfVZfusESkhSRSnVOyUGF+Hr849wh6d27HzU/PY9WGbdz1pep0hyUiLUB7/DnMzLhq1AB+d8EwZi7bwLl3TGHN1t3pDktEUkx7/MKnj+pOt7I2fPkv07jupZ08tGQKQ3uVM6x3R4b2Lqd7WRvMLN1hishBosQvABzTtxP/uHokP3/oJT4E/jJ1CXe/tAiALu2LGdqrnKG9yxnWqyNH9iyjpFg/HZHWSv+9skefziVcMLiYUaNOYMeu3bzz/ibeWLqBmcuC1zNzVgOQZzAw0p5hvcv3HBkMqCwlL09HBSKtgRK/1KuoII8je5ZzZM9yLg77rd+yg5nLN+zZGDw1axUPvBbcC1BaXMBRvcqCDUGvoImoorQ4fQsgIg1S4peEdSwpYvRhXRh9WBcAdu92Fq3dwsylG3hj2XpmLtvAnc8v3FMJtGfHtsF5gl7lDOtdTlW3DrQpzE/nIogISvxyAPLyjP6VpfSvLOUz1T0B+GhHHW+v3BWpbQcAABBmSURBVLhnYzB98Tr++eZKAArzjapuHfbZGPTu1E4njkVaWFoSv5ktBjYDdcAudx+ejjjk4GtblM8xfTtxTN9Oe/qt3rRtT/PQG0vX89C0Zdw7ZTEAnUqKghPH4euoXuWUtdXD4kVSKZ17/KPdXZXCckCkQxtOH9KV04d0BWBX3W7mr67dsyGYuWwDk+atIVo5on9lyZ6jgqG9yhnUtX0aoxfJPmrqkRZXkJ9HVfcOVHXvwBeO6w3Apm07mbVsIzOXreeNpRuY9M4aHpm+HIC2hfn0KnVe2Tp3z1VEXcvapHMRRFo1S0eBLjNbBKwHHPiju99Vz2euBK4EiEQi1ePHj2/WvGprayktLT2AaFNDcTXO3fnwI+e9Dbt5b2MdC9btZHmtsSv8uXYsNvqV59G/PI/+Zfn07ZBHcUHLnyvIlPUVT3ElJ1PjggOLbfTo0dPra0pPV+Lv4e4rzKwLMAH4hru/0NDnhw8f7tOmTWvWvCZPnsyoUaOaF2gKKa7kTJ48meM/diJzVm7ac1/BG0s3sHTdVgDy84zDIu3Dm8yCE8f9KlJ/b0Emry/FlbhMjQsOLDYzqzfxp6Wpx91XhH/XmNnjwLFAg4lfBKC4IJ9hvTsyrHfHPf3W1m7fsyGYuWwD/5y5kr+9uhSA9m0KwvsKgruOh/bqSKeSonSFL5IxWjzxm1kJkOfum8P3pwE3tXQckh06lxZzyuAIpwyOAMG9BQs/rGXG0r1HBbdNepfw1gL6dG4XszHoSFW3DhQVqFah5JZ07PFHgMfDa7cLgL+5+9NpiEOyUF6eMaBLewZ0ac/nhvcCYMv2Xby1YmNwVLB0A1MXruUfM4N7C4oK8ji8e4c9J42H9SqnZ8e2urdAslqLJ353Xwgc1dLzldxVUlzAiH6dGdGv855+qzZ+tLcO0dINPPDaUsa+vBiAitK99xYM6x0UpWvfRvcWSPbQ5ZySk7qVtaXbEW0544huAOys28289zfzRrgheGPZeibOXQOAGRzapXRvqepe5QyMtCdfRemklVLiFyF4ItmQHmUM6VHGRSP6ALBx605mLg82BDOXreeZOat5aFpwb0G7ovzgSKBuO1O2zk1n6PVatXwHH3VexdDe5XQra5vucCTDKPGLNKCsXSEnD6zk5IGVQHBvwZK1W4OCdEs3BEcHq3bx0solaY50f9t31fHPhTMA6NqhTczzFMo5omcZ7Yr0r5/L9O2LJMjM6FtRQt+KEs4ZFhSly9Trvyc8N4mKAUP3uefh6dnvA+m750EyhxK/SBYqzLNm3fMQrZqqex6ymxK/SI5o6p6HmUs38Afd85ATlPhFclR99zxs3bGLt5Zv3HN10z73POTncXgP3fOQDZT4RWSPdkUFHNevM8fF3fOw52R2A/c8RC9z1T0PrYMSv4g0KnrPwycauOdhpu55aHWU+EUkKQ3d8/Dm8g3h3dDrmRBzz0NJUT5H9CxjaK+OFG/exQm7dutcQZop8YvIAStrV8hJAys5Ke6eh9inrP35pYXsrHMeWPAcF43owwXH9aaitDjNkecmJX4ROehi73k4e1gPALbtrOPOxycxo7YDt0yYz+8nvcunj+rOpSP7cnj3sjRHnFuU+EWkRbQpzGdolwK+9bljeXfNZu6dsphHp6/gkenLOfaQTlw2si81VV11PqAFqKFNRFrcgC7t+dnZRzD1B6dw3RmDWLH+I7563wxOunkSd73wHhu37kx3iFlNiV9E0qasXSFXntSfF64dzZ1frKZnx7b8/F/vMOIXz/LDx9/i3TWb0x1iVlJTj4ikXX6ecfqQrpw+pCuzV27k3pcX8/D05dz/6lJOPLSCy0YewskDK1VP6CDRHr+IZJTDu5fxy88exSvfH8M1pw1k/urNXHrv65z66+cZN2Uxtdt3pTvEVk+JX0QyUufSYr4+5lBevHYMvz1/KB3aFvKTJ2Zz/M+f5aZ/zmHp2q3pDrHVUlOPiGS0ooI8zhrag7OG9uCNpesZ+/Ji/vLKYsZOWcQpgyJcNrIvx/fvrJpBSVDiF5FWI1pq+rozBnPf1CX87bWlTJy7mkFd23PJCX05e1gP2hTmpzvMjKemHhFpdbqWteGajx/GlO+P4ebzjsTM+P5jb3H8L57l5qffYdXGj9IdYkbTHr+ItFptCvP53PBefLa6J68uWsfYlxdx5/Pv8ccXFnL6kK5cNrIvR/fuqGagOEr8ItLqmRkj+nVmRL/OLFu3lb9OXcL415by1KxVHNmzjEtH9uWTR3RXcbiQ1oKIZJVendpx3RmDeeUHp/DTs4ewZfsuvv3gm4z8v+f4zcT5fLB5e7pDTDvt8YtIViopLuCiEX248NjevPjuh4x9eRG/mbiA2ye9x5lHdeOykYcwpEduFodT4heRrJaXZ5w8sJKTB1by3ge1jJuymEemL+exGSs4pm9HLh15CMXRBw3nCCV+EckZ/StLuemsIVzz8cN46PVljHtlMVfdP4MORRCZ+Xy6w6vXZw+pY9RBnqYSv4jknA5tCrnixH5cOvIQnp27mrETZ9KxojTdYdWrOH/DQZ+mEr+I5Kz8POO0w7tS9EEbRo2qTnc49Zo8efJBn6au6hERyTFK/CIiOUaJX0Qkx6Ql8ZvZ6WY2z8zeNbPvpyMGEZFc1eKJ38zygT8AnwCqgAvMrKql4xARyVXp2OM/FnjX3Re6+w5gPHBWGuIQEclJ5t6yd6yZ2XnA6e5+Rdh9EXCcu3897nNXAlcCRCKR6vHjxzdrfrW1tZSWZt71uYorOYorOYorOZkaFxxYbKNHj57u7sP3G+DuLfoCzgPujum+CLitsXGqq6u9uSZNmtTscVNJcSVHcSVHcSUnU+NyP7DYgGleT05Nxw1cK4BeMd09w34Nmj59+odmtqSZ86sAPmzmuKmkuJKjuJKjuJKTqXHBgcXWp76e6WjqKQDmA6cQJPzXgS+4++wUzW+a13eok2aKKzmKKzmKKzmZGhekJrYW3+N3911m9nXgP0A+cE+qkr6IiOwvLbV63P1fwL/SMW8RkVyXC3fu3pXuABqguJKjuJKjuJKTqXFBCmJr8TZ+ERFJr1zY4xcRkRhK/CIiOaZVJ/6mir2ZWbGZPRgOf9XM+ob9O5vZJDOrNbPbMiiuGjObbmZvhX/HZEhcx5rZzPD1ppmdkwlxxQzvHX6X12RCXGbW18w+illnd2ZCXOGwI83sFTObHf7O2qQ7LjO7MGZdzTSz3WY2NAPiKjSzceF6mmtmPzhYMR1gXEVmNjaM600zG5X0zOu7q6s1vAguBX0P6AcUAW8CVXGfuQq4M3x/PvBg+L4E+BjwVZq4a7iF4xoGdA/fDwFWZEhc7YCC8H03YE20O51xxQx/BHgYuCZD1ldf4O0M/N0XALOAo8LuzkB+uuOK+8wRwHsZsr6+AIyP+R9YDPTNgLiuBsaG77sA04G8ZObfmvf4Eyn2dhYwLnz/CHCKmZm7b3H3l4BtGRbXG+6+Muw/G2hrZsUZENdWd98V9m8DHMwrApodF4CZnQ0sIlhfB9MBxZVCBxLXacAsd38TwN3XuntdBsQV64Jw3IPlQOJyoMSCm07bAjuATRkQVxXwHIC7rwE2AEnd4NWaE38PYFlM9/KwX72fCRPXRoK9nNYQ12eAGe6+PRPiMrPjzGw28Bbw1ZgNQdriMrNS4HvAjQcploMSVzjsEDN7w8yeN7MTMySugYCb2X/MbIaZXZshccX6PPBAhsT1CLAFWAUsBX7l7usyIK43gU+bWYGZHQJUs28ZnCbpYesZyMwOB/6PYA8tI7j7q8DhZjYYGGdm/3b3VBwxJeMG4FZ3r039jnZSVgG93X2tmVUDfzezw939YO0tNlcBQRPnMcBW4Fkzm+7uz6Y3rICZHQdsdfe30x1L6FigDugOdAReNLOJ7r4wvWFxDzAYmAYsAaYQxJmw1rzHn0ixtz2fCQ/XyoC1mRyXmfUEHge+5O7vZUpcUe4+F6glOAeR7riOA242s8XAt4DrLCgHkta43H27u68FcPfpBG25A9MdF8Fe5Qvu/qG7byW4e/7oDIgr6nwO7t7+gcb1BeBpd98ZNqm8TJJNKqmIy913ufu33X2ou58FlBPUP0vcwTqJ0tIvgr2XhcAh7D05cnjcZ65m35MjD8UNv4SDf3K32XGFX+CbwLmZtL7CcaInd/sAK4GKdMcV95kbOLgndw9kfVUSnjQlOHm3AuiUAXF1BGYQnqwHJgKfTHdcYXdeuJ76ZdDv/nvsPYlaAswBjsyAuNoBJeH7GoKNeXLzP5gruaVfwBkEW7r3gB+G/W4CPh2+b0Nwtce7wGuxPyqCM/TrCPZelxN3Rj0dcQE/ImhTnBnz6pIBcV1EcPJ0Zpg4zs6U7zFmGjdwEBP/Aa6vz8Str09lQlzhsC+Gsb0N3JxBcY0Cph7MeA7C91ga9p9NkPS/myFx9QXmAXMJNt59kp23SjaIiOSY1tzGLyIizaDELyKSY5T4RURyjBK/iEiOUeIXEckxSvwiIjlGiV9EJMco8UtGqKeG/SIzuzdm2HNmNsvMnjWz3mH/e83sTjObZmbzzezMsH+bmHrlb5jZ6LD/JWb2Qcw8/queOOpihs8zs8lh/05m9vcwhqlmdmTMONeY2fvhOOvM7LyYYbeZ2dJwWK2ZDQ/79zezpy147sKLZjaoiWX6eLgOisxslJk9Gfb/nJk9bmZ54fLdFvY/PyzGVhjX/zAz2xUbo+QeJX7JJO95UH9kKPDdmP6/B8a5+5HA/cDvYob1JSim9UngTgseLHI14O5+BEGZ33G294EjD0bn4e6x04n6KCaGC2P63wi8EcZwHfCXmGH5wO3hOE/ETS8f+FE4bFpM/7uAb7h7NXANcHtjy+Tu/yGoFvmn6IfCombfAr7o7rtj+p8KfBP4jLvvjIvnpwR3fEoOU3VOaQ2OB84N3/8VuDlm2ENh0ltgZguBQQQVKH8P4O7vmNkSDrxI2scISjHg7s9Z8BS3Dh5U3CwFVjcwXilBaZA9wnLSJwAPx1QVjX3uQn3LNJNgY/EDIBK+/gF8x923xIx7BPAl4GJ3r42b73CCnb3pySy4ZB/t8UtrF19zJB01SA4hqPeU6LA8YEPMkcdQdx8cM7yhZfov4D5gJ8GG7GvAtbbv4xMHE1SVvNH2f6ziT4EfJ7JAkt2U+KU1mEJQnRCC5pcXY4Z9Nmzf7k9QCXNeOPxCADMbCPQO+x+I2GmOAj50901mVk5wNLBfTXsz60PwqMo3Y/uHRwmLzOyz4efMzI5qbJnMrDtBNdmbgFuASe7+OEHTV+yzYB9y9ycJmoWuj+l/MrDKg7LakuPU1COtwTeAsWb2XeAD4NKYYUsJKhd2IHgy2DYzux24w8zeAnYBl7j79gN8WMsNwD1mNovgISYXh/2fIXju6Yvh9HsTJNlHgNcJSu6+EQ4bAPwSGE2wEbnDzH4EFBI8ei+6gahvmX5DUMHxo7jluBWYamb3xcX7C+A1M4s+xvBQgnMGIqrOKa1XeNXPk+7+SBpjmOzuo+L6PeLu5zU2rJHp3Uual0myn5p6RA7MTfX0uzWBYSJpoz1+EZEcoz1+EZEco8QvIpJjlPhFRHKMEr+ISI5R4hcRyTH/D3aRzF/OByl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50" y="404664"/>
            <a:ext cx="4254690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59" y="3445346"/>
            <a:ext cx="4309781" cy="307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355976" y="836712"/>
            <a:ext cx="0" cy="5040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1489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6808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01489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найдены различные шаблоны в двух наборах данных о студентах </a:t>
            </a:r>
            <a:r>
              <a:rPr lang="ru-RU" dirty="0" err="1" smtClean="0"/>
              <a:t>ЮУрГУ</a:t>
            </a:r>
            <a:r>
              <a:rPr lang="ru-RU" dirty="0" smtClean="0"/>
              <a:t> контрактной формы обучения</a:t>
            </a:r>
            <a:endParaRPr lang="en-US" dirty="0" smtClean="0"/>
          </a:p>
          <a:p>
            <a:r>
              <a:rPr lang="ru-RU" dirty="0" smtClean="0"/>
              <a:t>Исходные тексты и сопутствующие материалы </a:t>
            </a:r>
            <a:r>
              <a:rPr lang="en-US" dirty="0"/>
              <a:t> </a:t>
            </a:r>
            <a:r>
              <a:rPr lang="ru-RU" dirty="0" smtClean="0"/>
              <a:t>находятся в </a:t>
            </a:r>
            <a:r>
              <a:rPr lang="ru-RU" dirty="0" err="1" smtClean="0"/>
              <a:t>репозитории</a:t>
            </a:r>
            <a:r>
              <a:rPr lang="ru-RU" dirty="0" smtClean="0"/>
              <a:t>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[3]</a:t>
            </a:r>
            <a:endParaRPr lang="ru-RU" dirty="0" smtClean="0"/>
          </a:p>
          <a:p>
            <a:r>
              <a:rPr lang="ru-RU" dirty="0" smtClean="0"/>
              <a:t>Выполнение данной работы заняло около 20 часов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01489" y="64657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040560"/>
          </a:xfrm>
        </p:spPr>
        <p:txBody>
          <a:bodyPr>
            <a:normAutofit/>
          </a:bodyPr>
          <a:lstStyle/>
          <a:p>
            <a:pPr marL="540000" indent="-648000">
              <a:buNone/>
            </a:pPr>
            <a:endParaRPr lang="ru-RU" dirty="0" smtClean="0"/>
          </a:p>
          <a:p>
            <a:pPr marL="540000" indent="-648000">
              <a:buNone/>
            </a:pPr>
            <a:r>
              <a:rPr lang="en-US" dirty="0" smtClean="0"/>
              <a:t>[1]</a:t>
            </a:r>
            <a:r>
              <a:rPr lang="ru-RU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edu.susu.ru/pluginfile.php/7581735/</a:t>
            </a:r>
            <a:r>
              <a:rPr lang="ru-RU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/>
              <a:t>mod_resource</a:t>
            </a:r>
            <a:r>
              <a:rPr lang="en-US" dirty="0" smtClean="0"/>
              <a:t>/content/7/02%20</a:t>
            </a:r>
            <a:r>
              <a:rPr lang="ru-RU" dirty="0" smtClean="0"/>
              <a:t>Шаблоны</a:t>
            </a:r>
            <a:r>
              <a:rPr lang="en-US" dirty="0" smtClean="0"/>
              <a:t>.</a:t>
            </a:r>
            <a:r>
              <a:rPr lang="en-US" dirty="0" err="1" smtClean="0"/>
              <a:t>pdf</a:t>
            </a:r>
            <a:endParaRPr lang="en-US" dirty="0" smtClean="0"/>
          </a:p>
          <a:p>
            <a:pPr marL="540000" indent="-648000">
              <a:buNone/>
            </a:pPr>
            <a:endParaRPr lang="en-US" dirty="0"/>
          </a:p>
          <a:p>
            <a:pPr marL="540000" indent="-648000">
              <a:buNone/>
            </a:pPr>
            <a:r>
              <a:rPr lang="en-US" dirty="0" smtClean="0"/>
              <a:t>[2] </a:t>
            </a:r>
            <a:r>
              <a:rPr lang="en-US" dirty="0"/>
              <a:t>https://efficient</a:t>
            </a:r>
            <a:r>
              <a:rPr lang="ru-RU" dirty="0"/>
              <a:t>-</a:t>
            </a:r>
            <a:r>
              <a:rPr lang="en-US" dirty="0" smtClean="0"/>
              <a:t>apriori.readthedocs.io/en/latest/index.html</a:t>
            </a:r>
            <a:endParaRPr lang="ru-RU" dirty="0" smtClean="0"/>
          </a:p>
          <a:p>
            <a:pPr marL="540000" indent="-648000">
              <a:buNone/>
            </a:pPr>
            <a:endParaRPr lang="ru-RU" dirty="0"/>
          </a:p>
          <a:p>
            <a:pPr marL="540000" indent="-648000">
              <a:buNone/>
            </a:pPr>
            <a:r>
              <a:rPr lang="en-US" dirty="0" smtClean="0"/>
              <a:t>[3] </a:t>
            </a:r>
            <a:r>
              <a:rPr lang="en-US" dirty="0"/>
              <a:t>https://</a:t>
            </a:r>
            <a:r>
              <a:rPr lang="en-US" dirty="0" smtClean="0"/>
              <a:t>github.com/smp888/P.git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1489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87996"/>
              </p:ext>
            </p:extLst>
          </p:nvPr>
        </p:nvGraphicFramePr>
        <p:xfrm>
          <a:off x="457200" y="1340768"/>
          <a:ext cx="8363272" cy="51742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4440"/>
                <a:gridCol w="1008112"/>
                <a:gridCol w="1152128"/>
                <a:gridCol w="720080"/>
                <a:gridCol w="1368152"/>
                <a:gridCol w="1440160"/>
                <a:gridCol w="1368152"/>
                <a:gridCol w="432048"/>
              </a:tblGrid>
              <a:tr h="572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+mn-lt"/>
                          <a:cs typeface="Times New Roman" pitchFamily="18" charset="0"/>
                        </a:rPr>
                        <a:t>Номер</a:t>
                      </a:r>
                    </a:p>
                    <a:p>
                      <a:pPr algn="ctr"/>
                      <a:r>
                        <a:rPr lang="ru-RU" sz="1600" b="1" dirty="0" smtClean="0">
                          <a:latin typeface="+mn-lt"/>
                          <a:cs typeface="Times New Roman" pitchFamily="18" charset="0"/>
                        </a:rPr>
                        <a:t>дог.</a:t>
                      </a:r>
                      <a:endParaRPr lang="ru-RU" sz="16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Код</a:t>
                      </a:r>
                    </a:p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студ.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ФИО</a:t>
                      </a:r>
                    </a:p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студ.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Шифр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инст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Вид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обуч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Срок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обуч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Тип</a:t>
                      </a:r>
                    </a:p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заказ.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52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22-0058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ччч82536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Иванов И...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АСИ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>
                          <a:latin typeface="+mn-lt"/>
                          <a:cs typeface="Times New Roman" pitchFamily="18" charset="0"/>
                        </a:rPr>
                        <a:t>Дневаня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2 года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Физ.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лицо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522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ВМБШ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Заочная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2.5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года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Сам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522"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ВШЭКН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Очно –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заочная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3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года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Юр.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лицо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ВШЭУ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ИЕТН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ИЛиМК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ИМСГН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ИОДО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ИСТС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ПИ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226"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ЮИ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База данных 220531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26548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транзакций</a:t>
            </a:r>
          </a:p>
          <a:p>
            <a:pPr marL="0" indent="0"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                   +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База данных 225031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 : 31702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транзакций</a:t>
            </a:r>
          </a:p>
          <a:p>
            <a:pPr marL="0" indent="0">
              <a:buNone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                    _____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Всего 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58250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транзакций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Институты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064" y="4365104"/>
            <a:ext cx="3250704" cy="60893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402800"/>
              </p:ext>
            </p:extLst>
          </p:nvPr>
        </p:nvGraphicFramePr>
        <p:xfrm>
          <a:off x="457200" y="1704960"/>
          <a:ext cx="2458616" cy="2804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8456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dirty="0" smtClean="0">
                          <a:latin typeface="+mn-lt"/>
                          <a:cs typeface="Times New Roman" pitchFamily="18" charset="0"/>
                        </a:rPr>
                        <a:t>Код</a:t>
                      </a:r>
                    </a:p>
                    <a:p>
                      <a:pPr algn="ctr"/>
                      <a:r>
                        <a:rPr lang="ru-RU" sz="1600" b="0" i="0" dirty="0" smtClean="0">
                          <a:latin typeface="+mn-lt"/>
                          <a:cs typeface="Times New Roman" pitchFamily="18" charset="0"/>
                        </a:rPr>
                        <a:t>студ.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Шифр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инст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ччч62584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ВМБШ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ччч62584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АСИ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ччч55555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ПИ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ччч55555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ЮИ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ччч55555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ВШЭКН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Times New Roman" pitchFamily="18" charset="0"/>
                        </a:rPr>
                        <a:t>…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…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98014"/>
              </p:ext>
            </p:extLst>
          </p:nvPr>
        </p:nvGraphicFramePr>
        <p:xfrm>
          <a:off x="4980384" y="1949670"/>
          <a:ext cx="3552056" cy="40716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205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output.txt</a:t>
                      </a:r>
                      <a:endParaRPr lang="ru-RU" dirty="0"/>
                    </a:p>
                  </a:txBody>
                  <a:tcPr/>
                </a:tc>
              </a:tr>
              <a:tr h="35675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 smtClean="0"/>
                        <a:t>ВМБШ,АСИ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ПИ,ЮИ,ВШЭКН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…</a:t>
                      </a:r>
                    </a:p>
                    <a:p>
                      <a:endParaRPr lang="en-US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(2893 </a:t>
                      </a:r>
                      <a:r>
                        <a:rPr lang="ru-RU" dirty="0" smtClean="0"/>
                        <a:t>строк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2915816" y="2492896"/>
            <a:ext cx="20882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915816" y="2564904"/>
            <a:ext cx="20882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2915816" y="3140968"/>
            <a:ext cx="20882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2915816" y="3140968"/>
            <a:ext cx="20882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2915816" y="3176972"/>
            <a:ext cx="208823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трелка вниз 26"/>
          <p:cNvSpPr/>
          <p:nvPr/>
        </p:nvSpPr>
        <p:spPr>
          <a:xfrm>
            <a:off x="827584" y="1124744"/>
            <a:ext cx="28803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программирования: </a:t>
            </a:r>
            <a:r>
              <a:rPr lang="en-US" dirty="0" smtClean="0"/>
              <a:t>Python3</a:t>
            </a:r>
          </a:p>
          <a:p>
            <a:r>
              <a:rPr lang="ru-RU" dirty="0" smtClean="0"/>
              <a:t>Среда разработки: </a:t>
            </a:r>
            <a:r>
              <a:rPr lang="en-US" dirty="0"/>
              <a:t>Google </a:t>
            </a:r>
            <a:r>
              <a:rPr lang="en-US" dirty="0" err="1" smtClean="0"/>
              <a:t>Colaboratory</a:t>
            </a:r>
            <a:endParaRPr lang="en-US" dirty="0" smtClean="0"/>
          </a:p>
          <a:p>
            <a:r>
              <a:rPr lang="ru-RU" dirty="0"/>
              <a:t>Алгоритм поиска шаблонов: </a:t>
            </a:r>
            <a:r>
              <a:rPr lang="en-US" dirty="0" err="1"/>
              <a:t>Apriori</a:t>
            </a:r>
            <a:r>
              <a:rPr lang="ru-RU" dirty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r>
              <a:rPr lang="ru-RU" dirty="0" smtClean="0"/>
              <a:t>Библиотеки: </a:t>
            </a:r>
            <a:r>
              <a:rPr lang="en-US" dirty="0" smtClean="0"/>
              <a:t>efficient-</a:t>
            </a:r>
            <a:r>
              <a:rPr lang="en-US" dirty="0" err="1" smtClean="0"/>
              <a:t>apriori</a:t>
            </a:r>
            <a:r>
              <a:rPr lang="ru-RU" dirty="0" smtClean="0"/>
              <a:t> </a:t>
            </a:r>
            <a:r>
              <a:rPr lang="en-US" dirty="0" smtClean="0"/>
              <a:t>[2]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Частые наборы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00433"/>
              </p:ext>
            </p:extLst>
          </p:nvPr>
        </p:nvGraphicFramePr>
        <p:xfrm>
          <a:off x="2915816" y="1700808"/>
          <a:ext cx="33227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224136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ru-RU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sup</a:t>
                      </a:r>
                      <a:endParaRPr lang="ru-RU" sz="1800" i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ВШЭУ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ИОДО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0.1383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ИСТС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ЮИ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ВШЭКН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ПИ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ЮИ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0.0249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АСИ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ИОДО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0.0249</a:t>
                      </a:r>
                      <a:endParaRPr lang="ru-R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ИЛиМК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ИСТС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0.0207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ИМСГН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ИСТС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0.0145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ВМБШ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ВШЭУ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ИОДО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ЮИ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ЮИ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ИОДО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</a:t>
                      </a:r>
                      <a:r>
                        <a:rPr lang="ru-RU" dirty="0" smtClean="0"/>
                        <a:t>0104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ИЕТН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+mn-lt"/>
                        </a:rPr>
                        <a:t>ЮИ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</a:t>
                      </a:r>
                      <a:r>
                        <a:rPr lang="ru-RU" dirty="0" smtClean="0"/>
                        <a:t>0028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Ассоциативные 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ВШЭКН </a:t>
            </a:r>
            <a:r>
              <a:rPr lang="ru-RU" sz="3600" b="1" dirty="0"/>
              <a:t>=</a:t>
            </a:r>
            <a:r>
              <a:rPr lang="ru-RU" sz="3600" b="1" dirty="0" smtClean="0"/>
              <a:t>&gt; ПИ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conf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smtClean="0"/>
              <a:t> 0.401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supp</a:t>
            </a:r>
            <a:r>
              <a:rPr lang="en-US" dirty="0"/>
              <a:t>: </a:t>
            </a:r>
            <a:r>
              <a:rPr lang="ru-RU" dirty="0" smtClean="0"/>
              <a:t> </a:t>
            </a:r>
            <a:r>
              <a:rPr lang="en-US" dirty="0" smtClean="0"/>
              <a:t>0.029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lift</a:t>
            </a:r>
            <a:r>
              <a:rPr lang="en-US" dirty="0"/>
              <a:t>: </a:t>
            </a:r>
            <a:r>
              <a:rPr lang="ru-RU" dirty="0" smtClean="0"/>
              <a:t>     </a:t>
            </a:r>
            <a:r>
              <a:rPr lang="en-US" dirty="0" smtClean="0"/>
              <a:t>1.771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Институт, Вид обучения,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Срок</a:t>
            </a:r>
            <a:r>
              <a:rPr lang="ru-RU" dirty="0"/>
              <a:t> обучения, Тип заказчика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181942"/>
              </p:ext>
            </p:extLst>
          </p:nvPr>
        </p:nvGraphicFramePr>
        <p:xfrm>
          <a:off x="457200" y="1340768"/>
          <a:ext cx="8147248" cy="528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9566"/>
                <a:gridCol w="2193135"/>
                <a:gridCol w="2193135"/>
                <a:gridCol w="1911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Шифр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инст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Вид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обуч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Срок</a:t>
                      </a:r>
                    </a:p>
                    <a:p>
                      <a:pPr algn="ctr"/>
                      <a:r>
                        <a:rPr lang="ru-RU" sz="1600" b="0" dirty="0" err="1" smtClean="0">
                          <a:latin typeface="+mn-lt"/>
                          <a:cs typeface="Times New Roman" pitchFamily="18" charset="0"/>
                        </a:rPr>
                        <a:t>обуч</a:t>
                      </a:r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Тип</a:t>
                      </a:r>
                    </a:p>
                    <a:p>
                      <a:pPr algn="ctr"/>
                      <a:r>
                        <a:rPr lang="ru-RU" sz="1600" b="0" dirty="0" smtClean="0">
                          <a:latin typeface="+mn-lt"/>
                          <a:cs typeface="Times New Roman" pitchFamily="18" charset="0"/>
                        </a:rPr>
                        <a:t>заказ.</a:t>
                      </a:r>
                      <a:endParaRPr lang="ru-RU" sz="16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АСИ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>
                          <a:latin typeface="+mn-lt"/>
                          <a:cs typeface="Times New Roman" pitchFamily="18" charset="0"/>
                        </a:rPr>
                        <a:t>Дневаня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2 года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Физ.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лицо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ВМБШ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Заочная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2.5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года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Сам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ВШЭКН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Очно –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заочная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3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года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Юр.</a:t>
                      </a:r>
                    </a:p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лицо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ВШЭУ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...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ИЕТН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ИЛиМК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ИМСГН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ИОДО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ИСТС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ПИ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  <a:cs typeface="Times New Roman" pitchFamily="18" charset="0"/>
                        </a:rPr>
                        <a:t>ЮИ</a:t>
                      </a:r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8508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9/13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355</Words>
  <Application>Microsoft Office PowerPoint</Application>
  <PresentationFormat>Экран (4:3)</PresentationFormat>
  <Paragraphs>205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Поиск шаблонов в данных о студентах контрактной формы обучения</vt:lpstr>
      <vt:lpstr>Исходные данные</vt:lpstr>
      <vt:lpstr>Исходные данные</vt:lpstr>
      <vt:lpstr>Институты</vt:lpstr>
      <vt:lpstr>Используемые инструменты</vt:lpstr>
      <vt:lpstr>Частые наборы</vt:lpstr>
      <vt:lpstr>Ассоциативные правила</vt:lpstr>
      <vt:lpstr>Заключение</vt:lpstr>
      <vt:lpstr>Институт, Вид обучения,  Срок обучения, Тип заказчика </vt:lpstr>
      <vt:lpstr>Презентация PowerPoint</vt:lpstr>
      <vt:lpstr>Презентация PowerPoint</vt:lpstr>
      <vt:lpstr>Заключение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 в данных о студентах контрактной формы обучения</dc:title>
  <dc:creator>ACER</dc:creator>
  <cp:lastModifiedBy>ACER</cp:lastModifiedBy>
  <cp:revision>24</cp:revision>
  <dcterms:created xsi:type="dcterms:W3CDTF">2022-02-16T21:14:23Z</dcterms:created>
  <dcterms:modified xsi:type="dcterms:W3CDTF">2022-02-17T00:56:52Z</dcterms:modified>
</cp:coreProperties>
</file>