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364" r:id="rId6"/>
    <p:sldId id="260" r:id="rId7"/>
    <p:sldId id="268" r:id="rId8"/>
    <p:sldId id="269" r:id="rId9"/>
    <p:sldId id="330" r:id="rId10"/>
    <p:sldId id="266" r:id="rId11"/>
    <p:sldId id="313" r:id="rId12"/>
    <p:sldId id="308" r:id="rId13"/>
    <p:sldId id="309" r:id="rId14"/>
    <p:sldId id="331" r:id="rId15"/>
    <p:sldId id="279" r:id="rId16"/>
    <p:sldId id="311" r:id="rId17"/>
    <p:sldId id="275" r:id="rId18"/>
    <p:sldId id="340" r:id="rId19"/>
    <p:sldId id="287" r:id="rId20"/>
    <p:sldId id="288" r:id="rId21"/>
    <p:sldId id="267" r:id="rId22"/>
    <p:sldId id="355" r:id="rId23"/>
    <p:sldId id="332" r:id="rId24"/>
    <p:sldId id="333" r:id="rId25"/>
    <p:sldId id="334" r:id="rId26"/>
    <p:sldId id="315" r:id="rId27"/>
    <p:sldId id="335" r:id="rId28"/>
    <p:sldId id="336" r:id="rId29"/>
    <p:sldId id="337" r:id="rId30"/>
    <p:sldId id="338" r:id="rId31"/>
    <p:sldId id="316" r:id="rId32"/>
    <p:sldId id="317" r:id="rId33"/>
    <p:sldId id="318" r:id="rId34"/>
    <p:sldId id="319" r:id="rId35"/>
    <p:sldId id="320" r:id="rId36"/>
    <p:sldId id="321" r:id="rId37"/>
    <p:sldId id="323" r:id="rId38"/>
    <p:sldId id="326" r:id="rId39"/>
    <p:sldId id="324" r:id="rId40"/>
    <p:sldId id="325" r:id="rId41"/>
    <p:sldId id="354" r:id="rId42"/>
    <p:sldId id="328" r:id="rId43"/>
    <p:sldId id="327" r:id="rId44"/>
    <p:sldId id="356" r:id="rId45"/>
    <p:sldId id="281" r:id="rId46"/>
    <p:sldId id="282" r:id="rId47"/>
    <p:sldId id="357" r:id="rId48"/>
    <p:sldId id="341" r:id="rId49"/>
    <p:sldId id="277" r:id="rId50"/>
    <p:sldId id="342" r:id="rId51"/>
    <p:sldId id="343" r:id="rId52"/>
    <p:sldId id="345" r:id="rId53"/>
    <p:sldId id="346" r:id="rId54"/>
    <p:sldId id="347" r:id="rId55"/>
    <p:sldId id="348" r:id="rId56"/>
    <p:sldId id="350" r:id="rId57"/>
    <p:sldId id="351" r:id="rId58"/>
    <p:sldId id="349" r:id="rId59"/>
    <p:sldId id="353" r:id="rId60"/>
    <p:sldId id="360" r:id="rId61"/>
    <p:sldId id="359" r:id="rId62"/>
    <p:sldId id="358" r:id="rId63"/>
    <p:sldId id="361" r:id="rId64"/>
    <p:sldId id="362" r:id="rId65"/>
    <p:sldId id="36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DA16F-8339-444F-B8BF-E9B96CA0739D}">
          <p14:sldIdLst>
            <p14:sldId id="257"/>
            <p14:sldId id="364"/>
            <p14:sldId id="260"/>
            <p14:sldId id="268"/>
            <p14:sldId id="269"/>
            <p14:sldId id="330"/>
            <p14:sldId id="266"/>
            <p14:sldId id="313"/>
            <p14:sldId id="308"/>
            <p14:sldId id="309"/>
            <p14:sldId id="331"/>
            <p14:sldId id="279"/>
            <p14:sldId id="311"/>
            <p14:sldId id="275"/>
            <p14:sldId id="340"/>
            <p14:sldId id="287"/>
            <p14:sldId id="288"/>
            <p14:sldId id="267"/>
            <p14:sldId id="355"/>
            <p14:sldId id="332"/>
            <p14:sldId id="333"/>
            <p14:sldId id="334"/>
            <p14:sldId id="315"/>
            <p14:sldId id="335"/>
            <p14:sldId id="336"/>
            <p14:sldId id="337"/>
            <p14:sldId id="338"/>
            <p14:sldId id="316"/>
            <p14:sldId id="317"/>
            <p14:sldId id="318"/>
            <p14:sldId id="319"/>
            <p14:sldId id="320"/>
            <p14:sldId id="321"/>
            <p14:sldId id="323"/>
            <p14:sldId id="326"/>
            <p14:sldId id="324"/>
            <p14:sldId id="325"/>
            <p14:sldId id="354"/>
            <p14:sldId id="328"/>
            <p14:sldId id="327"/>
            <p14:sldId id="356"/>
            <p14:sldId id="281"/>
            <p14:sldId id="282"/>
            <p14:sldId id="357"/>
            <p14:sldId id="341"/>
            <p14:sldId id="277"/>
            <p14:sldId id="342"/>
            <p14:sldId id="343"/>
            <p14:sldId id="345"/>
            <p14:sldId id="346"/>
            <p14:sldId id="347"/>
            <p14:sldId id="348"/>
            <p14:sldId id="350"/>
            <p14:sldId id="351"/>
            <p14:sldId id="349"/>
            <p14:sldId id="353"/>
            <p14:sldId id="360"/>
            <p14:sldId id="359"/>
            <p14:sldId id="358"/>
            <p14:sldId id="361"/>
            <p14:sldId id="36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89CF6-2B2B-4350-BBDA-84208BC36CAE}" v="3" dt="2021-12-25T15:58:37.507"/>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data-factory/control-flow-get-metadata-activ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data-factory/concepts-datasets-linked-ser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mpetersgithub/AdvancedSQLPuzzles/tree/main/Microsoft%20Azure/DataFactory%20Metadat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84800" y="1555308"/>
            <a:ext cx="10993549" cy="1016537"/>
          </a:xfrm>
        </p:spPr>
        <p:txBody>
          <a:bodyPr>
            <a:normAutofit fontScale="90000"/>
          </a:bodyPr>
          <a:lstStyle/>
          <a:p>
            <a:r>
              <a:rPr lang="en-US" sz="4400" dirty="0"/>
              <a:t>Azure data factory</a:t>
            </a:r>
            <a:br>
              <a:rPr lang="en-US" dirty="0"/>
            </a:br>
            <a:br>
              <a:rPr lang="en-US" dirty="0"/>
            </a:br>
            <a:r>
              <a:rPr lang="en-US" dirty="0"/>
              <a:t>File and pipeline metadata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3" y="3086186"/>
            <a:ext cx="10993546" cy="369332"/>
          </a:xfrm>
        </p:spPr>
        <p:txBody>
          <a:bodyPr>
            <a:normAutofit lnSpcReduction="10000"/>
          </a:bodyPr>
          <a:lstStyle/>
          <a:p>
            <a:r>
              <a:rPr lang="en-US" sz="1800" b="1" dirty="0"/>
              <a:t>SCOTT PETERS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4182336"/>
            <a:ext cx="11260667" cy="3310466"/>
          </a:xfrm>
          <a:prstGeom prst="rect">
            <a:avLst/>
          </a:prstGeom>
        </p:spPr>
      </p:pic>
      <p:sp>
        <p:nvSpPr>
          <p:cNvPr id="4" name="TextBox 3">
            <a:extLst>
              <a:ext uri="{FF2B5EF4-FFF2-40B4-BE49-F238E27FC236}">
                <a16:creationId xmlns:a16="http://schemas.microsoft.com/office/drawing/2014/main" id="{2357BFBE-8449-4DFA-B7E6-1A5D6BE2350E}"/>
              </a:ext>
            </a:extLst>
          </p:cNvPr>
          <p:cNvSpPr txBox="1"/>
          <p:nvPr/>
        </p:nvSpPr>
        <p:spPr>
          <a:xfrm>
            <a:off x="484800" y="3451569"/>
            <a:ext cx="8252800" cy="369332"/>
          </a:xfrm>
          <a:prstGeom prst="rect">
            <a:avLst/>
          </a:prstGeom>
          <a:noFill/>
        </p:spPr>
        <p:txBody>
          <a:bodyPr wrap="square" rtlCol="0">
            <a:spAutoFit/>
          </a:bodyPr>
          <a:lstStyle/>
          <a:p>
            <a:r>
              <a:rPr lang="en-US" dirty="0"/>
              <a:t>https://advancedsqlpuzzles.com</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3" y="1890876"/>
            <a:ext cx="11241352" cy="4339650"/>
          </a:xfrm>
          <a:prstGeom prst="rect">
            <a:avLst/>
          </a:prstGeom>
          <a:noFill/>
        </p:spPr>
        <p:txBody>
          <a:bodyPr wrap="square" rtlCol="0">
            <a:spAutoFit/>
          </a:bodyPr>
          <a:lstStyle/>
          <a:p>
            <a:pPr>
              <a:spcAft>
                <a:spcPts val="600"/>
              </a:spcAft>
            </a:pPr>
            <a:r>
              <a:rPr lang="en-US" sz="2800" dirty="0">
                <a:solidFill>
                  <a:srgbClr val="171717"/>
                </a:solidFill>
              </a:rPr>
              <a:t>Data Factory has two types of </a:t>
            </a:r>
            <a:r>
              <a:rPr lang="en-US" sz="2800" b="1" dirty="0">
                <a:solidFill>
                  <a:srgbClr val="171717"/>
                </a:solidFill>
              </a:rPr>
              <a:t>variables</a:t>
            </a:r>
            <a:r>
              <a:rPr lang="en-US" sz="2800" dirty="0">
                <a:solidFill>
                  <a:srgbClr val="171717"/>
                </a:solidFill>
              </a:rPr>
              <a:t>:</a:t>
            </a:r>
          </a:p>
          <a:p>
            <a:pPr marL="971550" lvl="1" indent="-514350">
              <a:buFont typeface="+mj-lt"/>
              <a:buAutoNum type="arabicParenR"/>
            </a:pPr>
            <a:r>
              <a:rPr lang="en-US" sz="2800" u="sng" dirty="0">
                <a:solidFill>
                  <a:srgbClr val="171717"/>
                </a:solidFill>
              </a:rPr>
              <a:t>System Variables</a:t>
            </a:r>
            <a:r>
              <a:rPr lang="en-US" sz="2800" dirty="0">
                <a:solidFill>
                  <a:srgbClr val="171717"/>
                </a:solidFill>
              </a:rPr>
              <a:t> that capture pipeline metadata.</a:t>
            </a:r>
          </a:p>
          <a:p>
            <a:pPr marL="971550" lvl="1" indent="-514350">
              <a:buFont typeface="+mj-lt"/>
              <a:buAutoNum type="arabicParenR"/>
            </a:pPr>
            <a:r>
              <a:rPr lang="en-US" sz="2800" u="sng" dirty="0">
                <a:solidFill>
                  <a:srgbClr val="171717"/>
                </a:solidFill>
              </a:rPr>
              <a:t>User Variables</a:t>
            </a:r>
            <a:r>
              <a:rPr lang="en-US" sz="2800" dirty="0">
                <a:solidFill>
                  <a:srgbClr val="171717"/>
                </a:solidFill>
              </a:rPr>
              <a:t> to store values which are referenced by the pipeline.</a:t>
            </a:r>
          </a:p>
          <a:p>
            <a:pPr marL="971550" lvl="1" indent="-514350">
              <a:buFont typeface="+mj-lt"/>
              <a:buAutoNum type="arabicParenR"/>
            </a:pPr>
            <a:endParaRPr lang="en-US" sz="2800" dirty="0">
              <a:solidFill>
                <a:srgbClr val="171717"/>
              </a:solidFill>
            </a:endParaRPr>
          </a:p>
          <a:p>
            <a:pPr>
              <a:spcAft>
                <a:spcPts val="600"/>
              </a:spcAft>
            </a:pPr>
            <a:r>
              <a:rPr lang="en-US" sz="2800" dirty="0">
                <a:solidFill>
                  <a:srgbClr val="171717"/>
                </a:solidFill>
              </a:rPr>
              <a:t>User variables can be set via the </a:t>
            </a:r>
            <a:r>
              <a:rPr lang="en-US" sz="2800" u="sng" dirty="0">
                <a:solidFill>
                  <a:srgbClr val="171717"/>
                </a:solidFill>
              </a:rPr>
              <a:t>Set variable</a:t>
            </a:r>
            <a:r>
              <a:rPr lang="en-US" sz="2800" dirty="0">
                <a:solidFill>
                  <a:srgbClr val="171717"/>
                </a:solidFill>
              </a:rPr>
              <a:t> or the </a:t>
            </a:r>
            <a:r>
              <a:rPr lang="en-US" sz="2800" u="sng" dirty="0">
                <a:solidFill>
                  <a:srgbClr val="171717"/>
                </a:solidFill>
              </a:rPr>
              <a:t>Append variable</a:t>
            </a:r>
            <a:r>
              <a:rPr lang="en-US" sz="2800" dirty="0">
                <a:solidFill>
                  <a:srgbClr val="171717"/>
                </a:solidFill>
              </a:rPr>
              <a:t> activity.  There are three data types of user-defined variables available:</a:t>
            </a:r>
          </a:p>
          <a:p>
            <a:pPr marL="971550" lvl="1" indent="-514350">
              <a:buFont typeface="+mj-lt"/>
              <a:buAutoNum type="arabicParenR"/>
            </a:pPr>
            <a:r>
              <a:rPr lang="en-US" sz="2800" dirty="0">
                <a:solidFill>
                  <a:srgbClr val="171717"/>
                </a:solidFill>
              </a:rPr>
              <a:t>String</a:t>
            </a:r>
          </a:p>
          <a:p>
            <a:pPr marL="971550" lvl="1" indent="-514350">
              <a:buFont typeface="+mj-lt"/>
              <a:buAutoNum type="arabicParenR"/>
            </a:pPr>
            <a:r>
              <a:rPr lang="en-US" sz="2800" dirty="0">
                <a:solidFill>
                  <a:srgbClr val="171717"/>
                </a:solidFill>
              </a:rPr>
              <a:t>Boolean</a:t>
            </a:r>
          </a:p>
          <a:p>
            <a:pPr marL="971550" lvl="1" indent="-514350">
              <a:buFont typeface="+mj-lt"/>
              <a:buAutoNum type="arabicParenR"/>
            </a:pPr>
            <a:r>
              <a:rPr lang="en-US" sz="2800" dirty="0">
                <a:solidFill>
                  <a:srgbClr val="171717"/>
                </a:solidFill>
              </a:rPr>
              <a:t>Array</a:t>
            </a:r>
          </a:p>
          <a:p>
            <a:pPr marL="342900" indent="-342900">
              <a:spcAft>
                <a:spcPts val="600"/>
              </a:spcAft>
              <a:buAutoNum type="arabicParenR"/>
            </a:pPr>
            <a:endParaRPr lang="en-US" sz="1400" dirty="0">
              <a:solidFill>
                <a:srgbClr val="171717"/>
              </a:solidFill>
            </a:endParaRPr>
          </a:p>
        </p:txBody>
      </p:sp>
    </p:spTree>
    <p:extLst>
      <p:ext uri="{BB962C8B-B14F-4D97-AF65-F5344CB8AC3E}">
        <p14:creationId xmlns:p14="http://schemas.microsoft.com/office/powerpoint/2010/main" val="22071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solidFill>
                  <a:schemeClr val="tx1"/>
                </a:solidFill>
              </a:rPr>
              <a:t>Parameters vs variables</a:t>
            </a:r>
          </a:p>
        </p:txBody>
      </p:sp>
      <p:pic>
        <p:nvPicPr>
          <p:cNvPr id="5" name="Picture 4">
            <a:extLst>
              <a:ext uri="{FF2B5EF4-FFF2-40B4-BE49-F238E27FC236}">
                <a16:creationId xmlns:a16="http://schemas.microsoft.com/office/drawing/2014/main" id="{BFBF08A0-6F44-4B55-BD18-1B765AB4C0E2}"/>
              </a:ext>
            </a:extLst>
          </p:cNvPr>
          <p:cNvPicPr>
            <a:picLocks noChangeAspect="1"/>
          </p:cNvPicPr>
          <p:nvPr/>
        </p:nvPicPr>
        <p:blipFill>
          <a:blip r:embed="rId2"/>
          <a:stretch>
            <a:fillRect/>
          </a:stretch>
        </p:blipFill>
        <p:spPr>
          <a:xfrm>
            <a:off x="5175809" y="1806888"/>
            <a:ext cx="6434999" cy="4886129"/>
          </a:xfrm>
          <a:prstGeom prst="rect">
            <a:avLst/>
          </a:prstGeom>
        </p:spPr>
      </p:pic>
      <p:sp>
        <p:nvSpPr>
          <p:cNvPr id="6" name="TextBox 5">
            <a:extLst>
              <a:ext uri="{FF2B5EF4-FFF2-40B4-BE49-F238E27FC236}">
                <a16:creationId xmlns:a16="http://schemas.microsoft.com/office/drawing/2014/main" id="{56892F4E-3707-4049-AB04-EB90C5F1DB88}"/>
              </a:ext>
            </a:extLst>
          </p:cNvPr>
          <p:cNvSpPr txBox="1"/>
          <p:nvPr/>
        </p:nvSpPr>
        <p:spPr>
          <a:xfrm>
            <a:off x="671513" y="2030723"/>
            <a:ext cx="4347748" cy="1858228"/>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pPr>
            <a:r>
              <a:rPr lang="en-US" sz="2800" dirty="0"/>
              <a:t>System variables capture pipeline metadata and can be referenced anywhere in the pipeline.</a:t>
            </a:r>
          </a:p>
        </p:txBody>
      </p:sp>
      <p:sp>
        <p:nvSpPr>
          <p:cNvPr id="7" name="TextBox 6">
            <a:extLst>
              <a:ext uri="{FF2B5EF4-FFF2-40B4-BE49-F238E27FC236}">
                <a16:creationId xmlns:a16="http://schemas.microsoft.com/office/drawing/2014/main" id="{75F3E9FA-768C-4BE7-8301-F5BA6B5ABF02}"/>
              </a:ext>
            </a:extLst>
          </p:cNvPr>
          <p:cNvSpPr txBox="1"/>
          <p:nvPr/>
        </p:nvSpPr>
        <p:spPr>
          <a:xfrm>
            <a:off x="671513" y="4570568"/>
            <a:ext cx="4347748" cy="923330"/>
          </a:xfrm>
          <a:prstGeom prst="rect">
            <a:avLst/>
          </a:prstGeom>
          <a:noFill/>
        </p:spPr>
        <p:txBody>
          <a:bodyPr wrap="square">
            <a:spAutoFit/>
          </a:bodyPr>
          <a:lstStyle/>
          <a:p>
            <a:pPr>
              <a:spcAft>
                <a:spcPts val="600"/>
              </a:spcAft>
            </a:pPr>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https://docs.microsoft.com/en-us/azure/data-factory/control-flow-get-metadata-activity</a:t>
            </a:r>
            <a:endParaRPr lang="en-US" dirty="0">
              <a:solidFill>
                <a:schemeClr val="accent2"/>
              </a:solidFill>
            </a:endParaRPr>
          </a:p>
        </p:txBody>
      </p:sp>
    </p:spTree>
    <p:extLst>
      <p:ext uri="{BB962C8B-B14F-4D97-AF65-F5344CB8AC3E}">
        <p14:creationId xmlns:p14="http://schemas.microsoft.com/office/powerpoint/2010/main" val="118756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briefly cover linked services and datasets.</a:t>
            </a:r>
          </a:p>
        </p:txBody>
      </p:sp>
    </p:spTree>
    <p:extLst>
      <p:ext uri="{BB962C8B-B14F-4D97-AF65-F5344CB8AC3E}">
        <p14:creationId xmlns:p14="http://schemas.microsoft.com/office/powerpoint/2010/main" val="195001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2" name="TextBox 1">
            <a:extLst>
              <a:ext uri="{FF2B5EF4-FFF2-40B4-BE49-F238E27FC236}">
                <a16:creationId xmlns:a16="http://schemas.microsoft.com/office/drawing/2014/main" id="{A6DF7D76-88F8-4747-8C38-493843316528}"/>
              </a:ext>
            </a:extLst>
          </p:cNvPr>
          <p:cNvSpPr txBox="1"/>
          <p:nvPr/>
        </p:nvSpPr>
        <p:spPr>
          <a:xfrm>
            <a:off x="581192" y="2449193"/>
            <a:ext cx="11029616" cy="3139321"/>
          </a:xfrm>
          <a:prstGeom prst="rect">
            <a:avLst/>
          </a:prstGeom>
          <a:noFill/>
        </p:spPr>
        <p:txBody>
          <a:bodyPr wrap="square" rtlCol="0">
            <a:spAutoFit/>
          </a:bodyPr>
          <a:lstStyle/>
          <a:p>
            <a:endParaRPr lang="en-US" dirty="0"/>
          </a:p>
          <a:p>
            <a:r>
              <a:rPr lang="en-US" dirty="0"/>
              <a:t>“A </a:t>
            </a:r>
            <a:r>
              <a:rPr lang="en-US" b="1" dirty="0"/>
              <a:t>dataset</a:t>
            </a:r>
            <a:r>
              <a:rPr lang="en-US" dirty="0"/>
              <a:t> is a named view of data that simply points or references the data you want to use in your activities as inputs and outputs. Datasets identify data within different data stores, such as tables, files, folders, and documents. For example, an Azure Blob dataset specifies the blob container and folder in Blob storage from which the activity should read the data.</a:t>
            </a:r>
          </a:p>
          <a:p>
            <a:endParaRPr lang="en-US" dirty="0"/>
          </a:p>
          <a:p>
            <a:r>
              <a:rPr lang="en-US" dirty="0"/>
              <a:t>Before you create a dataset, you must create a </a:t>
            </a:r>
            <a:r>
              <a:rPr lang="en-US" b="1" dirty="0"/>
              <a:t>linked service </a:t>
            </a:r>
            <a:r>
              <a:rPr lang="en-US" dirty="0"/>
              <a:t>to link your data store to the service. </a:t>
            </a:r>
            <a:r>
              <a:rPr lang="en-US" b="1" dirty="0"/>
              <a:t>Linked services </a:t>
            </a:r>
            <a:r>
              <a:rPr lang="en-US" dirty="0"/>
              <a:t>are much like connection strings, which define the connection information needed for the service to connect to external resources.” </a:t>
            </a:r>
          </a:p>
          <a:p>
            <a:endParaRPr lang="en-US" dirty="0"/>
          </a:p>
          <a:p>
            <a:endParaRPr lang="en-US" dirty="0"/>
          </a:p>
        </p:txBody>
      </p:sp>
      <p:cxnSp>
        <p:nvCxnSpPr>
          <p:cNvPr id="4" name="Straight Connector 3">
            <a:extLst>
              <a:ext uri="{FF2B5EF4-FFF2-40B4-BE49-F238E27FC236}">
                <a16:creationId xmlns:a16="http://schemas.microsoft.com/office/drawing/2014/main" id="{3695E3D4-D097-4FA2-9121-653B89864C0F}"/>
              </a:ext>
            </a:extLst>
          </p:cNvPr>
          <p:cNvCxnSpPr/>
          <p:nvPr/>
        </p:nvCxnSpPr>
        <p:spPr>
          <a:xfrm>
            <a:off x="1071418" y="5155665"/>
            <a:ext cx="1024312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C19F81-37E1-4B0B-A8AA-8B192C3A7A91}"/>
              </a:ext>
            </a:extLst>
          </p:cNvPr>
          <p:cNvSpPr txBox="1"/>
          <p:nvPr/>
        </p:nvSpPr>
        <p:spPr>
          <a:xfrm>
            <a:off x="581193" y="5219182"/>
            <a:ext cx="10733352" cy="369332"/>
          </a:xfrm>
          <a:prstGeom prst="rect">
            <a:avLst/>
          </a:prstGeom>
          <a:noFill/>
        </p:spPr>
        <p:txBody>
          <a:bodyPr wrap="square">
            <a:spAutoFit/>
          </a:bodyPr>
          <a:lstStyle/>
          <a:p>
            <a:pPr algn="ct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https://docs.microsoft.com/en-us/azure/data-factory/concepts-datasets-linked-services</a:t>
            </a:r>
            <a:endParaRPr lang="en-US" dirty="0">
              <a:solidFill>
                <a:schemeClr val="accent2"/>
              </a:solidFill>
            </a:endParaRPr>
          </a:p>
        </p:txBody>
      </p:sp>
      <p:sp>
        <p:nvSpPr>
          <p:cNvPr id="10" name="Rectangle 9">
            <a:extLst>
              <a:ext uri="{FF2B5EF4-FFF2-40B4-BE49-F238E27FC236}">
                <a16:creationId xmlns:a16="http://schemas.microsoft.com/office/drawing/2014/main" id="{B5EDC88E-8490-4B58-A4A8-84CE7F6093BA}"/>
              </a:ext>
            </a:extLst>
          </p:cNvPr>
          <p:cNvSpPr/>
          <p:nvPr/>
        </p:nvSpPr>
        <p:spPr>
          <a:xfrm>
            <a:off x="581192" y="2634599"/>
            <a:ext cx="11029615" cy="350058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A74E06DD-3112-4E94-A75E-F610A72F542A}"/>
              </a:ext>
            </a:extLst>
          </p:cNvPr>
          <p:cNvSpPr txBox="1"/>
          <p:nvPr/>
        </p:nvSpPr>
        <p:spPr>
          <a:xfrm>
            <a:off x="581191" y="2012471"/>
            <a:ext cx="11029615" cy="523220"/>
          </a:xfrm>
          <a:prstGeom prst="rect">
            <a:avLst/>
          </a:prstGeom>
          <a:noFill/>
        </p:spPr>
        <p:txBody>
          <a:bodyPr wrap="square">
            <a:spAutoFit/>
          </a:bodyPr>
          <a:lstStyle/>
          <a:p>
            <a:r>
              <a:rPr lang="en-US" sz="2800" b="1" dirty="0"/>
              <a:t>What are datasets and linked services?</a:t>
            </a:r>
          </a:p>
        </p:txBody>
      </p:sp>
    </p:spTree>
    <p:extLst>
      <p:ext uri="{BB962C8B-B14F-4D97-AF65-F5344CB8AC3E}">
        <p14:creationId xmlns:p14="http://schemas.microsoft.com/office/powerpoint/2010/main" val="110020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4400" b="0" kern="1200" cap="all" dirty="0">
                <a:solidFill>
                  <a:srgbClr val="FFFFFF"/>
                </a:solidFill>
                <a:latin typeface="+mj-lt"/>
                <a:ea typeface="+mj-ea"/>
                <a:cs typeface="+mj-cs"/>
              </a:rPr>
              <a:t>Data factory</a:t>
            </a:r>
          </a:p>
        </p:txBody>
      </p:sp>
      <p:sp>
        <p:nvSpPr>
          <p:cNvPr id="18" name="Rectangle 2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7DDFE2B-ADA7-4C1E-A9A9-949CF12D54CE}"/>
              </a:ext>
            </a:extLst>
          </p:cNvPr>
          <p:cNvSpPr txBox="1"/>
          <p:nvPr/>
        </p:nvSpPr>
        <p:spPr>
          <a:xfrm>
            <a:off x="671513" y="2536031"/>
            <a:ext cx="3410960" cy="3671936"/>
          </a:xfrm>
          <a:prstGeom prst="rect">
            <a:avLst/>
          </a:prstGeom>
        </p:spPr>
        <p:txBody>
          <a:bodyPr vert="horz" lIns="91440" tIns="45720" rIns="91440" bIns="45720" rtlCol="0" anchor="t">
            <a:normAutofit/>
          </a:bodyPr>
          <a:lstStyle/>
          <a:p>
            <a:pPr defTabSz="457200">
              <a:buClr>
                <a:schemeClr val="accent1"/>
              </a:buClr>
              <a:buSzPct val="92000"/>
            </a:pPr>
            <a:r>
              <a:rPr lang="en-US" dirty="0">
                <a:solidFill>
                  <a:srgbClr val="FFFFFF"/>
                </a:solidFill>
              </a:rPr>
              <a:t>General framework of an </a:t>
            </a:r>
          </a:p>
          <a:p>
            <a:pPr defTabSz="457200">
              <a:buClr>
                <a:schemeClr val="accent1"/>
              </a:buClr>
              <a:buSzPct val="92000"/>
            </a:pPr>
            <a:r>
              <a:rPr lang="en-US" dirty="0">
                <a:solidFill>
                  <a:srgbClr val="FFFFFF"/>
                </a:solidFill>
              </a:rPr>
              <a:t>Azure Data Factory.</a:t>
            </a:r>
          </a:p>
          <a:p>
            <a:pPr defTabSz="457200">
              <a:spcBef>
                <a:spcPct val="20000"/>
              </a:spcBef>
              <a:spcAft>
                <a:spcPts val="600"/>
              </a:spcAft>
              <a:buClr>
                <a:schemeClr val="accent1"/>
              </a:buClr>
              <a:buSzPct val="92000"/>
            </a:pPr>
            <a:endParaRPr lang="en-US" dirty="0">
              <a:solidFill>
                <a:srgbClr val="FFFFFF"/>
              </a:solidFill>
            </a:endParaRPr>
          </a:p>
          <a:p>
            <a:pPr defTabSz="457200">
              <a:spcBef>
                <a:spcPct val="20000"/>
              </a:spcBef>
              <a:spcAft>
                <a:spcPts val="600"/>
              </a:spcAft>
              <a:buClr>
                <a:schemeClr val="accent1"/>
              </a:buClr>
              <a:buSzPct val="92000"/>
            </a:pPr>
            <a:r>
              <a:rPr lang="en-US" dirty="0">
                <a:solidFill>
                  <a:srgbClr val="FFFFFF"/>
                </a:solidFill>
              </a:rPr>
              <a:t>The joining of triggers, pipelines, activates, datasets and linked services is a many to many relationship.</a:t>
            </a:r>
          </a:p>
        </p:txBody>
      </p:sp>
      <p:sp>
        <p:nvSpPr>
          <p:cNvPr id="3" name="Rectangle 2">
            <a:extLst>
              <a:ext uri="{FF2B5EF4-FFF2-40B4-BE49-F238E27FC236}">
                <a16:creationId xmlns:a16="http://schemas.microsoft.com/office/drawing/2014/main" id="{1A34F606-1F1E-4138-9F11-3EF9769B6A3E}"/>
              </a:ext>
            </a:extLst>
          </p:cNvPr>
          <p:cNvSpPr/>
          <p:nvPr/>
        </p:nvSpPr>
        <p:spPr>
          <a:xfrm>
            <a:off x="5080802"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19" name="Rectangle 18">
            <a:extLst>
              <a:ext uri="{FF2B5EF4-FFF2-40B4-BE49-F238E27FC236}">
                <a16:creationId xmlns:a16="http://schemas.microsoft.com/office/drawing/2014/main" id="{9966B705-FC2B-45AC-A508-9EB3CD59E720}"/>
              </a:ext>
            </a:extLst>
          </p:cNvPr>
          <p:cNvSpPr/>
          <p:nvPr/>
        </p:nvSpPr>
        <p:spPr>
          <a:xfrm>
            <a:off x="6988111"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0" name="Rectangle 19">
            <a:extLst>
              <a:ext uri="{FF2B5EF4-FFF2-40B4-BE49-F238E27FC236}">
                <a16:creationId xmlns:a16="http://schemas.microsoft.com/office/drawing/2014/main" id="{43269450-2D7B-407A-9AD6-E14E83C5F507}"/>
              </a:ext>
            </a:extLst>
          </p:cNvPr>
          <p:cNvSpPr/>
          <p:nvPr/>
        </p:nvSpPr>
        <p:spPr>
          <a:xfrm>
            <a:off x="8895420"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1" name="Rectangle 20">
            <a:extLst>
              <a:ext uri="{FF2B5EF4-FFF2-40B4-BE49-F238E27FC236}">
                <a16:creationId xmlns:a16="http://schemas.microsoft.com/office/drawing/2014/main" id="{D4429F4B-A9C3-4CC4-BE51-9D1194DF1DE2}"/>
              </a:ext>
            </a:extLst>
          </p:cNvPr>
          <p:cNvSpPr/>
          <p:nvPr/>
        </p:nvSpPr>
        <p:spPr>
          <a:xfrm>
            <a:off x="5080802" y="3933836"/>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2" name="Rectangle 21">
            <a:extLst>
              <a:ext uri="{FF2B5EF4-FFF2-40B4-BE49-F238E27FC236}">
                <a16:creationId xmlns:a16="http://schemas.microsoft.com/office/drawing/2014/main" id="{0574A950-822C-43DE-8F2D-BA7E5A32A806}"/>
              </a:ext>
            </a:extLst>
          </p:cNvPr>
          <p:cNvSpPr/>
          <p:nvPr/>
        </p:nvSpPr>
        <p:spPr>
          <a:xfrm>
            <a:off x="6920878" y="394040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4" name="Rectangle 23">
            <a:extLst>
              <a:ext uri="{FF2B5EF4-FFF2-40B4-BE49-F238E27FC236}">
                <a16:creationId xmlns:a16="http://schemas.microsoft.com/office/drawing/2014/main" id="{B75FF46A-ECC6-4025-B451-226762487C4E}"/>
              </a:ext>
            </a:extLst>
          </p:cNvPr>
          <p:cNvSpPr/>
          <p:nvPr/>
        </p:nvSpPr>
        <p:spPr>
          <a:xfrm>
            <a:off x="8773531" y="3931400"/>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8" name="Rectangle 27">
            <a:extLst>
              <a:ext uri="{FF2B5EF4-FFF2-40B4-BE49-F238E27FC236}">
                <a16:creationId xmlns:a16="http://schemas.microsoft.com/office/drawing/2014/main" id="{35E58CD8-DF51-4CC0-8FF7-3BFABD6F3D29}"/>
              </a:ext>
            </a:extLst>
          </p:cNvPr>
          <p:cNvSpPr/>
          <p:nvPr/>
        </p:nvSpPr>
        <p:spPr>
          <a:xfrm>
            <a:off x="5080802" y="2615830"/>
            <a:ext cx="5458690" cy="81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Pipeline</a:t>
            </a:r>
          </a:p>
        </p:txBody>
      </p:sp>
      <p:sp>
        <p:nvSpPr>
          <p:cNvPr id="29" name="Rectangle 28">
            <a:extLst>
              <a:ext uri="{FF2B5EF4-FFF2-40B4-BE49-F238E27FC236}">
                <a16:creationId xmlns:a16="http://schemas.microsoft.com/office/drawing/2014/main" id="{B0D60C39-0C39-4273-968A-256D1385FC23}"/>
              </a:ext>
            </a:extLst>
          </p:cNvPr>
          <p:cNvSpPr/>
          <p:nvPr/>
        </p:nvSpPr>
        <p:spPr>
          <a:xfrm>
            <a:off x="6211411" y="2806926"/>
            <a:ext cx="1644072" cy="450272"/>
          </a:xfrm>
          <a:prstGeom prst="rect">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30" name="Rectangle 29">
            <a:extLst>
              <a:ext uri="{FF2B5EF4-FFF2-40B4-BE49-F238E27FC236}">
                <a16:creationId xmlns:a16="http://schemas.microsoft.com/office/drawing/2014/main" id="{7C3B1A22-759D-4FF2-BD16-B8DC4A7C948A}"/>
              </a:ext>
            </a:extLst>
          </p:cNvPr>
          <p:cNvSpPr/>
          <p:nvPr/>
        </p:nvSpPr>
        <p:spPr>
          <a:xfrm>
            <a:off x="8085499" y="2806926"/>
            <a:ext cx="1644072" cy="450272"/>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cxnSp>
        <p:nvCxnSpPr>
          <p:cNvPr id="38" name="Straight Arrow Connector 37">
            <a:extLst>
              <a:ext uri="{FF2B5EF4-FFF2-40B4-BE49-F238E27FC236}">
                <a16:creationId xmlns:a16="http://schemas.microsoft.com/office/drawing/2014/main" id="{F10DD8B3-6785-4371-AAD7-5F015B315B3C}"/>
              </a:ext>
            </a:extLst>
          </p:cNvPr>
          <p:cNvCxnSpPr>
            <a:cxnSpLocks/>
          </p:cNvCxnSpPr>
          <p:nvPr/>
        </p:nvCxnSpPr>
        <p:spPr>
          <a:xfrm>
            <a:off x="5458551" y="4423888"/>
            <a:ext cx="0" cy="540459"/>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C85EB3D-B616-45ED-B866-B56F88799D99}"/>
              </a:ext>
            </a:extLst>
          </p:cNvPr>
          <p:cNvCxnSpPr>
            <a:cxnSpLocks/>
          </p:cNvCxnSpPr>
          <p:nvPr/>
        </p:nvCxnSpPr>
        <p:spPr>
          <a:xfrm>
            <a:off x="6395244" y="4423888"/>
            <a:ext cx="773256" cy="510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BDC6FC4-B27C-40FF-B79C-2DBE323D1891}"/>
              </a:ext>
            </a:extLst>
          </p:cNvPr>
          <p:cNvCxnSpPr>
            <a:cxnSpLocks/>
          </p:cNvCxnSpPr>
          <p:nvPr/>
        </p:nvCxnSpPr>
        <p:spPr>
          <a:xfrm>
            <a:off x="7380757" y="4423888"/>
            <a:ext cx="11221" cy="50950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1ACC3A8-6591-431B-B93F-71B2E06162C1}"/>
              </a:ext>
            </a:extLst>
          </p:cNvPr>
          <p:cNvCxnSpPr>
            <a:cxnSpLocks/>
          </p:cNvCxnSpPr>
          <p:nvPr/>
        </p:nvCxnSpPr>
        <p:spPr>
          <a:xfrm>
            <a:off x="10138058" y="4383897"/>
            <a:ext cx="0" cy="58045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5BBDA8A-AB0A-464E-9E2A-B9DF46840398}"/>
              </a:ext>
            </a:extLst>
          </p:cNvPr>
          <p:cNvCxnSpPr>
            <a:cxnSpLocks/>
          </p:cNvCxnSpPr>
          <p:nvPr/>
        </p:nvCxnSpPr>
        <p:spPr>
          <a:xfrm>
            <a:off x="8331910" y="4438241"/>
            <a:ext cx="773257" cy="50046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1C374B5-88CA-4531-8B72-C5461329BAF1}"/>
              </a:ext>
            </a:extLst>
          </p:cNvPr>
          <p:cNvCxnSpPr>
            <a:cxnSpLocks/>
          </p:cNvCxnSpPr>
          <p:nvPr/>
        </p:nvCxnSpPr>
        <p:spPr>
          <a:xfrm flipH="1">
            <a:off x="8215853" y="4392932"/>
            <a:ext cx="878525" cy="5404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BE7FE4-D48C-4B20-A64D-2FDD44BA69DF}"/>
              </a:ext>
            </a:extLst>
          </p:cNvPr>
          <p:cNvCxnSpPr>
            <a:cxnSpLocks/>
          </p:cNvCxnSpPr>
          <p:nvPr/>
        </p:nvCxnSpPr>
        <p:spPr>
          <a:xfrm>
            <a:off x="7334907" y="3294851"/>
            <a:ext cx="276197"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6156F95-A3A2-4824-BF0B-5378889801A7}"/>
              </a:ext>
            </a:extLst>
          </p:cNvPr>
          <p:cNvCxnSpPr>
            <a:cxnSpLocks/>
          </p:cNvCxnSpPr>
          <p:nvPr/>
        </p:nvCxnSpPr>
        <p:spPr>
          <a:xfrm>
            <a:off x="9338292" y="3294851"/>
            <a:ext cx="0"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B6CFC9-1B68-4CE2-8016-B96D1FF3292B}"/>
              </a:ext>
            </a:extLst>
          </p:cNvPr>
          <p:cNvCxnSpPr>
            <a:cxnSpLocks/>
            <a:endCxn id="21" idx="0"/>
          </p:cNvCxnSpPr>
          <p:nvPr/>
        </p:nvCxnSpPr>
        <p:spPr>
          <a:xfrm flipH="1">
            <a:off x="5902838" y="3257198"/>
            <a:ext cx="905362" cy="67663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6719307-F888-43E2-A07A-FFCB0A57BE06}"/>
              </a:ext>
            </a:extLst>
          </p:cNvPr>
          <p:cNvSpPr/>
          <p:nvPr/>
        </p:nvSpPr>
        <p:spPr>
          <a:xfrm>
            <a:off x="5747906" y="1731249"/>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70" name="Straight Arrow Connector 69">
            <a:extLst>
              <a:ext uri="{FF2B5EF4-FFF2-40B4-BE49-F238E27FC236}">
                <a16:creationId xmlns:a16="http://schemas.microsoft.com/office/drawing/2014/main" id="{5A8F405B-61DB-44B9-954F-0E6693443D6F}"/>
              </a:ext>
            </a:extLst>
          </p:cNvPr>
          <p:cNvCxnSpPr>
            <a:cxnSpLocks/>
          </p:cNvCxnSpPr>
          <p:nvPr/>
        </p:nvCxnSpPr>
        <p:spPr>
          <a:xfrm flipV="1">
            <a:off x="6569942" y="2161315"/>
            <a:ext cx="0" cy="4545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E0B4D514-944C-49AE-B704-539DBCC49CBE}"/>
              </a:ext>
            </a:extLst>
          </p:cNvPr>
          <p:cNvSpPr/>
          <p:nvPr/>
        </p:nvSpPr>
        <p:spPr>
          <a:xfrm>
            <a:off x="4645102" y="1030417"/>
            <a:ext cx="6794090" cy="463470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a:solidFill>
                  <a:schemeClr val="bg1"/>
                </a:solidFill>
              </a:rPr>
              <a:t>Azure Data Factory</a:t>
            </a:r>
          </a:p>
        </p:txBody>
      </p:sp>
      <p:sp>
        <p:nvSpPr>
          <p:cNvPr id="98" name="Rectangle 97">
            <a:extLst>
              <a:ext uri="{FF2B5EF4-FFF2-40B4-BE49-F238E27FC236}">
                <a16:creationId xmlns:a16="http://schemas.microsoft.com/office/drawing/2014/main" id="{6EE75B69-0B16-4DA9-9AB6-92A443FC2DD4}"/>
              </a:ext>
            </a:extLst>
          </p:cNvPr>
          <p:cNvSpPr/>
          <p:nvPr/>
        </p:nvSpPr>
        <p:spPr>
          <a:xfrm>
            <a:off x="8632183" y="1757401"/>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102" name="Straight Arrow Connector 101">
            <a:extLst>
              <a:ext uri="{FF2B5EF4-FFF2-40B4-BE49-F238E27FC236}">
                <a16:creationId xmlns:a16="http://schemas.microsoft.com/office/drawing/2014/main" id="{E6CC90CC-1C61-4C60-9C5E-3F48F64285C9}"/>
              </a:ext>
            </a:extLst>
          </p:cNvPr>
          <p:cNvCxnSpPr>
            <a:cxnSpLocks/>
          </p:cNvCxnSpPr>
          <p:nvPr/>
        </p:nvCxnSpPr>
        <p:spPr>
          <a:xfrm flipV="1">
            <a:off x="9454219" y="2207674"/>
            <a:ext cx="0" cy="40815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D0B9FA60-4452-46C8-BC34-996DE15D63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4762" y="5912973"/>
            <a:ext cx="630770" cy="630770"/>
          </a:xfrm>
          <a:prstGeom prst="rect">
            <a:avLst/>
          </a:prstGeom>
        </p:spPr>
      </p:pic>
      <p:pic>
        <p:nvPicPr>
          <p:cNvPr id="107" name="Graphic 106">
            <a:extLst>
              <a:ext uri="{FF2B5EF4-FFF2-40B4-BE49-F238E27FC236}">
                <a16:creationId xmlns:a16="http://schemas.microsoft.com/office/drawing/2014/main" id="{74038EE7-FCF1-40C9-B371-D332180FA8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9299" y="5892165"/>
            <a:ext cx="714348" cy="714348"/>
          </a:xfrm>
          <a:prstGeom prst="rect">
            <a:avLst/>
          </a:prstGeom>
        </p:spPr>
      </p:pic>
      <p:pic>
        <p:nvPicPr>
          <p:cNvPr id="109" name="Graphic 108">
            <a:extLst>
              <a:ext uri="{FF2B5EF4-FFF2-40B4-BE49-F238E27FC236}">
                <a16:creationId xmlns:a16="http://schemas.microsoft.com/office/drawing/2014/main" id="{1D7527BD-A3E7-4708-88FC-343EC1F892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6647" y="5892166"/>
            <a:ext cx="714347" cy="714347"/>
          </a:xfrm>
          <a:prstGeom prst="rect">
            <a:avLst/>
          </a:prstGeom>
        </p:spPr>
      </p:pic>
      <p:cxnSp>
        <p:nvCxnSpPr>
          <p:cNvPr id="110" name="Straight Arrow Connector 109">
            <a:extLst>
              <a:ext uri="{FF2B5EF4-FFF2-40B4-BE49-F238E27FC236}">
                <a16:creationId xmlns:a16="http://schemas.microsoft.com/office/drawing/2014/main" id="{D1DF778B-B45B-4A0E-A343-50C36635D8FF}"/>
              </a:ext>
            </a:extLst>
          </p:cNvPr>
          <p:cNvCxnSpPr>
            <a:cxnSpLocks/>
            <a:stCxn id="19" idx="2"/>
            <a:endCxn id="105" idx="0"/>
          </p:cNvCxnSpPr>
          <p:nvPr/>
        </p:nvCxnSpPr>
        <p:spPr>
          <a:xfrm>
            <a:off x="7810147" y="5431197"/>
            <a:ext cx="0" cy="481776"/>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6E31E37-EF35-487C-A001-A4801410B7D2}"/>
              </a:ext>
            </a:extLst>
          </p:cNvPr>
          <p:cNvCxnSpPr>
            <a:cxnSpLocks/>
            <a:endCxn id="107" idx="0"/>
          </p:cNvCxnSpPr>
          <p:nvPr/>
        </p:nvCxnSpPr>
        <p:spPr>
          <a:xfrm>
            <a:off x="5926473" y="5430238"/>
            <a:ext cx="0" cy="461927"/>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7EB97EF-2D69-4D73-A393-8529E5721613}"/>
              </a:ext>
            </a:extLst>
          </p:cNvPr>
          <p:cNvCxnSpPr>
            <a:cxnSpLocks/>
          </p:cNvCxnSpPr>
          <p:nvPr/>
        </p:nvCxnSpPr>
        <p:spPr>
          <a:xfrm>
            <a:off x="9693820" y="5412394"/>
            <a:ext cx="1" cy="538611"/>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59650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1</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2461098"/>
            <a:ext cx="7183597" cy="3531140"/>
          </a:xfr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Before we begin creating a pipeline to insert metadata into a SQL Server table.   </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We will first create a pipeline with a </a:t>
            </a:r>
            <a:r>
              <a:rPr lang="en-US" sz="2800" u="sng" dirty="0">
                <a:solidFill>
                  <a:schemeClr val="tx1">
                    <a:lumMod val="75000"/>
                    <a:lumOff val="25000"/>
                  </a:schemeClr>
                </a:solidFill>
              </a:rPr>
              <a:t>Copy data</a:t>
            </a:r>
            <a:r>
              <a:rPr lang="en-US" sz="2800" dirty="0">
                <a:solidFill>
                  <a:schemeClr val="tx1">
                    <a:lumMod val="75000"/>
                    <a:lumOff val="25000"/>
                  </a:schemeClr>
                </a:solidFill>
              </a:rPr>
              <a:t> activity that inserts data from a text file into a SQL Server table without any extra metadata.</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The setup to insert metadata into a SQL Server table is a bit tricky.  We will start with a simple pipeline and then build from here.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74449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vert="horz" lIns="91440" tIns="45720" rIns="91440" bIns="45720" rtlCol="0" anchor="b">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1" y="2075241"/>
            <a:ext cx="11029615" cy="954107"/>
          </a:xfrm>
          <a:prstGeom prst="rect">
            <a:avLst/>
          </a:prstGeom>
          <a:noFill/>
        </p:spPr>
        <p:txBody>
          <a:bodyPr wrap="square" rtlCol="0">
            <a:spAutoFit/>
          </a:bodyPr>
          <a:lstStyle/>
          <a:p>
            <a:pPr algn="ctr"/>
            <a:r>
              <a:rPr lang="en-US" sz="2800" dirty="0"/>
              <a:t>We will insert the data from a set of customer files </a:t>
            </a:r>
          </a:p>
          <a:p>
            <a:pPr algn="ctr"/>
            <a:r>
              <a:rPr lang="en-US" sz="2800" dirty="0"/>
              <a:t>into the following SQL Server table.</a:t>
            </a:r>
          </a:p>
        </p:txBody>
      </p:sp>
      <p:pic>
        <p:nvPicPr>
          <p:cNvPr id="7" name="Picture 6">
            <a:extLst>
              <a:ext uri="{FF2B5EF4-FFF2-40B4-BE49-F238E27FC236}">
                <a16:creationId xmlns:a16="http://schemas.microsoft.com/office/drawing/2014/main" id="{A036FBF8-386D-4875-8B63-873534D8560E}"/>
              </a:ext>
            </a:extLst>
          </p:cNvPr>
          <p:cNvPicPr>
            <a:picLocks noChangeAspect="1"/>
          </p:cNvPicPr>
          <p:nvPr/>
        </p:nvPicPr>
        <p:blipFill>
          <a:blip r:embed="rId2"/>
          <a:stretch>
            <a:fillRect/>
          </a:stretch>
        </p:blipFill>
        <p:spPr>
          <a:xfrm>
            <a:off x="2576510" y="3429000"/>
            <a:ext cx="7038975"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485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704850" y="1825860"/>
            <a:ext cx="11029616" cy="1384995"/>
          </a:xfrm>
          <a:prstGeom prst="rect">
            <a:avLst/>
          </a:prstGeom>
          <a:noFill/>
        </p:spPr>
        <p:txBody>
          <a:bodyPr wrap="square" rtlCol="0">
            <a:spAutoFit/>
          </a:bodyPr>
          <a:lstStyle/>
          <a:p>
            <a:r>
              <a:rPr lang="en-US" sz="2800" dirty="0"/>
              <a:t>I created 3 text files and inserted the names of famous mathematicians into the files.  We will be inserting these files into the </a:t>
            </a:r>
            <a:r>
              <a:rPr lang="en-US" sz="2800" u="sng" dirty="0"/>
              <a:t>Customers</a:t>
            </a:r>
            <a:r>
              <a:rPr lang="en-US" sz="2800" dirty="0"/>
              <a:t> table we created.</a:t>
            </a:r>
          </a:p>
        </p:txBody>
      </p:sp>
      <p:pic>
        <p:nvPicPr>
          <p:cNvPr id="7" name="Picture 6">
            <a:extLst>
              <a:ext uri="{FF2B5EF4-FFF2-40B4-BE49-F238E27FC236}">
                <a16:creationId xmlns:a16="http://schemas.microsoft.com/office/drawing/2014/main" id="{0BC11DBA-08C1-422A-814B-AB20D24665E9}"/>
              </a:ext>
            </a:extLst>
          </p:cNvPr>
          <p:cNvPicPr>
            <a:picLocks noChangeAspect="1"/>
          </p:cNvPicPr>
          <p:nvPr/>
        </p:nvPicPr>
        <p:blipFill>
          <a:blip r:embed="rId2"/>
          <a:stretch>
            <a:fillRect/>
          </a:stretch>
        </p:blipFill>
        <p:spPr>
          <a:xfrm>
            <a:off x="2397668" y="3429000"/>
            <a:ext cx="7643980" cy="2840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24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pic>
        <p:nvPicPr>
          <p:cNvPr id="10" name="Picture 9">
            <a:extLst>
              <a:ext uri="{FF2B5EF4-FFF2-40B4-BE49-F238E27FC236}">
                <a16:creationId xmlns:a16="http://schemas.microsoft.com/office/drawing/2014/main" id="{83EF772A-A1FA-48B4-A537-69771B58A6A8}"/>
              </a:ext>
            </a:extLst>
          </p:cNvPr>
          <p:cNvPicPr>
            <a:picLocks noChangeAspect="1"/>
          </p:cNvPicPr>
          <p:nvPr/>
        </p:nvPicPr>
        <p:blipFill>
          <a:blip r:embed="rId2"/>
          <a:stretch>
            <a:fillRect/>
          </a:stretch>
        </p:blipFill>
        <p:spPr>
          <a:xfrm>
            <a:off x="2081794" y="3516970"/>
            <a:ext cx="8028412" cy="285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The fastest method to create a pipeline is to select the </a:t>
            </a:r>
            <a:r>
              <a:rPr lang="en-US" sz="2800" u="sng" dirty="0"/>
              <a:t>Ingest</a:t>
            </a:r>
            <a:r>
              <a:rPr lang="en-US" sz="2800" dirty="0"/>
              <a:t> option from the home screen.  This method will auto-create the activities, linked services and datasets via a wizard.</a:t>
            </a:r>
          </a:p>
        </p:txBody>
      </p:sp>
    </p:spTree>
    <p:extLst>
      <p:ext uri="{BB962C8B-B14F-4D97-AF65-F5344CB8AC3E}">
        <p14:creationId xmlns:p14="http://schemas.microsoft.com/office/powerpoint/2010/main" val="4169231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523220"/>
          </a:xfrm>
          <a:prstGeom prst="rect">
            <a:avLst/>
          </a:prstGeom>
          <a:noFill/>
        </p:spPr>
        <p:txBody>
          <a:bodyPr wrap="square" rtlCol="0">
            <a:spAutoFit/>
          </a:bodyPr>
          <a:lstStyle/>
          <a:p>
            <a:r>
              <a:rPr lang="en-US" sz="2800" dirty="0"/>
              <a:t>We will need to create the following two datasets for our pipeline.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20208600"/>
              </p:ext>
            </p:extLst>
          </p:nvPr>
        </p:nvGraphicFramePr>
        <p:xfrm>
          <a:off x="581192" y="3346603"/>
          <a:ext cx="11144084" cy="215646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261539">
                  <a:extLst>
                    <a:ext uri="{9D8B030D-6E8A-4147-A177-3AD203B41FA5}">
                      <a16:colId xmlns:a16="http://schemas.microsoft.com/office/drawing/2014/main" val="3839696394"/>
                    </a:ext>
                  </a:extLst>
                </a:gridCol>
                <a:gridCol w="2052862">
                  <a:extLst>
                    <a:ext uri="{9D8B030D-6E8A-4147-A177-3AD203B41FA5}">
                      <a16:colId xmlns:a16="http://schemas.microsoft.com/office/drawing/2014/main" val="2828932236"/>
                    </a:ext>
                  </a:extLst>
                </a:gridCol>
                <a:gridCol w="4829683">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Customers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bl>
          </a:graphicData>
        </a:graphic>
      </p:graphicFrame>
    </p:spTree>
    <p:extLst>
      <p:ext uri="{BB962C8B-B14F-4D97-AF65-F5344CB8AC3E}">
        <p14:creationId xmlns:p14="http://schemas.microsoft.com/office/powerpoint/2010/main" val="4255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objective</a:t>
            </a:r>
          </a:p>
        </p:txBody>
      </p:sp>
      <p:sp>
        <p:nvSpPr>
          <p:cNvPr id="8" name="TextBox 7">
            <a:extLst>
              <a:ext uri="{FF2B5EF4-FFF2-40B4-BE49-F238E27FC236}">
                <a16:creationId xmlns:a16="http://schemas.microsoft.com/office/drawing/2014/main" id="{FEDECDC5-F852-4BF2-9A1D-F4D72D6C3F47}"/>
              </a:ext>
            </a:extLst>
          </p:cNvPr>
          <p:cNvSpPr txBox="1"/>
          <p:nvPr/>
        </p:nvSpPr>
        <p:spPr>
          <a:xfrm>
            <a:off x="581192" y="1890876"/>
            <a:ext cx="11298670" cy="2215991"/>
          </a:xfrm>
          <a:prstGeom prst="rect">
            <a:avLst/>
          </a:prstGeom>
          <a:noFill/>
        </p:spPr>
        <p:txBody>
          <a:bodyPr wrap="square" rtlCol="0">
            <a:spAutoFit/>
          </a:bodyPr>
          <a:lstStyle/>
          <a:p>
            <a:r>
              <a:rPr lang="en-US" sz="2800" dirty="0"/>
              <a:t>The contents of this demo can be found in the following GitHub repository:</a:t>
            </a:r>
            <a:endParaRPr lang="en-US" sz="2800" dirty="0">
              <a:hlinkClick r:id="rId2">
                <a:extLst>
                  <a:ext uri="{A12FA001-AC4F-418D-AE19-62706E023703}">
                    <ahyp:hlinkClr xmlns:ahyp="http://schemas.microsoft.com/office/drawing/2018/hyperlinkcolor" val="tx"/>
                  </a:ext>
                </a:extLst>
              </a:hlinkClick>
            </a:endParaRPr>
          </a:p>
          <a:p>
            <a:endParaRPr lang="en-US" sz="2800" dirty="0">
              <a:solidFill>
                <a:schemeClr val="accent2"/>
              </a:solidFill>
              <a:hlinkClick r:id="rId2">
                <a:extLst>
                  <a:ext uri="{A12FA001-AC4F-418D-AE19-62706E023703}">
                    <ahyp:hlinkClr xmlns:ahyp="http://schemas.microsoft.com/office/drawing/2018/hyperlinkcolor" val="tx"/>
                  </a:ext>
                </a:extLst>
              </a:hlinkClick>
            </a:endParaRPr>
          </a:p>
          <a:p>
            <a:r>
              <a:rPr lang="en-US" sz="2800" dirty="0">
                <a:solidFill>
                  <a:schemeClr val="accent2"/>
                </a:solidFill>
              </a:rPr>
              <a:t>https://github.com/smpetersgithub/AdvancedSQLPuzzles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808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3895336" cy="1497074"/>
          </a:xfrm>
        </p:spPr>
        <p:txBody>
          <a:bodyPr anchor="t">
            <a:noAutofit/>
          </a:bodyPr>
          <a:lstStyle/>
          <a:p>
            <a:r>
              <a:rPr lang="en-US" sz="4400" dirty="0"/>
              <a:t>Pipeline 1</a:t>
            </a:r>
          </a:p>
        </p:txBody>
      </p:sp>
      <p:pic>
        <p:nvPicPr>
          <p:cNvPr id="5" name="Picture 4">
            <a:extLst>
              <a:ext uri="{FF2B5EF4-FFF2-40B4-BE49-F238E27FC236}">
                <a16:creationId xmlns:a16="http://schemas.microsoft.com/office/drawing/2014/main" id="{E42D4A58-E1A5-4781-B71F-AADA4744D31D}"/>
              </a:ext>
            </a:extLst>
          </p:cNvPr>
          <p:cNvPicPr>
            <a:picLocks noChangeAspect="1"/>
          </p:cNvPicPr>
          <p:nvPr/>
        </p:nvPicPr>
        <p:blipFill rotWithShape="1">
          <a:blip r:embed="rId2"/>
          <a:srcRect r="6354" b="-2"/>
          <a:stretch/>
        </p:blipFill>
        <p:spPr>
          <a:xfrm>
            <a:off x="4564256" y="893116"/>
            <a:ext cx="7046552" cy="5436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E1A1FBD-E554-4896-B3DA-65D483D54D8C}"/>
              </a:ext>
            </a:extLst>
          </p:cNvPr>
          <p:cNvSpPr txBox="1"/>
          <p:nvPr/>
        </p:nvSpPr>
        <p:spPr>
          <a:xfrm>
            <a:off x="581192" y="1724484"/>
            <a:ext cx="3804248" cy="2650273"/>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Create the dataset </a:t>
            </a:r>
            <a:r>
              <a:rPr lang="en-US" sz="2800" u="sng" dirty="0" err="1"/>
              <a:t>source_directory</a:t>
            </a:r>
            <a:r>
              <a:rPr lang="en-US" sz="2800" dirty="0"/>
              <a:t> that points to the Azure Storage Account directory where you stored the customer text files.</a:t>
            </a:r>
          </a:p>
          <a:p>
            <a:pPr defTabSz="457200">
              <a:spcBef>
                <a:spcPct val="20000"/>
              </a:spcBef>
              <a:spcAft>
                <a:spcPts val="600"/>
              </a:spcAft>
              <a:buClr>
                <a:schemeClr val="accent1"/>
              </a:buClr>
              <a:buSzPct val="92000"/>
            </a:pPr>
            <a:r>
              <a:rPr lang="en-US" sz="2800" dirty="0"/>
              <a:t>Leave the filename blank.</a:t>
            </a:r>
          </a:p>
        </p:txBody>
      </p:sp>
    </p:spTree>
    <p:extLst>
      <p:ext uri="{BB962C8B-B14F-4D97-AF65-F5344CB8AC3E}">
        <p14:creationId xmlns:p14="http://schemas.microsoft.com/office/powerpoint/2010/main" val="197621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1804215"/>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Customers_table</a:t>
            </a:r>
            <a:r>
              <a:rPr lang="en-US" sz="2800" u="sng" dirty="0"/>
              <a:t> </a:t>
            </a:r>
            <a:r>
              <a:rPr lang="en-US" sz="2800" dirty="0"/>
              <a:t>dataset referencing the table </a:t>
            </a:r>
            <a:r>
              <a:rPr lang="en-US" sz="2800" u="sng" dirty="0"/>
              <a:t>Customers</a:t>
            </a:r>
            <a:r>
              <a:rPr lang="en-US" sz="2800" dirty="0"/>
              <a:t>.</a:t>
            </a:r>
          </a:p>
        </p:txBody>
      </p:sp>
      <p:pic>
        <p:nvPicPr>
          <p:cNvPr id="10" name="Picture 9">
            <a:extLst>
              <a:ext uri="{FF2B5EF4-FFF2-40B4-BE49-F238E27FC236}">
                <a16:creationId xmlns:a16="http://schemas.microsoft.com/office/drawing/2014/main" id="{CBB026B1-D2A5-4685-A452-E3063FEF7F59}"/>
              </a:ext>
            </a:extLst>
          </p:cNvPr>
          <p:cNvPicPr>
            <a:picLocks noChangeAspect="1"/>
          </p:cNvPicPr>
          <p:nvPr/>
        </p:nvPicPr>
        <p:blipFill>
          <a:blip r:embed="rId2"/>
          <a:stretch>
            <a:fillRect/>
          </a:stretch>
        </p:blipFill>
        <p:spPr>
          <a:xfrm>
            <a:off x="4943475" y="2568199"/>
            <a:ext cx="6574982" cy="2361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938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9" name="TextBox 8">
            <a:extLst>
              <a:ext uri="{FF2B5EF4-FFF2-40B4-BE49-F238E27FC236}">
                <a16:creationId xmlns:a16="http://schemas.microsoft.com/office/drawing/2014/main" id="{88A129B9-11D8-437A-9D0B-074FD65E0213}"/>
              </a:ext>
            </a:extLst>
          </p:cNvPr>
          <p:cNvSpPr txBox="1"/>
          <p:nvPr/>
        </p:nvSpPr>
        <p:spPr>
          <a:xfrm>
            <a:off x="655083" y="2206487"/>
            <a:ext cx="5283899" cy="2840778"/>
          </a:xfrm>
          <a:prstGeom prst="rect">
            <a:avLst/>
          </a:prstGeom>
          <a:noFill/>
        </p:spPr>
        <p:txBody>
          <a:bodyPr wrap="square">
            <a:spAutoFit/>
          </a:bodyPr>
          <a:lstStyle/>
          <a:p>
            <a:pPr defTabSz="457200">
              <a:spcBef>
                <a:spcPct val="20000"/>
              </a:spcBef>
              <a:spcAft>
                <a:spcPts val="600"/>
              </a:spcAft>
              <a:buClr>
                <a:schemeClr val="accent1"/>
              </a:buClr>
              <a:buSzPct val="92000"/>
            </a:pPr>
            <a:r>
              <a:rPr lang="en-US" sz="2800" dirty="0"/>
              <a:t>In the </a:t>
            </a:r>
            <a:r>
              <a:rPr lang="en-US" sz="2800" u="sng" dirty="0"/>
              <a:t>Schema</a:t>
            </a:r>
            <a:r>
              <a:rPr lang="en-US" sz="2800" dirty="0"/>
              <a:t> tab, import the schemas for your datasets.</a:t>
            </a:r>
          </a:p>
          <a:p>
            <a:pPr defTabSz="457200">
              <a:spcBef>
                <a:spcPct val="20000"/>
              </a:spcBef>
              <a:spcAft>
                <a:spcPts val="600"/>
              </a:spcAft>
              <a:buClr>
                <a:schemeClr val="accent1"/>
              </a:buClr>
              <a:buSzPct val="92000"/>
            </a:pPr>
            <a:r>
              <a:rPr lang="en-US" sz="2800" dirty="0"/>
              <a:t>The schema in the datasets may be unneeded, but consider it best practice to set these and ensure they are correct.</a:t>
            </a:r>
          </a:p>
        </p:txBody>
      </p:sp>
      <p:pic>
        <p:nvPicPr>
          <p:cNvPr id="4" name="Picture 3">
            <a:extLst>
              <a:ext uri="{FF2B5EF4-FFF2-40B4-BE49-F238E27FC236}">
                <a16:creationId xmlns:a16="http://schemas.microsoft.com/office/drawing/2014/main" id="{22B01CCA-84AE-4C80-97AA-B956198C925D}"/>
              </a:ext>
            </a:extLst>
          </p:cNvPr>
          <p:cNvPicPr>
            <a:picLocks noChangeAspect="1"/>
          </p:cNvPicPr>
          <p:nvPr/>
        </p:nvPicPr>
        <p:blipFill>
          <a:blip r:embed="rId2"/>
          <a:stretch>
            <a:fillRect/>
          </a:stretch>
        </p:blipFill>
        <p:spPr>
          <a:xfrm>
            <a:off x="6253020" y="1798568"/>
            <a:ext cx="4738919" cy="32608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788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setup the Data Factory pipelines.</a:t>
            </a:r>
          </a:p>
        </p:txBody>
      </p:sp>
    </p:spTree>
    <p:extLst>
      <p:ext uri="{BB962C8B-B14F-4D97-AF65-F5344CB8AC3E}">
        <p14:creationId xmlns:p14="http://schemas.microsoft.com/office/powerpoint/2010/main" val="227237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5" name="TextBox 4">
            <a:extLst>
              <a:ext uri="{FF2B5EF4-FFF2-40B4-BE49-F238E27FC236}">
                <a16:creationId xmlns:a16="http://schemas.microsoft.com/office/drawing/2014/main" id="{A7DF56C8-4125-453E-BFD5-859850793A8C}"/>
              </a:ext>
            </a:extLst>
          </p:cNvPr>
          <p:cNvSpPr txBox="1"/>
          <p:nvPr/>
        </p:nvSpPr>
        <p:spPr>
          <a:xfrm>
            <a:off x="581191" y="2465579"/>
            <a:ext cx="4295608" cy="301158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Insert a </a:t>
            </a:r>
            <a:r>
              <a:rPr lang="en-US" sz="2800" u="sng" dirty="0"/>
              <a:t>Copy data</a:t>
            </a:r>
            <a:r>
              <a:rPr lang="en-US" sz="2800" dirty="0"/>
              <a:t> activity into the workflow.</a:t>
            </a:r>
          </a:p>
          <a:p>
            <a:pPr defTabSz="457200">
              <a:spcBef>
                <a:spcPct val="20000"/>
              </a:spcBef>
              <a:spcAft>
                <a:spcPts val="600"/>
              </a:spcAft>
              <a:buClr>
                <a:schemeClr val="accent1"/>
              </a:buClr>
              <a:buSzPct val="92000"/>
            </a:pPr>
            <a:r>
              <a:rPr lang="en-US" sz="2800" dirty="0"/>
              <a:t>In the </a:t>
            </a:r>
            <a:r>
              <a:rPr lang="en-US" sz="2800" u="sng" dirty="0"/>
              <a:t>Source</a:t>
            </a:r>
            <a:r>
              <a:rPr lang="en-US" sz="2800" dirty="0"/>
              <a:t> tab, select the </a:t>
            </a:r>
            <a:r>
              <a:rPr lang="en-US" sz="2800" u="sng" dirty="0"/>
              <a:t>Source dataset</a:t>
            </a:r>
            <a:r>
              <a:rPr lang="en-US" sz="2800" dirty="0"/>
              <a:t> and select </a:t>
            </a:r>
            <a:r>
              <a:rPr lang="en-US" sz="2800" u="sng" dirty="0"/>
              <a:t>Wildcard folder path</a:t>
            </a:r>
            <a:r>
              <a:rPr lang="en-US" sz="2800" dirty="0"/>
              <a:t> as the </a:t>
            </a:r>
            <a:r>
              <a:rPr lang="en-US" sz="2800" u="sng" dirty="0"/>
              <a:t>File path type</a:t>
            </a:r>
            <a:r>
              <a:rPr lang="en-US" sz="2800" dirty="0"/>
              <a:t>.</a:t>
            </a:r>
          </a:p>
        </p:txBody>
      </p:sp>
      <p:pic>
        <p:nvPicPr>
          <p:cNvPr id="3" name="Picture 2">
            <a:extLst>
              <a:ext uri="{FF2B5EF4-FFF2-40B4-BE49-F238E27FC236}">
                <a16:creationId xmlns:a16="http://schemas.microsoft.com/office/drawing/2014/main" id="{BD5BAC81-BB8E-4BB2-B8A9-C1AC0372724D}"/>
              </a:ext>
            </a:extLst>
          </p:cNvPr>
          <p:cNvPicPr>
            <a:picLocks noChangeAspect="1"/>
          </p:cNvPicPr>
          <p:nvPr/>
        </p:nvPicPr>
        <p:blipFill>
          <a:blip r:embed="rId2"/>
          <a:stretch>
            <a:fillRect/>
          </a:stretch>
        </p:blipFill>
        <p:spPr>
          <a:xfrm>
            <a:off x="5361046" y="1890876"/>
            <a:ext cx="6213673" cy="4509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46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6033953" cy="3671936"/>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The </a:t>
            </a:r>
            <a:r>
              <a:rPr lang="en-US" sz="2800" u="sng" dirty="0"/>
              <a:t>Sink</a:t>
            </a:r>
            <a:r>
              <a:rPr lang="en-US" sz="2800" dirty="0"/>
              <a:t> tab will have the following setup.</a:t>
            </a:r>
          </a:p>
          <a:p>
            <a:pPr defTabSz="457200">
              <a:spcBef>
                <a:spcPct val="20000"/>
              </a:spcBef>
              <a:spcAft>
                <a:spcPts val="600"/>
              </a:spcAft>
              <a:buClr>
                <a:schemeClr val="accent1"/>
              </a:buClr>
              <a:buSzPct val="92000"/>
            </a:pPr>
            <a:r>
              <a:rPr lang="en-US" sz="2800" dirty="0"/>
              <a:t>For now, all that is required for this tab is to set the </a:t>
            </a:r>
            <a:r>
              <a:rPr lang="en-US" sz="2800" u="sng" dirty="0"/>
              <a:t>Sink dataset</a:t>
            </a:r>
            <a:r>
              <a:rPr lang="en-US" sz="2800" dirty="0"/>
              <a:t> input.</a:t>
            </a:r>
          </a:p>
          <a:p>
            <a:pPr defTabSz="457200">
              <a:spcBef>
                <a:spcPct val="20000"/>
              </a:spcBef>
              <a:spcAft>
                <a:spcPts val="600"/>
              </a:spcAft>
              <a:buClr>
                <a:schemeClr val="accent1"/>
              </a:buClr>
              <a:buSzPct val="92000"/>
            </a:pPr>
            <a:r>
              <a:rPr lang="en-US" sz="2800" dirty="0"/>
              <a:t>Leave the </a:t>
            </a:r>
            <a:r>
              <a:rPr lang="en-US" sz="2800" u="sng" dirty="0"/>
              <a:t>Stored procedure name</a:t>
            </a:r>
            <a:r>
              <a:rPr lang="en-US" sz="2800" dirty="0"/>
              <a:t> dropdown blank, we will use this in subsequent examples.</a:t>
            </a:r>
          </a:p>
        </p:txBody>
      </p:sp>
      <p:pic>
        <p:nvPicPr>
          <p:cNvPr id="12" name="Picture 11">
            <a:extLst>
              <a:ext uri="{FF2B5EF4-FFF2-40B4-BE49-F238E27FC236}">
                <a16:creationId xmlns:a16="http://schemas.microsoft.com/office/drawing/2014/main" id="{38B315F0-12A9-42D4-A186-B683929FA4A0}"/>
              </a:ext>
            </a:extLst>
          </p:cNvPr>
          <p:cNvPicPr>
            <a:picLocks noChangeAspect="1"/>
          </p:cNvPicPr>
          <p:nvPr/>
        </p:nvPicPr>
        <p:blipFill>
          <a:blip r:embed="rId2"/>
          <a:stretch>
            <a:fillRect/>
          </a:stretch>
        </p:blipFill>
        <p:spPr>
          <a:xfrm>
            <a:off x="6901572" y="1270219"/>
            <a:ext cx="4147428" cy="488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1704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11029616"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 the </a:t>
            </a:r>
            <a:r>
              <a:rPr lang="en-US" sz="2800" u="sng" dirty="0"/>
              <a:t>Mapping</a:t>
            </a:r>
            <a:r>
              <a:rPr lang="en-US" sz="2800" dirty="0"/>
              <a:t> tab, set the </a:t>
            </a:r>
            <a:r>
              <a:rPr lang="en-US" sz="2800" u="sng" dirty="0"/>
              <a:t>Source</a:t>
            </a:r>
            <a:r>
              <a:rPr lang="en-US" sz="2800" dirty="0"/>
              <a:t> and </a:t>
            </a:r>
            <a:r>
              <a:rPr lang="en-US" sz="2800" u="sng" dirty="0"/>
              <a:t>Destination</a:t>
            </a:r>
            <a:r>
              <a:rPr lang="en-US" sz="2800" dirty="0"/>
              <a:t> drop downs to the appropriate columns as shown.</a:t>
            </a:r>
          </a:p>
        </p:txBody>
      </p:sp>
      <p:pic>
        <p:nvPicPr>
          <p:cNvPr id="1026" name="Picture 2">
            <a:extLst>
              <a:ext uri="{FF2B5EF4-FFF2-40B4-BE49-F238E27FC236}">
                <a16:creationId xmlns:a16="http://schemas.microsoft.com/office/drawing/2014/main" id="{3493EF18-4C0C-4C86-935D-4C95C7D84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97" y="3103418"/>
            <a:ext cx="7510462" cy="3072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552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3663219"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0A527137-EBD4-4DA6-BB46-E413E4D058C5}"/>
              </a:ext>
            </a:extLst>
          </p:cNvPr>
          <p:cNvPicPr>
            <a:picLocks noChangeAspect="1"/>
          </p:cNvPicPr>
          <p:nvPr/>
        </p:nvPicPr>
        <p:blipFill>
          <a:blip r:embed="rId2"/>
          <a:stretch>
            <a:fillRect/>
          </a:stretch>
        </p:blipFill>
        <p:spPr>
          <a:xfrm>
            <a:off x="4931749" y="2431155"/>
            <a:ext cx="5850552" cy="2755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826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2</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lumMod val="75000"/>
                    <a:lumOff val="25000"/>
                  </a:schemeClr>
                </a:solidFill>
              </a:rPr>
              <a:t>Next, we are going to insert the UTC date using dynamic content from the pipeline into the </a:t>
            </a:r>
            <a:r>
              <a:rPr lang="en-US" sz="2800" u="sng" dirty="0" err="1">
                <a:solidFill>
                  <a:schemeClr val="tx1">
                    <a:lumMod val="75000"/>
                    <a:lumOff val="25000"/>
                  </a:schemeClr>
                </a:solidFill>
              </a:rPr>
              <a:t>InsertDate</a:t>
            </a:r>
            <a:r>
              <a:rPr lang="en-US" sz="2800" dirty="0">
                <a:solidFill>
                  <a:schemeClr val="tx1">
                    <a:lumMod val="75000"/>
                    <a:lumOff val="25000"/>
                  </a:schemeClr>
                </a:solidFill>
              </a:rPr>
              <a:t> of the </a:t>
            </a:r>
            <a:r>
              <a:rPr lang="en-US" sz="2800" u="sng" dirty="0">
                <a:solidFill>
                  <a:schemeClr val="tx1">
                    <a:lumMod val="75000"/>
                    <a:lumOff val="25000"/>
                  </a:schemeClr>
                </a:solidFill>
              </a:rPr>
              <a:t>Customers</a:t>
            </a:r>
            <a:r>
              <a:rPr lang="en-US" sz="2800" dirty="0">
                <a:solidFill>
                  <a:schemeClr val="tx1">
                    <a:lumMod val="75000"/>
                    <a:lumOff val="25000"/>
                  </a:schemeClr>
                </a:solidFill>
              </a:rPr>
              <a:t> table.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24484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087531"/>
            <a:ext cx="11029615" cy="4047262"/>
          </a:xfrm>
          <a:prstGeom prst="rect">
            <a:avLst/>
          </a:prstGeom>
          <a:noFill/>
        </p:spPr>
        <p:txBody>
          <a:bodyPr wrap="square">
            <a:spAutoFit/>
          </a:bodyPr>
          <a:lstStyle/>
          <a:p>
            <a:pPr defTabSz="457200">
              <a:spcAft>
                <a:spcPts val="600"/>
              </a:spcAft>
              <a:buClr>
                <a:schemeClr val="accent1"/>
              </a:buClr>
              <a:buSzPct val="92000"/>
            </a:pPr>
            <a:r>
              <a:rPr lang="en-US" sz="2800" dirty="0"/>
              <a:t>For this pipeline, we will need to create two SQL Server objects:</a:t>
            </a:r>
          </a:p>
          <a:p>
            <a:pPr marL="971550" lvl="1" indent="-514350" defTabSz="457200">
              <a:buSzPct val="92000"/>
              <a:buFont typeface="+mj-lt"/>
              <a:buAutoNum type="arabicParenR"/>
            </a:pPr>
            <a:r>
              <a:rPr lang="en-US" sz="2800" dirty="0"/>
              <a:t>User-Defined Table Type</a:t>
            </a:r>
          </a:p>
          <a:p>
            <a:pPr marL="971550" lvl="1" indent="-514350" defTabSz="457200">
              <a:buSzPct val="92000"/>
              <a:buFont typeface="+mj-lt"/>
              <a:buAutoNum type="arabicParenR"/>
            </a:pPr>
            <a:r>
              <a:rPr lang="en-US" sz="2800" dirty="0"/>
              <a:t>Stored Procedure</a:t>
            </a:r>
          </a:p>
          <a:p>
            <a:pPr defTabSz="457200">
              <a:buClr>
                <a:schemeClr val="accent1"/>
              </a:buClr>
              <a:buSzPct val="92000"/>
            </a:pPr>
            <a:endParaRPr lang="en-US" sz="2800" dirty="0"/>
          </a:p>
          <a:p>
            <a:pPr defTabSz="457200">
              <a:buClr>
                <a:schemeClr val="accent1"/>
              </a:buClr>
              <a:buSzPct val="92000"/>
            </a:pPr>
            <a:r>
              <a:rPr lang="en-US" sz="2800" dirty="0"/>
              <a:t>A </a:t>
            </a:r>
            <a:r>
              <a:rPr lang="en-US" sz="2800" b="1" u="sng" dirty="0"/>
              <a:t>user-defined table type</a:t>
            </a:r>
            <a:r>
              <a:rPr lang="en-US" sz="2800" b="1" dirty="0"/>
              <a:t> </a:t>
            </a:r>
            <a:r>
              <a:rPr lang="en-US" sz="2800" dirty="0"/>
              <a:t>is a user-defined type that represents the definition of a table structure. We can use user-defined table type to declare table-valued parameters for stored procedures or functions.</a:t>
            </a:r>
          </a:p>
          <a:p>
            <a:pPr defTabSz="457200">
              <a:buClr>
                <a:schemeClr val="accent1"/>
              </a:buClr>
              <a:buSzPct val="92000"/>
            </a:pPr>
            <a:endParaRPr lang="en-US" sz="2800" dirty="0"/>
          </a:p>
          <a:p>
            <a:pPr defTabSz="457200">
              <a:buClr>
                <a:schemeClr val="accent1"/>
              </a:buClr>
              <a:buSzPct val="92000"/>
            </a:pPr>
            <a:r>
              <a:rPr lang="en-US" sz="2800" dirty="0"/>
              <a:t>The stored procedure will reference the user-defined table type.</a:t>
            </a:r>
          </a:p>
        </p:txBody>
      </p:sp>
    </p:spTree>
    <p:extLst>
      <p:ext uri="{BB962C8B-B14F-4D97-AF65-F5344CB8AC3E}">
        <p14:creationId xmlns:p14="http://schemas.microsoft.com/office/powerpoint/2010/main" val="2444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objective</a:t>
            </a:r>
          </a:p>
        </p:txBody>
      </p:sp>
      <p:sp>
        <p:nvSpPr>
          <p:cNvPr id="8" name="TextBox 7">
            <a:extLst>
              <a:ext uri="{FF2B5EF4-FFF2-40B4-BE49-F238E27FC236}">
                <a16:creationId xmlns:a16="http://schemas.microsoft.com/office/drawing/2014/main" id="{FEDECDC5-F852-4BF2-9A1D-F4D72D6C3F47}"/>
              </a:ext>
            </a:extLst>
          </p:cNvPr>
          <p:cNvSpPr txBox="1"/>
          <p:nvPr/>
        </p:nvSpPr>
        <p:spPr>
          <a:xfrm>
            <a:off x="581192" y="1890876"/>
            <a:ext cx="11298670" cy="5863144"/>
          </a:xfrm>
          <a:prstGeom prst="rect">
            <a:avLst/>
          </a:prstGeom>
          <a:noFill/>
        </p:spPr>
        <p:txBody>
          <a:bodyPr wrap="square" rtlCol="0">
            <a:spAutoFit/>
          </a:bodyPr>
          <a:lstStyle/>
          <a:p>
            <a:r>
              <a:rPr lang="en-US" sz="2800" dirty="0"/>
              <a:t>In this presentation we will create several pipelines to import text files into a SQL Server database and append all metadata from both the text files and the pipeline.</a:t>
            </a:r>
          </a:p>
          <a:p>
            <a:endParaRPr lang="en-US" sz="2800" dirty="0"/>
          </a:p>
          <a:p>
            <a:pPr>
              <a:spcAft>
                <a:spcPts val="600"/>
              </a:spcAft>
            </a:pPr>
            <a:r>
              <a:rPr lang="en-US" sz="2800" dirty="0"/>
              <a:t>This demo will cover the following topics:</a:t>
            </a:r>
          </a:p>
          <a:p>
            <a:pPr marL="457200" indent="-457200">
              <a:buFont typeface="Arial" panose="020B0604020202020204" pitchFamily="34" charset="0"/>
              <a:buChar char="•"/>
            </a:pPr>
            <a:r>
              <a:rPr lang="en-US" sz="2800" dirty="0"/>
              <a:t>File and Pipeline Metadata</a:t>
            </a:r>
          </a:p>
          <a:p>
            <a:pPr marL="457200" indent="-457200">
              <a:buFont typeface="Arial" panose="020B0604020202020204" pitchFamily="34" charset="0"/>
              <a:buChar char="•"/>
            </a:pPr>
            <a:r>
              <a:rPr lang="en-US" sz="2800" dirty="0"/>
              <a:t>Parameters and Variables</a:t>
            </a:r>
          </a:p>
          <a:p>
            <a:pPr marL="457200" indent="-457200">
              <a:buFont typeface="Arial" panose="020B0604020202020204" pitchFamily="34" charset="0"/>
              <a:buChar char="•"/>
            </a:pPr>
            <a:r>
              <a:rPr lang="en-US" sz="2800" dirty="0"/>
              <a:t>User-Defined Table Types</a:t>
            </a:r>
          </a:p>
          <a:p>
            <a:pPr marL="457200" indent="-457200">
              <a:buFont typeface="Arial" panose="020B0604020202020204" pitchFamily="34" charset="0"/>
              <a:buChar char="•"/>
            </a:pPr>
            <a:endParaRPr lang="en-US" sz="2800" dirty="0"/>
          </a:p>
          <a:p>
            <a:r>
              <a:rPr lang="en-US" sz="2800" dirty="0"/>
              <a:t>First, we will start with Metadata.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872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11029616" cy="954107"/>
          </a:xfrm>
          <a:prstGeom prst="rect">
            <a:avLst/>
          </a:prstGeom>
          <a:noFill/>
        </p:spPr>
        <p:txBody>
          <a:bodyPr wrap="square" rtlCol="0">
            <a:spAutoFit/>
          </a:bodyPr>
          <a:lstStyle/>
          <a:p>
            <a:r>
              <a:rPr lang="en-US" sz="2800" dirty="0"/>
              <a:t>Create the following user-defined table type.  This UDT matches the schema of the customer text files.</a:t>
            </a:r>
          </a:p>
        </p:txBody>
      </p:sp>
      <p:pic>
        <p:nvPicPr>
          <p:cNvPr id="5" name="Picture 4">
            <a:extLst>
              <a:ext uri="{FF2B5EF4-FFF2-40B4-BE49-F238E27FC236}">
                <a16:creationId xmlns:a16="http://schemas.microsoft.com/office/drawing/2014/main" id="{829B65CC-CF9A-4A9D-A282-E7DB9FD8865B}"/>
              </a:ext>
            </a:extLst>
          </p:cNvPr>
          <p:cNvPicPr>
            <a:picLocks noChangeAspect="1"/>
          </p:cNvPicPr>
          <p:nvPr/>
        </p:nvPicPr>
        <p:blipFill>
          <a:blip r:embed="rId2"/>
          <a:stretch>
            <a:fillRect/>
          </a:stretch>
        </p:blipFill>
        <p:spPr>
          <a:xfrm>
            <a:off x="2657475" y="3403600"/>
            <a:ext cx="6877050" cy="800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6229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4514683" cy="3108543"/>
          </a:xfrm>
          <a:prstGeom prst="rect">
            <a:avLst/>
          </a:prstGeom>
          <a:noFill/>
        </p:spPr>
        <p:txBody>
          <a:bodyPr wrap="square" rtlCol="0">
            <a:spAutoFit/>
          </a:bodyPr>
          <a:lstStyle/>
          <a:p>
            <a:r>
              <a:rPr lang="en-US" sz="2800" dirty="0"/>
              <a:t>Then create a stored procedure that uses the user-defined table type as a parameter.</a:t>
            </a:r>
          </a:p>
          <a:p>
            <a:endParaRPr lang="en-US" sz="2800" dirty="0"/>
          </a:p>
          <a:p>
            <a:r>
              <a:rPr lang="en-US" sz="2800" dirty="0"/>
              <a:t>We will use these objects in our pipeline.</a:t>
            </a:r>
          </a:p>
        </p:txBody>
      </p:sp>
      <p:pic>
        <p:nvPicPr>
          <p:cNvPr id="16" name="Picture 15">
            <a:extLst>
              <a:ext uri="{FF2B5EF4-FFF2-40B4-BE49-F238E27FC236}">
                <a16:creationId xmlns:a16="http://schemas.microsoft.com/office/drawing/2014/main" id="{01378CFD-1A41-4C78-84D1-0F7867A7116C}"/>
              </a:ext>
            </a:extLst>
          </p:cNvPr>
          <p:cNvPicPr>
            <a:picLocks noChangeAspect="1"/>
          </p:cNvPicPr>
          <p:nvPr/>
        </p:nvPicPr>
        <p:blipFill>
          <a:blip r:embed="rId2"/>
          <a:stretch>
            <a:fillRect/>
          </a:stretch>
        </p:blipFill>
        <p:spPr>
          <a:xfrm>
            <a:off x="5191125" y="2278300"/>
            <a:ext cx="6577065" cy="2859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840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736502"/>
            <a:ext cx="11029615" cy="1384995"/>
          </a:xfrm>
          <a:prstGeom prst="rect">
            <a:avLst/>
          </a:prstGeom>
          <a:noFill/>
        </p:spPr>
        <p:txBody>
          <a:bodyPr wrap="square">
            <a:spAutoFit/>
          </a:bodyPr>
          <a:lstStyle/>
          <a:p>
            <a:pPr algn="ctr" defTabSz="457200">
              <a:buClr>
                <a:schemeClr val="accent1"/>
              </a:buClr>
              <a:buSzPct val="92000"/>
            </a:pPr>
            <a:r>
              <a:rPr lang="en-US" sz="2800" dirty="0"/>
              <a:t>No changes need to be done to our current datasets.</a:t>
            </a:r>
          </a:p>
          <a:p>
            <a:pPr algn="ctr" defTabSz="457200">
              <a:buClr>
                <a:schemeClr val="accent1"/>
              </a:buClr>
              <a:buSzPct val="92000"/>
            </a:pPr>
            <a:endParaRPr lang="en-US" sz="2800" dirty="0"/>
          </a:p>
          <a:p>
            <a:pPr algn="ctr" defTabSz="457200">
              <a:buClr>
                <a:schemeClr val="accent1"/>
              </a:buClr>
              <a:buSzPct val="92000"/>
            </a:pPr>
            <a:r>
              <a:rPr lang="en-US" sz="2800" dirty="0"/>
              <a:t>Next, we will add the </a:t>
            </a:r>
            <a:r>
              <a:rPr lang="en-US" sz="2800" u="sng" dirty="0"/>
              <a:t>Copy data</a:t>
            </a:r>
            <a:r>
              <a:rPr lang="en-US" sz="2800" dirty="0"/>
              <a:t> activity in our new pipeline.</a:t>
            </a:r>
          </a:p>
        </p:txBody>
      </p:sp>
    </p:spTree>
    <p:extLst>
      <p:ext uri="{BB962C8B-B14F-4D97-AF65-F5344CB8AC3E}">
        <p14:creationId xmlns:p14="http://schemas.microsoft.com/office/powerpoint/2010/main" val="165116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581191" y="2022764"/>
            <a:ext cx="4228933" cy="3539430"/>
          </a:xfrm>
          <a:prstGeom prst="rect">
            <a:avLst/>
          </a:prstGeom>
          <a:noFill/>
        </p:spPr>
        <p:txBody>
          <a:bodyPr wrap="square" rtlCol="0">
            <a:spAutoFit/>
          </a:bodyPr>
          <a:lstStyle/>
          <a:p>
            <a:r>
              <a:rPr lang="en-US" sz="2800" dirty="0"/>
              <a:t>Insert a </a:t>
            </a:r>
            <a:r>
              <a:rPr lang="en-US" sz="2800" u="sng" dirty="0"/>
              <a:t>Copy data</a:t>
            </a:r>
            <a:r>
              <a:rPr lang="en-US" sz="2800" dirty="0"/>
              <a:t> activity and set the </a:t>
            </a:r>
            <a:r>
              <a:rPr lang="en-US" sz="2800" u="sng" dirty="0"/>
              <a:t>Source</a:t>
            </a:r>
            <a:r>
              <a:rPr lang="en-US" sz="2800" dirty="0"/>
              <a:t> tab properties as shown.</a:t>
            </a:r>
          </a:p>
          <a:p>
            <a:endParaRPr lang="en-US" sz="2800" dirty="0"/>
          </a:p>
          <a:p>
            <a:r>
              <a:rPr lang="en-US" sz="2800" dirty="0"/>
              <a:t>These are the same properties we used in the previous pipeline’s </a:t>
            </a:r>
            <a:r>
              <a:rPr lang="en-US" sz="2800" u="sng" dirty="0"/>
              <a:t>Copy data</a:t>
            </a:r>
            <a:r>
              <a:rPr lang="en-US" sz="2800" dirty="0"/>
              <a:t> activity.</a:t>
            </a:r>
          </a:p>
        </p:txBody>
      </p:sp>
      <p:pic>
        <p:nvPicPr>
          <p:cNvPr id="9" name="Picture 8">
            <a:extLst>
              <a:ext uri="{FF2B5EF4-FFF2-40B4-BE49-F238E27FC236}">
                <a16:creationId xmlns:a16="http://schemas.microsoft.com/office/drawing/2014/main" id="{0F43748B-83F6-4409-9DA6-8950CF988201}"/>
              </a:ext>
            </a:extLst>
          </p:cNvPr>
          <p:cNvPicPr>
            <a:picLocks noChangeAspect="1"/>
          </p:cNvPicPr>
          <p:nvPr/>
        </p:nvPicPr>
        <p:blipFill>
          <a:blip r:embed="rId2"/>
          <a:stretch>
            <a:fillRect/>
          </a:stretch>
        </p:blipFill>
        <p:spPr>
          <a:xfrm>
            <a:off x="4947546" y="2022764"/>
            <a:ext cx="6496309" cy="45253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89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4B7DC8-21BA-4723-95B9-DF2F9C9A74D8}"/>
              </a:ext>
            </a:extLst>
          </p:cNvPr>
          <p:cNvPicPr>
            <a:picLocks noChangeAspect="1"/>
          </p:cNvPicPr>
          <p:nvPr/>
        </p:nvPicPr>
        <p:blipFill>
          <a:blip r:embed="rId2"/>
          <a:stretch>
            <a:fillRect/>
          </a:stretch>
        </p:blipFill>
        <p:spPr>
          <a:xfrm>
            <a:off x="4641767" y="2382553"/>
            <a:ext cx="6856445" cy="4079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Speech Bubble: Rectangle 4">
            <a:extLst>
              <a:ext uri="{FF2B5EF4-FFF2-40B4-BE49-F238E27FC236}">
                <a16:creationId xmlns:a16="http://schemas.microsoft.com/office/drawing/2014/main" id="{89A62FF7-DA17-4D6A-A8A6-AAC4D986F965}"/>
              </a:ext>
            </a:extLst>
          </p:cNvPr>
          <p:cNvSpPr/>
          <p:nvPr/>
        </p:nvSpPr>
        <p:spPr>
          <a:xfrm>
            <a:off x="1200617" y="4226278"/>
            <a:ext cx="2984044" cy="714652"/>
          </a:xfrm>
          <a:prstGeom prst="wedgeRectCallout">
            <a:avLst>
              <a:gd name="adj1" fmla="val 65376"/>
              <a:gd name="adj2" fmla="val 71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Ensure table type uses a two-part naming convention!</a:t>
            </a:r>
          </a:p>
        </p:txBody>
      </p:sp>
      <p:sp>
        <p:nvSpPr>
          <p:cNvPr id="6" name="Speech Bubble: Rectangle 5">
            <a:extLst>
              <a:ext uri="{FF2B5EF4-FFF2-40B4-BE49-F238E27FC236}">
                <a16:creationId xmlns:a16="http://schemas.microsoft.com/office/drawing/2014/main" id="{F3E88695-2676-4E4A-A3FC-5F723682DCAB}"/>
              </a:ext>
            </a:extLst>
          </p:cNvPr>
          <p:cNvSpPr/>
          <p:nvPr/>
        </p:nvSpPr>
        <p:spPr>
          <a:xfrm>
            <a:off x="2211243" y="5884013"/>
            <a:ext cx="1768764" cy="612648"/>
          </a:xfrm>
          <a:prstGeom prst="wedgeRectCallout">
            <a:avLst>
              <a:gd name="adj1" fmla="val 159265"/>
              <a:gd name="adj2" fmla="val 24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is @utcnow()</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3888991" cy="954107"/>
          </a:xfrm>
          <a:prstGeom prst="rect">
            <a:avLst/>
          </a:prstGeom>
          <a:noFill/>
        </p:spPr>
        <p:txBody>
          <a:bodyPr wrap="square" rtlCol="0">
            <a:spAutoFit/>
          </a:bodyPr>
          <a:lstStyle/>
          <a:p>
            <a:r>
              <a:rPr lang="en-US" sz="2800" dirty="0"/>
              <a:t>Next, set the </a:t>
            </a:r>
            <a:r>
              <a:rPr lang="en-US" sz="2800" u="sng" dirty="0"/>
              <a:t>Sink</a:t>
            </a:r>
            <a:r>
              <a:rPr lang="en-US" sz="2800" dirty="0"/>
              <a:t> tab properties as shown.</a:t>
            </a:r>
          </a:p>
        </p:txBody>
      </p:sp>
      <p:sp>
        <p:nvSpPr>
          <p:cNvPr id="7" name="Speech Bubble: Rectangle 6">
            <a:extLst>
              <a:ext uri="{FF2B5EF4-FFF2-40B4-BE49-F238E27FC236}">
                <a16:creationId xmlns:a16="http://schemas.microsoft.com/office/drawing/2014/main" id="{032DAB58-32D7-41B7-9565-7F9AEA85B010}"/>
              </a:ext>
            </a:extLst>
          </p:cNvPr>
          <p:cNvSpPr/>
          <p:nvPr/>
        </p:nvSpPr>
        <p:spPr>
          <a:xfrm>
            <a:off x="9089685" y="4758981"/>
            <a:ext cx="2304208" cy="690693"/>
          </a:xfrm>
          <a:prstGeom prst="wedgeRectCallout">
            <a:avLst>
              <a:gd name="adj1" fmla="val -91173"/>
              <a:gd name="adj2" fmla="val -98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this to the stored procedure</a:t>
            </a:r>
          </a:p>
        </p:txBody>
      </p:sp>
    </p:spTree>
    <p:extLst>
      <p:ext uri="{BB962C8B-B14F-4D97-AF65-F5344CB8AC3E}">
        <p14:creationId xmlns:p14="http://schemas.microsoft.com/office/powerpoint/2010/main" val="2741606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4385831" cy="3970318"/>
          </a:xfrm>
          <a:prstGeom prst="rect">
            <a:avLst/>
          </a:prstGeom>
          <a:noFill/>
        </p:spPr>
        <p:txBody>
          <a:bodyPr wrap="square" rtlCol="0">
            <a:spAutoFit/>
          </a:bodyPr>
          <a:lstStyle/>
          <a:p>
            <a:r>
              <a:rPr lang="en-US" sz="2800" dirty="0"/>
              <a:t>We are now passing the coordinated universal time to the parameter </a:t>
            </a:r>
            <a:r>
              <a:rPr lang="en-US" sz="2800" u="sng" dirty="0" err="1"/>
              <a:t>pInsertDate</a:t>
            </a:r>
            <a:r>
              <a:rPr lang="en-US" sz="2800" u="sng" dirty="0"/>
              <a:t>.</a:t>
            </a:r>
          </a:p>
          <a:p>
            <a:endParaRPr lang="en-US" sz="2800" u="sng" dirty="0"/>
          </a:p>
          <a:p>
            <a:r>
              <a:rPr lang="en-US" sz="2800" dirty="0"/>
              <a:t>The schema of the table </a:t>
            </a:r>
            <a:r>
              <a:rPr lang="en-US" sz="2800" u="sng" dirty="0"/>
              <a:t>Customers</a:t>
            </a:r>
            <a:r>
              <a:rPr lang="en-US" sz="2800" dirty="0"/>
              <a:t> matches the UDT we selected in the </a:t>
            </a:r>
            <a:r>
              <a:rPr lang="en-US" sz="2800" u="sng" dirty="0"/>
              <a:t>Table type</a:t>
            </a:r>
            <a:r>
              <a:rPr lang="en-US" sz="2800" dirty="0"/>
              <a:t> input box.</a:t>
            </a:r>
          </a:p>
        </p:txBody>
      </p:sp>
      <p:pic>
        <p:nvPicPr>
          <p:cNvPr id="9" name="Picture 8">
            <a:extLst>
              <a:ext uri="{FF2B5EF4-FFF2-40B4-BE49-F238E27FC236}">
                <a16:creationId xmlns:a16="http://schemas.microsoft.com/office/drawing/2014/main" id="{B15A01FF-4F56-4798-B9A5-8F6913B04CF6}"/>
              </a:ext>
            </a:extLst>
          </p:cNvPr>
          <p:cNvPicPr>
            <a:picLocks noChangeAspect="1"/>
          </p:cNvPicPr>
          <p:nvPr/>
        </p:nvPicPr>
        <p:blipFill>
          <a:blip r:embed="rId2"/>
          <a:stretch>
            <a:fillRect/>
          </a:stretch>
        </p:blipFill>
        <p:spPr>
          <a:xfrm>
            <a:off x="5133975" y="1890876"/>
            <a:ext cx="6304432" cy="3751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8545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9" name="TextBox 8">
            <a:extLst>
              <a:ext uri="{FF2B5EF4-FFF2-40B4-BE49-F238E27FC236}">
                <a16:creationId xmlns:a16="http://schemas.microsoft.com/office/drawing/2014/main" id="{832AD9D1-B96D-44EF-AD65-9026530DC81F}"/>
              </a:ext>
            </a:extLst>
          </p:cNvPr>
          <p:cNvSpPr txBox="1"/>
          <p:nvPr/>
        </p:nvSpPr>
        <p:spPr>
          <a:xfrm>
            <a:off x="581192" y="1959657"/>
            <a:ext cx="11286958" cy="1815882"/>
          </a:xfrm>
          <a:prstGeom prst="rect">
            <a:avLst/>
          </a:prstGeom>
          <a:noFill/>
        </p:spPr>
        <p:txBody>
          <a:bodyPr wrap="square" rtlCol="0">
            <a:spAutoFit/>
          </a:bodyPr>
          <a:lstStyle/>
          <a:p>
            <a:r>
              <a:rPr lang="en-US" sz="2800" dirty="0"/>
              <a:t>If you do not use the two-part naming convention in the </a:t>
            </a:r>
            <a:r>
              <a:rPr lang="en-US" sz="2800" u="sng" dirty="0"/>
              <a:t>Table type</a:t>
            </a:r>
            <a:r>
              <a:rPr lang="en-US" sz="2800" dirty="0"/>
              <a:t> input box, you will get the following error.</a:t>
            </a:r>
          </a:p>
          <a:p>
            <a:endParaRPr lang="en-US" sz="2800" dirty="0"/>
          </a:p>
          <a:p>
            <a:r>
              <a:rPr lang="en-US" sz="2800" dirty="0">
                <a:solidFill>
                  <a:srgbClr val="C00000"/>
                </a:solidFill>
              </a:rPr>
              <a:t>Make sure you specify the schema name in the Table type input box!</a:t>
            </a:r>
          </a:p>
        </p:txBody>
      </p:sp>
      <p:pic>
        <p:nvPicPr>
          <p:cNvPr id="3" name="Picture 2">
            <a:extLst>
              <a:ext uri="{FF2B5EF4-FFF2-40B4-BE49-F238E27FC236}">
                <a16:creationId xmlns:a16="http://schemas.microsoft.com/office/drawing/2014/main" id="{82F0390B-6563-4A64-BBBF-9498343B2059}"/>
              </a:ext>
            </a:extLst>
          </p:cNvPr>
          <p:cNvPicPr>
            <a:picLocks noChangeAspect="1"/>
          </p:cNvPicPr>
          <p:nvPr/>
        </p:nvPicPr>
        <p:blipFill>
          <a:blip r:embed="rId2"/>
          <a:stretch>
            <a:fillRect/>
          </a:stretch>
        </p:blipFill>
        <p:spPr>
          <a:xfrm>
            <a:off x="790575" y="4310359"/>
            <a:ext cx="10610850" cy="208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997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TextBox 4">
            <a:extLst>
              <a:ext uri="{FF2B5EF4-FFF2-40B4-BE49-F238E27FC236}">
                <a16:creationId xmlns:a16="http://schemas.microsoft.com/office/drawing/2014/main" id="{BDABB940-3636-4181-8BE5-24ED23041676}"/>
              </a:ext>
            </a:extLst>
          </p:cNvPr>
          <p:cNvSpPr txBox="1"/>
          <p:nvPr/>
        </p:nvSpPr>
        <p:spPr>
          <a:xfrm>
            <a:off x="840074" y="3006063"/>
            <a:ext cx="3851195" cy="1815882"/>
          </a:xfrm>
          <a:prstGeom prst="rect">
            <a:avLst/>
          </a:prstGeom>
          <a:noFill/>
        </p:spPr>
        <p:txBody>
          <a:bodyPr wrap="square" rtlCol="0">
            <a:spAutoFit/>
          </a:bodyPr>
          <a:lstStyle/>
          <a:p>
            <a:r>
              <a:rPr lang="en-US" sz="2800" dirty="0"/>
              <a:t>Run the pipeline and ensure the data was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AB386481-F7DA-4384-AF44-FF8CC51EB574}"/>
              </a:ext>
            </a:extLst>
          </p:cNvPr>
          <p:cNvPicPr>
            <a:picLocks noChangeAspect="1"/>
          </p:cNvPicPr>
          <p:nvPr/>
        </p:nvPicPr>
        <p:blipFill>
          <a:blip r:embed="rId2"/>
          <a:stretch>
            <a:fillRect/>
          </a:stretch>
        </p:blipFill>
        <p:spPr>
          <a:xfrm>
            <a:off x="4691269" y="2400159"/>
            <a:ext cx="6759526" cy="3238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6502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3</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solidFill>
              </a:rPr>
              <a:t>Next, we will create a pipeline inserting the metadata from both the file and the pipeline.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046056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1890876"/>
            <a:ext cx="11029616" cy="3185487"/>
          </a:xfrm>
          <a:prstGeom prst="rect">
            <a:avLst/>
          </a:prstGeom>
          <a:noFill/>
        </p:spPr>
        <p:txBody>
          <a:bodyPr wrap="square" rtlCol="0">
            <a:spAutoFit/>
          </a:bodyPr>
          <a:lstStyle/>
          <a:p>
            <a:pPr>
              <a:spcAft>
                <a:spcPts val="600"/>
              </a:spcAft>
            </a:pPr>
            <a:r>
              <a:rPr lang="en-US" sz="2800" dirty="0"/>
              <a:t>We will need to create the following objects with the new fields we want to populate.</a:t>
            </a:r>
          </a:p>
          <a:p>
            <a:pPr marL="971550" lvl="1" indent="-514350">
              <a:buFont typeface="+mj-lt"/>
              <a:buAutoNum type="arabicParenR"/>
            </a:pPr>
            <a:r>
              <a:rPr lang="en-US" sz="2800" dirty="0"/>
              <a:t>A new Customers table</a:t>
            </a:r>
          </a:p>
          <a:p>
            <a:pPr marL="971550" lvl="1" indent="-514350">
              <a:buFont typeface="+mj-lt"/>
              <a:buAutoNum type="arabicParenR"/>
            </a:pPr>
            <a:r>
              <a:rPr lang="en-US" sz="2800" dirty="0"/>
              <a:t>A new Stored Procedure</a:t>
            </a:r>
          </a:p>
          <a:p>
            <a:endParaRPr lang="en-US" sz="2800" dirty="0"/>
          </a:p>
          <a:p>
            <a:r>
              <a:rPr lang="en-US" sz="2800" dirty="0"/>
              <a:t>We can use the existing user-defined table type that we created, as this matches the schema of the customers files.</a:t>
            </a:r>
          </a:p>
        </p:txBody>
      </p:sp>
      <p:sp>
        <p:nvSpPr>
          <p:cNvPr id="2" name="TextBox 1">
            <a:extLst>
              <a:ext uri="{FF2B5EF4-FFF2-40B4-BE49-F238E27FC236}">
                <a16:creationId xmlns:a16="http://schemas.microsoft.com/office/drawing/2014/main" id="{A6D4259A-B664-4C58-BA62-75CF8A4203EB}"/>
              </a:ext>
            </a:extLst>
          </p:cNvPr>
          <p:cNvSpPr txBox="1"/>
          <p:nvPr/>
        </p:nvSpPr>
        <p:spPr>
          <a:xfrm>
            <a:off x="671804" y="5243804"/>
            <a:ext cx="11215396" cy="954107"/>
          </a:xfrm>
          <a:prstGeom prst="rect">
            <a:avLst/>
          </a:prstGeom>
          <a:noFill/>
        </p:spPr>
        <p:txBody>
          <a:bodyPr wrap="square" rtlCol="0">
            <a:spAutoFit/>
          </a:bodyPr>
          <a:lstStyle/>
          <a:p>
            <a:r>
              <a:rPr lang="en-US" sz="2800" dirty="0"/>
              <a:t>The DDL scripts are available in the GitHub repository located at:</a:t>
            </a:r>
          </a:p>
          <a:p>
            <a:r>
              <a:rPr lang="en-US" sz="2800" dirty="0">
                <a:solidFill>
                  <a:schemeClr val="accent2"/>
                </a:solidFill>
              </a:rPr>
              <a:t>https://github.com/smpetersgithub/AdvancedSQLPuzzles</a:t>
            </a:r>
            <a:endParaRPr lang="en-US" sz="2800" dirty="0"/>
          </a:p>
        </p:txBody>
      </p:sp>
    </p:spTree>
    <p:extLst>
      <p:ext uri="{BB962C8B-B14F-4D97-AF65-F5344CB8AC3E}">
        <p14:creationId xmlns:p14="http://schemas.microsoft.com/office/powerpoint/2010/main" val="321366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9" name="Picture 8">
            <a:extLst>
              <a:ext uri="{FF2B5EF4-FFF2-40B4-BE49-F238E27FC236}">
                <a16:creationId xmlns:a16="http://schemas.microsoft.com/office/drawing/2014/main" id="{C2863178-7713-47B7-8100-CC9AF774DA1B}"/>
              </a:ext>
            </a:extLst>
          </p:cNvPr>
          <p:cNvPicPr>
            <a:picLocks noChangeAspect="1"/>
          </p:cNvPicPr>
          <p:nvPr/>
        </p:nvPicPr>
        <p:blipFill>
          <a:blip r:embed="rId2"/>
          <a:stretch>
            <a:fillRect/>
          </a:stretch>
        </p:blipFill>
        <p:spPr>
          <a:xfrm>
            <a:off x="1938337" y="3092748"/>
            <a:ext cx="8315325" cy="156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0963A0D-AD8F-47D2-B3B7-B9FBFA166485}"/>
              </a:ext>
            </a:extLst>
          </p:cNvPr>
          <p:cNvSpPr txBox="1"/>
          <p:nvPr/>
        </p:nvSpPr>
        <p:spPr>
          <a:xfrm>
            <a:off x="743484" y="2030146"/>
            <a:ext cx="6170064" cy="523220"/>
          </a:xfrm>
          <a:prstGeom prst="rect">
            <a:avLst/>
          </a:prstGeom>
          <a:noFill/>
        </p:spPr>
        <p:txBody>
          <a:bodyPr wrap="square" rtlCol="0">
            <a:spAutoFit/>
          </a:bodyPr>
          <a:lstStyle/>
          <a:p>
            <a:r>
              <a:rPr lang="en-US" sz="2800" dirty="0"/>
              <a:t>What is metadata?</a:t>
            </a:r>
          </a:p>
        </p:txBody>
      </p:sp>
    </p:spTree>
    <p:extLst>
      <p:ext uri="{BB962C8B-B14F-4D97-AF65-F5344CB8AC3E}">
        <p14:creationId xmlns:p14="http://schemas.microsoft.com/office/powerpoint/2010/main" val="11878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2269567"/>
            <a:ext cx="11029616" cy="2677656"/>
          </a:xfrm>
          <a:prstGeom prst="rect">
            <a:avLst/>
          </a:prstGeom>
          <a:noFill/>
        </p:spPr>
        <p:txBody>
          <a:bodyPr wrap="square" rtlCol="0">
            <a:spAutoFit/>
          </a:bodyPr>
          <a:lstStyle/>
          <a:p>
            <a:r>
              <a:rPr lang="en-US" sz="2800" dirty="0"/>
              <a:t>We will also need to add the following:</a:t>
            </a:r>
          </a:p>
          <a:p>
            <a:endParaRPr lang="en-US" sz="2800" dirty="0"/>
          </a:p>
          <a:p>
            <a:pPr marL="457200" indent="-457200">
              <a:buFont typeface="Wingdings" panose="05000000000000000000" pitchFamily="2" charset="2"/>
              <a:buChar char="§"/>
            </a:pPr>
            <a:r>
              <a:rPr lang="en-US" sz="2800" dirty="0"/>
              <a:t>Additional activities to loop through each file and read the file’s metadata.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An additional dataset that parameterizes the filename.</a:t>
            </a:r>
          </a:p>
        </p:txBody>
      </p:sp>
    </p:spTree>
    <p:extLst>
      <p:ext uri="{BB962C8B-B14F-4D97-AF65-F5344CB8AC3E}">
        <p14:creationId xmlns:p14="http://schemas.microsoft.com/office/powerpoint/2010/main" val="117267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3</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We will need to create a new dataset named </a:t>
            </a:r>
            <a:r>
              <a:rPr lang="en-US" sz="2800" u="sng" dirty="0" err="1"/>
              <a:t>source_parameter</a:t>
            </a:r>
            <a:r>
              <a:rPr lang="en-US" sz="2800" u="sng" dirty="0"/>
              <a:t> </a:t>
            </a:r>
            <a:r>
              <a:rPr lang="en-US" sz="2800" dirty="0"/>
              <a:t>that has a parameterized file name, and a new dataset named </a:t>
            </a:r>
            <a:r>
              <a:rPr lang="en-US" sz="2800" u="sng" dirty="0" err="1"/>
              <a:t>CustomersMetadata_table</a:t>
            </a:r>
            <a:r>
              <a:rPr lang="en-US" sz="2800" u="sng" dirty="0"/>
              <a:t> </a:t>
            </a:r>
            <a:r>
              <a:rPr lang="en-US" sz="2800" dirty="0"/>
              <a:t>that references our new table.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358029960"/>
              </p:ext>
            </p:extLst>
          </p:nvPr>
        </p:nvGraphicFramePr>
        <p:xfrm>
          <a:off x="853542" y="3536303"/>
          <a:ext cx="10484915" cy="30175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009470">
                  <a:extLst>
                    <a:ext uri="{9D8B030D-6E8A-4147-A177-3AD203B41FA5}">
                      <a16:colId xmlns:a16="http://schemas.microsoft.com/office/drawing/2014/main" val="3839696394"/>
                    </a:ext>
                  </a:extLst>
                </a:gridCol>
                <a:gridCol w="1931436">
                  <a:extLst>
                    <a:ext uri="{9D8B030D-6E8A-4147-A177-3AD203B41FA5}">
                      <a16:colId xmlns:a16="http://schemas.microsoft.com/office/drawing/2014/main" val="2828932236"/>
                    </a:ext>
                  </a:extLst>
                </a:gridCol>
                <a:gridCol w="4544009">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CustomersMetadata_table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a:t>
                      </a:r>
                      <a:r>
                        <a:rPr lang="en-US" sz="2800" b="0" i="0" u="none" strike="noStrike" dirty="0" err="1">
                          <a:solidFill>
                            <a:srgbClr val="000000"/>
                          </a:solidFill>
                          <a:effectLst/>
                          <a:latin typeface="Calibri" panose="020F0502020204030204" pitchFamily="34" charset="0"/>
                        </a:rPr>
                        <a:t>CustomersMetadata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source_parameter</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014241464"/>
                  </a:ext>
                </a:extLst>
              </a:tr>
            </a:tbl>
          </a:graphicData>
        </a:graphic>
      </p:graphicFrame>
    </p:spTree>
    <p:extLst>
      <p:ext uri="{BB962C8B-B14F-4D97-AF65-F5344CB8AC3E}">
        <p14:creationId xmlns:p14="http://schemas.microsoft.com/office/powerpoint/2010/main" val="2507195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631414" cy="2677656"/>
          </a:xfrm>
          <a:prstGeom prst="rect">
            <a:avLst/>
          </a:prstGeom>
          <a:noFill/>
        </p:spPr>
        <p:txBody>
          <a:bodyPr wrap="square" rtlCol="0">
            <a:spAutoFit/>
          </a:bodyPr>
          <a:lstStyle/>
          <a:p>
            <a:r>
              <a:rPr lang="en-US" sz="2800" dirty="0"/>
              <a:t>For the new dataset that references the Azure Storage Account source directory, create a parameter named </a:t>
            </a:r>
            <a:r>
              <a:rPr lang="en-US" sz="2800" u="sng" dirty="0" err="1"/>
              <a:t>FileName</a:t>
            </a:r>
            <a:r>
              <a:rPr lang="en-US" sz="2800" dirty="0"/>
              <a:t>.</a:t>
            </a:r>
          </a:p>
        </p:txBody>
      </p:sp>
      <p:pic>
        <p:nvPicPr>
          <p:cNvPr id="3" name="Picture 2">
            <a:extLst>
              <a:ext uri="{FF2B5EF4-FFF2-40B4-BE49-F238E27FC236}">
                <a16:creationId xmlns:a16="http://schemas.microsoft.com/office/drawing/2014/main" id="{BEEE2538-1B14-41A3-A660-FBE7F3BCD922}"/>
              </a:ext>
            </a:extLst>
          </p:cNvPr>
          <p:cNvPicPr>
            <a:picLocks noChangeAspect="1"/>
          </p:cNvPicPr>
          <p:nvPr/>
        </p:nvPicPr>
        <p:blipFill>
          <a:blip r:embed="rId2"/>
          <a:stretch>
            <a:fillRect/>
          </a:stretch>
        </p:blipFill>
        <p:spPr>
          <a:xfrm>
            <a:off x="4393766" y="2036372"/>
            <a:ext cx="6986874" cy="2785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232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927362" cy="3970318"/>
          </a:xfrm>
          <a:prstGeom prst="rect">
            <a:avLst/>
          </a:prstGeom>
          <a:noFill/>
        </p:spPr>
        <p:txBody>
          <a:bodyPr wrap="square" rtlCol="0">
            <a:spAutoFit/>
          </a:bodyPr>
          <a:lstStyle/>
          <a:p>
            <a:r>
              <a:rPr lang="en-US" sz="2800" dirty="0"/>
              <a:t>Then reference the parameter in the </a:t>
            </a:r>
            <a:r>
              <a:rPr lang="en-US" sz="2800" u="sng" dirty="0"/>
              <a:t>connection</a:t>
            </a:r>
            <a:r>
              <a:rPr lang="en-US" sz="2800" dirty="0"/>
              <a:t> tab of the new dataset.  Add the argument using the dynamic content window.  Also, ensure you have properly set </a:t>
            </a:r>
            <a:r>
              <a:rPr lang="en-US" sz="2800" u="sng" dirty="0"/>
              <a:t>First row as header</a:t>
            </a:r>
            <a:r>
              <a:rPr lang="en-US" sz="2800" dirty="0"/>
              <a:t>.</a:t>
            </a:r>
          </a:p>
        </p:txBody>
      </p:sp>
      <p:pic>
        <p:nvPicPr>
          <p:cNvPr id="4" name="Picture 3">
            <a:extLst>
              <a:ext uri="{FF2B5EF4-FFF2-40B4-BE49-F238E27FC236}">
                <a16:creationId xmlns:a16="http://schemas.microsoft.com/office/drawing/2014/main" id="{B8E87C54-5AAB-403D-B254-BCCA193278E8}"/>
              </a:ext>
            </a:extLst>
          </p:cNvPr>
          <p:cNvPicPr>
            <a:picLocks noChangeAspect="1"/>
          </p:cNvPicPr>
          <p:nvPr/>
        </p:nvPicPr>
        <p:blipFill>
          <a:blip r:embed="rId2"/>
          <a:stretch>
            <a:fillRect/>
          </a:stretch>
        </p:blipFill>
        <p:spPr>
          <a:xfrm>
            <a:off x="4696828" y="1890876"/>
            <a:ext cx="6725706" cy="4400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6308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3</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2443158"/>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CustomersMetadata_table</a:t>
            </a:r>
            <a:r>
              <a:rPr lang="en-US" sz="2800" u="sng" dirty="0"/>
              <a:t> </a:t>
            </a:r>
            <a:r>
              <a:rPr lang="en-US" sz="2800" dirty="0"/>
              <a:t>dataset referencing the table </a:t>
            </a:r>
            <a:r>
              <a:rPr lang="en-US" sz="2800" u="sng" dirty="0" err="1"/>
              <a:t>CustomersMetadata</a:t>
            </a:r>
            <a:r>
              <a:rPr lang="en-US" sz="2800" dirty="0"/>
              <a:t>.</a:t>
            </a:r>
          </a:p>
        </p:txBody>
      </p:sp>
      <p:pic>
        <p:nvPicPr>
          <p:cNvPr id="5" name="Picture 4">
            <a:extLst>
              <a:ext uri="{FF2B5EF4-FFF2-40B4-BE49-F238E27FC236}">
                <a16:creationId xmlns:a16="http://schemas.microsoft.com/office/drawing/2014/main" id="{C37BED80-EEAD-4F9D-ABEB-CA1A9DD4F74C}"/>
              </a:ext>
            </a:extLst>
          </p:cNvPr>
          <p:cNvPicPr>
            <a:picLocks noChangeAspect="1"/>
          </p:cNvPicPr>
          <p:nvPr/>
        </p:nvPicPr>
        <p:blipFill>
          <a:blip r:embed="rId2"/>
          <a:stretch>
            <a:fillRect/>
          </a:stretch>
        </p:blipFill>
        <p:spPr>
          <a:xfrm>
            <a:off x="4943475" y="2486025"/>
            <a:ext cx="6640948" cy="244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2188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F81ED9B-BBE6-4632-AB2E-1E38DB411C35}"/>
              </a:ext>
            </a:extLst>
          </p:cNvPr>
          <p:cNvGraphicFramePr>
            <a:graphicFrameLocks noGrp="1"/>
          </p:cNvGraphicFramePr>
          <p:nvPr>
            <p:extLst>
              <p:ext uri="{D42A27DB-BD31-4B8C-83A1-F6EECF244321}">
                <p14:modId xmlns:p14="http://schemas.microsoft.com/office/powerpoint/2010/main" val="626381249"/>
              </p:ext>
            </p:extLst>
          </p:nvPr>
        </p:nvGraphicFramePr>
        <p:xfrm>
          <a:off x="581192" y="3229765"/>
          <a:ext cx="9854895"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68926">
                  <a:extLst>
                    <a:ext uri="{9D8B030D-6E8A-4147-A177-3AD203B41FA5}">
                      <a16:colId xmlns:a16="http://schemas.microsoft.com/office/drawing/2014/main" val="79876432"/>
                    </a:ext>
                  </a:extLst>
                </a:gridCol>
                <a:gridCol w="2238281">
                  <a:extLst>
                    <a:ext uri="{9D8B030D-6E8A-4147-A177-3AD203B41FA5}">
                      <a16:colId xmlns:a16="http://schemas.microsoft.com/office/drawing/2014/main" val="4055248774"/>
                    </a:ext>
                  </a:extLst>
                </a:gridCol>
                <a:gridCol w="6947688">
                  <a:extLst>
                    <a:ext uri="{9D8B030D-6E8A-4147-A177-3AD203B41FA5}">
                      <a16:colId xmlns:a16="http://schemas.microsoft.com/office/drawing/2014/main" val="3119461974"/>
                    </a:ext>
                  </a:extLst>
                </a:gridCol>
              </a:tblGrid>
              <a:tr h="182880">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Returns a list of file in the source 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746940121"/>
                  </a:ext>
                </a:extLst>
              </a:tr>
              <a:tr h="182880">
                <a:tc>
                  <a:txBody>
                    <a:bodyPr/>
                    <a:lstStyle/>
                    <a:p>
                      <a:pPr algn="ctr" fontAlgn="b"/>
                      <a:r>
                        <a:rPr lang="en-US" sz="2800" u="none" strike="noStrike">
                          <a:effectLst/>
                        </a:rPr>
                        <a:t>2</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err="1">
                          <a:effectLst/>
                        </a:rPr>
                        <a:t>ForEach</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Creates a loop</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421123253"/>
                  </a:ext>
                </a:extLst>
              </a:tr>
            </a:tbl>
          </a:graphicData>
        </a:graphic>
      </p:graphicFrame>
      <p:graphicFrame>
        <p:nvGraphicFramePr>
          <p:cNvPr id="5" name="Table 4">
            <a:extLst>
              <a:ext uri="{FF2B5EF4-FFF2-40B4-BE49-F238E27FC236}">
                <a16:creationId xmlns:a16="http://schemas.microsoft.com/office/drawing/2014/main" id="{BAA89E6A-CCCB-4227-BE7D-290BE4DAB9D0}"/>
              </a:ext>
            </a:extLst>
          </p:cNvPr>
          <p:cNvGraphicFramePr>
            <a:graphicFrameLocks noGrp="1"/>
          </p:cNvGraphicFramePr>
          <p:nvPr>
            <p:extLst>
              <p:ext uri="{D42A27DB-BD31-4B8C-83A1-F6EECF244321}">
                <p14:modId xmlns:p14="http://schemas.microsoft.com/office/powerpoint/2010/main" val="40961206"/>
              </p:ext>
            </p:extLst>
          </p:nvPr>
        </p:nvGraphicFramePr>
        <p:xfrm>
          <a:off x="2103616" y="4707802"/>
          <a:ext cx="9507192"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45326">
                  <a:extLst>
                    <a:ext uri="{9D8B030D-6E8A-4147-A177-3AD203B41FA5}">
                      <a16:colId xmlns:a16="http://schemas.microsoft.com/office/drawing/2014/main" val="1705428922"/>
                    </a:ext>
                  </a:extLst>
                </a:gridCol>
                <a:gridCol w="2159309">
                  <a:extLst>
                    <a:ext uri="{9D8B030D-6E8A-4147-A177-3AD203B41FA5}">
                      <a16:colId xmlns:a16="http://schemas.microsoft.com/office/drawing/2014/main" val="977120615"/>
                    </a:ext>
                  </a:extLst>
                </a:gridCol>
                <a:gridCol w="6702557">
                  <a:extLst>
                    <a:ext uri="{9D8B030D-6E8A-4147-A177-3AD203B41FA5}">
                      <a16:colId xmlns:a16="http://schemas.microsoft.com/office/drawing/2014/main" val="763806796"/>
                    </a:ext>
                  </a:extLst>
                </a:gridCol>
              </a:tblGrid>
              <a:tr h="182880">
                <a:tc>
                  <a:txBody>
                    <a:bodyPr/>
                    <a:lstStyle/>
                    <a:p>
                      <a:pPr algn="ctr" fontAlgn="b"/>
                      <a:r>
                        <a:rPr lang="en-US" sz="2800" u="none" strike="noStrike">
                          <a:effectLst/>
                        </a:rPr>
                        <a:t>3</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pt-BR" sz="2800" u="none" strike="noStrike" dirty="0">
                          <a:effectLst/>
                        </a:rPr>
                        <a:t>Determine metadata for a single file</a:t>
                      </a:r>
                      <a:endParaRPr lang="pt-B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03453289"/>
                  </a:ext>
                </a:extLst>
              </a:tr>
              <a:tr h="182880">
                <a:tc>
                  <a:txBody>
                    <a:bodyPr/>
                    <a:lstStyle/>
                    <a:p>
                      <a:pPr algn="ctr" fontAlgn="b"/>
                      <a:r>
                        <a:rPr lang="en-US" sz="2800" u="none" strike="noStrike">
                          <a:effectLst/>
                        </a:rPr>
                        <a:t>4</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Copy 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Insert data into Customers 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798663622"/>
                  </a:ext>
                </a:extLst>
              </a:tr>
            </a:tbl>
          </a:graphicData>
        </a:graphic>
      </p:graphicFrame>
      <p:sp>
        <p:nvSpPr>
          <p:cNvPr id="6" name="Arrow: Bent-Up 5">
            <a:extLst>
              <a:ext uri="{FF2B5EF4-FFF2-40B4-BE49-F238E27FC236}">
                <a16:creationId xmlns:a16="http://schemas.microsoft.com/office/drawing/2014/main" id="{3C912E4E-E667-40D6-BE17-F5EDAC9E5FE4}"/>
              </a:ext>
            </a:extLst>
          </p:cNvPr>
          <p:cNvSpPr/>
          <p:nvPr/>
        </p:nvSpPr>
        <p:spPr>
          <a:xfrm rot="5400000">
            <a:off x="1242390" y="4651516"/>
            <a:ext cx="646045" cy="6162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2E2C01-04FE-46BC-BDEE-22A36161FC56}"/>
              </a:ext>
            </a:extLst>
          </p:cNvPr>
          <p:cNvSpPr txBox="1"/>
          <p:nvPr/>
        </p:nvSpPr>
        <p:spPr>
          <a:xfrm>
            <a:off x="581192" y="2258271"/>
            <a:ext cx="8582686" cy="523220"/>
          </a:xfrm>
          <a:prstGeom prst="rect">
            <a:avLst/>
          </a:prstGeom>
          <a:noFill/>
        </p:spPr>
        <p:txBody>
          <a:bodyPr wrap="square">
            <a:spAutoFit/>
          </a:bodyPr>
          <a:lstStyle/>
          <a:p>
            <a:r>
              <a:rPr lang="en-US" sz="2800" dirty="0"/>
              <a:t>Next, we will build the following activities in the pipeline.</a:t>
            </a:r>
          </a:p>
        </p:txBody>
      </p:sp>
      <p:sp>
        <p:nvSpPr>
          <p:cNvPr id="12" name="Title 1">
            <a:extLst>
              <a:ext uri="{FF2B5EF4-FFF2-40B4-BE49-F238E27FC236}">
                <a16:creationId xmlns:a16="http://schemas.microsoft.com/office/drawing/2014/main" id="{FA01A40F-DA0C-4BE0-86E0-4B83B0B48208}"/>
              </a:ext>
            </a:extLst>
          </p:cNvPr>
          <p:cNvSpPr>
            <a:spLocks noGrp="1"/>
          </p:cNvSpPr>
          <p:nvPr>
            <p:ph type="title"/>
          </p:nvPr>
        </p:nvSpPr>
        <p:spPr>
          <a:xfrm>
            <a:off x="581192" y="702156"/>
            <a:ext cx="11029616" cy="1188720"/>
          </a:xfrm>
        </p:spPr>
        <p:txBody>
          <a:bodyPr>
            <a:normAutofit/>
          </a:bodyPr>
          <a:lstStyle/>
          <a:p>
            <a:r>
              <a:rPr lang="en-US" sz="7200" dirty="0"/>
              <a:t>Pipeline 3</a:t>
            </a:r>
          </a:p>
        </p:txBody>
      </p:sp>
    </p:spTree>
    <p:extLst>
      <p:ext uri="{BB962C8B-B14F-4D97-AF65-F5344CB8AC3E}">
        <p14:creationId xmlns:p14="http://schemas.microsoft.com/office/powerpoint/2010/main" val="4079083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DD95A-FFED-4EF5-AB12-A53E34B938B6}"/>
              </a:ext>
            </a:extLst>
          </p:cNvPr>
          <p:cNvPicPr>
            <a:picLocks noChangeAspect="1"/>
          </p:cNvPicPr>
          <p:nvPr/>
        </p:nvPicPr>
        <p:blipFill>
          <a:blip r:embed="rId2"/>
          <a:stretch>
            <a:fillRect/>
          </a:stretch>
        </p:blipFill>
        <p:spPr>
          <a:xfrm>
            <a:off x="3979162" y="2663562"/>
            <a:ext cx="7136513" cy="2341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3625048" cy="3539430"/>
          </a:xfrm>
          <a:prstGeom prst="rect">
            <a:avLst/>
          </a:prstGeom>
          <a:noFill/>
        </p:spPr>
        <p:txBody>
          <a:bodyPr wrap="square" rtlCol="0">
            <a:spAutoFit/>
          </a:bodyPr>
          <a:lstStyle/>
          <a:p>
            <a:r>
              <a:rPr lang="en-US" sz="2800" dirty="0"/>
              <a:t>The activities in the pipeline will look like the following.</a:t>
            </a:r>
          </a:p>
          <a:p>
            <a:r>
              <a:rPr lang="en-US" sz="2800" dirty="0"/>
              <a:t>  </a:t>
            </a:r>
          </a:p>
          <a:p>
            <a:r>
              <a:rPr lang="en-US" sz="2800" dirty="0"/>
              <a:t>We will step through each of these activities in the following slides.</a:t>
            </a:r>
          </a:p>
        </p:txBody>
      </p:sp>
      <p:sp>
        <p:nvSpPr>
          <p:cNvPr id="6" name="Arrow: Bent-Up 5">
            <a:extLst>
              <a:ext uri="{FF2B5EF4-FFF2-40B4-BE49-F238E27FC236}">
                <a16:creationId xmlns:a16="http://schemas.microsoft.com/office/drawing/2014/main" id="{A0C6B9A9-1ECB-485B-87E3-51F2BC872AF3}"/>
              </a:ext>
            </a:extLst>
          </p:cNvPr>
          <p:cNvSpPr/>
          <p:nvPr/>
        </p:nvSpPr>
        <p:spPr>
          <a:xfrm rot="5400000">
            <a:off x="6363653" y="4318322"/>
            <a:ext cx="586104" cy="397510"/>
          </a:xfrm>
          <a:prstGeom prst="bentUpArrow">
            <a:avLst>
              <a:gd name="adj1" fmla="val 2843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72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4516102" cy="3539430"/>
          </a:xfrm>
          <a:prstGeom prst="rect">
            <a:avLst/>
          </a:prstGeom>
          <a:noFill/>
        </p:spPr>
        <p:txBody>
          <a:bodyPr wrap="square" rtlCol="0">
            <a:spAutoFit/>
          </a:bodyPr>
          <a:lstStyle/>
          <a:p>
            <a:r>
              <a:rPr lang="en-US" sz="2800" dirty="0"/>
              <a:t>First, insert a </a:t>
            </a:r>
            <a:r>
              <a:rPr lang="en-US" sz="2800" u="sng" dirty="0"/>
              <a:t>Get Metadata </a:t>
            </a:r>
            <a:r>
              <a:rPr lang="en-US" sz="2800" dirty="0"/>
              <a:t>activity into the pipeline and insert a new argument into the </a:t>
            </a:r>
            <a:r>
              <a:rPr lang="en-US" sz="2800" u="sng" dirty="0"/>
              <a:t>Field list</a:t>
            </a:r>
            <a:r>
              <a:rPr lang="en-US" sz="2800" dirty="0"/>
              <a:t> and then select </a:t>
            </a:r>
            <a:r>
              <a:rPr lang="en-US" sz="2800" u="sng" dirty="0"/>
              <a:t>Child items</a:t>
            </a:r>
            <a:r>
              <a:rPr lang="en-US" sz="2800" dirty="0"/>
              <a:t>.</a:t>
            </a:r>
          </a:p>
          <a:p>
            <a:endParaRPr lang="en-US" sz="2800" dirty="0"/>
          </a:p>
          <a:p>
            <a:r>
              <a:rPr lang="en-US" sz="2800" dirty="0"/>
              <a:t>This will return a list of files in the source directory.</a:t>
            </a:r>
          </a:p>
        </p:txBody>
      </p:sp>
      <p:pic>
        <p:nvPicPr>
          <p:cNvPr id="3" name="Picture 2">
            <a:extLst>
              <a:ext uri="{FF2B5EF4-FFF2-40B4-BE49-F238E27FC236}">
                <a16:creationId xmlns:a16="http://schemas.microsoft.com/office/drawing/2014/main" id="{877184EF-D840-4E7E-89E8-996AB63BC0E6}"/>
              </a:ext>
            </a:extLst>
          </p:cNvPr>
          <p:cNvPicPr>
            <a:picLocks noChangeAspect="1"/>
          </p:cNvPicPr>
          <p:nvPr/>
        </p:nvPicPr>
        <p:blipFill>
          <a:blip r:embed="rId2"/>
          <a:stretch>
            <a:fillRect/>
          </a:stretch>
        </p:blipFill>
        <p:spPr>
          <a:xfrm>
            <a:off x="5316340" y="2064778"/>
            <a:ext cx="6094217" cy="3798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E9C8238E-7837-4EE8-8A93-BB18AAA060BA}"/>
              </a:ext>
            </a:extLst>
          </p:cNvPr>
          <p:cNvSpPr/>
          <p:nvPr/>
        </p:nvSpPr>
        <p:spPr>
          <a:xfrm>
            <a:off x="5975831" y="5604208"/>
            <a:ext cx="745435" cy="18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57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90172"/>
            <a:ext cx="5225141" cy="2677656"/>
          </a:xfrm>
          <a:prstGeom prst="rect">
            <a:avLst/>
          </a:prstGeom>
          <a:noFill/>
        </p:spPr>
        <p:txBody>
          <a:bodyPr wrap="square" rtlCol="0">
            <a:spAutoFit/>
          </a:bodyPr>
          <a:lstStyle/>
          <a:p>
            <a:r>
              <a:rPr lang="en-US" sz="2800" dirty="0"/>
              <a:t>Next, insert a </a:t>
            </a:r>
            <a:r>
              <a:rPr lang="en-US" sz="2800" u="sng" dirty="0" err="1"/>
              <a:t>ForEach</a:t>
            </a:r>
            <a:r>
              <a:rPr lang="en-US" sz="2800" dirty="0"/>
              <a:t> activity into the pipeline and set the </a:t>
            </a:r>
            <a:r>
              <a:rPr lang="en-US" sz="2800" u="sng" dirty="0"/>
              <a:t>Items</a:t>
            </a:r>
            <a:r>
              <a:rPr lang="en-US" sz="2800" dirty="0"/>
              <a:t> input box as show.</a:t>
            </a:r>
          </a:p>
          <a:p>
            <a:endParaRPr lang="en-US" sz="2800" dirty="0"/>
          </a:p>
          <a:p>
            <a:r>
              <a:rPr lang="en-US" sz="2800" dirty="0"/>
              <a:t>Next, we will insert two activities into the </a:t>
            </a:r>
            <a:r>
              <a:rPr lang="en-US" sz="2800" u="sng" dirty="0" err="1"/>
              <a:t>ForEach</a:t>
            </a:r>
            <a:r>
              <a:rPr lang="en-US" sz="2800" dirty="0"/>
              <a:t> loop.</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5630380"/>
            <a:ext cx="4564740" cy="525464"/>
          </a:xfrm>
          <a:prstGeom prst="wedgeRectCallout">
            <a:avLst>
              <a:gd name="adj1" fmla="val 68107"/>
              <a:gd name="adj2" fmla="val 285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@activity('Get File Names').</a:t>
            </a:r>
            <a:r>
              <a:rPr lang="en-US" dirty="0" err="1"/>
              <a:t>output.childItems</a:t>
            </a:r>
            <a:endParaRPr lang="en-US" dirty="0"/>
          </a:p>
        </p:txBody>
      </p:sp>
      <p:pic>
        <p:nvPicPr>
          <p:cNvPr id="10" name="Picture 9">
            <a:extLst>
              <a:ext uri="{FF2B5EF4-FFF2-40B4-BE49-F238E27FC236}">
                <a16:creationId xmlns:a16="http://schemas.microsoft.com/office/drawing/2014/main" id="{5FCBA78F-6858-437C-B1E5-2849C2C618BE}"/>
              </a:ext>
            </a:extLst>
          </p:cNvPr>
          <p:cNvPicPr>
            <a:picLocks noChangeAspect="1"/>
          </p:cNvPicPr>
          <p:nvPr/>
        </p:nvPicPr>
        <p:blipFill>
          <a:blip r:embed="rId2"/>
          <a:stretch>
            <a:fillRect/>
          </a:stretch>
        </p:blipFill>
        <p:spPr>
          <a:xfrm>
            <a:off x="5960608" y="1641118"/>
            <a:ext cx="5495925" cy="4676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5806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453171"/>
            <a:ext cx="11029616" cy="954107"/>
          </a:xfrm>
          <a:prstGeom prst="rect">
            <a:avLst/>
          </a:prstGeom>
          <a:noFill/>
        </p:spPr>
        <p:txBody>
          <a:bodyPr wrap="square" rtlCol="0">
            <a:spAutoFit/>
          </a:bodyPr>
          <a:lstStyle/>
          <a:p>
            <a:r>
              <a:rPr lang="en-US" sz="2800" dirty="0"/>
              <a:t>Insert a </a:t>
            </a:r>
            <a:r>
              <a:rPr lang="en-US" sz="2800" u="sng" dirty="0"/>
              <a:t>Get Metadata</a:t>
            </a:r>
            <a:r>
              <a:rPr lang="en-US" sz="2800" dirty="0"/>
              <a:t> and a </a:t>
            </a:r>
            <a:r>
              <a:rPr lang="en-US" sz="2800" u="sng" dirty="0"/>
              <a:t>Copy data</a:t>
            </a:r>
            <a:r>
              <a:rPr lang="en-US" sz="2800" dirty="0"/>
              <a:t> activity within the </a:t>
            </a:r>
            <a:r>
              <a:rPr lang="en-US" sz="2800" u="sng" dirty="0" err="1"/>
              <a:t>ForEach</a:t>
            </a:r>
            <a:r>
              <a:rPr lang="en-US" sz="2800" dirty="0"/>
              <a:t> activity.</a:t>
            </a:r>
          </a:p>
        </p:txBody>
      </p:sp>
      <p:pic>
        <p:nvPicPr>
          <p:cNvPr id="4" name="Picture 3">
            <a:extLst>
              <a:ext uri="{FF2B5EF4-FFF2-40B4-BE49-F238E27FC236}">
                <a16:creationId xmlns:a16="http://schemas.microsoft.com/office/drawing/2014/main" id="{F41D032F-9102-4125-A81D-425060FDC7C7}"/>
              </a:ext>
            </a:extLst>
          </p:cNvPr>
          <p:cNvPicPr>
            <a:picLocks noChangeAspect="1"/>
          </p:cNvPicPr>
          <p:nvPr/>
        </p:nvPicPr>
        <p:blipFill>
          <a:blip r:embed="rId2"/>
          <a:stretch>
            <a:fillRect/>
          </a:stretch>
        </p:blipFill>
        <p:spPr>
          <a:xfrm>
            <a:off x="3577371" y="3450723"/>
            <a:ext cx="5037257" cy="1318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193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1874499"/>
            <a:ext cx="10932078" cy="954107"/>
          </a:xfrm>
          <a:prstGeom prst="rect">
            <a:avLst/>
          </a:prstGeom>
          <a:noFill/>
        </p:spPr>
        <p:txBody>
          <a:bodyPr wrap="square" rtlCol="0">
            <a:spAutoFit/>
          </a:bodyPr>
          <a:lstStyle/>
          <a:p>
            <a:r>
              <a:rPr lang="en-US" sz="2800" dirty="0"/>
              <a:t>Azure Data Factory provides the </a:t>
            </a:r>
            <a:r>
              <a:rPr lang="en-US" sz="2800" u="sng" dirty="0"/>
              <a:t>Get Metadata</a:t>
            </a:r>
            <a:r>
              <a:rPr lang="en-US" sz="2800" dirty="0"/>
              <a:t> activity to retrieve metadata from a dataset. </a:t>
            </a:r>
          </a:p>
        </p:txBody>
      </p:sp>
      <p:sp>
        <p:nvSpPr>
          <p:cNvPr id="12" name="TextBox 11">
            <a:extLst>
              <a:ext uri="{FF2B5EF4-FFF2-40B4-BE49-F238E27FC236}">
                <a16:creationId xmlns:a16="http://schemas.microsoft.com/office/drawing/2014/main" id="{3DD97068-CF6A-4105-B87C-8AE696A8F520}"/>
              </a:ext>
            </a:extLst>
          </p:cNvPr>
          <p:cNvSpPr txBox="1"/>
          <p:nvPr/>
        </p:nvSpPr>
        <p:spPr>
          <a:xfrm>
            <a:off x="1736086" y="5315437"/>
            <a:ext cx="8719827" cy="369332"/>
          </a:xfrm>
          <a:prstGeom prst="rect">
            <a:avLst/>
          </a:prstGeom>
          <a:noFill/>
        </p:spPr>
        <p:txBody>
          <a:bodyPr wrap="square">
            <a:spAutoFit/>
          </a:bodyPr>
          <a:lstStyle/>
          <a:p>
            <a:r>
              <a:rPr lang="en-US" dirty="0">
                <a:solidFill>
                  <a:schemeClr val="accent2"/>
                </a:solidFill>
              </a:rPr>
              <a:t>https://docs.microsoft.com/en-us/azure/data-factory/control-flow-get-metadata-activity</a:t>
            </a:r>
          </a:p>
        </p:txBody>
      </p:sp>
      <p:sp>
        <p:nvSpPr>
          <p:cNvPr id="16" name="TextBox 15">
            <a:extLst>
              <a:ext uri="{FF2B5EF4-FFF2-40B4-BE49-F238E27FC236}">
                <a16:creationId xmlns:a16="http://schemas.microsoft.com/office/drawing/2014/main" id="{91528F68-5146-4CD5-83E6-5916C39CFE2D}"/>
              </a:ext>
            </a:extLst>
          </p:cNvPr>
          <p:cNvSpPr txBox="1"/>
          <p:nvPr/>
        </p:nvSpPr>
        <p:spPr>
          <a:xfrm>
            <a:off x="2890979" y="3140558"/>
            <a:ext cx="8494656" cy="1200329"/>
          </a:xfrm>
          <a:prstGeom prst="rect">
            <a:avLst/>
          </a:prstGeom>
          <a:noFill/>
        </p:spPr>
        <p:txBody>
          <a:bodyPr wrap="square">
            <a:spAutoFit/>
          </a:bodyPr>
          <a:lstStyle/>
          <a:p>
            <a:r>
              <a:rPr lang="en-US" sz="2400" i="1" dirty="0"/>
              <a:t>“You can use the Get Metadata activity to retrieve the metadata of any data in Azure Data Factory or a Synapse pipeline. You can use the output from the Get Metadata activity in conditional</a:t>
            </a:r>
          </a:p>
        </p:txBody>
      </p:sp>
      <p:sp>
        <p:nvSpPr>
          <p:cNvPr id="17" name="Rectangle 16">
            <a:extLst>
              <a:ext uri="{FF2B5EF4-FFF2-40B4-BE49-F238E27FC236}">
                <a16:creationId xmlns:a16="http://schemas.microsoft.com/office/drawing/2014/main" id="{CF621791-CEB1-4274-895E-6B74B15D301F}"/>
              </a:ext>
            </a:extLst>
          </p:cNvPr>
          <p:cNvSpPr/>
          <p:nvPr/>
        </p:nvSpPr>
        <p:spPr>
          <a:xfrm>
            <a:off x="581192" y="3066346"/>
            <a:ext cx="10932078" cy="28726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8D4D75-67E5-4C45-B813-20E7AB719BA6}"/>
              </a:ext>
            </a:extLst>
          </p:cNvPr>
          <p:cNvSpPr txBox="1"/>
          <p:nvPr/>
        </p:nvSpPr>
        <p:spPr>
          <a:xfrm>
            <a:off x="806365" y="4235047"/>
            <a:ext cx="10706905" cy="830997"/>
          </a:xfrm>
          <a:prstGeom prst="rect">
            <a:avLst/>
          </a:prstGeom>
          <a:noFill/>
        </p:spPr>
        <p:txBody>
          <a:bodyPr wrap="square" rtlCol="0">
            <a:spAutoFit/>
          </a:bodyPr>
          <a:lstStyle/>
          <a:p>
            <a:r>
              <a:rPr lang="en-US" sz="2400" i="1" dirty="0"/>
              <a:t>expressions to perform validation, or consume the metadata in subsequent activities.“</a:t>
            </a:r>
          </a:p>
        </p:txBody>
      </p:sp>
      <p:pic>
        <p:nvPicPr>
          <p:cNvPr id="21" name="Picture 20">
            <a:extLst>
              <a:ext uri="{FF2B5EF4-FFF2-40B4-BE49-F238E27FC236}">
                <a16:creationId xmlns:a16="http://schemas.microsoft.com/office/drawing/2014/main" id="{F4669238-F960-4B25-B250-7D2793547B9F}"/>
              </a:ext>
            </a:extLst>
          </p:cNvPr>
          <p:cNvPicPr>
            <a:picLocks noChangeAspect="1"/>
          </p:cNvPicPr>
          <p:nvPr/>
        </p:nvPicPr>
        <p:blipFill>
          <a:blip r:embed="rId2"/>
          <a:stretch>
            <a:fillRect/>
          </a:stretch>
        </p:blipFill>
        <p:spPr>
          <a:xfrm>
            <a:off x="806365" y="3268944"/>
            <a:ext cx="1859441" cy="823031"/>
          </a:xfrm>
          <a:prstGeom prst="rect">
            <a:avLst/>
          </a:prstGeom>
        </p:spPr>
      </p:pic>
      <p:cxnSp>
        <p:nvCxnSpPr>
          <p:cNvPr id="23" name="Straight Connector 22">
            <a:extLst>
              <a:ext uri="{FF2B5EF4-FFF2-40B4-BE49-F238E27FC236}">
                <a16:creationId xmlns:a16="http://schemas.microsoft.com/office/drawing/2014/main" id="{96A20C5A-DDC6-4D00-9719-F936CDEDBBE9}"/>
              </a:ext>
            </a:extLst>
          </p:cNvPr>
          <p:cNvCxnSpPr/>
          <p:nvPr/>
        </p:nvCxnSpPr>
        <p:spPr>
          <a:xfrm>
            <a:off x="1468582" y="5107984"/>
            <a:ext cx="91347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18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1766107"/>
            <a:ext cx="4028130" cy="4401205"/>
          </a:xfrm>
          <a:prstGeom prst="rect">
            <a:avLst/>
          </a:prstGeom>
          <a:noFill/>
        </p:spPr>
        <p:txBody>
          <a:bodyPr wrap="square" rtlCol="0">
            <a:spAutoFit/>
          </a:bodyPr>
          <a:lstStyle/>
          <a:p>
            <a:r>
              <a:rPr lang="en-US" sz="2800" dirty="0"/>
              <a:t>The </a:t>
            </a:r>
            <a:r>
              <a:rPr lang="en-US" sz="2800" u="sng" dirty="0"/>
              <a:t>Get Metadata </a:t>
            </a:r>
            <a:r>
              <a:rPr lang="en-US" sz="2800" dirty="0"/>
              <a:t>activity within the </a:t>
            </a:r>
            <a:r>
              <a:rPr lang="en-US" sz="2800" u="sng" dirty="0" err="1"/>
              <a:t>ForEach</a:t>
            </a:r>
            <a:r>
              <a:rPr lang="en-US" sz="2800" dirty="0"/>
              <a:t> activity will use the new </a:t>
            </a:r>
            <a:r>
              <a:rPr lang="en-US" sz="2800" u="sng" dirty="0" err="1"/>
              <a:t>source_parameter</a:t>
            </a:r>
            <a:r>
              <a:rPr lang="en-US" sz="2800" u="sng" dirty="0"/>
              <a:t> </a:t>
            </a:r>
            <a:r>
              <a:rPr lang="en-US" sz="2800" dirty="0"/>
              <a:t>dataset that we created.</a:t>
            </a:r>
          </a:p>
          <a:p>
            <a:endParaRPr lang="en-US" sz="2800" dirty="0"/>
          </a:p>
          <a:p>
            <a:r>
              <a:rPr lang="en-US" sz="2800" dirty="0"/>
              <a:t>There are several settings that we need to input that we will go over in the next slides.</a:t>
            </a:r>
          </a:p>
        </p:txBody>
      </p:sp>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395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2649894"/>
            <a:ext cx="3878841" cy="877077"/>
          </a:xfrm>
          <a:prstGeom prst="wedgeRectCallout">
            <a:avLst>
              <a:gd name="adj1" fmla="val 56287"/>
              <a:gd name="adj2" fmla="val 83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the dataset to the new </a:t>
            </a:r>
            <a:r>
              <a:rPr lang="en-US" u="sng" dirty="0" err="1"/>
              <a:t>source_parameter</a:t>
            </a:r>
            <a:r>
              <a:rPr lang="en-US" u="sng" dirty="0"/>
              <a:t> </a:t>
            </a:r>
            <a:r>
              <a:rPr lang="en-US" dirty="0"/>
              <a:t>dataset we created</a:t>
            </a:r>
          </a:p>
        </p:txBody>
      </p:sp>
      <p:sp>
        <p:nvSpPr>
          <p:cNvPr id="6" name="Speech Bubble: Rectangle 5">
            <a:extLst>
              <a:ext uri="{FF2B5EF4-FFF2-40B4-BE49-F238E27FC236}">
                <a16:creationId xmlns:a16="http://schemas.microsoft.com/office/drawing/2014/main" id="{409C0C09-6441-4469-A302-4604A97A3D00}"/>
              </a:ext>
            </a:extLst>
          </p:cNvPr>
          <p:cNvSpPr/>
          <p:nvPr/>
        </p:nvSpPr>
        <p:spPr>
          <a:xfrm>
            <a:off x="549023" y="4525347"/>
            <a:ext cx="3878841" cy="721567"/>
          </a:xfrm>
          <a:prstGeom prst="wedgeRectCallout">
            <a:avLst>
              <a:gd name="adj1" fmla="val 97902"/>
              <a:gd name="adj2" fmla="val -5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u="sng" dirty="0" err="1"/>
              <a:t>FileName</a:t>
            </a:r>
            <a:r>
              <a:rPr lang="en-US" dirty="0"/>
              <a:t> parameter argument will be @item().name</a:t>
            </a:r>
          </a:p>
        </p:txBody>
      </p:sp>
    </p:spTree>
    <p:extLst>
      <p:ext uri="{BB962C8B-B14F-4D97-AF65-F5344CB8AC3E}">
        <p14:creationId xmlns:p14="http://schemas.microsoft.com/office/powerpoint/2010/main" val="146828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9A5F4-B4AF-42A2-827D-F6CBE366C874}"/>
              </a:ext>
            </a:extLst>
          </p:cNvPr>
          <p:cNvPicPr>
            <a:picLocks noChangeAspect="1"/>
          </p:cNvPicPr>
          <p:nvPr/>
        </p:nvPicPr>
        <p:blipFill>
          <a:blip r:embed="rId2"/>
          <a:stretch>
            <a:fillRect/>
          </a:stretch>
        </p:blipFill>
        <p:spPr>
          <a:xfrm>
            <a:off x="4922870" y="1890876"/>
            <a:ext cx="6153150" cy="4019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4121437" cy="3539430"/>
          </a:xfrm>
          <a:prstGeom prst="rect">
            <a:avLst/>
          </a:prstGeom>
          <a:noFill/>
        </p:spPr>
        <p:txBody>
          <a:bodyPr wrap="square" rtlCol="0">
            <a:spAutoFit/>
          </a:bodyPr>
          <a:lstStyle/>
          <a:p>
            <a:r>
              <a:rPr lang="en-US" sz="2800" dirty="0"/>
              <a:t>Scroll down in the </a:t>
            </a:r>
            <a:r>
              <a:rPr lang="en-US" sz="2800" u="sng" dirty="0"/>
              <a:t>Get Metadata</a:t>
            </a:r>
            <a:r>
              <a:rPr lang="en-US" sz="2800" dirty="0"/>
              <a:t> activity and select all the available fields available as shown.  Note here there is no </a:t>
            </a:r>
            <a:r>
              <a:rPr lang="en-US" sz="2800" u="sng" dirty="0"/>
              <a:t>created</a:t>
            </a:r>
            <a:r>
              <a:rPr lang="en-US" sz="2800" dirty="0"/>
              <a:t> argument, as described in the Microsoft documentation. </a:t>
            </a:r>
          </a:p>
        </p:txBody>
      </p:sp>
    </p:spTree>
    <p:extLst>
      <p:ext uri="{BB962C8B-B14F-4D97-AF65-F5344CB8AC3E}">
        <p14:creationId xmlns:p14="http://schemas.microsoft.com/office/powerpoint/2010/main" val="772452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3136044" cy="3970318"/>
          </a:xfrm>
          <a:prstGeom prst="rect">
            <a:avLst/>
          </a:prstGeom>
          <a:noFill/>
        </p:spPr>
        <p:txBody>
          <a:bodyPr wrap="square" rtlCol="0">
            <a:spAutoFit/>
          </a:bodyPr>
          <a:lstStyle/>
          <a:p>
            <a:r>
              <a:rPr lang="en-US" sz="2800" dirty="0"/>
              <a:t>The </a:t>
            </a:r>
            <a:r>
              <a:rPr lang="en-US" sz="2800" u="sng" dirty="0"/>
              <a:t>Copy data </a:t>
            </a:r>
            <a:r>
              <a:rPr lang="en-US" sz="2800" dirty="0"/>
              <a:t>activity has the following options in the </a:t>
            </a:r>
            <a:r>
              <a:rPr lang="en-US" sz="2800" u="sng" dirty="0"/>
              <a:t>Source</a:t>
            </a:r>
            <a:r>
              <a:rPr lang="en-US" sz="2800" dirty="0"/>
              <a:t> tab.  Use the </a:t>
            </a:r>
            <a:r>
              <a:rPr lang="en-US" sz="2800" u="sng" dirty="0" err="1"/>
              <a:t>source_parameter</a:t>
            </a:r>
            <a:r>
              <a:rPr lang="en-US" sz="2800" u="sng" dirty="0"/>
              <a:t> </a:t>
            </a:r>
            <a:r>
              <a:rPr lang="en-US" sz="2800" dirty="0"/>
              <a:t>dataset and insert the </a:t>
            </a:r>
            <a:r>
              <a:rPr lang="en-US" sz="2800" u="sng" dirty="0" err="1"/>
              <a:t>FileName</a:t>
            </a:r>
            <a:r>
              <a:rPr lang="en-US" sz="2800" dirty="0"/>
              <a:t> value as shown.</a:t>
            </a:r>
          </a:p>
        </p:txBody>
      </p:sp>
      <p:pic>
        <p:nvPicPr>
          <p:cNvPr id="3" name="Picture 2">
            <a:extLst>
              <a:ext uri="{FF2B5EF4-FFF2-40B4-BE49-F238E27FC236}">
                <a16:creationId xmlns:a16="http://schemas.microsoft.com/office/drawing/2014/main" id="{5C04FCD8-9C98-43D3-BC4E-332C49AA7417}"/>
              </a:ext>
            </a:extLst>
          </p:cNvPr>
          <p:cNvPicPr>
            <a:picLocks noChangeAspect="1"/>
          </p:cNvPicPr>
          <p:nvPr/>
        </p:nvPicPr>
        <p:blipFill>
          <a:blip r:embed="rId2"/>
          <a:stretch>
            <a:fillRect/>
          </a:stretch>
        </p:blipFill>
        <p:spPr>
          <a:xfrm>
            <a:off x="4098889" y="2072224"/>
            <a:ext cx="7716873" cy="4228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048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5412106" cy="3970318"/>
          </a:xfrm>
          <a:prstGeom prst="rect">
            <a:avLst/>
          </a:prstGeom>
          <a:noFill/>
        </p:spPr>
        <p:txBody>
          <a:bodyPr wrap="square" rtlCol="0">
            <a:spAutoFit/>
          </a:bodyPr>
          <a:lstStyle/>
          <a:p>
            <a:r>
              <a:rPr lang="en-US" sz="2800" dirty="0"/>
              <a:t>Set the </a:t>
            </a:r>
            <a:r>
              <a:rPr lang="en-US" sz="2800" u="sng" dirty="0"/>
              <a:t>Sink dataset</a:t>
            </a:r>
            <a:r>
              <a:rPr lang="en-US" sz="2800" dirty="0"/>
              <a:t> to the </a:t>
            </a:r>
            <a:r>
              <a:rPr lang="en-US" sz="2800" u="sng" dirty="0" err="1"/>
              <a:t>CustomersMetadata</a:t>
            </a:r>
            <a:r>
              <a:rPr lang="en-US" sz="2800" dirty="0"/>
              <a:t> table we created.  Insert the </a:t>
            </a:r>
            <a:r>
              <a:rPr lang="en-US" sz="2800" u="sng" dirty="0"/>
              <a:t>Stored procedure name</a:t>
            </a:r>
            <a:r>
              <a:rPr lang="en-US" sz="2800" dirty="0"/>
              <a:t> and select </a:t>
            </a:r>
            <a:r>
              <a:rPr lang="en-US" sz="2800" u="sng" dirty="0"/>
              <a:t>Import parameter</a:t>
            </a:r>
            <a:r>
              <a:rPr lang="en-US" sz="2800" dirty="0"/>
              <a:t>.</a:t>
            </a:r>
          </a:p>
          <a:p>
            <a:endParaRPr lang="en-US" sz="2800" dirty="0"/>
          </a:p>
          <a:p>
            <a:r>
              <a:rPr lang="en-US" sz="2800" dirty="0">
                <a:solidFill>
                  <a:srgbClr val="C00000"/>
                </a:solidFill>
              </a:rPr>
              <a:t>Ensure your table type has a two-part naming convention!  It does not default to the two-part name.</a:t>
            </a:r>
          </a:p>
        </p:txBody>
      </p:sp>
      <p:pic>
        <p:nvPicPr>
          <p:cNvPr id="9" name="Picture 8">
            <a:extLst>
              <a:ext uri="{FF2B5EF4-FFF2-40B4-BE49-F238E27FC236}">
                <a16:creationId xmlns:a16="http://schemas.microsoft.com/office/drawing/2014/main" id="{990B6094-D444-4055-8485-194DAA724ECF}"/>
              </a:ext>
            </a:extLst>
          </p:cNvPr>
          <p:cNvPicPr>
            <a:picLocks noChangeAspect="1"/>
          </p:cNvPicPr>
          <p:nvPr/>
        </p:nvPicPr>
        <p:blipFill>
          <a:blip r:embed="rId2"/>
          <a:stretch>
            <a:fillRect/>
          </a:stretch>
        </p:blipFill>
        <p:spPr>
          <a:xfrm>
            <a:off x="6514901" y="2297072"/>
            <a:ext cx="4867307" cy="3520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501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0" y="2072224"/>
            <a:ext cx="4800435" cy="3108543"/>
          </a:xfrm>
          <a:prstGeom prst="rect">
            <a:avLst/>
          </a:prstGeom>
          <a:noFill/>
        </p:spPr>
        <p:txBody>
          <a:bodyPr wrap="square" rtlCol="0">
            <a:spAutoFit/>
          </a:bodyPr>
          <a:lstStyle/>
          <a:p>
            <a:r>
              <a:rPr lang="en-US" sz="2800" dirty="0"/>
              <a:t>In the </a:t>
            </a:r>
            <a:r>
              <a:rPr lang="en-US" sz="2800" u="sng" dirty="0"/>
              <a:t>Sink</a:t>
            </a:r>
            <a:r>
              <a:rPr lang="en-US" sz="2800" dirty="0"/>
              <a:t> tab of the </a:t>
            </a:r>
            <a:r>
              <a:rPr lang="en-US" sz="2800" u="sng" dirty="0"/>
              <a:t>Copy data </a:t>
            </a:r>
            <a:r>
              <a:rPr lang="en-US" sz="2800" dirty="0"/>
              <a:t>activity, we will need to perform the same operations as we did in pipeline 2, but this time we insert the metadata values for the parameters.</a:t>
            </a:r>
          </a:p>
        </p:txBody>
      </p:sp>
      <p:pic>
        <p:nvPicPr>
          <p:cNvPr id="12" name="Picture 11">
            <a:extLst>
              <a:ext uri="{FF2B5EF4-FFF2-40B4-BE49-F238E27FC236}">
                <a16:creationId xmlns:a16="http://schemas.microsoft.com/office/drawing/2014/main" id="{964524FE-8E27-47D3-8E06-84C52D1B089E}"/>
              </a:ext>
            </a:extLst>
          </p:cNvPr>
          <p:cNvPicPr>
            <a:picLocks noChangeAspect="1"/>
          </p:cNvPicPr>
          <p:nvPr/>
        </p:nvPicPr>
        <p:blipFill>
          <a:blip r:embed="rId2"/>
          <a:stretch>
            <a:fillRect/>
          </a:stretch>
        </p:blipFill>
        <p:spPr>
          <a:xfrm>
            <a:off x="5743859" y="1228725"/>
            <a:ext cx="5866949" cy="5276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0743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1385972" y="2398328"/>
            <a:ext cx="9420055" cy="523220"/>
          </a:xfrm>
          <a:prstGeom prst="rect">
            <a:avLst/>
          </a:prstGeom>
          <a:noFill/>
        </p:spPr>
        <p:txBody>
          <a:bodyPr wrap="square" rtlCol="0">
            <a:spAutoFit/>
          </a:bodyPr>
          <a:lstStyle/>
          <a:p>
            <a:r>
              <a:rPr lang="en-US" sz="2800" dirty="0"/>
              <a:t>In the </a:t>
            </a:r>
            <a:r>
              <a:rPr lang="en-US" sz="2800" u="sng" dirty="0"/>
              <a:t>Mapping</a:t>
            </a:r>
            <a:r>
              <a:rPr lang="en-US" sz="2800" dirty="0"/>
              <a:t> tab, the red </a:t>
            </a:r>
            <a:r>
              <a:rPr lang="en-US" sz="2800" u="sng" dirty="0">
                <a:solidFill>
                  <a:srgbClr val="C00000"/>
                </a:solidFill>
              </a:rPr>
              <a:t>Failed</a:t>
            </a:r>
            <a:r>
              <a:rPr lang="en-US" sz="2800" dirty="0"/>
              <a:t> error is perfectly fine here.</a:t>
            </a:r>
          </a:p>
        </p:txBody>
      </p:sp>
      <p:pic>
        <p:nvPicPr>
          <p:cNvPr id="4" name="Picture 3">
            <a:extLst>
              <a:ext uri="{FF2B5EF4-FFF2-40B4-BE49-F238E27FC236}">
                <a16:creationId xmlns:a16="http://schemas.microsoft.com/office/drawing/2014/main" id="{F2C88327-7B6A-4D3E-9CA3-148CAA2C4A20}"/>
              </a:ext>
            </a:extLst>
          </p:cNvPr>
          <p:cNvPicPr>
            <a:picLocks noChangeAspect="1"/>
          </p:cNvPicPr>
          <p:nvPr/>
        </p:nvPicPr>
        <p:blipFill>
          <a:blip r:embed="rId2"/>
          <a:stretch>
            <a:fillRect/>
          </a:stretch>
        </p:blipFill>
        <p:spPr>
          <a:xfrm>
            <a:off x="1862137" y="3429000"/>
            <a:ext cx="8315325" cy="2152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2606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4597469" cy="2501692"/>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err="1"/>
              <a:t>CustomersMetadata</a:t>
            </a:r>
            <a:r>
              <a:rPr lang="en-US" sz="2800" dirty="0"/>
              <a:t> table.</a:t>
            </a:r>
          </a:p>
        </p:txBody>
      </p:sp>
      <p:pic>
        <p:nvPicPr>
          <p:cNvPr id="4" name="Picture 3">
            <a:extLst>
              <a:ext uri="{FF2B5EF4-FFF2-40B4-BE49-F238E27FC236}">
                <a16:creationId xmlns:a16="http://schemas.microsoft.com/office/drawing/2014/main" id="{58F557EB-7A0B-4B6F-8D52-8AF1B39AADEE}"/>
              </a:ext>
            </a:extLst>
          </p:cNvPr>
          <p:cNvPicPr>
            <a:picLocks noChangeAspect="1"/>
          </p:cNvPicPr>
          <p:nvPr/>
        </p:nvPicPr>
        <p:blipFill>
          <a:blip r:embed="rId2"/>
          <a:stretch>
            <a:fillRect/>
          </a:stretch>
        </p:blipFill>
        <p:spPr>
          <a:xfrm>
            <a:off x="5041664" y="2155345"/>
            <a:ext cx="6567487" cy="363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8707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2297936690"/>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i="0" u="none" strike="noStrike">
                          <a:solidFill>
                            <a:srgbClr val="000000"/>
                          </a:solidFill>
                          <a:effectLst/>
                          <a:latin typeface="+mn-lt"/>
                        </a:rPr>
                        <a:t>Column</a:t>
                      </a:r>
                    </a:p>
                  </a:txBody>
                  <a:tcPr marL="7620" marR="7620" marT="7620" marB="0" anchor="b"/>
                </a:tc>
                <a:tc>
                  <a:txBody>
                    <a:bodyPr/>
                    <a:lstStyle/>
                    <a:p>
                      <a:pPr algn="ctr" fontAlgn="b"/>
                      <a:r>
                        <a:rPr lang="en-US" sz="1600" b="1" i="0" u="none" strike="noStrike">
                          <a:solidFill>
                            <a:srgbClr val="000000"/>
                          </a:solidFill>
                          <a:effectLst/>
                          <a:latin typeface="+mn-lt"/>
                        </a:rPr>
                        <a:t>Value</a:t>
                      </a:r>
                    </a:p>
                  </a:txBody>
                  <a:tcPr marL="7620" marR="7620" marT="7620" marB="0" anchor="b"/>
                </a:tc>
                <a:extLst>
                  <a:ext uri="{0D108BD9-81ED-4DB2-BD59-A6C34878D82A}">
                    <a16:rowId xmlns:a16="http://schemas.microsoft.com/office/drawing/2014/main" val="2829618802"/>
                  </a:ext>
                </a:extLst>
              </a:tr>
              <a:tr h="273089">
                <a:tc>
                  <a:txBody>
                    <a:bodyPr/>
                    <a:lstStyle/>
                    <a:p>
                      <a:pPr algn="l" fontAlgn="b"/>
                      <a:r>
                        <a:rPr lang="en-US" sz="1600" b="0" i="0" u="none" strike="noStrike" dirty="0" err="1">
                          <a:solidFill>
                            <a:srgbClr val="000000"/>
                          </a:solidFill>
                          <a:effectLst/>
                          <a:latin typeface="+mn-lt"/>
                        </a:rPr>
                        <a:t>InsertDate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12/5/2021 18:18</a:t>
                      </a:r>
                    </a:p>
                  </a:txBody>
                  <a:tcPr marL="7620" marR="7620" marT="7620" marB="0" anchor="b"/>
                </a:tc>
                <a:extLst>
                  <a:ext uri="{0D108BD9-81ED-4DB2-BD59-A6C34878D82A}">
                    <a16:rowId xmlns:a16="http://schemas.microsoft.com/office/drawing/2014/main" val="789972473"/>
                  </a:ext>
                </a:extLst>
              </a:tr>
              <a:tr h="273089">
                <a:tc>
                  <a:txBody>
                    <a:bodyPr/>
                    <a:lstStyle/>
                    <a:p>
                      <a:pPr algn="l" fontAlgn="b"/>
                      <a:r>
                        <a:rPr lang="en-US" sz="1600" b="0" i="0" u="none" strike="noStrike" dirty="0" err="1">
                          <a:solidFill>
                            <a:srgbClr val="000000"/>
                          </a:solidFill>
                          <a:effectLst/>
                          <a:latin typeface="+mn-lt"/>
                        </a:rPr>
                        <a:t>CustomerName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Alan Turing</a:t>
                      </a:r>
                    </a:p>
                  </a:txBody>
                  <a:tcPr marL="7620" marR="7620" marT="7620" marB="0" anchor="b"/>
                </a:tc>
                <a:extLst>
                  <a:ext uri="{0D108BD9-81ED-4DB2-BD59-A6C34878D82A}">
                    <a16:rowId xmlns:a16="http://schemas.microsoft.com/office/drawing/2014/main" val="959855384"/>
                  </a:ext>
                </a:extLst>
              </a:tr>
              <a:tr h="273089">
                <a:tc>
                  <a:txBody>
                    <a:bodyPr/>
                    <a:lstStyle/>
                    <a:p>
                      <a:pPr algn="l" fontAlgn="b"/>
                      <a:r>
                        <a:rPr lang="en-US" sz="1600" b="0" i="0" u="none" strike="noStrike">
                          <a:solidFill>
                            <a:srgbClr val="000000"/>
                          </a:solidFill>
                          <a:effectLst/>
                          <a:latin typeface="+mn-lt"/>
                        </a:rPr>
                        <a:t>File_ItemName</a:t>
                      </a:r>
                    </a:p>
                  </a:txBody>
                  <a:tcPr marL="7620" marR="7620" marT="7620" marB="0" anchor="b"/>
                </a:tc>
                <a:tc>
                  <a:txBody>
                    <a:bodyPr/>
                    <a:lstStyle/>
                    <a:p>
                      <a:pPr algn="l" fontAlgn="b"/>
                      <a:r>
                        <a:rPr lang="en-US" sz="1600" b="0" i="0" u="none" strike="noStrike" dirty="0">
                          <a:solidFill>
                            <a:srgbClr val="000000"/>
                          </a:solidFill>
                          <a:effectLst/>
                          <a:latin typeface="+mn-lt"/>
                        </a:rPr>
                        <a:t>Customers_1.txt</a:t>
                      </a:r>
                    </a:p>
                  </a:txBody>
                  <a:tcPr marL="7620" marR="7620" marT="7620" marB="0" anchor="b"/>
                </a:tc>
                <a:extLst>
                  <a:ext uri="{0D108BD9-81ED-4DB2-BD59-A6C34878D82A}">
                    <a16:rowId xmlns:a16="http://schemas.microsoft.com/office/drawing/2014/main" val="3293261316"/>
                  </a:ext>
                </a:extLst>
              </a:tr>
              <a:tr h="273089">
                <a:tc>
                  <a:txBody>
                    <a:bodyPr/>
                    <a:lstStyle/>
                    <a:p>
                      <a:pPr algn="l" fontAlgn="b"/>
                      <a:r>
                        <a:rPr lang="en-US" sz="1600" b="0" i="0" u="none" strike="noStrike">
                          <a:solidFill>
                            <a:srgbClr val="000000"/>
                          </a:solidFill>
                          <a:effectLst/>
                          <a:latin typeface="+mn-lt"/>
                        </a:rPr>
                        <a:t>File_ItemType</a:t>
                      </a:r>
                    </a:p>
                  </a:txBody>
                  <a:tcPr marL="7620" marR="7620" marT="7620" marB="0" anchor="b"/>
                </a:tc>
                <a:tc>
                  <a:txBody>
                    <a:bodyPr/>
                    <a:lstStyle/>
                    <a:p>
                      <a:pPr algn="l" fontAlgn="b"/>
                      <a:r>
                        <a:rPr lang="en-US" sz="1600" b="0" i="0" u="none" strike="noStrike">
                          <a:solidFill>
                            <a:srgbClr val="000000"/>
                          </a:solidFill>
                          <a:effectLst/>
                          <a:latin typeface="+mn-lt"/>
                        </a:rPr>
                        <a:t>File</a:t>
                      </a:r>
                    </a:p>
                  </a:txBody>
                  <a:tcPr marL="7620" marR="7620" marT="7620" marB="0" anchor="b"/>
                </a:tc>
                <a:extLst>
                  <a:ext uri="{0D108BD9-81ED-4DB2-BD59-A6C34878D82A}">
                    <a16:rowId xmlns:a16="http://schemas.microsoft.com/office/drawing/2014/main" val="1293153446"/>
                  </a:ext>
                </a:extLst>
              </a:tr>
              <a:tr h="273089">
                <a:tc>
                  <a:txBody>
                    <a:bodyPr/>
                    <a:lstStyle/>
                    <a:p>
                      <a:pPr algn="l" fontAlgn="b"/>
                      <a:r>
                        <a:rPr lang="en-US" sz="1600" b="0" i="0" u="none" strike="noStrike" dirty="0" err="1">
                          <a:solidFill>
                            <a:srgbClr val="000000"/>
                          </a:solidFill>
                          <a:effectLst/>
                          <a:latin typeface="+mn-lt"/>
                        </a:rPr>
                        <a:t>File_Size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48</a:t>
                      </a:r>
                    </a:p>
                  </a:txBody>
                  <a:tcPr marL="7620" marR="7620" marT="7620" marB="0" anchor="b"/>
                </a:tc>
                <a:extLst>
                  <a:ext uri="{0D108BD9-81ED-4DB2-BD59-A6C34878D82A}">
                    <a16:rowId xmlns:a16="http://schemas.microsoft.com/office/drawing/2014/main" val="1589134075"/>
                  </a:ext>
                </a:extLst>
              </a:tr>
              <a:tr h="273089">
                <a:tc>
                  <a:txBody>
                    <a:bodyPr/>
                    <a:lstStyle/>
                    <a:p>
                      <a:pPr algn="l" fontAlgn="b"/>
                      <a:r>
                        <a:rPr lang="en-US" sz="1600" b="0" i="0" u="none" strike="noStrike">
                          <a:solidFill>
                            <a:srgbClr val="000000"/>
                          </a:solidFill>
                          <a:effectLst/>
                          <a:latin typeface="+mn-lt"/>
                        </a:rPr>
                        <a:t>File_LastModified</a:t>
                      </a:r>
                    </a:p>
                  </a:txBody>
                  <a:tcPr marL="7620" marR="7620" marT="7620" marB="0" anchor="b"/>
                </a:tc>
                <a:tc>
                  <a:txBody>
                    <a:bodyPr/>
                    <a:lstStyle/>
                    <a:p>
                      <a:pPr algn="l" fontAlgn="b"/>
                      <a:r>
                        <a:rPr lang="en-US" sz="1600" b="0" i="0" u="none" strike="noStrike">
                          <a:solidFill>
                            <a:srgbClr val="000000"/>
                          </a:solidFill>
                          <a:effectLst/>
                          <a:latin typeface="+mn-lt"/>
                        </a:rPr>
                        <a:t>12/2/2021 0:48</a:t>
                      </a:r>
                    </a:p>
                  </a:txBody>
                  <a:tcPr marL="7620" marR="7620" marT="7620" marB="0" anchor="b"/>
                </a:tc>
                <a:extLst>
                  <a:ext uri="{0D108BD9-81ED-4DB2-BD59-A6C34878D82A}">
                    <a16:rowId xmlns:a16="http://schemas.microsoft.com/office/drawing/2014/main" val="1266287145"/>
                  </a:ext>
                </a:extLst>
              </a:tr>
              <a:tr h="273089">
                <a:tc>
                  <a:txBody>
                    <a:bodyPr/>
                    <a:lstStyle/>
                    <a:p>
                      <a:pPr algn="l" fontAlgn="b"/>
                      <a:r>
                        <a:rPr lang="en-US" sz="1600" b="0" i="0" u="none" strike="noStrike">
                          <a:solidFill>
                            <a:srgbClr val="000000"/>
                          </a:solidFill>
                          <a:effectLst/>
                          <a:latin typeface="+mn-lt"/>
                        </a:rPr>
                        <a:t>File_ContentMD5</a:t>
                      </a:r>
                    </a:p>
                  </a:txBody>
                  <a:tcPr marL="7620" marR="7620" marT="7620" marB="0" anchor="b"/>
                </a:tc>
                <a:tc>
                  <a:txBody>
                    <a:bodyPr/>
                    <a:lstStyle/>
                    <a:p>
                      <a:pPr algn="l" fontAlgn="b"/>
                      <a:r>
                        <a:rPr lang="en-US" sz="1600" b="0" i="0" u="none" strike="noStrike">
                          <a:solidFill>
                            <a:srgbClr val="000000"/>
                          </a:solidFill>
                          <a:effectLst/>
                          <a:latin typeface="+mn-lt"/>
                        </a:rPr>
                        <a:t>n05np0tEsV8zCIBKcC4wHg==</a:t>
                      </a:r>
                    </a:p>
                  </a:txBody>
                  <a:tcPr marL="7620" marR="7620" marT="7620" marB="0" anchor="b"/>
                </a:tc>
                <a:extLst>
                  <a:ext uri="{0D108BD9-81ED-4DB2-BD59-A6C34878D82A}">
                    <a16:rowId xmlns:a16="http://schemas.microsoft.com/office/drawing/2014/main" val="1036716379"/>
                  </a:ext>
                </a:extLst>
              </a:tr>
              <a:tr h="273089">
                <a:tc>
                  <a:txBody>
                    <a:bodyPr/>
                    <a:lstStyle/>
                    <a:p>
                      <a:pPr algn="l" fontAlgn="b"/>
                      <a:r>
                        <a:rPr lang="en-US" sz="1600" b="0" i="0" u="none" strike="noStrike">
                          <a:solidFill>
                            <a:srgbClr val="000000"/>
                          </a:solidFill>
                          <a:effectLst/>
                          <a:latin typeface="+mn-lt"/>
                        </a:rPr>
                        <a:t>File_Structure</a:t>
                      </a:r>
                    </a:p>
                  </a:txBody>
                  <a:tcPr marL="7620" marR="7620" marT="7620" marB="0" anchor="b"/>
                </a:tc>
                <a:tc>
                  <a:txBody>
                    <a:bodyPr/>
                    <a:lstStyle/>
                    <a:p>
                      <a:pPr algn="l" fontAlgn="b"/>
                      <a:r>
                        <a:rPr lang="en-US" sz="1600" b="0" i="0" u="none" strike="noStrike">
                          <a:solidFill>
                            <a:srgbClr val="000000"/>
                          </a:solidFill>
                          <a:effectLst/>
                          <a:latin typeface="+mn-lt"/>
                        </a:rPr>
                        <a:t>System.Collections.Generic.List`1[System.Object]</a:t>
                      </a:r>
                    </a:p>
                  </a:txBody>
                  <a:tcPr marL="7620" marR="7620" marT="7620" marB="0" anchor="b"/>
                </a:tc>
                <a:extLst>
                  <a:ext uri="{0D108BD9-81ED-4DB2-BD59-A6C34878D82A}">
                    <a16:rowId xmlns:a16="http://schemas.microsoft.com/office/drawing/2014/main" val="3109470527"/>
                  </a:ext>
                </a:extLst>
              </a:tr>
              <a:tr h="273089">
                <a:tc>
                  <a:txBody>
                    <a:bodyPr/>
                    <a:lstStyle/>
                    <a:p>
                      <a:pPr algn="l" fontAlgn="b"/>
                      <a:r>
                        <a:rPr lang="en-US" sz="1600" b="0" i="0" u="none" strike="noStrike">
                          <a:solidFill>
                            <a:srgbClr val="000000"/>
                          </a:solidFill>
                          <a:effectLst/>
                          <a:latin typeface="+mn-lt"/>
                        </a:rPr>
                        <a:t>File_ColumnCount</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54885250"/>
                  </a:ext>
                </a:extLst>
              </a:tr>
              <a:tr h="273089">
                <a:tc>
                  <a:txBody>
                    <a:bodyPr/>
                    <a:lstStyle/>
                    <a:p>
                      <a:pPr algn="l" fontAlgn="b"/>
                      <a:r>
                        <a:rPr lang="en-US" sz="1600" b="0" i="0" u="none" strike="noStrike">
                          <a:solidFill>
                            <a:srgbClr val="000000"/>
                          </a:solidFill>
                          <a:effectLst/>
                          <a:latin typeface="+mn-lt"/>
                        </a:rPr>
                        <a:t>File_Exists</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437738677"/>
                  </a:ext>
                </a:extLst>
              </a:tr>
              <a:tr h="273089">
                <a:tc>
                  <a:txBody>
                    <a:bodyPr/>
                    <a:lstStyle/>
                    <a:p>
                      <a:pPr algn="l" fontAlgn="b"/>
                      <a:r>
                        <a:rPr lang="en-US" sz="1600" b="0" i="0" u="none" strike="noStrike" dirty="0" err="1">
                          <a:solidFill>
                            <a:srgbClr val="000000"/>
                          </a:solidFill>
                          <a:effectLst/>
                          <a:latin typeface="+mn-lt"/>
                        </a:rPr>
                        <a:t>System_DataFactoryName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dirty="0">
                          <a:solidFill>
                            <a:srgbClr val="000000"/>
                          </a:solidFill>
                          <a:effectLst/>
                          <a:latin typeface="+mn-lt"/>
                        </a:rPr>
                        <a:t>adf-datafactory-demo-01</a:t>
                      </a:r>
                    </a:p>
                  </a:txBody>
                  <a:tcPr marL="7620" marR="7620" marT="7620" marB="0" anchor="b"/>
                </a:tc>
                <a:extLst>
                  <a:ext uri="{0D108BD9-81ED-4DB2-BD59-A6C34878D82A}">
                    <a16:rowId xmlns:a16="http://schemas.microsoft.com/office/drawing/2014/main" val="982034607"/>
                  </a:ext>
                </a:extLst>
              </a:tr>
              <a:tr h="273089">
                <a:tc>
                  <a:txBody>
                    <a:bodyPr/>
                    <a:lstStyle/>
                    <a:p>
                      <a:pPr algn="l" fontAlgn="b"/>
                      <a:r>
                        <a:rPr lang="en-US" sz="1600" b="0" i="0" u="none" strike="noStrike">
                          <a:solidFill>
                            <a:srgbClr val="000000"/>
                          </a:solidFill>
                          <a:effectLst/>
                          <a:latin typeface="+mn-lt"/>
                        </a:rPr>
                        <a:t>System_PipelineName</a:t>
                      </a:r>
                    </a:p>
                  </a:txBody>
                  <a:tcPr marL="7620" marR="7620" marT="7620" marB="0" anchor="b"/>
                </a:tc>
                <a:tc>
                  <a:txBody>
                    <a:bodyPr/>
                    <a:lstStyle/>
                    <a:p>
                      <a:pPr algn="l" fontAlgn="b"/>
                      <a:r>
                        <a:rPr lang="en-US" sz="1600" b="0" i="0" u="none" strike="noStrike" dirty="0" err="1">
                          <a:solidFill>
                            <a:srgbClr val="000000"/>
                          </a:solidFill>
                          <a:effectLst/>
                          <a:latin typeface="+mn-lt"/>
                        </a:rPr>
                        <a:t>Insert_Customers_Metadata</a:t>
                      </a:r>
                      <a:endParaRPr lang="en-US" sz="16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806194414"/>
                  </a:ext>
                </a:extLst>
              </a:tr>
              <a:tr h="273089">
                <a:tc>
                  <a:txBody>
                    <a:bodyPr/>
                    <a:lstStyle/>
                    <a:p>
                      <a:pPr algn="l" fontAlgn="b"/>
                      <a:r>
                        <a:rPr lang="en-US" sz="1600" b="0" i="0" u="none" strike="noStrike">
                          <a:solidFill>
                            <a:srgbClr val="000000"/>
                          </a:solidFill>
                          <a:effectLst/>
                          <a:latin typeface="+mn-lt"/>
                        </a:rPr>
                        <a:t>System_PipelineRunId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1667222263"/>
                  </a:ext>
                </a:extLst>
              </a:tr>
              <a:tr h="273089">
                <a:tc>
                  <a:txBody>
                    <a:bodyPr/>
                    <a:lstStyle/>
                    <a:p>
                      <a:pPr algn="l" fontAlgn="b"/>
                      <a:r>
                        <a:rPr lang="en-US" sz="1600" b="0" i="0" u="none" strike="noStrike">
                          <a:solidFill>
                            <a:srgbClr val="000000"/>
                          </a:solidFill>
                          <a:effectLst/>
                          <a:latin typeface="+mn-lt"/>
                        </a:rPr>
                        <a:t>System_PipelineTriggerType</a:t>
                      </a:r>
                    </a:p>
                  </a:txBody>
                  <a:tcPr marL="7620" marR="7620" marT="7620" marB="0" anchor="b"/>
                </a:tc>
                <a:tc>
                  <a:txBody>
                    <a:bodyPr/>
                    <a:lstStyle/>
                    <a:p>
                      <a:pPr algn="l" fontAlgn="b"/>
                      <a:r>
                        <a:rPr lang="en-US" sz="1600" b="0" i="0" u="none" strike="noStrike">
                          <a:solidFill>
                            <a:srgbClr val="000000"/>
                          </a:solidFill>
                          <a:effectLst/>
                          <a:latin typeface="+mn-lt"/>
                        </a:rPr>
                        <a:t>ScheduleTrigger</a:t>
                      </a:r>
                    </a:p>
                  </a:txBody>
                  <a:tcPr marL="7620" marR="7620" marT="7620" marB="0" anchor="b"/>
                </a:tc>
                <a:extLst>
                  <a:ext uri="{0D108BD9-81ED-4DB2-BD59-A6C34878D82A}">
                    <a16:rowId xmlns:a16="http://schemas.microsoft.com/office/drawing/2014/main" val="3369799875"/>
                  </a:ext>
                </a:extLst>
              </a:tr>
              <a:tr h="273089">
                <a:tc>
                  <a:txBody>
                    <a:bodyPr/>
                    <a:lstStyle/>
                    <a:p>
                      <a:pPr algn="l" fontAlgn="b"/>
                      <a:r>
                        <a:rPr lang="en-US" sz="1600" b="0" i="0" u="none" strike="noStrike">
                          <a:solidFill>
                            <a:srgbClr val="000000"/>
                          </a:solidFill>
                          <a:effectLst/>
                          <a:latin typeface="+mn-lt"/>
                        </a:rPr>
                        <a:t>System_PipelineTriggerId</a:t>
                      </a:r>
                    </a:p>
                  </a:txBody>
                  <a:tcPr marL="7620" marR="7620" marT="7620" marB="0" anchor="b"/>
                </a:tc>
                <a:tc>
                  <a:txBody>
                    <a:bodyPr/>
                    <a:lstStyle/>
                    <a:p>
                      <a:pPr algn="l" fontAlgn="b"/>
                      <a:r>
                        <a:rPr lang="en-US" sz="1600" b="0" i="0" u="none" strike="noStrike">
                          <a:solidFill>
                            <a:srgbClr val="000000"/>
                          </a:solidFill>
                          <a:effectLst/>
                          <a:latin typeface="+mn-lt"/>
                        </a:rPr>
                        <a:t>NULL</a:t>
                      </a:r>
                    </a:p>
                  </a:txBody>
                  <a:tcPr marL="7620" marR="7620" marT="7620" marB="0" anchor="b"/>
                </a:tc>
                <a:extLst>
                  <a:ext uri="{0D108BD9-81ED-4DB2-BD59-A6C34878D82A}">
                    <a16:rowId xmlns:a16="http://schemas.microsoft.com/office/drawing/2014/main" val="3098877465"/>
                  </a:ext>
                </a:extLst>
              </a:tr>
              <a:tr h="273089">
                <a:tc>
                  <a:txBody>
                    <a:bodyPr/>
                    <a:lstStyle/>
                    <a:p>
                      <a:pPr algn="l" fontAlgn="b"/>
                      <a:r>
                        <a:rPr lang="en-US" sz="1600" b="0" i="0" u="none" strike="noStrike">
                          <a:solidFill>
                            <a:srgbClr val="000000"/>
                          </a:solidFill>
                          <a:effectLst/>
                          <a:latin typeface="+mn-lt"/>
                        </a:rPr>
                        <a:t>System_PipelineTriggerName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4193264433"/>
                  </a:ext>
                </a:extLst>
              </a:tr>
              <a:tr h="273089">
                <a:tc>
                  <a:txBody>
                    <a:bodyPr/>
                    <a:lstStyle/>
                    <a:p>
                      <a:pPr algn="l" fontAlgn="b"/>
                      <a:r>
                        <a:rPr lang="en-US" sz="1600" b="0" i="0" u="none" strike="noStrike">
                          <a:solidFill>
                            <a:srgbClr val="000000"/>
                          </a:solidFill>
                          <a:effectLst/>
                          <a:latin typeface="+mn-lt"/>
                        </a:rPr>
                        <a:t>System_PipelineTriggerTime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2946544595"/>
                  </a:ext>
                </a:extLst>
              </a:tr>
              <a:tr h="273089">
                <a:tc>
                  <a:txBody>
                    <a:bodyPr/>
                    <a:lstStyle/>
                    <a:p>
                      <a:pPr algn="l" fontAlgn="b"/>
                      <a:r>
                        <a:rPr lang="en-US" sz="1600" b="0" i="0" u="none" strike="noStrike">
                          <a:solidFill>
                            <a:srgbClr val="000000"/>
                          </a:solidFill>
                          <a:effectLst/>
                          <a:latin typeface="+mn-lt"/>
                        </a:rPr>
                        <a:t>System_PipelineGroupID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3875757951"/>
                  </a:ext>
                </a:extLst>
              </a:tr>
              <a:tr h="273089">
                <a:tc>
                  <a:txBody>
                    <a:bodyPr/>
                    <a:lstStyle/>
                    <a:p>
                      <a:pPr algn="l" fontAlgn="b"/>
                      <a:r>
                        <a:rPr lang="en-US" sz="1600" b="0" i="0" u="none" strike="noStrike">
                          <a:solidFill>
                            <a:srgbClr val="000000"/>
                          </a:solidFill>
                          <a:effectLst/>
                          <a:latin typeface="+mn-lt"/>
                        </a:rPr>
                        <a:t>System_PipelineTriggeredByPipelineName</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3966099292"/>
                  </a:ext>
                </a:extLst>
              </a:tr>
              <a:tr h="273089">
                <a:tc>
                  <a:txBody>
                    <a:bodyPr/>
                    <a:lstStyle/>
                    <a:p>
                      <a:pPr algn="l" fontAlgn="b"/>
                      <a:r>
                        <a:rPr lang="en-US" sz="1600" b="0" i="0" u="none" strike="noStrike">
                          <a:solidFill>
                            <a:srgbClr val="000000"/>
                          </a:solidFill>
                          <a:effectLst/>
                          <a:latin typeface="+mn-lt"/>
                        </a:rPr>
                        <a:t>System_PipelineTriggerByPipelineRundId</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1200329"/>
          </a:xfrm>
          <a:prstGeom prst="rect">
            <a:avLst/>
          </a:prstGeom>
          <a:noFill/>
        </p:spPr>
        <p:txBody>
          <a:bodyPr wrap="square" rtlCol="0">
            <a:spAutoFit/>
          </a:bodyPr>
          <a:lstStyle/>
          <a:p>
            <a:r>
              <a:rPr lang="en-US" dirty="0"/>
              <a:t>Example metadata from a </a:t>
            </a:r>
            <a:r>
              <a:rPr lang="en-US" u="sng" dirty="0"/>
              <a:t>scheduled trigger </a:t>
            </a:r>
            <a:r>
              <a:rPr lang="en-US" dirty="0"/>
              <a:t>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687147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871864902"/>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u="none" strike="noStrike" dirty="0">
                          <a:effectLst/>
                        </a:rPr>
                        <a:t>Column</a:t>
                      </a:r>
                      <a:endParaRPr lang="en-US" sz="1600" b="1" i="0" u="none" strike="noStrike" dirty="0">
                        <a:solidFill>
                          <a:srgbClr val="000000"/>
                        </a:solidFill>
                        <a:effectLst/>
                        <a:latin typeface="Calibri" panose="020F0502020204030204" pitchFamily="34" charset="0"/>
                      </a:endParaRPr>
                    </a:p>
                  </a:txBody>
                  <a:tcPr marL="7210" marR="7210" marT="7210" marB="0" anchor="b"/>
                </a:tc>
                <a:tc>
                  <a:txBody>
                    <a:bodyPr/>
                    <a:lstStyle/>
                    <a:p>
                      <a:pPr algn="ctr" fontAlgn="b"/>
                      <a:r>
                        <a:rPr lang="en-US" sz="1600" b="1" u="none" strike="noStrike" dirty="0">
                          <a:effectLst/>
                        </a:rPr>
                        <a:t>Value</a:t>
                      </a:r>
                      <a:endParaRPr lang="en-US" sz="1600" b="1"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829618802"/>
                  </a:ext>
                </a:extLst>
              </a:tr>
              <a:tr h="273089">
                <a:tc>
                  <a:txBody>
                    <a:bodyPr/>
                    <a:lstStyle/>
                    <a:p>
                      <a:pPr algn="l" fontAlgn="b"/>
                      <a:r>
                        <a:rPr lang="en-US" sz="1600" u="none" strike="noStrike">
                          <a:effectLst/>
                        </a:rPr>
                        <a:t>InsertDate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17:31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789972473"/>
                  </a:ext>
                </a:extLst>
              </a:tr>
              <a:tr h="273089">
                <a:tc>
                  <a:txBody>
                    <a:bodyPr/>
                    <a:lstStyle/>
                    <a:p>
                      <a:pPr algn="l" fontAlgn="b"/>
                      <a:r>
                        <a:rPr lang="en-US" sz="1600" u="none" strike="noStrike" dirty="0" err="1">
                          <a:effectLst/>
                        </a:rPr>
                        <a:t>CustomerName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Thales of Miletus</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59855384"/>
                  </a:ext>
                </a:extLst>
              </a:tr>
              <a:tr h="273089">
                <a:tc>
                  <a:txBody>
                    <a:bodyPr/>
                    <a:lstStyle/>
                    <a:p>
                      <a:pPr algn="l" fontAlgn="b"/>
                      <a:r>
                        <a:rPr lang="en-US" sz="1600" u="none" strike="noStrike">
                          <a:effectLst/>
                        </a:rPr>
                        <a:t>File_ItemName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Customers_1.txt</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293261316"/>
                  </a:ext>
                </a:extLst>
              </a:tr>
              <a:tr h="273089">
                <a:tc>
                  <a:txBody>
                    <a:bodyPr/>
                    <a:lstStyle/>
                    <a:p>
                      <a:pPr algn="l" fontAlgn="b"/>
                      <a:r>
                        <a:rPr lang="en-US" sz="1600" u="none" strike="noStrike" dirty="0" err="1">
                          <a:effectLst/>
                        </a:rPr>
                        <a:t>File_ItemType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File</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93153446"/>
                  </a:ext>
                </a:extLst>
              </a:tr>
              <a:tr h="273089">
                <a:tc>
                  <a:txBody>
                    <a:bodyPr/>
                    <a:lstStyle/>
                    <a:p>
                      <a:pPr algn="l" fontAlgn="b"/>
                      <a:r>
                        <a:rPr lang="en-US" sz="1600" u="none" strike="noStrike" dirty="0" err="1">
                          <a:effectLst/>
                        </a:rPr>
                        <a:t>File_Size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589134075"/>
                  </a:ext>
                </a:extLst>
              </a:tr>
              <a:tr h="273089">
                <a:tc>
                  <a:txBody>
                    <a:bodyPr/>
                    <a:lstStyle/>
                    <a:p>
                      <a:pPr algn="l" fontAlgn="b"/>
                      <a:r>
                        <a:rPr lang="en-US" sz="1600" u="none" strike="noStrike" dirty="0" err="1">
                          <a:effectLst/>
                        </a:rPr>
                        <a:t>File_LastModified</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12:34</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66287145"/>
                  </a:ext>
                </a:extLst>
              </a:tr>
              <a:tr h="273089">
                <a:tc>
                  <a:txBody>
                    <a:bodyPr/>
                    <a:lstStyle/>
                    <a:p>
                      <a:pPr algn="l" fontAlgn="b"/>
                      <a:r>
                        <a:rPr lang="en-US" sz="1600" u="none" strike="noStrike">
                          <a:effectLst/>
                        </a:rPr>
                        <a:t>File_ContentMD5</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YXwu44TeGEE14g03inSDwg==</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036716379"/>
                  </a:ext>
                </a:extLst>
              </a:tr>
              <a:tr h="273089">
                <a:tc>
                  <a:txBody>
                    <a:bodyPr/>
                    <a:lstStyle/>
                    <a:p>
                      <a:pPr algn="l" fontAlgn="b"/>
                      <a:r>
                        <a:rPr lang="en-US" sz="1600" u="none" strike="noStrike">
                          <a:effectLst/>
                        </a:rPr>
                        <a:t>File_Structure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System.Collections.Generic.List`1[System.Object]</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109470527"/>
                  </a:ext>
                </a:extLst>
              </a:tr>
              <a:tr h="273089">
                <a:tc>
                  <a:txBody>
                    <a:bodyPr/>
                    <a:lstStyle/>
                    <a:p>
                      <a:pPr algn="l" fontAlgn="b"/>
                      <a:r>
                        <a:rPr lang="en-US" sz="1600" u="none" strike="noStrike">
                          <a:effectLst/>
                        </a:rPr>
                        <a:t>File_ColumnCount</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54885250"/>
                  </a:ext>
                </a:extLst>
              </a:tr>
              <a:tr h="273089">
                <a:tc>
                  <a:txBody>
                    <a:bodyPr/>
                    <a:lstStyle/>
                    <a:p>
                      <a:pPr algn="l" fontAlgn="b"/>
                      <a:r>
                        <a:rPr lang="en-US" sz="1600" u="none" strike="noStrike" dirty="0" err="1">
                          <a:effectLst/>
                        </a:rPr>
                        <a:t>File_Exists</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37738677"/>
                  </a:ext>
                </a:extLst>
              </a:tr>
              <a:tr h="273089">
                <a:tc>
                  <a:txBody>
                    <a:bodyPr/>
                    <a:lstStyle/>
                    <a:p>
                      <a:pPr algn="l" fontAlgn="b"/>
                      <a:r>
                        <a:rPr lang="en-US" sz="1600" u="none" strike="noStrike" dirty="0" err="1">
                          <a:effectLst/>
                        </a:rPr>
                        <a:t>System_DataFactoryName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adf-datafactory-demo-01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82034607"/>
                  </a:ext>
                </a:extLst>
              </a:tr>
              <a:tr h="273089">
                <a:tc>
                  <a:txBody>
                    <a:bodyPr/>
                    <a:lstStyle/>
                    <a:p>
                      <a:pPr algn="l" fontAlgn="b"/>
                      <a:r>
                        <a:rPr lang="en-US" sz="1600" u="none" strike="noStrike" dirty="0" err="1">
                          <a:effectLst/>
                        </a:rPr>
                        <a:t>System_PipelineName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err="1">
                          <a:effectLst/>
                        </a:rPr>
                        <a:t>Insert_Customers_Metadata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06194414"/>
                  </a:ext>
                </a:extLst>
              </a:tr>
              <a:tr h="273089">
                <a:tc>
                  <a:txBody>
                    <a:bodyPr/>
                    <a:lstStyle/>
                    <a:p>
                      <a:pPr algn="l" fontAlgn="b"/>
                      <a:r>
                        <a:rPr lang="en-US" sz="1600" u="none" strike="noStrike">
                          <a:effectLst/>
                        </a:rPr>
                        <a:t>System_PipelineRunId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afde1fbf-32d8-47e0-b453-2d4340cc346a</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667222263"/>
                  </a:ext>
                </a:extLst>
              </a:tr>
              <a:tr h="273089">
                <a:tc>
                  <a:txBody>
                    <a:bodyPr/>
                    <a:lstStyle/>
                    <a:p>
                      <a:pPr algn="l" fontAlgn="b"/>
                      <a:r>
                        <a:rPr lang="en-US" sz="1600" u="none" strike="noStrike">
                          <a:effectLst/>
                        </a:rPr>
                        <a:t>System_PipelineTriggerType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Manual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369799875"/>
                  </a:ext>
                </a:extLst>
              </a:tr>
              <a:tr h="273089">
                <a:tc>
                  <a:txBody>
                    <a:bodyPr/>
                    <a:lstStyle/>
                    <a:p>
                      <a:pPr algn="l" fontAlgn="b"/>
                      <a:r>
                        <a:rPr lang="en-US" sz="1600" u="none" strike="noStrike">
                          <a:effectLst/>
                        </a:rPr>
                        <a:t>System_PipelineTriggerId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NULL</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098877465"/>
                  </a:ext>
                </a:extLst>
              </a:tr>
              <a:tr h="273089">
                <a:tc>
                  <a:txBody>
                    <a:bodyPr/>
                    <a:lstStyle/>
                    <a:p>
                      <a:pPr algn="l" fontAlgn="b"/>
                      <a:r>
                        <a:rPr lang="en-US" sz="1600" u="none" strike="noStrike">
                          <a:effectLst/>
                        </a:rPr>
                        <a:t>System_PipelineTriggerName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Sandbox</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193264433"/>
                  </a:ext>
                </a:extLst>
              </a:tr>
              <a:tr h="273089">
                <a:tc>
                  <a:txBody>
                    <a:bodyPr/>
                    <a:lstStyle/>
                    <a:p>
                      <a:pPr algn="l" fontAlgn="b"/>
                      <a:r>
                        <a:rPr lang="en-US" sz="1600" u="none" strike="noStrike">
                          <a:effectLst/>
                        </a:rPr>
                        <a:t>System_PipelineTriggerTime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Sandbox</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946544595"/>
                  </a:ext>
                </a:extLst>
              </a:tr>
              <a:tr h="273089">
                <a:tc>
                  <a:txBody>
                    <a:bodyPr/>
                    <a:lstStyle/>
                    <a:p>
                      <a:pPr algn="l" fontAlgn="b"/>
                      <a:r>
                        <a:rPr lang="en-US" sz="1600" u="none" strike="noStrike">
                          <a:effectLst/>
                        </a:rPr>
                        <a:t>System_PipelineGroupID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afde1fbf-32d8-47e0-b453-2d4340cc346a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75757951"/>
                  </a:ext>
                </a:extLst>
              </a:tr>
              <a:tr h="273089">
                <a:tc>
                  <a:txBody>
                    <a:bodyPr/>
                    <a:lstStyle/>
                    <a:p>
                      <a:pPr algn="l" fontAlgn="b"/>
                      <a:r>
                        <a:rPr lang="en-US" sz="1600" u="none" strike="noStrike">
                          <a:effectLst/>
                        </a:rPr>
                        <a:t>System_PipelineTriggeredByPipelineName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966099292"/>
                  </a:ext>
                </a:extLst>
              </a:tr>
              <a:tr h="273089">
                <a:tc>
                  <a:txBody>
                    <a:bodyPr/>
                    <a:lstStyle/>
                    <a:p>
                      <a:pPr algn="l" fontAlgn="b"/>
                      <a:r>
                        <a:rPr lang="en-US" sz="1600" u="none" strike="noStrike">
                          <a:effectLst/>
                        </a:rPr>
                        <a:t>System_PipelineTriggerByPipelineRundId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923330"/>
          </a:xfrm>
          <a:prstGeom prst="rect">
            <a:avLst/>
          </a:prstGeom>
          <a:noFill/>
        </p:spPr>
        <p:txBody>
          <a:bodyPr wrap="square" rtlCol="0">
            <a:spAutoFit/>
          </a:bodyPr>
          <a:lstStyle/>
          <a:p>
            <a:r>
              <a:rPr lang="en-US" dirty="0"/>
              <a:t>Example metadata from a </a:t>
            </a:r>
            <a:r>
              <a:rPr lang="en-US" u="sng" dirty="0"/>
              <a:t>debug</a:t>
            </a:r>
            <a:r>
              <a:rPr lang="en-US" dirty="0"/>
              <a:t> 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183296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10" name="Picture 9">
            <a:extLst>
              <a:ext uri="{FF2B5EF4-FFF2-40B4-BE49-F238E27FC236}">
                <a16:creationId xmlns:a16="http://schemas.microsoft.com/office/drawing/2014/main" id="{CB590C91-EBDE-4ACF-AE82-FA591D00E8F6}"/>
              </a:ext>
            </a:extLst>
          </p:cNvPr>
          <p:cNvPicPr>
            <a:picLocks noChangeAspect="1"/>
          </p:cNvPicPr>
          <p:nvPr/>
        </p:nvPicPr>
        <p:blipFill>
          <a:blip r:embed="rId2"/>
          <a:stretch>
            <a:fillRect/>
          </a:stretch>
        </p:blipFill>
        <p:spPr>
          <a:xfrm>
            <a:off x="710145" y="1750291"/>
            <a:ext cx="7495082" cy="4916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A9F31A8F-BBAB-4CFD-86E4-6DE24A18C7B7}"/>
              </a:ext>
            </a:extLst>
          </p:cNvPr>
          <p:cNvSpPr txBox="1"/>
          <p:nvPr/>
        </p:nvSpPr>
        <p:spPr>
          <a:xfrm>
            <a:off x="8534288" y="1831583"/>
            <a:ext cx="3205473" cy="3970318"/>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Using a dataset, we can specify the following metadata types in the </a:t>
            </a:r>
            <a:r>
              <a:rPr lang="en-US" u="sng" dirty="0"/>
              <a:t>Get Metadata </a:t>
            </a:r>
            <a:r>
              <a:rPr lang="en-US" dirty="0"/>
              <a:t>activity field list.</a:t>
            </a:r>
          </a:p>
          <a:p>
            <a:endParaRPr lang="en-US" dirty="0"/>
          </a:p>
          <a:p>
            <a:r>
              <a:rPr lang="en-US" dirty="0"/>
              <a:t>Some of the </a:t>
            </a:r>
            <a:r>
              <a:rPr lang="en-US" u="sng" dirty="0"/>
              <a:t>metadata types</a:t>
            </a:r>
            <a:r>
              <a:rPr lang="en-US" dirty="0"/>
              <a:t> are specific to folders, and some are specific to files.</a:t>
            </a:r>
          </a:p>
          <a:p>
            <a:endParaRPr lang="en-US" dirty="0"/>
          </a:p>
          <a:p>
            <a:pPr>
              <a:spcAft>
                <a:spcPts val="600"/>
              </a:spcAft>
            </a:pPr>
            <a:r>
              <a:rPr lang="en-US" dirty="0"/>
              <a:t>I’ve noted the type </a:t>
            </a:r>
            <a:r>
              <a:rPr lang="en-US" u="sng" dirty="0"/>
              <a:t>size</a:t>
            </a:r>
            <a:r>
              <a:rPr lang="en-US" dirty="0"/>
              <a:t> is listed in the documentation but does not appear in the </a:t>
            </a:r>
            <a:r>
              <a:rPr lang="en-US" u="sng" dirty="0"/>
              <a:t>Get Metadata </a:t>
            </a:r>
            <a:r>
              <a:rPr lang="en-US" dirty="0"/>
              <a:t>drop down, which we will see later.</a:t>
            </a:r>
          </a:p>
        </p:txBody>
      </p:sp>
    </p:spTree>
    <p:extLst>
      <p:ext uri="{BB962C8B-B14F-4D97-AF65-F5344CB8AC3E}">
        <p14:creationId xmlns:p14="http://schemas.microsoft.com/office/powerpoint/2010/main" val="42625878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Additionally, we can copy the customer files to a destination directory and append a date to the filename.</a:t>
            </a:r>
          </a:p>
          <a:p>
            <a:pPr defTabSz="457200">
              <a:spcBef>
                <a:spcPct val="20000"/>
              </a:spcBef>
              <a:spcAft>
                <a:spcPts val="600"/>
              </a:spcAft>
              <a:buClr>
                <a:schemeClr val="accent1"/>
              </a:buClr>
              <a:buSzPct val="92000"/>
            </a:pPr>
            <a:r>
              <a:rPr lang="en-US" sz="2800" dirty="0"/>
              <a:t>Create a parameterized dataset like the </a:t>
            </a:r>
            <a:r>
              <a:rPr lang="en-US" sz="2800" u="sng" dirty="0" err="1"/>
              <a:t>source_parameter</a:t>
            </a:r>
            <a:r>
              <a:rPr lang="en-US" sz="2800" u="sng" dirty="0"/>
              <a:t> </a:t>
            </a:r>
            <a:r>
              <a:rPr lang="en-US" sz="2800" dirty="0"/>
              <a:t>dataset we created.  Then use dynamic content to populate the filename.</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https://docs.microsoft.com/en-us/azure/data-factory/control-flow-expression-language-functions </a:t>
            </a:r>
          </a:p>
        </p:txBody>
      </p:sp>
    </p:spTree>
    <p:extLst>
      <p:ext uri="{BB962C8B-B14F-4D97-AF65-F5344CB8AC3E}">
        <p14:creationId xmlns:p14="http://schemas.microsoft.com/office/powerpoint/2010/main" val="3420935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If you want to populate a table with only the metadata and not the data in the text files, change the </a:t>
            </a:r>
            <a:r>
              <a:rPr lang="en-US" sz="2800" u="sng" dirty="0"/>
              <a:t>Copy data</a:t>
            </a:r>
            <a:r>
              <a:rPr lang="en-US" sz="2800" dirty="0"/>
              <a:t> activity to a </a:t>
            </a:r>
            <a:r>
              <a:rPr lang="en-US" sz="2800" u="sng" dirty="0"/>
              <a:t>Stored procedure</a:t>
            </a:r>
            <a:r>
              <a:rPr lang="en-US" sz="2800" dirty="0"/>
              <a:t> activity.</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https://docs.microsoft.com/en-us/azure/data-factory/transform-data-using-stored-procedure</a:t>
            </a:r>
          </a:p>
        </p:txBody>
      </p:sp>
    </p:spTree>
    <p:extLst>
      <p:ext uri="{BB962C8B-B14F-4D97-AF65-F5344CB8AC3E}">
        <p14:creationId xmlns:p14="http://schemas.microsoft.com/office/powerpoint/2010/main" val="346166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2834640"/>
            <a:ext cx="11029616" cy="1188720"/>
          </a:xfrm>
        </p:spPr>
        <p:txBody>
          <a:bodyPr>
            <a:normAutofit/>
          </a:bodyPr>
          <a:lstStyle/>
          <a:p>
            <a:pPr algn="ctr"/>
            <a:r>
              <a:rPr lang="en-US" sz="7200" dirty="0"/>
              <a:t>THE END</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endParaRPr lang="en-US" sz="2800" dirty="0">
              <a:solidFill>
                <a:schemeClr val="accent2"/>
              </a:solidFill>
            </a:endParaRPr>
          </a:p>
        </p:txBody>
      </p:sp>
    </p:spTree>
    <p:extLst>
      <p:ext uri="{BB962C8B-B14F-4D97-AF65-F5344CB8AC3E}">
        <p14:creationId xmlns:p14="http://schemas.microsoft.com/office/powerpoint/2010/main" val="325106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3167390"/>
            <a:ext cx="11298670" cy="523220"/>
          </a:xfrm>
          <a:prstGeom prst="rect">
            <a:avLst/>
          </a:prstGeom>
          <a:noFill/>
        </p:spPr>
        <p:txBody>
          <a:bodyPr wrap="square" rtlCol="0">
            <a:spAutoFit/>
          </a:bodyPr>
          <a:lstStyle/>
          <a:p>
            <a:pPr algn="ctr">
              <a:spcAft>
                <a:spcPts val="600"/>
              </a:spcAft>
            </a:pPr>
            <a:r>
              <a:rPr lang="en-US" sz="2800" dirty="0">
                <a:solidFill>
                  <a:srgbClr val="202124"/>
                </a:solidFill>
              </a:rPr>
              <a:t>Next, we will cover parameters and variables.</a:t>
            </a:r>
            <a:endParaRPr lang="en-US" sz="2800" b="1" u="sng" dirty="0">
              <a:solidFill>
                <a:srgbClr val="202124"/>
              </a:solidFill>
            </a:endParaRPr>
          </a:p>
        </p:txBody>
      </p:sp>
    </p:spTree>
    <p:extLst>
      <p:ext uri="{BB962C8B-B14F-4D97-AF65-F5344CB8AC3E}">
        <p14:creationId xmlns:p14="http://schemas.microsoft.com/office/powerpoint/2010/main" val="179439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1890876"/>
            <a:ext cx="11298670" cy="4201150"/>
          </a:xfrm>
          <a:prstGeom prst="rect">
            <a:avLst/>
          </a:prstGeom>
          <a:noFill/>
        </p:spPr>
        <p:txBody>
          <a:bodyPr wrap="square" rtlCol="0">
            <a:spAutoFit/>
          </a:bodyPr>
          <a:lstStyle/>
          <a:p>
            <a:pPr>
              <a:spcAft>
                <a:spcPts val="600"/>
              </a:spcAft>
            </a:pPr>
            <a:r>
              <a:rPr lang="en-US" sz="2800" b="1" u="sng" dirty="0">
                <a:solidFill>
                  <a:srgbClr val="202124"/>
                </a:solidFill>
              </a:rPr>
              <a:t>Parameters</a:t>
            </a:r>
            <a:endParaRPr lang="en-US" sz="2800" dirty="0">
              <a:solidFill>
                <a:srgbClr val="202124"/>
              </a:solidFill>
            </a:endParaRPr>
          </a:p>
          <a:p>
            <a:pPr marL="514350" indent="-514350">
              <a:buFont typeface="Wingdings" panose="05000000000000000000" pitchFamily="2" charset="2"/>
              <a:buChar char="§"/>
            </a:pPr>
            <a:r>
              <a:rPr lang="en-US" sz="2800" i="0" dirty="0">
                <a:solidFill>
                  <a:srgbClr val="202124"/>
                </a:solidFill>
                <a:effectLst/>
                <a:latin typeface="Franklin Gothic Book (Body)"/>
              </a:rPr>
              <a:t>A parameter is a named variable passed into a function by the callee.</a:t>
            </a:r>
          </a:p>
          <a:p>
            <a:pPr marL="514350" indent="-514350">
              <a:buFont typeface="Wingdings" panose="05000000000000000000" pitchFamily="2" charset="2"/>
              <a:buChar char="§"/>
            </a:pPr>
            <a:r>
              <a:rPr lang="en-US" sz="2800" dirty="0">
                <a:solidFill>
                  <a:srgbClr val="202124"/>
                </a:solidFill>
                <a:latin typeface="Franklin Gothic Book (Body)"/>
              </a:rPr>
              <a:t>The value of a parameter cannot be changed inside the function.</a:t>
            </a:r>
          </a:p>
          <a:p>
            <a:pPr marL="514350" indent="-514350">
              <a:spcAft>
                <a:spcPts val="600"/>
              </a:spcAft>
              <a:buFont typeface="Wingdings" panose="05000000000000000000" pitchFamily="2" charset="2"/>
              <a:buChar char="§"/>
            </a:pPr>
            <a:r>
              <a:rPr lang="en-US" sz="2800" i="0" dirty="0">
                <a:solidFill>
                  <a:srgbClr val="202124"/>
                </a:solidFill>
                <a:effectLst/>
                <a:latin typeface="Franklin Gothic Book (Body)"/>
              </a:rPr>
              <a:t>The values passed to a parameter are called arguments.</a:t>
            </a:r>
            <a:endParaRPr lang="en-US" sz="2800" dirty="0">
              <a:solidFill>
                <a:srgbClr val="202124"/>
              </a:solidFill>
            </a:endParaRPr>
          </a:p>
          <a:p>
            <a:pPr>
              <a:spcAft>
                <a:spcPts val="600"/>
              </a:spcAft>
            </a:pPr>
            <a:r>
              <a:rPr lang="en-US" sz="2800" b="1" u="sng" dirty="0">
                <a:solidFill>
                  <a:srgbClr val="202124"/>
                </a:solidFill>
              </a:rPr>
              <a:t>Variables</a:t>
            </a:r>
            <a:endParaRPr lang="en-US" sz="2800" dirty="0">
              <a:solidFill>
                <a:srgbClr val="202124"/>
              </a:solidFill>
            </a:endParaRPr>
          </a:p>
          <a:p>
            <a:pPr marL="457200" indent="-457200">
              <a:buFont typeface="Wingdings" panose="05000000000000000000" pitchFamily="2" charset="2"/>
              <a:buChar char="§"/>
            </a:pPr>
            <a:r>
              <a:rPr lang="en-US" sz="2800" dirty="0">
                <a:solidFill>
                  <a:srgbClr val="202124"/>
                </a:solidFill>
              </a:rPr>
              <a:t>A variable is a memory location.</a:t>
            </a:r>
            <a:endParaRPr lang="en-US" sz="2800" dirty="0"/>
          </a:p>
          <a:p>
            <a:pPr marL="457200" indent="-457200">
              <a:buFont typeface="Wingdings" panose="05000000000000000000" pitchFamily="2" charset="2"/>
              <a:buChar char="§"/>
            </a:pPr>
            <a:r>
              <a:rPr lang="en-US" sz="2800" dirty="0">
                <a:solidFill>
                  <a:srgbClr val="202124"/>
                </a:solidFill>
              </a:rPr>
              <a:t>The</a:t>
            </a:r>
            <a:r>
              <a:rPr lang="en-US" sz="2800" i="0" dirty="0">
                <a:solidFill>
                  <a:srgbClr val="202124"/>
                </a:solidFill>
                <a:effectLst/>
              </a:rPr>
              <a:t> value of a</a:t>
            </a:r>
            <a:r>
              <a:rPr lang="en-US" sz="2800" b="1" i="0" dirty="0">
                <a:solidFill>
                  <a:srgbClr val="202124"/>
                </a:solidFill>
                <a:effectLst/>
              </a:rPr>
              <a:t> </a:t>
            </a:r>
            <a:r>
              <a:rPr lang="en-US" sz="2800" dirty="0">
                <a:solidFill>
                  <a:srgbClr val="202124"/>
                </a:solidFill>
              </a:rPr>
              <a:t>v</a:t>
            </a:r>
            <a:r>
              <a:rPr lang="en-US" sz="2800" b="0" i="0" dirty="0">
                <a:solidFill>
                  <a:srgbClr val="202124"/>
                </a:solidFill>
                <a:effectLst/>
              </a:rPr>
              <a:t>ariable can change during program execution.</a:t>
            </a:r>
          </a:p>
          <a:p>
            <a:pPr marL="457200" indent="-457200">
              <a:buFont typeface="Wingdings" panose="05000000000000000000" pitchFamily="2" charset="2"/>
              <a:buChar char="§"/>
            </a:pPr>
            <a:r>
              <a:rPr lang="en-US" sz="2800" i="0" dirty="0">
                <a:solidFill>
                  <a:srgbClr val="333333"/>
                </a:solidFill>
                <a:effectLst/>
              </a:rPr>
              <a:t>Variables</a:t>
            </a:r>
            <a:r>
              <a:rPr lang="en-US" sz="2800" b="0" i="0" dirty="0">
                <a:solidFill>
                  <a:srgbClr val="333333"/>
                </a:solidFill>
                <a:effectLst/>
              </a:rPr>
              <a:t> are used to store information to be referenced and manipulated in a computer program.</a:t>
            </a:r>
            <a:endParaRPr lang="en-US" sz="2800" b="0" i="0" dirty="0">
              <a:solidFill>
                <a:srgbClr val="202124"/>
              </a:solidFill>
              <a:effectLst/>
            </a:endParaRPr>
          </a:p>
        </p:txBody>
      </p:sp>
    </p:spTree>
    <p:extLst>
      <p:ext uri="{BB962C8B-B14F-4D97-AF65-F5344CB8AC3E}">
        <p14:creationId xmlns:p14="http://schemas.microsoft.com/office/powerpoint/2010/main" val="6068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2095856"/>
            <a:ext cx="11092363" cy="4047262"/>
          </a:xfrm>
          <a:prstGeom prst="rect">
            <a:avLst/>
          </a:prstGeom>
          <a:noFill/>
        </p:spPr>
        <p:txBody>
          <a:bodyPr wrap="square" rtlCol="0">
            <a:spAutoFit/>
          </a:bodyPr>
          <a:lstStyle/>
          <a:p>
            <a:pPr>
              <a:spcAft>
                <a:spcPts val="600"/>
              </a:spcAft>
            </a:pPr>
            <a:r>
              <a:rPr lang="en-US" sz="2800" b="0" i="0" dirty="0">
                <a:solidFill>
                  <a:srgbClr val="171717"/>
                </a:solidFill>
                <a:effectLst/>
              </a:rPr>
              <a:t>You can use </a:t>
            </a:r>
            <a:r>
              <a:rPr lang="en-US" sz="2800" b="1" i="0" dirty="0">
                <a:solidFill>
                  <a:srgbClr val="171717"/>
                </a:solidFill>
                <a:effectLst/>
              </a:rPr>
              <a:t>parameters</a:t>
            </a:r>
            <a:r>
              <a:rPr lang="en-US" sz="2800" b="0" i="0" dirty="0">
                <a:solidFill>
                  <a:srgbClr val="171717"/>
                </a:solidFill>
                <a:effectLst/>
              </a:rPr>
              <a:t> to pass external values into:</a:t>
            </a:r>
          </a:p>
          <a:p>
            <a:pPr marL="457200" indent="-457200">
              <a:buAutoNum type="arabicParenR"/>
            </a:pPr>
            <a:r>
              <a:rPr lang="en-US" sz="2800" dirty="0">
                <a:solidFill>
                  <a:srgbClr val="171717"/>
                </a:solidFill>
              </a:rPr>
              <a:t>P</a:t>
            </a:r>
            <a:r>
              <a:rPr lang="en-US" sz="2800" b="0" i="0" dirty="0">
                <a:solidFill>
                  <a:srgbClr val="171717"/>
                </a:solidFill>
                <a:effectLst/>
              </a:rPr>
              <a:t>ipelines</a:t>
            </a:r>
          </a:p>
          <a:p>
            <a:pPr marL="457200" indent="-457200">
              <a:buAutoNum type="arabicParenR"/>
            </a:pPr>
            <a:r>
              <a:rPr lang="en-US" sz="2800" dirty="0">
                <a:solidFill>
                  <a:srgbClr val="171717"/>
                </a:solidFill>
              </a:rPr>
              <a:t>D</a:t>
            </a:r>
            <a:r>
              <a:rPr lang="en-US" sz="2800" b="0" i="0" dirty="0">
                <a:solidFill>
                  <a:srgbClr val="171717"/>
                </a:solidFill>
                <a:effectLst/>
              </a:rPr>
              <a:t>atasets</a:t>
            </a:r>
          </a:p>
          <a:p>
            <a:pPr marL="457200" indent="-457200">
              <a:buAutoNum type="arabicParenR"/>
            </a:pPr>
            <a:r>
              <a:rPr lang="en-US" sz="2800" dirty="0">
                <a:solidFill>
                  <a:srgbClr val="171717"/>
                </a:solidFill>
              </a:rPr>
              <a:t>L</a:t>
            </a:r>
            <a:r>
              <a:rPr lang="en-US" sz="2800" b="0" i="0" dirty="0">
                <a:solidFill>
                  <a:srgbClr val="171717"/>
                </a:solidFill>
                <a:effectLst/>
              </a:rPr>
              <a:t>inked </a:t>
            </a:r>
            <a:r>
              <a:rPr lang="en-US" sz="2800" dirty="0">
                <a:solidFill>
                  <a:srgbClr val="171717"/>
                </a:solidFill>
              </a:rPr>
              <a:t>S</a:t>
            </a:r>
            <a:r>
              <a:rPr lang="en-US" sz="2800" b="0" i="0" dirty="0">
                <a:solidFill>
                  <a:srgbClr val="171717"/>
                </a:solidFill>
                <a:effectLst/>
              </a:rPr>
              <a:t>ervices </a:t>
            </a:r>
          </a:p>
          <a:p>
            <a:pPr marL="457200" indent="-457200">
              <a:buAutoNum type="arabicParenR"/>
            </a:pPr>
            <a:r>
              <a:rPr lang="en-US" sz="2800" dirty="0">
                <a:solidFill>
                  <a:srgbClr val="171717"/>
                </a:solidFill>
              </a:rPr>
              <a:t>D</a:t>
            </a:r>
            <a:r>
              <a:rPr lang="en-US" sz="2800" b="0" i="0" dirty="0">
                <a:solidFill>
                  <a:srgbClr val="171717"/>
                </a:solidFill>
                <a:effectLst/>
              </a:rPr>
              <a:t>ata </a:t>
            </a:r>
            <a:r>
              <a:rPr lang="en-US" sz="2800" dirty="0">
                <a:solidFill>
                  <a:srgbClr val="171717"/>
                </a:solidFill>
              </a:rPr>
              <a:t>F</a:t>
            </a:r>
            <a:r>
              <a:rPr lang="en-US" sz="2800" b="0" i="0" dirty="0">
                <a:solidFill>
                  <a:srgbClr val="171717"/>
                </a:solidFill>
                <a:effectLst/>
              </a:rPr>
              <a:t>lows</a:t>
            </a:r>
          </a:p>
          <a:p>
            <a:pPr marL="457200" indent="-457200">
              <a:buAutoNum type="arabicParenR"/>
            </a:pPr>
            <a:endParaRPr lang="en-US" sz="2800" b="0" i="0" dirty="0">
              <a:solidFill>
                <a:srgbClr val="171717"/>
              </a:solidFill>
              <a:effectLst/>
            </a:endParaRPr>
          </a:p>
          <a:p>
            <a:pPr>
              <a:spcAft>
                <a:spcPts val="600"/>
              </a:spcAft>
            </a:pPr>
            <a:r>
              <a:rPr lang="en-US" sz="2800" b="0" i="0" dirty="0">
                <a:solidFill>
                  <a:srgbClr val="171717"/>
                </a:solidFill>
                <a:effectLst/>
              </a:rPr>
              <a:t>Once the </a:t>
            </a:r>
            <a:r>
              <a:rPr lang="en-US" sz="2800" b="1" i="0" dirty="0">
                <a:solidFill>
                  <a:srgbClr val="171717"/>
                </a:solidFill>
                <a:effectLst/>
              </a:rPr>
              <a:t>parameter</a:t>
            </a:r>
            <a:r>
              <a:rPr lang="en-US" sz="2800" b="0" i="0" dirty="0">
                <a:solidFill>
                  <a:srgbClr val="171717"/>
                </a:solidFill>
                <a:effectLst/>
              </a:rPr>
              <a:t> has been passed into the resource, it cannot be changed. By parameterizing resources, you can reuse them with different values each time.</a:t>
            </a:r>
            <a:endParaRPr lang="en-US" sz="2800" dirty="0"/>
          </a:p>
        </p:txBody>
      </p:sp>
    </p:spTree>
    <p:extLst>
      <p:ext uri="{BB962C8B-B14F-4D97-AF65-F5344CB8AC3E}">
        <p14:creationId xmlns:p14="http://schemas.microsoft.com/office/powerpoint/2010/main" val="7887533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12664</TotalTime>
  <Words>2404</Words>
  <Application>Microsoft Office PowerPoint</Application>
  <PresentationFormat>Widescreen</PresentationFormat>
  <Paragraphs>354</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Franklin Gothic Book</vt:lpstr>
      <vt:lpstr>Franklin Gothic Book (Body)</vt:lpstr>
      <vt:lpstr>Franklin Gothic Demi</vt:lpstr>
      <vt:lpstr>Wingdings</vt:lpstr>
      <vt:lpstr>Wingdings 2</vt:lpstr>
      <vt:lpstr>DividendVTI</vt:lpstr>
      <vt:lpstr>Azure data factory  File and pipeline metadata</vt:lpstr>
      <vt:lpstr>objective</vt:lpstr>
      <vt:lpstr>objective</vt:lpstr>
      <vt:lpstr>metadata</vt:lpstr>
      <vt:lpstr>metadata</vt:lpstr>
      <vt:lpstr>metadata</vt:lpstr>
      <vt:lpstr>Parameters vs variables</vt:lpstr>
      <vt:lpstr>Parameters vs variables</vt:lpstr>
      <vt:lpstr>Parameters vs variables</vt:lpstr>
      <vt:lpstr>Parameters vs variables</vt:lpstr>
      <vt:lpstr>Parameters vs variables</vt:lpstr>
      <vt:lpstr>Data factory</vt:lpstr>
      <vt:lpstr>Data factory</vt:lpstr>
      <vt:lpstr>Data factory</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2</vt:lpstr>
      <vt:lpstr>Pipeline 2</vt:lpstr>
      <vt:lpstr>Pipeline 2</vt:lpstr>
      <vt:lpstr>Pipeline 2</vt:lpstr>
      <vt:lpstr>Pipeline 2</vt:lpstr>
      <vt:lpstr>Pipeline 2</vt:lpstr>
      <vt:lpstr>Pipeline 2</vt:lpstr>
      <vt:lpstr>Pipeline 2</vt:lpstr>
      <vt:lpstr>Pipeline 2</vt:lpstr>
      <vt:lpstr>Pipeline 2</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PowerPoint Presentation</vt:lpstr>
      <vt:lpstr>PowerPoint Presentation</vt:lpstr>
      <vt:lpstr>ADDITIONAL</vt:lpstr>
      <vt:lpstr>ADDITIONAL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Scott Peters</dc:creator>
  <cp:lastModifiedBy>Peters, Scott</cp:lastModifiedBy>
  <cp:revision>7</cp:revision>
  <dcterms:created xsi:type="dcterms:W3CDTF">2021-11-26T21:08:14Z</dcterms:created>
  <dcterms:modified xsi:type="dcterms:W3CDTF">2023-02-02T20:44:53Z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