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8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>
            <a:extLst>
              <a:ext uri="{FF2B5EF4-FFF2-40B4-BE49-F238E27FC236}">
                <a16:creationId xmlns:a16="http://schemas.microsoft.com/office/drawing/2014/main" id="{298AA2B6-BB61-87F5-B600-1BA4BC224CE0}"/>
              </a:ext>
            </a:extLst>
          </p:cNvPr>
          <p:cNvGrpSpPr/>
          <p:nvPr/>
        </p:nvGrpSpPr>
        <p:grpSpPr>
          <a:xfrm>
            <a:off x="13726886" y="494846"/>
            <a:ext cx="4648200" cy="2215991"/>
            <a:chOff x="0" y="0"/>
            <a:chExt cx="2408296" cy="76045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30BDFDA-06B1-67E9-2422-5B6C367102C5}"/>
                </a:ext>
              </a:extLst>
            </p:cNvPr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0762A5EE-2A93-9727-1434-9D7A1D5254E9}"/>
                </a:ext>
              </a:extLst>
            </p:cNvPr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Freeform 2"/>
          <p:cNvSpPr/>
          <p:nvPr/>
        </p:nvSpPr>
        <p:spPr>
          <a:xfrm rot="19825807">
            <a:off x="11312140" y="4380214"/>
            <a:ext cx="10946941" cy="8896877"/>
          </a:xfrm>
          <a:custGeom>
            <a:avLst/>
            <a:gdLst/>
            <a:ahLst/>
            <a:cxnLst/>
            <a:rect l="l" t="t" r="r" b="b"/>
            <a:pathLst>
              <a:path w="10946941" h="8896877">
                <a:moveTo>
                  <a:pt x="0" y="0"/>
                </a:moveTo>
                <a:lnTo>
                  <a:pt x="10946941" y="0"/>
                </a:lnTo>
                <a:lnTo>
                  <a:pt x="10946941" y="8896877"/>
                </a:lnTo>
                <a:lnTo>
                  <a:pt x="0" y="889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-3243554" y="-1718684"/>
            <a:ext cx="5643741" cy="4114800"/>
          </a:xfrm>
          <a:custGeom>
            <a:avLst/>
            <a:gdLst/>
            <a:ahLst/>
            <a:cxnLst/>
            <a:rect l="l" t="t" r="r" b="b"/>
            <a:pathLst>
              <a:path w="5643741" h="4114800">
                <a:moveTo>
                  <a:pt x="0" y="0"/>
                </a:moveTo>
                <a:lnTo>
                  <a:pt x="5643740" y="0"/>
                </a:lnTo>
                <a:lnTo>
                  <a:pt x="5643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533400" y="3163146"/>
            <a:ext cx="144780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7200" spc="-149" dirty="0" err="1">
                <a:solidFill>
                  <a:srgbClr val="FFFFFF"/>
                </a:solidFill>
                <a:latin typeface="Poppins Bold"/>
              </a:rPr>
              <a:t>Escopo</a:t>
            </a:r>
            <a:r>
              <a:rPr lang="en-US" sz="7200" spc="-149" dirty="0">
                <a:solidFill>
                  <a:srgbClr val="FFFFFF"/>
                </a:solidFill>
                <a:latin typeface="Poppins Bold"/>
              </a:rPr>
              <a:t> do </a:t>
            </a:r>
            <a:r>
              <a:rPr lang="en-US" sz="7200" spc="-149" dirty="0" err="1">
                <a:solidFill>
                  <a:srgbClr val="FFFFFF"/>
                </a:solidFill>
                <a:latin typeface="Poppins Bold"/>
              </a:rPr>
              <a:t>Projeto</a:t>
            </a:r>
            <a:r>
              <a:rPr lang="en-US" sz="7200" spc="-149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6600" spc="-149" dirty="0">
                <a:solidFill>
                  <a:srgbClr val="FFFFFF"/>
                </a:solidFill>
                <a:latin typeface="Poppins Bold"/>
              </a:rPr>
              <a:t>para</a:t>
            </a:r>
            <a:r>
              <a:rPr lang="en-US" sz="7200" spc="-149" dirty="0">
                <a:solidFill>
                  <a:srgbClr val="FFFFFF"/>
                </a:solidFill>
                <a:latin typeface="Poppins Bold"/>
              </a:rPr>
              <a:t> a </a:t>
            </a:r>
            <a:r>
              <a:rPr lang="en-US" sz="7200" spc="-149" dirty="0" err="1">
                <a:solidFill>
                  <a:schemeClr val="accent1"/>
                </a:solidFill>
                <a:latin typeface="Poppins Bold"/>
              </a:rPr>
              <a:t>Empresa</a:t>
            </a:r>
            <a:r>
              <a:rPr lang="en-US" sz="7200" spc="-149" dirty="0">
                <a:solidFill>
                  <a:schemeClr val="accent1"/>
                </a:solidFill>
                <a:latin typeface="Poppins Bold"/>
              </a:rPr>
              <a:t> Contoso </a:t>
            </a:r>
            <a:r>
              <a:rPr lang="en-US" sz="7200" spc="-149" dirty="0" err="1">
                <a:solidFill>
                  <a:schemeClr val="accent1"/>
                </a:solidFill>
                <a:latin typeface="Poppins Bold"/>
              </a:rPr>
              <a:t>Advogados</a:t>
            </a:r>
            <a:endParaRPr lang="en-US" sz="7200" spc="-149" dirty="0">
              <a:solidFill>
                <a:schemeClr val="accent1"/>
              </a:solidFill>
              <a:latin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6192215"/>
            <a:ext cx="11277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600" dirty="0" err="1">
                <a:solidFill>
                  <a:srgbClr val="D9D9D9"/>
                </a:solidFill>
                <a:latin typeface="Poppins"/>
              </a:rPr>
              <a:t>Aluno</a:t>
            </a:r>
            <a:r>
              <a:rPr lang="en-US" sz="3600" dirty="0">
                <a:solidFill>
                  <a:srgbClr val="D9D9D9"/>
                </a:solidFill>
                <a:latin typeface="Poppins"/>
              </a:rPr>
              <a:t>: Gustavo </a:t>
            </a:r>
            <a:r>
              <a:rPr lang="en-US" sz="3600" dirty="0" err="1">
                <a:solidFill>
                  <a:srgbClr val="D9D9D9"/>
                </a:solidFill>
                <a:latin typeface="Poppins"/>
              </a:rPr>
              <a:t>Cerqueira</a:t>
            </a:r>
            <a:r>
              <a:rPr lang="en-US" sz="3600" dirty="0">
                <a:solidFill>
                  <a:srgbClr val="D9D9D9"/>
                </a:solidFill>
                <a:latin typeface="Poppins"/>
              </a:rPr>
              <a:t> </a:t>
            </a:r>
            <a:r>
              <a:rPr lang="en-US" sz="3600" dirty="0" err="1">
                <a:solidFill>
                  <a:srgbClr val="D9D9D9"/>
                </a:solidFill>
                <a:latin typeface="Poppins"/>
              </a:rPr>
              <a:t>Bonfim</a:t>
            </a:r>
            <a:r>
              <a:rPr lang="en-US" sz="3600" dirty="0">
                <a:solidFill>
                  <a:srgbClr val="D9D9D9"/>
                </a:solidFill>
                <a:latin typeface="Poppins"/>
              </a:rPr>
              <a:t> Oliveira</a:t>
            </a:r>
          </a:p>
          <a:p>
            <a:pPr algn="l"/>
            <a:r>
              <a:rPr lang="en-US" sz="3600" dirty="0">
                <a:solidFill>
                  <a:srgbClr val="D9D9D9"/>
                </a:solidFill>
                <a:latin typeface="Poppins"/>
              </a:rPr>
              <a:t>Cuso: </a:t>
            </a:r>
            <a:r>
              <a:rPr lang="en-US" sz="3600" dirty="0" err="1">
                <a:solidFill>
                  <a:srgbClr val="D9D9D9"/>
                </a:solidFill>
                <a:latin typeface="Poppins"/>
              </a:rPr>
              <a:t>Analíse</a:t>
            </a:r>
            <a:r>
              <a:rPr lang="en-US" sz="3600" dirty="0">
                <a:solidFill>
                  <a:srgbClr val="D9D9D9"/>
                </a:solidFill>
                <a:latin typeface="Poppins"/>
              </a:rPr>
              <a:t> e </a:t>
            </a:r>
            <a:r>
              <a:rPr lang="en-US" sz="3600" dirty="0" err="1">
                <a:solidFill>
                  <a:srgbClr val="D9D9D9"/>
                </a:solidFill>
                <a:latin typeface="Poppins"/>
              </a:rPr>
              <a:t>Desenvolvimento</a:t>
            </a:r>
            <a:r>
              <a:rPr lang="en-US" sz="3600" dirty="0">
                <a:solidFill>
                  <a:srgbClr val="D9D9D9"/>
                </a:solidFill>
                <a:latin typeface="Poppins"/>
              </a:rPr>
              <a:t> de </a:t>
            </a:r>
            <a:r>
              <a:rPr lang="en-US" sz="3600" dirty="0" err="1">
                <a:solidFill>
                  <a:srgbClr val="D9D9D9"/>
                </a:solidFill>
                <a:latin typeface="Poppins"/>
              </a:rPr>
              <a:t>Sistemas</a:t>
            </a:r>
            <a:endParaRPr lang="en-US" sz="3600" dirty="0">
              <a:solidFill>
                <a:srgbClr val="D9D9D9"/>
              </a:solidFill>
              <a:latin typeface="Poppi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AutoShape 6">
            <a:extLst>
              <a:ext uri="{FF2B5EF4-FFF2-40B4-BE49-F238E27FC236}">
                <a16:creationId xmlns:a16="http://schemas.microsoft.com/office/drawing/2014/main" id="{C3508DD1-4D62-6EF9-10C3-A5984A36D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FEIRA DE PROFISSÕES UNIRUY WYDEN em Salvador - Sympla">
            <a:extLst>
              <a:ext uri="{FF2B5EF4-FFF2-40B4-BE49-F238E27FC236}">
                <a16:creationId xmlns:a16="http://schemas.microsoft.com/office/drawing/2014/main" id="{B381B634-2069-DB15-8C21-1BBDCED2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0" y="-223045"/>
            <a:ext cx="3820424" cy="38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44726" y="2546276"/>
            <a:ext cx="11180674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6719"/>
              </a:lnSpc>
            </a:pP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Conclusão</a:t>
            </a:r>
            <a:endParaRPr lang="en-US" sz="5599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0" y="4255742"/>
            <a:ext cx="6212838" cy="288733"/>
            <a:chOff x="0" y="0"/>
            <a:chExt cx="1636303" cy="760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B3CEC9-F991-2936-2FB4-A31CA11631C9}"/>
              </a:ext>
            </a:extLst>
          </p:cNvPr>
          <p:cNvSpPr txBox="1"/>
          <p:nvPr/>
        </p:nvSpPr>
        <p:spPr>
          <a:xfrm>
            <a:off x="795576" y="5095288"/>
            <a:ext cx="17035224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Com essa solução do Escopo junto com o IoT na nuvem, a </a:t>
            </a:r>
            <a:r>
              <a:rPr lang="pt-BR" sz="4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Contoso</a:t>
            </a:r>
            <a:r>
              <a:rPr lang="pt-BR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Advogados Associados utilizando soluções baseadas em nuvem como o Azure Virtual Desktop e outros serviços do Azure, proporcionará uma plataforma segura, escalável e eficiente para suportar as operações da empresa podendo também monitorar e controlar as condições ambientais de seu escritório de forma eficiente e segura. Essa transformação não apenas atenderá às necessidades atuais, mas também preparará a </a:t>
            </a:r>
            <a:r>
              <a:rPr lang="pt-BR" sz="4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Contoso</a:t>
            </a:r>
            <a:r>
              <a:rPr lang="pt-BR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Advogados Associados para desafios futuros e permitirá uma maior agilidade e inovação no ambiente de trabalho.</a:t>
            </a:r>
            <a:endParaRPr lang="pt-BR" sz="40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39981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44726" y="2546276"/>
            <a:ext cx="828507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Solução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 de Desktop</a:t>
            </a:r>
          </a:p>
        </p:txBody>
      </p:sp>
      <p:sp>
        <p:nvSpPr>
          <p:cNvPr id="8" name="Freeform 8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0" y="4255742"/>
            <a:ext cx="6212838" cy="288733"/>
            <a:chOff x="0" y="0"/>
            <a:chExt cx="1636303" cy="760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pic>
        <p:nvPicPr>
          <p:cNvPr id="5" name="Picture 2" descr="Área de Trabalho Virtual do Azure para empresas - Azure Architecture Center  | Microsoft Learn">
            <a:extLst>
              <a:ext uri="{FF2B5EF4-FFF2-40B4-BE49-F238E27FC236}">
                <a16:creationId xmlns:a16="http://schemas.microsoft.com/office/drawing/2014/main" id="{8D381F03-6CB0-7CC2-2DDA-65555F48A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88" y="4798679"/>
            <a:ext cx="12645421" cy="54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44726" y="2546276"/>
            <a:ext cx="828507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Ambiente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em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Nuvem</a:t>
            </a:r>
            <a:endParaRPr lang="en-US" sz="5599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0" y="4255742"/>
            <a:ext cx="6212838" cy="288733"/>
            <a:chOff x="0" y="0"/>
            <a:chExt cx="1636303" cy="760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1EDDBC-A6BF-5150-D4C3-781A035ED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8" b="31671"/>
          <a:stretch/>
        </p:blipFill>
        <p:spPr bwMode="auto">
          <a:xfrm>
            <a:off x="6212838" y="4689136"/>
            <a:ext cx="5870053" cy="119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trodução ao Active Directory (AD) | by Doka | Medium">
            <a:extLst>
              <a:ext uri="{FF2B5EF4-FFF2-40B4-BE49-F238E27FC236}">
                <a16:creationId xmlns:a16="http://schemas.microsoft.com/office/drawing/2014/main" id="{2DCC6F4E-826B-B0B5-D1CC-C65044147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275560"/>
            <a:ext cx="3409093" cy="28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zure Files and AD DS – Part 1 | Journey Of The Geek">
            <a:extLst>
              <a:ext uri="{FF2B5EF4-FFF2-40B4-BE49-F238E27FC236}">
                <a16:creationId xmlns:a16="http://schemas.microsoft.com/office/drawing/2014/main" id="{01EEEE06-619F-9A83-8A2E-4785C21B8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27" y="6281003"/>
            <a:ext cx="2641161" cy="264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Exchange Online. O que é? Vantagens e Planos Disponíveis - myPartner">
            <a:extLst>
              <a:ext uri="{FF2B5EF4-FFF2-40B4-BE49-F238E27FC236}">
                <a16:creationId xmlns:a16="http://schemas.microsoft.com/office/drawing/2014/main" id="{2D62EBEC-E47A-01B8-5FCB-BAB9B463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85" y="5693690"/>
            <a:ext cx="5769593" cy="384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zure App Service. Simplificando o Desenvolvimento com o… | by Hugo Habbema  | May, 2024 | Medium">
            <a:extLst>
              <a:ext uri="{FF2B5EF4-FFF2-40B4-BE49-F238E27FC236}">
                <a16:creationId xmlns:a16="http://schemas.microsoft.com/office/drawing/2014/main" id="{C04FDE9D-EE02-5042-A3FA-B79E659EC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8" r="21788"/>
          <a:stretch/>
        </p:blipFill>
        <p:spPr bwMode="auto">
          <a:xfrm>
            <a:off x="15047925" y="6442170"/>
            <a:ext cx="2479340" cy="251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5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44726" y="2546276"/>
            <a:ext cx="828507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6719"/>
              </a:lnSpc>
            </a:pP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Iaas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, </a:t>
            </a: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Paas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ou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Saas</a:t>
            </a:r>
            <a:endParaRPr lang="en-US" sz="5599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0" y="4255742"/>
            <a:ext cx="6212838" cy="288733"/>
            <a:chOff x="0" y="0"/>
            <a:chExt cx="1636303" cy="760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F2AF20F-8941-ADDA-0DBF-D51408016770}"/>
              </a:ext>
            </a:extLst>
          </p:cNvPr>
          <p:cNvSpPr txBox="1"/>
          <p:nvPr/>
        </p:nvSpPr>
        <p:spPr>
          <a:xfrm>
            <a:off x="1295400" y="6667500"/>
            <a:ext cx="16125188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0D0D0D"/>
                </a:solidFill>
                <a:effectLst/>
                <a:latin typeface="ui-sans-serif"/>
              </a:rPr>
              <a:t>Active </a:t>
            </a:r>
            <a:r>
              <a:rPr lang="pt-BR" sz="4400" b="1" i="0" dirty="0" err="1">
                <a:solidFill>
                  <a:srgbClr val="0D0D0D"/>
                </a:solidFill>
                <a:effectLst/>
                <a:latin typeface="ui-sans-serif"/>
              </a:rPr>
              <a:t>Directory</a:t>
            </a:r>
            <a:r>
              <a:rPr lang="pt-BR" sz="4400" b="1" i="0" dirty="0">
                <a:solidFill>
                  <a:srgbClr val="0D0D0D"/>
                </a:solidFill>
                <a:effectLst/>
                <a:latin typeface="ui-sans-serif"/>
              </a:rPr>
              <a:t> (AD):</a:t>
            </a:r>
            <a:r>
              <a:rPr lang="pt-BR" sz="4400" b="0" i="0" dirty="0">
                <a:solidFill>
                  <a:srgbClr val="0D0D0D"/>
                </a:solidFill>
                <a:effectLst/>
                <a:latin typeface="ui-sans-serif"/>
              </a:rPr>
              <a:t> IaaS (Azure Active </a:t>
            </a:r>
            <a:r>
              <a:rPr lang="pt-BR" sz="4400" b="0" i="0" dirty="0" err="1">
                <a:solidFill>
                  <a:srgbClr val="0D0D0D"/>
                </a:solidFill>
                <a:effectLst/>
                <a:latin typeface="ui-sans-serif"/>
              </a:rPr>
              <a:t>Directory</a:t>
            </a:r>
            <a:r>
              <a:rPr lang="pt-BR" sz="4400" b="0" i="0" dirty="0">
                <a:solidFill>
                  <a:srgbClr val="0D0D0D"/>
                </a:solidFill>
                <a:effectLst/>
                <a:latin typeface="ui-sans-serif"/>
              </a:rPr>
              <a:t>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0D0D0D"/>
                </a:solidFill>
                <a:effectLst/>
                <a:latin typeface="ui-sans-serif"/>
              </a:rPr>
              <a:t>File Server:</a:t>
            </a:r>
            <a:r>
              <a:rPr lang="pt-BR" sz="4400" b="0" i="0" dirty="0">
                <a:solidFill>
                  <a:srgbClr val="0D0D0D"/>
                </a:solidFill>
                <a:effectLst/>
                <a:latin typeface="ui-sans-serif"/>
              </a:rPr>
              <a:t> PaaS (Azure Files).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0D0D0D"/>
                </a:solidFill>
                <a:effectLst/>
                <a:latin typeface="ui-sans-serif"/>
              </a:rPr>
              <a:t>Exchange:</a:t>
            </a:r>
            <a:r>
              <a:rPr lang="pt-BR" sz="4400" b="0" i="0" dirty="0">
                <a:solidFill>
                  <a:srgbClr val="0D0D0D"/>
                </a:solidFill>
                <a:effectLst/>
                <a:latin typeface="ui-sans-serif"/>
              </a:rPr>
              <a:t> SaaS (Exchange Online, parte do Microsoft 365).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0D0D0D"/>
                </a:solidFill>
                <a:effectLst/>
                <a:latin typeface="ui-sans-serif"/>
              </a:rPr>
              <a:t>Aplicação:</a:t>
            </a:r>
            <a:r>
              <a:rPr lang="pt-BR" sz="4400" b="0" i="0" dirty="0">
                <a:solidFill>
                  <a:srgbClr val="0D0D0D"/>
                </a:solidFill>
                <a:effectLst/>
                <a:latin typeface="ui-sans-serif"/>
              </a:rPr>
              <a:t> Depende da forma como a aplicação é hospedada. Pode ser IaaS (máquinas virtuais do Azure) ou PaaS (Azure App Service).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76A524C-CADD-2596-E986-4C94BEA02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31618"/>
          <a:stretch/>
        </p:blipFill>
        <p:spPr bwMode="auto">
          <a:xfrm>
            <a:off x="4482687" y="4612402"/>
            <a:ext cx="9322621" cy="17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97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44726" y="2546276"/>
            <a:ext cx="11180674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6719"/>
              </a:lnSpc>
            </a:pP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Controlador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 de </a:t>
            </a: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Domínio</a:t>
            </a:r>
            <a:endParaRPr lang="en-US" sz="5599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0" y="4255742"/>
            <a:ext cx="6212838" cy="288733"/>
            <a:chOff x="0" y="0"/>
            <a:chExt cx="1636303" cy="760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76A524C-CADD-2596-E986-4C94BEA02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2" b="31618"/>
          <a:stretch/>
        </p:blipFill>
        <p:spPr bwMode="auto">
          <a:xfrm>
            <a:off x="4343400" y="4689136"/>
            <a:ext cx="9322621" cy="17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0EE8C7D-11C8-5F00-9E02-65C5C3515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47" y="6574221"/>
            <a:ext cx="3314702" cy="33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16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44726" y="2546276"/>
            <a:ext cx="11180674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6719"/>
              </a:lnSpc>
            </a:pP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Orçamento</a:t>
            </a:r>
            <a:endParaRPr lang="en-US" sz="5599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0" y="4255742"/>
            <a:ext cx="6212838" cy="288733"/>
            <a:chOff x="0" y="0"/>
            <a:chExt cx="1636303" cy="760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pic>
        <p:nvPicPr>
          <p:cNvPr id="5122" name="Picture 2" descr="Orçamento dos bancos em tecnologia chega a R$ 30,1 bilhões em 2021 e pode  atingir R$ 35,5 bilhões em 2022">
            <a:extLst>
              <a:ext uri="{FF2B5EF4-FFF2-40B4-BE49-F238E27FC236}">
                <a16:creationId xmlns:a16="http://schemas.microsoft.com/office/drawing/2014/main" id="{838EF9B6-6115-ABC6-8CC3-F51FC038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94" y="4808783"/>
            <a:ext cx="82867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7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>
            <a:extLst>
              <a:ext uri="{FF2B5EF4-FFF2-40B4-BE49-F238E27FC236}">
                <a16:creationId xmlns:a16="http://schemas.microsoft.com/office/drawing/2014/main" id="{298AA2B6-BB61-87F5-B600-1BA4BC224CE0}"/>
              </a:ext>
            </a:extLst>
          </p:cNvPr>
          <p:cNvGrpSpPr/>
          <p:nvPr/>
        </p:nvGrpSpPr>
        <p:grpSpPr>
          <a:xfrm>
            <a:off x="13726886" y="494846"/>
            <a:ext cx="4648200" cy="2215991"/>
            <a:chOff x="0" y="0"/>
            <a:chExt cx="2408296" cy="76045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30BDFDA-06B1-67E9-2422-5B6C367102C5}"/>
                </a:ext>
              </a:extLst>
            </p:cNvPr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0762A5EE-2A93-9727-1434-9D7A1D5254E9}"/>
                </a:ext>
              </a:extLst>
            </p:cNvPr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Freeform 2"/>
          <p:cNvSpPr/>
          <p:nvPr/>
        </p:nvSpPr>
        <p:spPr>
          <a:xfrm rot="19825807">
            <a:off x="11312140" y="4380214"/>
            <a:ext cx="10946941" cy="8896877"/>
          </a:xfrm>
          <a:custGeom>
            <a:avLst/>
            <a:gdLst/>
            <a:ahLst/>
            <a:cxnLst/>
            <a:rect l="l" t="t" r="r" b="b"/>
            <a:pathLst>
              <a:path w="10946941" h="8896877">
                <a:moveTo>
                  <a:pt x="0" y="0"/>
                </a:moveTo>
                <a:lnTo>
                  <a:pt x="10946941" y="0"/>
                </a:lnTo>
                <a:lnTo>
                  <a:pt x="10946941" y="8896877"/>
                </a:lnTo>
                <a:lnTo>
                  <a:pt x="0" y="889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-3243554" y="-1718684"/>
            <a:ext cx="5643741" cy="4114800"/>
          </a:xfrm>
          <a:custGeom>
            <a:avLst/>
            <a:gdLst/>
            <a:ahLst/>
            <a:cxnLst/>
            <a:rect l="l" t="t" r="r" b="b"/>
            <a:pathLst>
              <a:path w="5643741" h="4114800">
                <a:moveTo>
                  <a:pt x="0" y="0"/>
                </a:moveTo>
                <a:lnTo>
                  <a:pt x="5643740" y="0"/>
                </a:lnTo>
                <a:lnTo>
                  <a:pt x="56437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457200" y="4216210"/>
            <a:ext cx="144780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7200" spc="-149" dirty="0" err="1">
                <a:solidFill>
                  <a:srgbClr val="FFFFFF"/>
                </a:solidFill>
                <a:latin typeface="Poppins Bold"/>
              </a:rPr>
              <a:t>Solução</a:t>
            </a:r>
            <a:r>
              <a:rPr lang="en-US" sz="7200" spc="-149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7200" spc="-149" dirty="0" err="1">
                <a:solidFill>
                  <a:srgbClr val="FFFFFF"/>
                </a:solidFill>
                <a:latin typeface="Poppins Bold"/>
              </a:rPr>
              <a:t>em</a:t>
            </a:r>
            <a:r>
              <a:rPr lang="en-US" sz="7200" spc="-149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en-US" sz="7200" spc="-149" dirty="0" err="1">
                <a:solidFill>
                  <a:srgbClr val="FFFFFF"/>
                </a:solidFill>
                <a:latin typeface="Poppins Bold"/>
              </a:rPr>
              <a:t>Iot</a:t>
            </a:r>
            <a:r>
              <a:rPr lang="en-US" sz="7200" spc="-149" dirty="0">
                <a:solidFill>
                  <a:srgbClr val="FFFFFF"/>
                </a:solidFill>
                <a:latin typeface="Poppins Bold"/>
              </a:rPr>
              <a:t> para </a:t>
            </a:r>
            <a:r>
              <a:rPr lang="en-US" sz="7200" spc="-149" dirty="0" err="1">
                <a:solidFill>
                  <a:srgbClr val="FFFFFF"/>
                </a:solidFill>
                <a:latin typeface="Poppins Bold"/>
              </a:rPr>
              <a:t>Empresa</a:t>
            </a:r>
            <a:r>
              <a:rPr lang="en-US" sz="7200" spc="-149" dirty="0">
                <a:solidFill>
                  <a:srgbClr val="FFFFFF"/>
                </a:solidFill>
                <a:latin typeface="Poppins Bold"/>
              </a:rPr>
              <a:t> Contoso </a:t>
            </a:r>
            <a:r>
              <a:rPr lang="en-US" sz="7200" spc="-149" dirty="0" err="1">
                <a:solidFill>
                  <a:srgbClr val="FFFFFF"/>
                </a:solidFill>
                <a:latin typeface="Poppins Bold"/>
              </a:rPr>
              <a:t>Advogados</a:t>
            </a:r>
            <a:endParaRPr lang="en-US" sz="7200" spc="-149" dirty="0">
              <a:solidFill>
                <a:schemeClr val="accent1"/>
              </a:solidFill>
              <a:latin typeface="Poppins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08296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AutoShape 6">
            <a:extLst>
              <a:ext uri="{FF2B5EF4-FFF2-40B4-BE49-F238E27FC236}">
                <a16:creationId xmlns:a16="http://schemas.microsoft.com/office/drawing/2014/main" id="{C3508DD1-4D62-6EF9-10C3-A5984A36D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FEIRA DE PROFISSÕES UNIRUY WYDEN em Salvador - Sympla">
            <a:extLst>
              <a:ext uri="{FF2B5EF4-FFF2-40B4-BE49-F238E27FC236}">
                <a16:creationId xmlns:a16="http://schemas.microsoft.com/office/drawing/2014/main" id="{B381B634-2069-DB15-8C21-1BBDCED2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0" y="-223045"/>
            <a:ext cx="3820424" cy="382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7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44726" y="2546276"/>
            <a:ext cx="11180674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6719"/>
              </a:lnSpc>
            </a:pP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Objetivos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 do </a:t>
            </a: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projeto</a:t>
            </a:r>
            <a:endParaRPr lang="en-US" sz="5599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0" y="4255742"/>
            <a:ext cx="6212838" cy="288733"/>
            <a:chOff x="0" y="0"/>
            <a:chExt cx="1636303" cy="760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B3CEC9-F991-2936-2FB4-A31CA11631C9}"/>
              </a:ext>
            </a:extLst>
          </p:cNvPr>
          <p:cNvSpPr txBox="1"/>
          <p:nvPr/>
        </p:nvSpPr>
        <p:spPr>
          <a:xfrm>
            <a:off x="1155883" y="6022813"/>
            <a:ext cx="16125188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0D0D0D"/>
                </a:solidFill>
                <a:effectLst/>
                <a:latin typeface="ui-sans-serif"/>
              </a:rPr>
              <a:t>Monitorar Condições Ambientais;</a:t>
            </a:r>
            <a:endParaRPr lang="pt-BR" sz="4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0D0D0D"/>
                </a:solidFill>
                <a:effectLst/>
                <a:latin typeface="ui-sans-serif"/>
              </a:rPr>
              <a:t>Eficiência Energética;</a:t>
            </a:r>
            <a:endParaRPr lang="pt-BR" sz="4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rgbClr val="0D0D0D"/>
                </a:solidFill>
                <a:latin typeface="ui-sans-serif"/>
              </a:rPr>
              <a:t>Segurança.</a:t>
            </a:r>
            <a:endParaRPr lang="pt-BR" sz="44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21482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888177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234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44726" y="2546276"/>
            <a:ext cx="11180674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6719"/>
              </a:lnSpc>
            </a:pP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Objetivos</a:t>
            </a:r>
            <a:r>
              <a:rPr lang="en-US" sz="5599" dirty="0">
                <a:solidFill>
                  <a:srgbClr val="FFFFFF"/>
                </a:solidFill>
                <a:latin typeface="Poppins Bold"/>
              </a:rPr>
              <a:t> do </a:t>
            </a:r>
            <a:r>
              <a:rPr lang="en-US" sz="5599" dirty="0" err="1">
                <a:solidFill>
                  <a:srgbClr val="FFFFFF"/>
                </a:solidFill>
                <a:latin typeface="Poppins Bold"/>
              </a:rPr>
              <a:t>projeto</a:t>
            </a:r>
            <a:endParaRPr lang="en-US" sz="5599" dirty="0">
              <a:solidFill>
                <a:srgbClr val="FFFFFF"/>
              </a:solidFill>
              <a:latin typeface="Poppins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786888" y="629992"/>
            <a:ext cx="6267753" cy="5093974"/>
          </a:xfrm>
          <a:custGeom>
            <a:avLst/>
            <a:gdLst/>
            <a:ahLst/>
            <a:cxnLst/>
            <a:rect l="l" t="t" r="r" b="b"/>
            <a:pathLst>
              <a:path w="6267753" h="5093974">
                <a:moveTo>
                  <a:pt x="0" y="0"/>
                </a:moveTo>
                <a:lnTo>
                  <a:pt x="6267752" y="0"/>
                </a:lnTo>
                <a:lnTo>
                  <a:pt x="6267752" y="5093973"/>
                </a:lnTo>
                <a:lnTo>
                  <a:pt x="0" y="509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0" y="3867579"/>
            <a:ext cx="6212838" cy="288733"/>
            <a:chOff x="0" y="0"/>
            <a:chExt cx="1636303" cy="760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6303" cy="76045"/>
            </a:xfrm>
            <a:custGeom>
              <a:avLst/>
              <a:gdLst/>
              <a:ahLst/>
              <a:cxnLst/>
              <a:rect l="l" t="t" r="r" b="b"/>
              <a:pathLst>
                <a:path w="1636303" h="76045">
                  <a:moveTo>
                    <a:pt x="0" y="0"/>
                  </a:moveTo>
                  <a:lnTo>
                    <a:pt x="1636303" y="0"/>
                  </a:lnTo>
                  <a:lnTo>
                    <a:pt x="1636303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6303" cy="1141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B3CEC9-F991-2936-2FB4-A31CA11631C9}"/>
              </a:ext>
            </a:extLst>
          </p:cNvPr>
          <p:cNvSpPr txBox="1"/>
          <p:nvPr/>
        </p:nvSpPr>
        <p:spPr>
          <a:xfrm>
            <a:off x="482467" y="5372100"/>
            <a:ext cx="573037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Sensores IoT:</a:t>
            </a:r>
            <a:endParaRPr lang="pt-BR" sz="2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Sensores de temperatura e umidade.</a:t>
            </a:r>
          </a:p>
          <a:p>
            <a:pPr algn="l"/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Sensores de iluminação.</a:t>
            </a:r>
          </a:p>
          <a:p>
            <a:pPr algn="l"/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Sensores de movimento e presença.</a:t>
            </a:r>
          </a:p>
          <a:p>
            <a:pPr algn="l"/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Sensores de fumaça e segurança.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B25905-E784-F840-8239-F5B2522572BD}"/>
              </a:ext>
            </a:extLst>
          </p:cNvPr>
          <p:cNvSpPr txBox="1"/>
          <p:nvPr/>
        </p:nvSpPr>
        <p:spPr>
          <a:xfrm>
            <a:off x="6493290" y="5254471"/>
            <a:ext cx="117947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Plataforma de Nuvem (Azure):</a:t>
            </a:r>
            <a:endParaRPr lang="pt-BR" sz="2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Azure IoT Hub:</a:t>
            </a:r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Gerencia a comunicação entre os dispositivos IoT e a nuvem.</a:t>
            </a:r>
          </a:p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Azure </a:t>
            </a:r>
            <a:r>
              <a:rPr lang="pt-B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Stream</a:t>
            </a:r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B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Analytics</a:t>
            </a:r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Processa os dados em tempo real.</a:t>
            </a:r>
          </a:p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Azure </a:t>
            </a:r>
            <a:r>
              <a:rPr lang="pt-B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Functions</a:t>
            </a:r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Executa ações automáticas com base em regras e eventos.</a:t>
            </a:r>
          </a:p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Azure </a:t>
            </a:r>
            <a:r>
              <a:rPr lang="pt-B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Blob</a:t>
            </a:r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pt-B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Storage</a:t>
            </a:r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Armazena os dados coletados.</a:t>
            </a:r>
          </a:p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Azure SQL </a:t>
            </a:r>
            <a:r>
              <a:rPr lang="pt-BR" sz="28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Database</a:t>
            </a:r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Banco de dados para análise histórica dos dados.</a:t>
            </a:r>
          </a:p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Power BI:</a:t>
            </a:r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Ferramenta de visualização de dados para dashboards e relatórios</a:t>
            </a:r>
            <a:r>
              <a:rPr lang="pt-BR" sz="3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D0F397-D5B4-8F77-875D-3D714DA87B44}"/>
              </a:ext>
            </a:extLst>
          </p:cNvPr>
          <p:cNvSpPr txBox="1"/>
          <p:nvPr/>
        </p:nvSpPr>
        <p:spPr>
          <a:xfrm>
            <a:off x="3047998" y="8845740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Gateway IoT:</a:t>
            </a:r>
            <a:endParaRPr lang="pt-BR" sz="28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pt-BR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Dispositivo intermediário que coleta dados dos sensores e os envia para a nuvem</a:t>
            </a:r>
            <a:r>
              <a:rPr lang="pt-BR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</p:txBody>
      </p:sp>
      <p:pic>
        <p:nvPicPr>
          <p:cNvPr id="4098" name="Picture 2" descr="Sensor de Umidade e Temperatura DHT22">
            <a:extLst>
              <a:ext uri="{FF2B5EF4-FFF2-40B4-BE49-F238E27FC236}">
                <a16:creationId xmlns:a16="http://schemas.microsoft.com/office/drawing/2014/main" id="{E44B4982-3FB0-FAA1-CD59-CE597A7F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7241251"/>
            <a:ext cx="3158267" cy="31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nsor de Movimento Presença PIR HC-SR501">
            <a:extLst>
              <a:ext uri="{FF2B5EF4-FFF2-40B4-BE49-F238E27FC236}">
                <a16:creationId xmlns:a16="http://schemas.microsoft.com/office/drawing/2014/main" id="{C562AED0-5E40-8458-CEB1-193CEADFE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450" y="8229131"/>
            <a:ext cx="2705569" cy="270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3D0122A7-1F1C-5D32-D6FF-F878EF35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63" y="3616575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77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333</Words>
  <Application>Microsoft Office PowerPoint</Application>
  <PresentationFormat>Personalizar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Poppins</vt:lpstr>
      <vt:lpstr>ui-sans-serif</vt:lpstr>
      <vt:lpstr>Poppins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Estagiario</dc:creator>
  <cp:lastModifiedBy>Assesores sindicombustiveis</cp:lastModifiedBy>
  <cp:revision>4</cp:revision>
  <dcterms:created xsi:type="dcterms:W3CDTF">2006-08-16T00:00:00Z</dcterms:created>
  <dcterms:modified xsi:type="dcterms:W3CDTF">2024-06-03T14:17:42Z</dcterms:modified>
  <dc:identifier>DAGGnVLXCxI</dc:identifier>
</cp:coreProperties>
</file>