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5" r:id="rId18"/>
    <p:sldId id="276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16" autoAdjust="0"/>
  </p:normalViewPr>
  <p:slideViewPr>
    <p:cSldViewPr>
      <p:cViewPr varScale="1">
        <p:scale>
          <a:sx n="64" d="100"/>
          <a:sy n="64" d="100"/>
        </p:scale>
        <p:origin x="-13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gentina.gob.ar/salud/glosario/enfermedadcardiovascula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 smtClean="0">
                <a:solidFill>
                  <a:schemeClr val="tx1"/>
                </a:solidFill>
              </a:rPr>
              <a:t>Modelo de predicción de enfermedades cardíacas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Alumnos: Silvia Molina </a:t>
            </a:r>
            <a:r>
              <a:rPr lang="es-ES" dirty="0" err="1" smtClean="0"/>
              <a:t>Posse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           Gabriel Páez Gard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2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313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25011" y="1187274"/>
            <a:ext cx="4645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Se analizan datos de raza y estado general de salud: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67320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1590" y="692696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Análisis </a:t>
            </a:r>
            <a:r>
              <a:rPr lang="es-ES" sz="1400" dirty="0" err="1" smtClean="0"/>
              <a:t>univariado</a:t>
            </a:r>
            <a:r>
              <a:rPr lang="es-ES" sz="1400" dirty="0" smtClean="0"/>
              <a:t>:</a:t>
            </a:r>
            <a:endParaRPr lang="es-E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3" y="1112228"/>
            <a:ext cx="3990900" cy="314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422598" y="2276872"/>
            <a:ext cx="46085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Con este gráfico podemos observar que </a:t>
            </a:r>
            <a:r>
              <a:rPr lang="es-ES" sz="1050" dirty="0" smtClean="0"/>
              <a:t>existe</a:t>
            </a:r>
            <a:r>
              <a:rPr lang="es-ES" sz="1050" dirty="0"/>
              <a:t> un valor promedio de 7 u 8 hora, que es lo </a:t>
            </a:r>
            <a:r>
              <a:rPr lang="es-ES" sz="1050" dirty="0" smtClean="0"/>
              <a:t>recomendado</a:t>
            </a:r>
            <a:r>
              <a:rPr lang="es-ES" sz="1050" dirty="0"/>
              <a:t> para contribuir al estado de la salud.</a:t>
            </a:r>
          </a:p>
          <a:p>
            <a:r>
              <a:rPr lang="es-ES" sz="1050" dirty="0"/>
              <a:t>Sin embargo se corroborar valores atípicos, estos no se eliminarán ya </a:t>
            </a:r>
            <a:r>
              <a:rPr lang="es-ES" sz="1050" dirty="0" smtClean="0"/>
              <a:t>que nos</a:t>
            </a:r>
            <a:r>
              <a:rPr lang="es-ES" sz="1050" dirty="0"/>
              <a:t> permitirán observar hasta que grado puede afectar a en nuestra salud.</a:t>
            </a:r>
          </a:p>
          <a:p>
            <a:r>
              <a:rPr lang="es-ES" sz="1050" dirty="0"/>
              <a:t/>
            </a:r>
            <a:br>
              <a:rPr lang="es-ES" sz="1050" dirty="0"/>
            </a:br>
            <a:endParaRPr lang="es-ES" sz="105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022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369530"/>
            <a:ext cx="363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Análisis de la variable </a:t>
            </a:r>
            <a:r>
              <a:rPr lang="es-ES" dirty="0" err="1" smtClean="0"/>
              <a:t>SleepTime</a:t>
            </a:r>
            <a:r>
              <a:rPr lang="es-ES" dirty="0" smtClean="0"/>
              <a:t>: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4386326" cy="268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282678" cy="30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19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08720"/>
            <a:ext cx="4248472" cy="323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8" y="908720"/>
            <a:ext cx="416134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09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4327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Análisis </a:t>
            </a:r>
            <a:r>
              <a:rPr lang="es-ES" sz="2000" dirty="0" err="1" smtClean="0"/>
              <a:t>Bivariado</a:t>
            </a:r>
            <a:endParaRPr lang="es-ES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908720"/>
            <a:ext cx="4536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Se transforman los datos categóricos en numéricos:</a:t>
            </a:r>
            <a:endParaRPr lang="es-ES" sz="105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6052"/>
            <a:ext cx="676275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84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4433"/>
            <a:ext cx="8782248" cy="485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2" y="654385"/>
            <a:ext cx="5764816" cy="272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5024"/>
            <a:ext cx="5328592" cy="285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724128" y="908720"/>
            <a:ext cx="3419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observa que naturalmente,</a:t>
            </a:r>
          </a:p>
          <a:p>
            <a:r>
              <a:rPr lang="es-ES" dirty="0" smtClean="0"/>
              <a:t>El estado de salud general disminuye con el aumento de edad, sin embargo se encuentra directamente relacionado con el índice de masa muscular. </a:t>
            </a:r>
          </a:p>
        </p:txBody>
      </p:sp>
    </p:spTree>
    <p:extLst>
      <p:ext uri="{BB962C8B-B14F-4D97-AF65-F5344CB8AC3E}">
        <p14:creationId xmlns:p14="http://schemas.microsoft.com/office/powerpoint/2010/main" val="32129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76470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´Creación de un modelo: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310780"/>
            <a:ext cx="80714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 crear un modelo, se </a:t>
            </a:r>
            <a:r>
              <a:rPr lang="es-ES" dirty="0" smtClean="0"/>
              <a:t>intentará</a:t>
            </a:r>
            <a:r>
              <a:rPr lang="es-ES" dirty="0"/>
              <a:t> predecir el valor de "</a:t>
            </a:r>
            <a:r>
              <a:rPr lang="es-ES" dirty="0" err="1"/>
              <a:t>HeartDisease</a:t>
            </a:r>
            <a:r>
              <a:rPr lang="es-ES" dirty="0"/>
              <a:t>". 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Crearemos un árbol de </a:t>
            </a:r>
            <a:r>
              <a:rPr lang="es-ES" dirty="0" smtClean="0"/>
              <a:t>decisión</a:t>
            </a:r>
            <a:r>
              <a:rPr lang="es-ES" dirty="0"/>
              <a:t> de los principales componentes del </a:t>
            </a:r>
            <a:r>
              <a:rPr lang="es-ES" dirty="0" err="1"/>
              <a:t>dataset</a:t>
            </a:r>
            <a:r>
              <a:rPr lang="es-ES" dirty="0"/>
              <a:t>, </a:t>
            </a:r>
            <a:endParaRPr lang="es-ES" dirty="0" smtClean="0"/>
          </a:p>
          <a:p>
            <a:r>
              <a:rPr lang="es-ES" dirty="0" smtClean="0"/>
              <a:t>posteriormente</a:t>
            </a:r>
            <a:r>
              <a:rPr lang="es-ES" dirty="0"/>
              <a:t>, utilizaremos el análisis de componentes principales, a fin de </a:t>
            </a:r>
            <a:endParaRPr lang="es-ES" dirty="0" smtClean="0"/>
          </a:p>
          <a:p>
            <a:r>
              <a:rPr lang="es-ES" dirty="0" smtClean="0"/>
              <a:t>poder</a:t>
            </a:r>
            <a:r>
              <a:rPr lang="es-ES" dirty="0"/>
              <a:t> evaluar la aplicación.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3" y="3065106"/>
            <a:ext cx="7889846" cy="341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02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1378"/>
            <a:ext cx="8535158" cy="202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65204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Resultado del modelo:</a:t>
            </a:r>
            <a:endParaRPr lang="es-E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1" y="3861048"/>
            <a:ext cx="5568022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75771" y="351402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Aplicación PCA: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498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23394" y="69269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Insight</a:t>
            </a:r>
            <a:r>
              <a:rPr lang="es-ES" b="1" dirty="0" smtClean="0"/>
              <a:t>: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789035" y="1412776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- </a:t>
            </a:r>
            <a:r>
              <a:rPr lang="es-ES" dirty="0" err="1" smtClean="0"/>
              <a:t>HartDisease</a:t>
            </a:r>
            <a:r>
              <a:rPr lang="es-ES" dirty="0" smtClean="0"/>
              <a:t>: Fijar si el paciente previamente, tuvo un antecedente de enfermedad  cardíaca, es un gran indicador de probabilidad a sufrir otro accidente.</a:t>
            </a:r>
          </a:p>
          <a:p>
            <a:r>
              <a:rPr lang="es-ES" dirty="0" smtClean="0"/>
              <a:t>Además se observa una relación de aumento de enfermedades cardíacas, en las categorías etarias más grandes.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756054" y="3166153"/>
            <a:ext cx="786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</a:t>
            </a:r>
            <a:r>
              <a:rPr lang="es-ES" dirty="0" err="1" smtClean="0"/>
              <a:t>GenHealth</a:t>
            </a:r>
            <a:r>
              <a:rPr lang="es-ES" dirty="0" smtClean="0"/>
              <a:t>: Se puede observar, que el estado de salud general disminuye  con el avance de la </a:t>
            </a:r>
            <a:r>
              <a:rPr lang="es-ES" dirty="0" smtClean="0"/>
              <a:t>edad</a:t>
            </a:r>
            <a:r>
              <a:rPr lang="es-ES" dirty="0" smtClean="0"/>
              <a:t>, las probabilidades de una enfermedad cardíaca aumenta en estos casos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26768" y="4725144"/>
            <a:ext cx="695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Smoking: Gran cantidad de los pacientes con antecedentes cardíacos, son fumadores o fumaron en un periodo menor a los 100 días de realizado el estudio.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3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11560" y="1268760"/>
            <a:ext cx="7772400" cy="1728192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Las </a:t>
            </a:r>
            <a:r>
              <a:rPr lang="es-ES" sz="2000" dirty="0"/>
              <a:t>enfermedades </a:t>
            </a:r>
            <a:r>
              <a:rPr lang="es-ES" sz="2000" dirty="0" smtClean="0"/>
              <a:t>cardíacas </a:t>
            </a:r>
            <a:r>
              <a:rPr lang="es-ES" sz="2000" dirty="0"/>
              <a:t>afectan a una gran cantidad de población, sin </a:t>
            </a:r>
            <a:r>
              <a:rPr lang="es-ES" sz="2000" dirty="0" smtClean="0"/>
              <a:t>distinción </a:t>
            </a:r>
            <a:r>
              <a:rPr lang="es-ES" sz="2000" dirty="0"/>
              <a:t>de edad o país. Se intenta analizar cuales son las causales de dichas enfermedad y lograr tomar medidas de manera preventiva en la sociedad.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77996" y="3068960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Objetivos:</a:t>
            </a:r>
          </a:p>
          <a:p>
            <a:endParaRPr lang="es-ES" b="1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Identificar los antecedentes o predisposiciones de salud de una persona, para determinar si es propenso a ser afectado por enfermedades cardíacas.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Cómo estudiantes de Data </a:t>
            </a:r>
            <a:r>
              <a:rPr lang="es-ES" dirty="0" err="1" smtClean="0"/>
              <a:t>Science</a:t>
            </a:r>
            <a:r>
              <a:rPr lang="es-ES" dirty="0" smtClean="0"/>
              <a:t>, intentaremos crear un modelo      predictivo y poner en práctica lo aprendido.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31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Conclusiones: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las personas que tuvieron una enfermedad cardíaca se observa:</a:t>
            </a:r>
          </a:p>
          <a:p>
            <a:r>
              <a:rPr lang="es-ES" dirty="0" smtClean="0"/>
              <a:t>- La mayoría son fumadores.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Tienen un BMI mayor a los recomendado por médicos, sin embargo este no es esta relacionado directamente con el estado general de salud.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mayor cantidad de casos registrados, son personas mayores a 50 años.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23528" y="3167102"/>
            <a:ext cx="8532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considerar</a:t>
            </a:r>
            <a:r>
              <a:rPr lang="es-E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valoración de las variables de manera individual en relación a la variable que se intenta predecir, se comportan de manera distinta cuando se valoran dos de ellas o más, esto es importante a tener en cuenta para identificar los falsos positivos que puedan surgir de este modelo.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En base a ellos, comparar los modelos aplicados anteriormente (1er entrega), porque dependiendo de las variables es el éxito del modelos.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Establecer un modelo de aprendizaje que permita determinar de los datos analizados, como fumador, estado general de la salud, diabéticos, que nos muestre las probabilidades de una enfermedad cardiaca.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2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83671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¿De dónde provino el conjunto de datos y a qué tratamientos se sometió? </a:t>
            </a:r>
            <a:endParaRPr lang="es-ES" b="1" dirty="0"/>
          </a:p>
          <a:p>
            <a:endParaRPr lang="es-ES" dirty="0" smtClean="0"/>
          </a:p>
          <a:p>
            <a:pPr algn="just"/>
            <a:r>
              <a:rPr lang="es-ES" dirty="0" smtClean="0"/>
              <a:t>Originalmente</a:t>
            </a:r>
            <a:r>
              <a:rPr lang="es-ES" dirty="0"/>
              <a:t>, el conjunto de datos proviene de los CDC y es una parte importante del Sistema de Vigilancia de Factores de Riesgo del </a:t>
            </a:r>
            <a:r>
              <a:rPr lang="es-ES" dirty="0" smtClean="0"/>
              <a:t>comportamiento </a:t>
            </a:r>
            <a:r>
              <a:rPr lang="es-ES" dirty="0"/>
              <a:t>(BRFSS), que realiza encuestas telefónicas anuales para recopilar datos sobre el estado de salud de los residentes de EE. UU. como el </a:t>
            </a:r>
            <a:r>
              <a:rPr lang="es-ES" dirty="0" smtClean="0"/>
              <a:t>CDC describe</a:t>
            </a:r>
            <a:r>
              <a:rPr lang="es-ES" dirty="0"/>
              <a:t>: "Establecido en 1984 con 15 estados, BRFSS ahora recopila datos en los 50 estados, así como en el Distrito de Columbia y tres territorios de EE. UU. el mundo.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1691680" y="3717032"/>
            <a:ext cx="583264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755576" y="4005064"/>
            <a:ext cx="12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DATASET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827584" y="45091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encuentra disponible en: https</a:t>
            </a:r>
            <a:r>
              <a:rPr lang="es-ES" dirty="0"/>
              <a:t>://www.kaggle.com/datasets/alexteboul/heart-disease-health-indicators-dataset</a:t>
            </a:r>
          </a:p>
        </p:txBody>
      </p:sp>
    </p:spTree>
    <p:extLst>
      <p:ext uri="{BB962C8B-B14F-4D97-AF65-F5344CB8AC3E}">
        <p14:creationId xmlns:p14="http://schemas.microsoft.com/office/powerpoint/2010/main" val="48933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7" y="2636912"/>
            <a:ext cx="9144000" cy="219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53023" y="2132856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Se observan las siguientes columnas: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52557" y="1386018"/>
            <a:ext cx="878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explorar los datos, se utiliza un </a:t>
            </a:r>
            <a:r>
              <a:rPr lang="es-ES" dirty="0" err="1" smtClean="0"/>
              <a:t>colab</a:t>
            </a:r>
            <a:r>
              <a:rPr lang="es-ES" dirty="0" smtClean="0"/>
              <a:t> de Google, importando distintas librerías.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37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6" y="764704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b="1" dirty="0" smtClean="0"/>
          </a:p>
          <a:p>
            <a:r>
              <a:rPr lang="es-ES" sz="1400" b="1" dirty="0" smtClean="0"/>
              <a:t>Descripción de los datos:</a:t>
            </a:r>
            <a:endParaRPr lang="es-ES" sz="1400" b="1" dirty="0"/>
          </a:p>
          <a:p>
            <a:endParaRPr lang="es-ES" sz="1400" b="1" dirty="0" smtClean="0"/>
          </a:p>
          <a:p>
            <a:r>
              <a:rPr lang="es-ES" sz="1400" b="1" dirty="0" err="1" smtClean="0"/>
              <a:t>HeartDisease</a:t>
            </a:r>
            <a:r>
              <a:rPr lang="es-ES" sz="1400" dirty="0"/>
              <a:t>: Indicador si el paciente tuvo </a:t>
            </a:r>
            <a:r>
              <a:rPr lang="es-ES" sz="1400" dirty="0" err="1"/>
              <a:t>algùn</a:t>
            </a:r>
            <a:r>
              <a:rPr lang="es-ES" sz="1400" dirty="0"/>
              <a:t> antecedente de problema cardiaco.</a:t>
            </a:r>
          </a:p>
          <a:p>
            <a:r>
              <a:rPr lang="es-ES" sz="1400" b="1" dirty="0"/>
              <a:t>BMI</a:t>
            </a:r>
            <a:r>
              <a:rPr lang="es-ES" sz="1400" dirty="0"/>
              <a:t>: Índice de masa muscular</a:t>
            </a:r>
          </a:p>
          <a:p>
            <a:r>
              <a:rPr lang="es-ES" sz="1400" b="1" dirty="0"/>
              <a:t>Smoking</a:t>
            </a:r>
            <a:r>
              <a:rPr lang="es-ES" sz="1400" dirty="0"/>
              <a:t>: ¿Ha fumado al menos 100 cigarrillos en toda su vida? [Nota: 5 paquetes = 100 cigarrillos]</a:t>
            </a:r>
          </a:p>
          <a:p>
            <a:r>
              <a:rPr lang="es-ES" sz="1400" b="1" dirty="0" err="1"/>
              <a:t>AlcoholDrinking</a:t>
            </a:r>
            <a:r>
              <a:rPr lang="es-ES" sz="1400" dirty="0"/>
              <a:t>: Bebedores empedernidos (hombres adultos que beben más de 14 tragos por semana y mujeres adultas que beben más de 7 tragos por semana)</a:t>
            </a:r>
          </a:p>
          <a:p>
            <a:r>
              <a:rPr lang="es-ES" sz="1400" b="1" dirty="0" err="1"/>
              <a:t>Stroke</a:t>
            </a:r>
            <a:r>
              <a:rPr lang="es-ES" sz="1400" dirty="0"/>
              <a:t>: Antecedente de ACV.</a:t>
            </a:r>
          </a:p>
          <a:p>
            <a:r>
              <a:rPr lang="es-ES" sz="1400" b="1" dirty="0" err="1"/>
              <a:t>PhysicalHealth</a:t>
            </a:r>
            <a:r>
              <a:rPr lang="es-ES" sz="1400" dirty="0"/>
              <a:t>: Ahora, pensando en su salud física, que incluye enfermedades y lesiones físicas, ¿durante cuántos días durante los últimos 30 días su salud física no fue buena? (0-30 días)</a:t>
            </a:r>
          </a:p>
          <a:p>
            <a:r>
              <a:rPr lang="es-ES" sz="1400" b="1" dirty="0" err="1"/>
              <a:t>MentalHealth</a:t>
            </a:r>
            <a:r>
              <a:rPr lang="es-ES" sz="1400" dirty="0"/>
              <a:t>: Pensando en su salud mental, ¿durante cuántos días durante los últimos 30 días su salud mental no fue buena? (0-30 días)</a:t>
            </a:r>
          </a:p>
          <a:p>
            <a:r>
              <a:rPr lang="es-ES" sz="1400" b="1" dirty="0" err="1"/>
              <a:t>DiffWalking</a:t>
            </a:r>
            <a:r>
              <a:rPr lang="es-ES" sz="1400" dirty="0"/>
              <a:t>: ¿Tiene serias dificultades para caminar o subir escaleras?</a:t>
            </a:r>
          </a:p>
          <a:p>
            <a:r>
              <a:rPr lang="es-ES" sz="1400" b="1" dirty="0"/>
              <a:t>Sex</a:t>
            </a:r>
            <a:r>
              <a:rPr lang="es-ES" sz="1400" dirty="0"/>
              <a:t>: Femenino o Masculino</a:t>
            </a:r>
          </a:p>
          <a:p>
            <a:r>
              <a:rPr lang="es-ES" sz="1400" b="1" dirty="0" err="1"/>
              <a:t>AgeCategory</a:t>
            </a:r>
            <a:r>
              <a:rPr lang="es-ES" sz="1400" dirty="0"/>
              <a:t>: División por </a:t>
            </a:r>
            <a:r>
              <a:rPr lang="es-ES" sz="1400" dirty="0" smtClean="0"/>
              <a:t>categoría </a:t>
            </a:r>
            <a:r>
              <a:rPr lang="es-ES" sz="1400" dirty="0"/>
              <a:t>etaria.</a:t>
            </a:r>
          </a:p>
          <a:p>
            <a:r>
              <a:rPr lang="es-ES" sz="1400" b="1" dirty="0" err="1"/>
              <a:t>Race</a:t>
            </a:r>
            <a:r>
              <a:rPr lang="es-ES" sz="1400" dirty="0"/>
              <a:t>: Raza.</a:t>
            </a:r>
          </a:p>
          <a:p>
            <a:r>
              <a:rPr lang="es-ES" sz="1400" b="1" dirty="0" err="1"/>
              <a:t>Diabetic</a:t>
            </a:r>
            <a:r>
              <a:rPr lang="es-ES" sz="1400" dirty="0"/>
              <a:t>: Si el paciente padece de diabetes.</a:t>
            </a:r>
          </a:p>
          <a:p>
            <a:r>
              <a:rPr lang="es-ES" sz="1400" b="1" dirty="0" err="1"/>
              <a:t>PhysicalActivity</a:t>
            </a:r>
            <a:r>
              <a:rPr lang="es-ES" sz="1400" dirty="0"/>
              <a:t>: Si realiza actividad física.</a:t>
            </a:r>
          </a:p>
          <a:p>
            <a:r>
              <a:rPr lang="es-ES" sz="1400" b="1" dirty="0" err="1"/>
              <a:t>GenHealth</a:t>
            </a:r>
            <a:r>
              <a:rPr lang="es-ES" sz="1400" dirty="0"/>
              <a:t>: Estado de salud general.</a:t>
            </a:r>
          </a:p>
          <a:p>
            <a:r>
              <a:rPr lang="es-ES" sz="1400" b="1" dirty="0" err="1"/>
              <a:t>SleepTime</a:t>
            </a:r>
            <a:r>
              <a:rPr lang="es-ES" sz="1400" dirty="0"/>
              <a:t>: Cantidad de horas de sueño.</a:t>
            </a:r>
          </a:p>
          <a:p>
            <a:r>
              <a:rPr lang="es-ES" sz="1400" b="1" dirty="0" err="1"/>
              <a:t>Asthma</a:t>
            </a:r>
            <a:r>
              <a:rPr lang="es-ES" sz="1400" dirty="0"/>
              <a:t>: si el paciente padece asma.</a:t>
            </a:r>
          </a:p>
          <a:p>
            <a:r>
              <a:rPr lang="es-ES" sz="1400" b="1" dirty="0" err="1"/>
              <a:t>KidneyDisease</a:t>
            </a:r>
            <a:r>
              <a:rPr lang="es-ES" sz="1400" dirty="0"/>
              <a:t>: Si el paciente parece alguna enfermedad renal.</a:t>
            </a:r>
          </a:p>
          <a:p>
            <a:r>
              <a:rPr lang="es-ES" sz="1400" b="1" dirty="0" err="1"/>
              <a:t>SkinCancer</a:t>
            </a:r>
            <a:r>
              <a:rPr lang="es-ES" sz="1400" dirty="0"/>
              <a:t>: Si el paciente parece cáncer de piel.</a:t>
            </a:r>
          </a:p>
        </p:txBody>
      </p:sp>
    </p:spTree>
    <p:extLst>
      <p:ext uri="{BB962C8B-B14F-4D97-AF65-F5344CB8AC3E}">
        <p14:creationId xmlns:p14="http://schemas.microsoft.com/office/powerpoint/2010/main" val="380352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1233" y="692696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Para generar nuestra hipótesis, verificamos que según </a:t>
            </a:r>
            <a:r>
              <a:rPr lang="es-ES" sz="1400" dirty="0"/>
              <a:t>estudio realizados por el Ministerio de Salud de Argentina, algunos antecedentes que se pueden afectar a sufrir insuficiencia cardíaca son</a:t>
            </a:r>
            <a:r>
              <a:rPr lang="es-ES" sz="1400" dirty="0" smtClean="0"/>
              <a:t>:</a:t>
            </a:r>
          </a:p>
          <a:p>
            <a:r>
              <a:rPr lang="es-ES" sz="1400" dirty="0" smtClean="0"/>
              <a:t> - Edad </a:t>
            </a:r>
            <a:r>
              <a:rPr lang="es-ES" sz="1400" dirty="0"/>
              <a:t>(a mayor edad, mayor riesgo).</a:t>
            </a:r>
          </a:p>
          <a:p>
            <a:r>
              <a:rPr lang="es-ES" sz="1400" dirty="0" smtClean="0"/>
              <a:t> - Antecedentes </a:t>
            </a:r>
            <a:r>
              <a:rPr lang="es-ES" sz="1400" dirty="0"/>
              <a:t>familiares de enfermedad cardiovascular prematura, padres o hermanos afectados antes de los 55 años en el caso de familiares hombres o antes de los 60 años en el caso de mujeres.</a:t>
            </a:r>
          </a:p>
          <a:p>
            <a:r>
              <a:rPr lang="es-ES" sz="1400" dirty="0" smtClean="0"/>
              <a:t> - Tabaquismo</a:t>
            </a:r>
            <a:endParaRPr lang="es-ES" sz="1400" dirty="0"/>
          </a:p>
          <a:p>
            <a:r>
              <a:rPr lang="es-ES" sz="1400" dirty="0" smtClean="0"/>
              <a:t> - Niveles </a:t>
            </a:r>
            <a:r>
              <a:rPr lang="es-ES" sz="1400" dirty="0"/>
              <a:t>elevados de colesterol en la sangre</a:t>
            </a:r>
          </a:p>
          <a:p>
            <a:r>
              <a:rPr lang="es-ES" sz="1400" dirty="0" smtClean="0"/>
              <a:t> - Presión </a:t>
            </a:r>
            <a:r>
              <a:rPr lang="es-ES" sz="1400" dirty="0"/>
              <a:t>arterial elevada (Hipertensión Arterial)</a:t>
            </a:r>
          </a:p>
          <a:p>
            <a:r>
              <a:rPr lang="es-ES" sz="1400" dirty="0" smtClean="0"/>
              <a:t> - Diabetes</a:t>
            </a:r>
            <a:endParaRPr lang="es-ES" sz="1400" dirty="0"/>
          </a:p>
          <a:p>
            <a:r>
              <a:rPr lang="es-ES" sz="1400" dirty="0" smtClean="0"/>
              <a:t> - Sobrepeso </a:t>
            </a:r>
            <a:r>
              <a:rPr lang="es-ES" sz="1400" dirty="0"/>
              <a:t>y obesidad</a:t>
            </a:r>
          </a:p>
          <a:p>
            <a:r>
              <a:rPr lang="es-ES" sz="1400" dirty="0" smtClean="0"/>
              <a:t> - Inactividad </a:t>
            </a:r>
            <a:r>
              <a:rPr lang="es-ES" sz="1400" dirty="0"/>
              <a:t>física y estilo de vida sedentario</a:t>
            </a:r>
          </a:p>
          <a:p>
            <a:r>
              <a:rPr lang="es-ES" sz="1400" dirty="0" smtClean="0"/>
              <a:t> - Estrés crónico</a:t>
            </a:r>
          </a:p>
          <a:p>
            <a:endParaRPr lang="es-ES" dirty="0"/>
          </a:p>
          <a:p>
            <a:r>
              <a:rPr lang="es-ES" sz="1200" dirty="0" smtClean="0"/>
              <a:t>                    Fuente</a:t>
            </a:r>
            <a:r>
              <a:rPr lang="es-ES" sz="1200" dirty="0"/>
              <a:t>: </a:t>
            </a:r>
            <a:r>
              <a:rPr lang="es-ES" sz="1200" dirty="0">
                <a:hlinkClick r:id="rId2"/>
              </a:rPr>
              <a:t>https://www.argentina.gob.ar/salud/glosario/enfermedadcardiovascular</a:t>
            </a:r>
            <a:r>
              <a:rPr lang="es-ES" sz="1200" dirty="0"/>
              <a:t> (Consultada el 18/12/22)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44441" y="4725144"/>
            <a:ext cx="8381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Con </a:t>
            </a:r>
            <a:r>
              <a:rPr lang="es-ES" sz="1400" dirty="0"/>
              <a:t>el objetivo es determinar cuales son las posibilidades de una persona sufra de un ataque </a:t>
            </a:r>
            <a:r>
              <a:rPr lang="es-ES" sz="1400" dirty="0" smtClean="0"/>
              <a:t>cardíaco </a:t>
            </a:r>
            <a:r>
              <a:rPr lang="es-ES" sz="1400" dirty="0"/>
              <a:t>y acorde a los artículos de medicina que informan cuales con son las </a:t>
            </a:r>
            <a:r>
              <a:rPr lang="es-ES" sz="1400" dirty="0" smtClean="0"/>
              <a:t>principales </a:t>
            </a:r>
            <a:r>
              <a:rPr lang="es-ES" sz="1400" dirty="0"/>
              <a:t>causales surge las siguientes hipótesis:</a:t>
            </a:r>
          </a:p>
          <a:p>
            <a:r>
              <a:rPr lang="es-ES" sz="1400" dirty="0" smtClean="0"/>
              <a:t> - Tener </a:t>
            </a:r>
            <a:r>
              <a:rPr lang="es-ES" sz="1400" dirty="0"/>
              <a:t>sobrepeso y/o obesidad de manera continua con </a:t>
            </a:r>
            <a:r>
              <a:rPr lang="es-ES" sz="1400" dirty="0" smtClean="0"/>
              <a:t>algún </a:t>
            </a:r>
            <a:r>
              <a:rPr lang="es-ES" sz="1400" dirty="0"/>
              <a:t>otro factor, tiene mayor </a:t>
            </a:r>
            <a:r>
              <a:rPr lang="es-ES" sz="1400" dirty="0" smtClean="0"/>
              <a:t>probabilidad </a:t>
            </a:r>
            <a:r>
              <a:rPr lang="es-ES" sz="1400" dirty="0"/>
              <a:t>de sufrir un evento cardíaco.</a:t>
            </a:r>
          </a:p>
          <a:p>
            <a:r>
              <a:rPr lang="es-ES" sz="1400" dirty="0" smtClean="0"/>
              <a:t> - Si </a:t>
            </a:r>
            <a:r>
              <a:rPr lang="es-ES" sz="1400" dirty="0"/>
              <a:t>una persona tiene diabetes y se encuentra en un rango etario mayor de 50 años, tiene alta probabilidades de sufrir un episodio cardíaco.</a:t>
            </a:r>
          </a:p>
          <a:p>
            <a:r>
              <a:rPr lang="es-ES" sz="1400" dirty="0" smtClean="0"/>
              <a:t> - Mantener </a:t>
            </a:r>
            <a:r>
              <a:rPr lang="es-ES" sz="1400" dirty="0"/>
              <a:t>2 o más indicadores a evaluar, es indicador de ser una persona propensa a enfermedades cardíacas.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3568" y="40677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HIPÓTESIS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2941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8" y="1340768"/>
            <a:ext cx="10116640" cy="467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55576" y="836712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corroboran la existencia de datos nulos: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957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692696"/>
            <a:ext cx="7992888" cy="1500187"/>
          </a:xfrm>
        </p:spPr>
        <p:txBody>
          <a:bodyPr/>
          <a:lstStyle/>
          <a:p>
            <a:r>
              <a:rPr lang="es-ES" sz="1600" dirty="0" smtClean="0"/>
              <a:t>Se comienzan a analizar los datos:</a:t>
            </a:r>
          </a:p>
          <a:p>
            <a:endParaRPr lang="es-ES" sz="1600" dirty="0"/>
          </a:p>
          <a:p>
            <a:r>
              <a:rPr lang="es-ES" sz="1600" u="sng" dirty="0" smtClean="0"/>
              <a:t>Índice de Masa Muscular: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1665"/>
            <a:ext cx="3967733" cy="300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39085" y="4837281"/>
            <a:ext cx="80653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Según diversos estudios realizado, el BMI(Índice de Masa Corporal) saludable debe ser entre 18.5 y 24.9, superior a 25 indica sobrepeso.</a:t>
            </a:r>
          </a:p>
          <a:p>
            <a:r>
              <a:rPr lang="es-ES" sz="1400" dirty="0"/>
              <a:t>Observando este gráfico, el estado general de salud en todos los casos supera el BMI que se considera </a:t>
            </a:r>
            <a:r>
              <a:rPr lang="es-ES" sz="1400" dirty="0" smtClean="0"/>
              <a:t>saludable, es indistinto el sexo</a:t>
            </a:r>
            <a:endParaRPr lang="es-E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23" y="1673431"/>
            <a:ext cx="4376451" cy="303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63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8713"/>
            <a:ext cx="88392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51520" y="595712"/>
            <a:ext cx="4826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Antecedentes de enfermedades cardíacas, fumadores:</a:t>
            </a:r>
            <a:endParaRPr lang="es-ES" sz="1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572928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 observa que la mayoría de las personas no son fumadores y no poseen antecedentes de enfermedades cardíacas.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845259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1837</TotalTime>
  <Words>1063</Words>
  <Application>Microsoft Office PowerPoint</Application>
  <PresentationFormat>Presentación en pantalla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Claridad</vt:lpstr>
      <vt:lpstr>Modelo de predicción de enfermedades cardíacas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Bivariado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Conclusiones:</vt:lpstr>
    </vt:vector>
  </TitlesOfParts>
  <Company>KONECTA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predicción de enfermedades cardíacas</dc:title>
  <dc:creator>Maldonado Adrian Norberto</dc:creator>
  <cp:lastModifiedBy>Maldonado Adrian Norberto</cp:lastModifiedBy>
  <cp:revision>23</cp:revision>
  <dcterms:created xsi:type="dcterms:W3CDTF">2023-02-10T16:04:11Z</dcterms:created>
  <dcterms:modified xsi:type="dcterms:W3CDTF">2023-03-09T01:36:46Z</dcterms:modified>
</cp:coreProperties>
</file>