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10.png"/><Relationship Id="rId8" Type="http://schemas.openxmlformats.org/officeDocument/2006/relationships/image" Target="../media/image21.png"/><Relationship Id="rId9" Type="http://schemas.openxmlformats.org/officeDocument/2006/relationships/image" Target="../media/image1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2.png"/><Relationship Id="rId7" Type="http://schemas.openxmlformats.org/officeDocument/2006/relationships/image" Target="../media/image1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6.png"/><Relationship Id="rId6" Type="http://schemas.openxmlformats.org/officeDocument/2006/relationships/image" Target="../media/image10.png"/><Relationship Id="rId7" Type="http://schemas.openxmlformats.org/officeDocument/2006/relationships/image" Target="../media/image26.png"/><Relationship Id="rId8" Type="http://schemas.openxmlformats.org/officeDocument/2006/relationships/image" Target="../media/image1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60000"/>
                </a:srgbClr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714500"/>
            <a:ext cx="6457788" cy="20574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4680"/>
              </a:lnSpc>
              <a:spcBef>
                <a:spcPts val="0"/>
              </a:spcBef>
              <a:spcAft>
                <a:spcPts val="1300"/>
              </a:spcAft>
            </a:pPr>
            <a:r>
              <a:rPr sz="3588" b="1">
                <a:solidFill>
                  <a:srgbClr val="FFFFFF"/>
                </a:solidFill>
              </a:rPr>
              <a:t>Plano de Estudos Completo: HTML5 do Zero ao Expert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3962399"/>
            <a:ext cx="64577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2600"/>
              </a:spcAft>
            </a:pPr>
            <a:r>
              <a:rPr sz="1196" b="0">
                <a:solidFill>
                  <a:srgbClr val="F0F0F0"/>
                </a:solidFill>
              </a:rPr>
              <a:t>Módulos 0-2: Preparação, Esqueleto e Textos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733" y="4572000"/>
            <a:ext cx="64577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0">
                <a:solidFill>
                  <a:srgbClr val="F0F0F0"/>
                </a:solidFill>
              </a:rPr>
              <a:t>Professor: Sandro Pereira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733" y="4914900"/>
            <a:ext cx="64577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0F0F0"/>
                </a:solidFill>
              </a:rPr>
              <a:t>2025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05512" y="2076449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286542" y="2346762"/>
            <a:ext cx="342891" cy="1832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4621" y="2705099"/>
            <a:ext cx="676258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Módulo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43671" y="2971800"/>
            <a:ext cx="638159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Preparação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610484" y="2076449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10401039" y="2317202"/>
            <a:ext cx="342891" cy="24239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29594" y="2705099"/>
            <a:ext cx="676258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Módulo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29594" y="2971800"/>
            <a:ext cx="666733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O Esqueleto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505512" y="3524250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286542" y="3772392"/>
            <a:ext cx="342891" cy="2276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24621" y="4152899"/>
            <a:ext cx="676258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Módulo 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29374" y="4419600"/>
            <a:ext cx="857228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Textos e Títulos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610484" y="3524250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10401039" y="3753178"/>
            <a:ext cx="342891" cy="26604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258168" y="4152899"/>
            <a:ext cx="609584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Duração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286742" y="4419600"/>
            <a:ext cx="552436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3-6 meses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2392" b="1">
                <a:solidFill>
                  <a:srgbClr val="FFFFFF"/>
                </a:solidFill>
              </a:rPr>
              <a:t>MÓDULO 0 – PREPARAÇÃO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714375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FFFFF"/>
                </a:solidFill>
              </a:rPr>
              <a:t>Configurando o ambiente de desenvolvimento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428750"/>
            <a:ext cx="5686282" cy="1181099"/>
          </a:xfrm>
          <a:prstGeom prst="roundRect">
            <a:avLst>
              <a:gd name="adj" fmla="val 6451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142224" y="1953259"/>
            <a:ext cx="11810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47703" y="1571625"/>
            <a:ext cx="536244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703" y="1933574"/>
            <a:ext cx="5362440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Configurar ambiente de desenvolvimento e preparar as ferramentas essenciais para criar projetos HTML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2895600"/>
            <a:ext cx="568628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Tópicos Principais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3366134"/>
            <a:ext cx="228594" cy="12572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8199" y="3305174"/>
            <a:ext cx="324794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Instalar VS Code + extensão "Live Server"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3727132"/>
            <a:ext cx="228594" cy="1657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8199" y="3686175"/>
            <a:ext cx="357178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Criar pasta projeto-html e ficheiro index.html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4119562"/>
            <a:ext cx="228594" cy="1428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38199" y="4067174"/>
            <a:ext cx="2562160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Atalhos: ! + tab (Emmet) e Alt + B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4489132"/>
            <a:ext cx="228594" cy="16573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38199" y="4448175"/>
            <a:ext cx="221926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Git básico: init, add, commit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6733" y="4924424"/>
            <a:ext cx="981050" cy="314325"/>
          </a:xfrm>
          <a:prstGeom prst="roundRect">
            <a:avLst>
              <a:gd name="adj" fmla="val 121212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66733" y="4924424"/>
            <a:ext cx="981050" cy="3143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65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FFFFFF"/>
                </a:solidFill>
              </a:rPr>
              <a:t> 1 aula 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809604" y="5030736"/>
            <a:ext cx="171445" cy="14932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638759" y="1743075"/>
            <a:ext cx="4886202" cy="451485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Instalação e Configuração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1257300"/>
          </a:xfrm>
          <a:prstGeom prst="roundRect">
            <a:avLst>
              <a:gd name="adj" fmla="val 1212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857228" y="1333500"/>
            <a:ext cx="342891" cy="342900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57228" y="1333500"/>
            <a:ext cx="342891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42991" y="1333500"/>
            <a:ext cx="4276618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315" b="1">
                <a:solidFill>
                  <a:srgbClr val="333333"/>
                </a:solidFill>
              </a:rPr>
              <a:t>VS Code + Live Server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42991" y="1676400"/>
            <a:ext cx="4276618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Instale VS Code e adicione extensão </a:t>
            </a:r>
            <a:r>
              <a:rPr sz="1196" b="1">
                <a:solidFill>
                  <a:srgbClr val="FF6B35"/>
                </a:solidFill>
              </a:rPr>
              <a:t>Live Server</a:t>
            </a:r>
            <a:r>
              <a:rPr sz="1196" b="0">
                <a:solidFill>
                  <a:srgbClr val="333333"/>
                </a:solidFill>
              </a:rPr>
              <a:t> para visualização automática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6733" y="2590799"/>
            <a:ext cx="5143371" cy="990599"/>
          </a:xfrm>
          <a:prstGeom prst="roundRect">
            <a:avLst>
              <a:gd name="adj" fmla="val 15384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857228" y="2781300"/>
            <a:ext cx="342891" cy="342900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857228" y="2781300"/>
            <a:ext cx="342891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42991" y="2781300"/>
            <a:ext cx="4276618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315" b="1">
                <a:solidFill>
                  <a:srgbClr val="333333"/>
                </a:solidFill>
              </a:rPr>
              <a:t>Estrutura de Projeto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42991" y="3124200"/>
            <a:ext cx="4276618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Crie pasta </a:t>
            </a:r>
            <a:r>
              <a:rPr sz="1076" b="0">
                <a:solidFill>
                  <a:srgbClr val="333333"/>
                </a:solidFill>
              </a:rPr>
              <a:t>projeto-html</a:t>
            </a:r>
            <a:r>
              <a:rPr sz="1196" b="0">
                <a:solidFill>
                  <a:srgbClr val="333333"/>
                </a:solidFill>
              </a:rPr>
              <a:t> e ficheiro </a:t>
            </a:r>
            <a:r>
              <a:rPr sz="1076" b="0">
                <a:solidFill>
                  <a:srgbClr val="333333"/>
                </a:solidFill>
              </a:rPr>
              <a:t>index.html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2171645" y="3143250"/>
            <a:ext cx="1352516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4333766" y="3143250"/>
            <a:ext cx="1142971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666733" y="3771900"/>
            <a:ext cx="5143371" cy="990599"/>
          </a:xfrm>
          <a:prstGeom prst="roundRect">
            <a:avLst>
              <a:gd name="adj" fmla="val 15384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857228" y="3962399"/>
            <a:ext cx="342891" cy="342900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857228" y="3962399"/>
            <a:ext cx="342891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42991" y="3962399"/>
            <a:ext cx="4276618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315" b="1">
                <a:solidFill>
                  <a:srgbClr val="333333"/>
                </a:solidFill>
              </a:rPr>
              <a:t>Atalhos Essenciais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42991" y="4305300"/>
            <a:ext cx="4276618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! + tab</a:t>
            </a:r>
            <a:r>
              <a:rPr sz="1196" b="0">
                <a:solidFill>
                  <a:srgbClr val="333333"/>
                </a:solidFill>
              </a:rPr>
              <a:t> (Emmet) e </a:t>
            </a:r>
            <a:r>
              <a:rPr sz="1076" b="0">
                <a:solidFill>
                  <a:srgbClr val="333333"/>
                </a:solidFill>
              </a:rPr>
              <a:t>Alt + B</a:t>
            </a:r>
            <a:r>
              <a:rPr sz="1196" b="0">
                <a:solidFill>
                  <a:srgbClr val="333333"/>
                </a:solidFill>
              </a:rPr>
              <a:t> (abrir no navegador)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342991" y="4324349"/>
            <a:ext cx="838179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3076498" y="4324349"/>
            <a:ext cx="838179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/>
          <p:cNvSpPr/>
          <p:nvPr/>
        </p:nvSpPr>
        <p:spPr>
          <a:xfrm>
            <a:off x="666733" y="4952999"/>
            <a:ext cx="5143371" cy="1257300"/>
          </a:xfrm>
          <a:prstGeom prst="roundRect">
            <a:avLst>
              <a:gd name="adj" fmla="val 1212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ounded Rectangle 23"/>
          <p:cNvSpPr/>
          <p:nvPr/>
        </p:nvSpPr>
        <p:spPr>
          <a:xfrm>
            <a:off x="857228" y="5143500"/>
            <a:ext cx="342891" cy="342900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857228" y="5143500"/>
            <a:ext cx="342891" cy="3429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342991" y="5143500"/>
            <a:ext cx="4276618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315" b="1">
                <a:solidFill>
                  <a:srgbClr val="333333"/>
                </a:solidFill>
              </a:rPr>
              <a:t>Git Básico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42991" y="5486400"/>
            <a:ext cx="4276618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git init</a:t>
            </a:r>
            <a:r>
              <a:rPr sz="1196" b="0">
                <a:solidFill>
                  <a:srgbClr val="333333"/>
                </a:solidFill>
              </a:rPr>
              <a:t>, </a:t>
            </a:r>
            <a:r>
              <a:rPr sz="1076" b="0">
                <a:solidFill>
                  <a:srgbClr val="333333"/>
                </a:solidFill>
              </a:rPr>
              <a:t>git add</a:t>
            </a:r>
            <a:r>
              <a:rPr sz="1196" b="0">
                <a:solidFill>
                  <a:srgbClr val="333333"/>
                </a:solidFill>
              </a:rPr>
              <a:t>, </a:t>
            </a:r>
            <a:r>
              <a:rPr sz="1076" b="0">
                <a:solidFill>
                  <a:srgbClr val="333333"/>
                </a:solidFill>
              </a:rPr>
              <a:t>git commit -m "primeiro html"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342991" y="5505450"/>
            <a:ext cx="942951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2371665" y="5505450"/>
            <a:ext cx="838179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/>
          <p:cNvSpPr/>
          <p:nvPr/>
        </p:nvSpPr>
        <p:spPr>
          <a:xfrm>
            <a:off x="1342991" y="5505450"/>
            <a:ext cx="3343191" cy="504824"/>
          </a:xfrm>
          <a:prstGeom prst="roundRect">
            <a:avLst>
              <a:gd name="adj" fmla="val 15094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95847" y="2571750"/>
            <a:ext cx="5429114" cy="1609724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6095847" y="4371975"/>
            <a:ext cx="5429114" cy="761999"/>
          </a:xfrm>
          <a:prstGeom prst="roundRect">
            <a:avLst>
              <a:gd name="adj" fmla="val 1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ound Same Side Corner Rectangle 32"/>
          <p:cNvSpPr/>
          <p:nvPr/>
        </p:nvSpPr>
        <p:spPr>
          <a:xfrm rot="16200000">
            <a:off x="5780888" y="4686934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276818" y="4655820"/>
            <a:ext cx="228594" cy="194309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648283" y="4514850"/>
            <a:ext cx="4733806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O Live Server atualiza automaticamente o navegador sempre que salva alterações no código 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Exercício Prático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1304925"/>
          </a:xfrm>
          <a:prstGeom prst="roundRect">
            <a:avLst>
              <a:gd name="adj" fmla="val 5839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 Same Side Corner Rectangle 4"/>
          <p:cNvSpPr/>
          <p:nvPr/>
        </p:nvSpPr>
        <p:spPr>
          <a:xfrm rot="16200000">
            <a:off x="80311" y="1729422"/>
            <a:ext cx="1304925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95327" y="1333500"/>
            <a:ext cx="4724281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43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5327" y="1724024"/>
            <a:ext cx="4724281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Criar uma página "Olá Mundo" com título e favicon do Porto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733" y="2686050"/>
            <a:ext cx="5143371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Passos para completar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6733" y="3095625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66733" y="3095625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6298" y="3095625"/>
            <a:ext cx="344796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Criar estrutura básica HTML com </a:t>
            </a:r>
            <a:r>
              <a:rPr sz="1076" b="0">
                <a:solidFill>
                  <a:srgbClr val="333333"/>
                </a:solidFill>
              </a:rPr>
              <a:t>! + tab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686082" y="3114675"/>
            <a:ext cx="838179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666733" y="3505199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66733" y="3505199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6298" y="3505199"/>
            <a:ext cx="3238419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Adicionar título </a:t>
            </a:r>
            <a:r>
              <a:rPr sz="1076" b="0">
                <a:solidFill>
                  <a:srgbClr val="333333"/>
                </a:solidFill>
              </a:rPr>
              <a:t>&lt;h1&gt;Olá Mundo&lt;/h1&gt;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343091" y="3524250"/>
            <a:ext cx="1971625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666733" y="3914775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66733" y="3914775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76298" y="3914775"/>
            <a:ext cx="4733806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Adicionar favicon do Porto: </a:t>
            </a:r>
            <a:r>
              <a:rPr sz="1076" b="0">
                <a:solidFill>
                  <a:srgbClr val="333333"/>
                </a:solidFill>
              </a:rPr>
              <a:t>&lt;link rel="icon" href="favicon.ico"&gt;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076298" y="3933824"/>
            <a:ext cx="3886102" cy="504824"/>
          </a:xfrm>
          <a:prstGeom prst="roundRect">
            <a:avLst>
              <a:gd name="adj" fmla="val 15094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ounded Rectangle 20"/>
          <p:cNvSpPr/>
          <p:nvPr/>
        </p:nvSpPr>
        <p:spPr>
          <a:xfrm>
            <a:off x="666733" y="4591050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66733" y="4591050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76298" y="4591050"/>
            <a:ext cx="2800279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Testar com </a:t>
            </a:r>
            <a:r>
              <a:rPr sz="1196" b="1">
                <a:solidFill>
                  <a:srgbClr val="FF6B35"/>
                </a:solidFill>
              </a:rPr>
              <a:t>Live Server</a:t>
            </a:r>
            <a:r>
              <a:rPr sz="1196" b="0">
                <a:solidFill>
                  <a:srgbClr val="333333"/>
                </a:solidFill>
              </a:rPr>
              <a:t> (</a:t>
            </a:r>
            <a:r>
              <a:rPr sz="1076" b="0">
                <a:solidFill>
                  <a:srgbClr val="333333"/>
                </a:solidFill>
              </a:rPr>
              <a:t>Alt + B</a:t>
            </a:r>
            <a:r>
              <a:rPr sz="1196" b="0">
                <a:solidFill>
                  <a:srgbClr val="333333"/>
                </a:solidFill>
              </a:rPr>
              <a:t>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981250" y="4610099"/>
            <a:ext cx="838179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666733" y="5000625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66733" y="5000625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6298" y="5000625"/>
            <a:ext cx="4733806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Fazer commit no Git: </a:t>
            </a:r>
            <a:r>
              <a:rPr sz="1076" b="0">
                <a:solidFill>
                  <a:srgbClr val="333333"/>
                </a:solidFill>
              </a:rPr>
              <a:t>git commit -m "pagina ola mundo"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076298" y="5019675"/>
            <a:ext cx="4314717" cy="504824"/>
          </a:xfrm>
          <a:prstGeom prst="roundRect">
            <a:avLst>
              <a:gd name="adj" fmla="val 15094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6095847" y="2114550"/>
            <a:ext cx="5429114" cy="25336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/>
          <p:cNvSpPr/>
          <p:nvPr/>
        </p:nvSpPr>
        <p:spPr>
          <a:xfrm>
            <a:off x="6095847" y="4838699"/>
            <a:ext cx="5429114" cy="761999"/>
          </a:xfrm>
          <a:prstGeom prst="roundRect">
            <a:avLst>
              <a:gd name="adj" fmla="val 1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ound Same Side Corner Rectangle 30"/>
          <p:cNvSpPr/>
          <p:nvPr/>
        </p:nvSpPr>
        <p:spPr>
          <a:xfrm rot="16200000">
            <a:off x="5780888" y="5153658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276818" y="5122545"/>
            <a:ext cx="228594" cy="194309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6648283" y="4981574"/>
            <a:ext cx="4733806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Lembre-se de salvar o ficheiro com a extensão </a:t>
            </a:r>
            <a:r>
              <a:rPr sz="1076" b="0">
                <a:solidFill>
                  <a:srgbClr val="333333"/>
                </a:solidFill>
              </a:rPr>
              <a:t>.html</a:t>
            </a:r>
            <a:r>
              <a:rPr sz="1076" b="0">
                <a:solidFill>
                  <a:srgbClr val="333333"/>
                </a:solidFill>
              </a:rPr>
              <a:t> antes de visualizar no navegador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9953376" y="4981574"/>
            <a:ext cx="628634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2392" b="1">
                <a:solidFill>
                  <a:srgbClr val="FFFFFF"/>
                </a:solidFill>
              </a:rPr>
              <a:t>MÓDULO 1 – O ESQUELETO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714375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FFFFF"/>
                </a:solidFill>
              </a:rPr>
              <a:t>Compreendendo a estrutura básica do HTML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428750"/>
            <a:ext cx="5686282" cy="1181099"/>
          </a:xfrm>
          <a:prstGeom prst="roundRect">
            <a:avLst>
              <a:gd name="adj" fmla="val 6451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142224" y="1953259"/>
            <a:ext cx="11810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47703" y="1571625"/>
            <a:ext cx="536244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703" y="1933574"/>
            <a:ext cx="5362440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Compreender a estrutura fundamental de um documento HTML e seus elementos essenciais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3133724"/>
            <a:ext cx="568628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Tópicos Principais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3560445"/>
            <a:ext cx="228594" cy="1943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8199" y="3543300"/>
            <a:ext cx="3581310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O que é HTML? (HyperText Markup Language)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3950017"/>
            <a:ext cx="228594" cy="1771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8199" y="3924299"/>
            <a:ext cx="364798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Estrutura mínima: DOCTYPE, html, head, body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4322445"/>
            <a:ext cx="228594" cy="1943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38199" y="4305300"/>
            <a:ext cx="260025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Meta charset UTF-8 (para ç e ães)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4723447"/>
            <a:ext cx="228594" cy="15430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38199" y="4686300"/>
            <a:ext cx="179065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Título da aba e favicon</a:t>
            </a:r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666733" y="5084444"/>
            <a:ext cx="228594" cy="19430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38199" y="5067299"/>
            <a:ext cx="106677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Comentários: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66733" y="6257925"/>
            <a:ext cx="5686282" cy="314325"/>
          </a:xfrm>
          <a:prstGeom prst="roundRect">
            <a:avLst>
              <a:gd name="adj" fmla="val 121212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666733" y="6257925"/>
            <a:ext cx="5686282" cy="3143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130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FFFFFF"/>
                </a:solidFill>
              </a:rPr>
              <a:t> 1 aula </a:t>
            </a:r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809604" y="6364236"/>
            <a:ext cx="171445" cy="149327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6638759" y="1704975"/>
            <a:ext cx="4886202" cy="3400425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ounded Rectangle 23"/>
          <p:cNvSpPr/>
          <p:nvPr/>
        </p:nvSpPr>
        <p:spPr>
          <a:xfrm>
            <a:off x="6638759" y="5295899"/>
            <a:ext cx="4886202" cy="1009649"/>
          </a:xfrm>
          <a:prstGeom prst="roundRect">
            <a:avLst>
              <a:gd name="adj" fmla="val 7547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6199975" y="5734683"/>
            <a:ext cx="100964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6819729" y="5694045"/>
            <a:ext cx="228594" cy="194309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191195" y="5438774"/>
            <a:ext cx="4190895" cy="7239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O esqueleto HTML é a base de todas as páginas web. Sem ele, o navegador não consegue interpretar corretamente o conteúdo.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Estrutura Básica HTML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1276350"/>
          </a:xfrm>
          <a:prstGeom prst="roundRect">
            <a:avLst>
              <a:gd name="adj" fmla="val 597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 Same Side Corner Rectangle 4"/>
          <p:cNvSpPr/>
          <p:nvPr/>
        </p:nvSpPr>
        <p:spPr>
          <a:xfrm rot="16200000">
            <a:off x="94598" y="1715135"/>
            <a:ext cx="1276350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95327" y="1333500"/>
            <a:ext cx="4724281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FF6B35"/>
                </a:solidFill>
              </a:rPr>
              <a:t>O que é HTML?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5327" y="1695449"/>
            <a:ext cx="4724281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FF6B35"/>
                </a:solidFill>
              </a:rPr>
              <a:t>H</a:t>
            </a:r>
            <a:r>
              <a:rPr sz="1196" b="0">
                <a:solidFill>
                  <a:srgbClr val="333333"/>
                </a:solidFill>
              </a:rPr>
              <a:t>yper</a:t>
            </a:r>
            <a:r>
              <a:rPr sz="1196" b="1">
                <a:solidFill>
                  <a:srgbClr val="FF6B35"/>
                </a:solidFill>
              </a:rPr>
              <a:t>T</a:t>
            </a:r>
            <a:r>
              <a:rPr sz="1196" b="0">
                <a:solidFill>
                  <a:srgbClr val="333333"/>
                </a:solidFill>
              </a:rPr>
              <a:t>ext </a:t>
            </a:r>
            <a:r>
              <a:rPr sz="1196" b="1">
                <a:solidFill>
                  <a:srgbClr val="FF6B35"/>
                </a:solidFill>
              </a:rPr>
              <a:t>ML</a:t>
            </a:r>
            <a:r>
              <a:rPr sz="1196" b="0">
                <a:solidFill>
                  <a:srgbClr val="333333"/>
                </a:solidFill>
              </a:rPr>
              <a:t>anguage - Linguagem de marcação para estruturar conteúdo web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66733" y="2657475"/>
            <a:ext cx="5143371" cy="1047749"/>
          </a:xfrm>
          <a:prstGeom prst="roundRect">
            <a:avLst>
              <a:gd name="adj" fmla="val 14545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809604" y="2845117"/>
            <a:ext cx="228594" cy="177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181070" y="2800350"/>
            <a:ext cx="448616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Estrutura Mínima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1070" y="3086100"/>
            <a:ext cx="4486162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&lt;!DOCTYPE html&gt;</a:t>
            </a:r>
            <a:r>
              <a:rPr sz="1076" b="0">
                <a:solidFill>
                  <a:srgbClr val="333333"/>
                </a:solidFill>
              </a:rPr>
              <a:t>, </a:t>
            </a:r>
            <a:r>
              <a:rPr sz="1076" b="0">
                <a:solidFill>
                  <a:srgbClr val="333333"/>
                </a:solidFill>
              </a:rPr>
              <a:t>&lt;html lang="pt-PT"&gt;</a:t>
            </a:r>
            <a:r>
              <a:rPr sz="1076" b="0">
                <a:solidFill>
                  <a:srgbClr val="333333"/>
                </a:solidFill>
              </a:rPr>
              <a:t>, </a:t>
            </a:r>
            <a:r>
              <a:rPr sz="1076" b="0">
                <a:solidFill>
                  <a:srgbClr val="333333"/>
                </a:solidFill>
              </a:rPr>
              <a:t>&lt;head&gt;</a:t>
            </a:r>
            <a:r>
              <a:rPr sz="1076" b="0">
                <a:solidFill>
                  <a:srgbClr val="333333"/>
                </a:solidFill>
              </a:rPr>
              <a:t>, </a:t>
            </a:r>
            <a:r>
              <a:rPr sz="1076" b="0">
                <a:solidFill>
                  <a:srgbClr val="333333"/>
                </a:solidFill>
              </a:rPr>
              <a:t>&lt;body&gt;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181070" y="3086100"/>
            <a:ext cx="1666833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2924101" y="3086100"/>
            <a:ext cx="2076398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ounded Rectangle 13"/>
          <p:cNvSpPr/>
          <p:nvPr/>
        </p:nvSpPr>
        <p:spPr>
          <a:xfrm>
            <a:off x="1181070" y="3324225"/>
            <a:ext cx="733406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1990675" y="3324225"/>
            <a:ext cx="733406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666733" y="3895724"/>
            <a:ext cx="5143371" cy="1047749"/>
          </a:xfrm>
          <a:prstGeom prst="roundRect">
            <a:avLst>
              <a:gd name="adj" fmla="val 14545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09604" y="4074795"/>
            <a:ext cx="228594" cy="194309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81070" y="4038599"/>
            <a:ext cx="448616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Meta Charset UTF-8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81070" y="4324349"/>
            <a:ext cx="4486162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&lt;meta charset="UTF-8"&gt;</a:t>
            </a:r>
            <a:r>
              <a:rPr sz="1076" b="0">
                <a:solidFill>
                  <a:srgbClr val="333333"/>
                </a:solidFill>
              </a:rPr>
              <a:t> - Essencial para ç, ã, õ e outros caracteres portugueses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181070" y="4324349"/>
            <a:ext cx="2381190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ounded Rectangle 20"/>
          <p:cNvSpPr/>
          <p:nvPr/>
        </p:nvSpPr>
        <p:spPr>
          <a:xfrm>
            <a:off x="666733" y="5143500"/>
            <a:ext cx="5143371" cy="1295399"/>
          </a:xfrm>
          <a:prstGeom prst="roundRect">
            <a:avLst>
              <a:gd name="adj" fmla="val 11764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809604" y="5342572"/>
            <a:ext cx="228594" cy="15430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181070" y="5286375"/>
            <a:ext cx="448616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Título e Favicon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81070" y="5572125"/>
            <a:ext cx="4486162" cy="7239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&lt;title&gt;</a:t>
            </a:r>
            <a:r>
              <a:rPr sz="1076" b="0">
                <a:solidFill>
                  <a:srgbClr val="333333"/>
                </a:solidFill>
              </a:rPr>
              <a:t> - Texto na aba do navegador</a:t>
            </a:r>
            <a:r>
              <a:rPr sz="1104"/>
              <a:t>
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&lt;link rel="icon" href="favicon.ico"&gt;</a:t>
            </a:r>
            <a:r>
              <a:rPr sz="1076" b="0">
                <a:solidFill>
                  <a:srgbClr val="333333"/>
                </a:solidFill>
              </a:rPr>
              <a:t> - Ícone da aba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181070" y="5572125"/>
            <a:ext cx="838179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ounded Rectangle 25"/>
          <p:cNvSpPr/>
          <p:nvPr/>
        </p:nvSpPr>
        <p:spPr>
          <a:xfrm>
            <a:off x="1181070" y="5810249"/>
            <a:ext cx="3828954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666733" y="6619875"/>
            <a:ext cx="5143371" cy="1047749"/>
          </a:xfrm>
          <a:prstGeom prst="roundRect">
            <a:avLst>
              <a:gd name="adj" fmla="val 14545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09604" y="6798944"/>
            <a:ext cx="228594" cy="19430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181070" y="6762750"/>
            <a:ext cx="448616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Comentários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81070" y="7048500"/>
            <a:ext cx="4486162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&lt;!-- olá --&gt;</a:t>
            </a:r>
            <a:r>
              <a:rPr sz="1076" b="0">
                <a:solidFill>
                  <a:srgbClr val="333333"/>
                </a:solidFill>
              </a:rPr>
              <a:t> - Não visível no navegador, útil para documentação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181070" y="7048500"/>
            <a:ext cx="1352516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095847" y="2600325"/>
            <a:ext cx="5429114" cy="2847974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ounded Rectangle 32"/>
          <p:cNvSpPr/>
          <p:nvPr/>
        </p:nvSpPr>
        <p:spPr>
          <a:xfrm>
            <a:off x="6095847" y="5638799"/>
            <a:ext cx="5429114" cy="761999"/>
          </a:xfrm>
          <a:prstGeom prst="roundRect">
            <a:avLst>
              <a:gd name="adj" fmla="val 1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 Same Side Corner Rectangle 33"/>
          <p:cNvSpPr/>
          <p:nvPr/>
        </p:nvSpPr>
        <p:spPr>
          <a:xfrm rot="16200000">
            <a:off x="5780888" y="5953758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6276818" y="5922645"/>
            <a:ext cx="228594" cy="19430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6648283" y="5781674"/>
            <a:ext cx="4733806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O atributo </a:t>
            </a:r>
            <a:r>
              <a:rPr sz="1076" b="0">
                <a:solidFill>
                  <a:srgbClr val="333333"/>
                </a:solidFill>
              </a:rPr>
              <a:t>lang="pt-PT"</a:t>
            </a:r>
            <a:r>
              <a:rPr sz="1076" b="0">
                <a:solidFill>
                  <a:srgbClr val="333333"/>
                </a:solidFill>
              </a:rPr>
              <a:t> é importante para acessibilidade e SEO, indicando o idioma do conteúdo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410264" y="5781674"/>
            <a:ext cx="1352516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Exercício Prático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1304925"/>
          </a:xfrm>
          <a:prstGeom prst="roundRect">
            <a:avLst>
              <a:gd name="adj" fmla="val 5839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 Same Side Corner Rectangle 4"/>
          <p:cNvSpPr/>
          <p:nvPr/>
        </p:nvSpPr>
        <p:spPr>
          <a:xfrm rot="16200000">
            <a:off x="80311" y="1729422"/>
            <a:ext cx="1304925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95327" y="1333500"/>
            <a:ext cx="4724281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43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5327" y="1724024"/>
            <a:ext cx="4724281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Criar página "Olá Mundo" com estrutura HTML5 completa e favicon do Porto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733" y="2686050"/>
            <a:ext cx="5143371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Passos para completar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6733" y="3095625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809604" y="3238500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809604" y="3238500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9169" y="323850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Estrutura HTML5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9169" y="352425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Usar </a:t>
            </a:r>
            <a:r>
              <a:rPr sz="1076" b="0">
                <a:solidFill>
                  <a:srgbClr val="333333"/>
                </a:solidFill>
              </a:rPr>
              <a:t>&lt;!DOCTYPE html&gt;</a:t>
            </a:r>
            <a:r>
              <a:rPr sz="1076" b="0">
                <a:solidFill>
                  <a:srgbClr val="333333"/>
                </a:solidFill>
              </a:rPr>
              <a:t> e elementos semânticos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581110" y="3524250"/>
            <a:ext cx="1666833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666733" y="4048124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809604" y="4190999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809604" y="4190999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9169" y="4190999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Idioma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19169" y="447675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Definir </a:t>
            </a:r>
            <a:r>
              <a:rPr sz="1076" b="0">
                <a:solidFill>
                  <a:srgbClr val="333333"/>
                </a:solidFill>
              </a:rPr>
              <a:t>lang="pt-PT"</a:t>
            </a:r>
            <a:r>
              <a:rPr sz="1076" b="0">
                <a:solidFill>
                  <a:srgbClr val="333333"/>
                </a:solidFill>
              </a:rPr>
              <a:t> no elemento </a:t>
            </a:r>
            <a:r>
              <a:rPr sz="1076" b="0">
                <a:solidFill>
                  <a:srgbClr val="333333"/>
                </a:solidFill>
              </a:rPr>
              <a:t>&lt;html&gt;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733506" y="4476750"/>
            <a:ext cx="1352516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ounded Rectangle 20"/>
          <p:cNvSpPr/>
          <p:nvPr/>
        </p:nvSpPr>
        <p:spPr>
          <a:xfrm>
            <a:off x="4057548" y="4476750"/>
            <a:ext cx="733406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666733" y="5000625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/>
          <p:cNvSpPr/>
          <p:nvPr/>
        </p:nvSpPr>
        <p:spPr>
          <a:xfrm>
            <a:off x="809604" y="5143500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09604" y="5143500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19169" y="514350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Codificação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19169" y="542925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Adicionar </a:t>
            </a:r>
            <a:r>
              <a:rPr sz="1076" b="0">
                <a:solidFill>
                  <a:srgbClr val="333333"/>
                </a:solidFill>
              </a:rPr>
              <a:t>&lt;meta charset="UTF-8"&gt;</a:t>
            </a:r>
            <a:r>
              <a:rPr sz="1076" b="0">
                <a:solidFill>
                  <a:srgbClr val="333333"/>
                </a:solidFill>
              </a:rPr>
              <a:t> no </a:t>
            </a:r>
            <a:r>
              <a:rPr sz="1076" b="0">
                <a:solidFill>
                  <a:srgbClr val="333333"/>
                </a:solidFill>
              </a:rPr>
              <a:t>&lt;head&gt;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933526" y="5429250"/>
            <a:ext cx="2381190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ounded Rectangle 27"/>
          <p:cNvSpPr/>
          <p:nvPr/>
        </p:nvSpPr>
        <p:spPr>
          <a:xfrm>
            <a:off x="4581410" y="5429250"/>
            <a:ext cx="733406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666733" y="5962650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/>
          <p:cNvSpPr/>
          <p:nvPr/>
        </p:nvSpPr>
        <p:spPr>
          <a:xfrm>
            <a:off x="809604" y="6105525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809604" y="6105525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19169" y="6105525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Título e Favicon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169" y="6391275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Configurar </a:t>
            </a:r>
            <a:r>
              <a:rPr sz="1076" b="0">
                <a:solidFill>
                  <a:srgbClr val="333333"/>
                </a:solidFill>
              </a:rPr>
              <a:t>&lt;title&gt;</a:t>
            </a:r>
            <a:r>
              <a:rPr sz="1076" b="0">
                <a:solidFill>
                  <a:srgbClr val="333333"/>
                </a:solidFill>
              </a:rPr>
              <a:t> e </a:t>
            </a:r>
            <a:r>
              <a:rPr sz="1076" b="0">
                <a:solidFill>
                  <a:srgbClr val="333333"/>
                </a:solidFill>
              </a:rPr>
              <a:t>&lt;link rel="icon"&gt;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009724" y="6391275"/>
            <a:ext cx="838179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ounded Rectangle 34"/>
          <p:cNvSpPr/>
          <p:nvPr/>
        </p:nvSpPr>
        <p:spPr>
          <a:xfrm>
            <a:off x="3000299" y="6391275"/>
            <a:ext cx="1866853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ounded Rectangle 35"/>
          <p:cNvSpPr/>
          <p:nvPr/>
        </p:nvSpPr>
        <p:spPr>
          <a:xfrm>
            <a:off x="666733" y="6915150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809604" y="7058025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809604" y="7058025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219169" y="7058025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Comentários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19169" y="7343775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Adicionar </a:t>
            </a:r>
            <a:r>
              <a:rPr sz="1076" b="0">
                <a:solidFill>
                  <a:srgbClr val="333333"/>
                </a:solidFill>
              </a:rPr>
              <a:t>&lt;!-- comentários explicativos --&gt;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1933526" y="7343775"/>
            <a:ext cx="3524161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095847" y="2266950"/>
            <a:ext cx="5429114" cy="35147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ounded Rectangle 42"/>
          <p:cNvSpPr/>
          <p:nvPr/>
        </p:nvSpPr>
        <p:spPr>
          <a:xfrm>
            <a:off x="6095847" y="5972175"/>
            <a:ext cx="5429114" cy="761999"/>
          </a:xfrm>
          <a:prstGeom prst="roundRect">
            <a:avLst>
              <a:gd name="adj" fmla="val 1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ound Same Side Corner Rectangle 43"/>
          <p:cNvSpPr/>
          <p:nvPr/>
        </p:nvSpPr>
        <p:spPr>
          <a:xfrm rot="16200000">
            <a:off x="5780888" y="6287134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276818" y="6256019"/>
            <a:ext cx="228594" cy="19430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648283" y="6115050"/>
            <a:ext cx="4733806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Use o Emmet </a:t>
            </a:r>
            <a:r>
              <a:rPr sz="1076" b="0">
                <a:solidFill>
                  <a:srgbClr val="333333"/>
                </a:solidFill>
              </a:rPr>
              <a:t>! + tab</a:t>
            </a:r>
            <a:r>
              <a:rPr sz="1076" b="0">
                <a:solidFill>
                  <a:srgbClr val="333333"/>
                </a:solidFill>
              </a:rPr>
              <a:t> para gerar rapidamente a estrutura básica HTML5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7629334" y="6115050"/>
            <a:ext cx="838179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2392" b="1">
                <a:solidFill>
                  <a:srgbClr val="FFFFFF"/>
                </a:solidFill>
              </a:rPr>
              <a:t>MÓDULO 2 – TEXTOS E TÍTULOS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714375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FFFFF"/>
                </a:solidFill>
              </a:rPr>
              <a:t>Formatando textos e criando hierarquia de conteúdo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428750"/>
            <a:ext cx="5686282" cy="1181099"/>
          </a:xfrm>
          <a:prstGeom prst="roundRect">
            <a:avLst>
              <a:gd name="adj" fmla="val 6451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142224" y="1953259"/>
            <a:ext cx="11810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47703" y="1571625"/>
            <a:ext cx="536244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703" y="1933574"/>
            <a:ext cx="5362440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Aprender a estruturar e formatar textos para criar conteúdo legível e bem organizado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3133724"/>
            <a:ext cx="568628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Tópicos Principais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3580447"/>
            <a:ext cx="228594" cy="1543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8199" y="3543300"/>
            <a:ext cx="210497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Tags de título: &lt;h1&gt; a &lt;h6&gt;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3961447"/>
            <a:ext cx="228594" cy="1543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8199" y="3924299"/>
            <a:ext cx="230499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Tags de texto: &lt;p&gt;, &lt;br&gt;, &lt;hr&gt;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4346733"/>
            <a:ext cx="228594" cy="14573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38199" y="4305300"/>
            <a:ext cx="28574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Ênfase: &lt;strong&gt; vs &lt;b&gt;; &lt;em&gt; vs &lt;i&gt;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4737734"/>
            <a:ext cx="228594" cy="1257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38199" y="4686300"/>
            <a:ext cx="3181270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Entidades HTML: &amp;nbsp;, &amp;copy;, &amp;euro;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6733" y="6257925"/>
            <a:ext cx="5686282" cy="314325"/>
          </a:xfrm>
          <a:prstGeom prst="roundRect">
            <a:avLst>
              <a:gd name="adj" fmla="val 121212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66733" y="6257925"/>
            <a:ext cx="5686282" cy="3143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130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FFFFFF"/>
                </a:solidFill>
              </a:rPr>
              <a:t> 1 aula 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809604" y="6364236"/>
            <a:ext cx="171445" cy="14932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638759" y="2085975"/>
            <a:ext cx="4886202" cy="26289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6638759" y="4905375"/>
            <a:ext cx="4886202" cy="1009649"/>
          </a:xfrm>
          <a:prstGeom prst="roundRect">
            <a:avLst>
              <a:gd name="adj" fmla="val 7547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 Same Side Corner Rectangle 22"/>
          <p:cNvSpPr/>
          <p:nvPr/>
        </p:nvSpPr>
        <p:spPr>
          <a:xfrm rot="16200000">
            <a:off x="6199975" y="5344159"/>
            <a:ext cx="100964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6819729" y="5313044"/>
            <a:ext cx="228594" cy="19430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191195" y="5048250"/>
            <a:ext cx="4190895" cy="7239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Use tags semânticas (&lt;strong&gt;, &lt;em&gt;) em vez de tags puramente visuais (&lt;b&gt;, &lt;i&gt;) para melhor acessibilidade e SEO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Tags de Texto e Entidades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1914525"/>
          </a:xfrm>
          <a:prstGeom prst="roundRect">
            <a:avLst>
              <a:gd name="adj" fmla="val 796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809604" y="1342072"/>
            <a:ext cx="228594" cy="15430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2496" y="1285875"/>
            <a:ext cx="619109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Títulos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52496" y="1666874"/>
            <a:ext cx="1714457" cy="352424"/>
          </a:xfrm>
          <a:prstGeom prst="roundRect">
            <a:avLst>
              <a:gd name="adj" fmla="val 32432"/>
            </a:avLst>
          </a:prstGeom>
          <a:solidFill>
            <a:srgbClr val="FF6B35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152496" y="1666874"/>
            <a:ext cx="1714457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6B35"/>
                </a:solidFill>
              </a:rPr>
              <a:t>&lt;h1&gt;</a:t>
            </a:r>
            <a:r>
              <a:rPr sz="956" b="1">
                <a:solidFill>
                  <a:srgbClr val="666666"/>
                </a:solidFill>
              </a:rPr>
              <a:t>Título principal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62200" y="1666874"/>
            <a:ext cx="1304892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962200" y="1666874"/>
            <a:ext cx="1304892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&lt;h2&gt;</a:t>
            </a:r>
            <a:r>
              <a:rPr sz="956" b="0">
                <a:solidFill>
                  <a:srgbClr val="666666"/>
                </a:solidFill>
              </a:rPr>
              <a:t>Subtítulo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371865" y="1666874"/>
            <a:ext cx="1171545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371865" y="1666874"/>
            <a:ext cx="1171545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&lt;h3&gt;</a:t>
            </a:r>
            <a:r>
              <a:rPr sz="956" b="0">
                <a:solidFill>
                  <a:srgbClr val="666666"/>
                </a:solidFill>
              </a:rPr>
              <a:t>Secção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152496" y="2114550"/>
            <a:ext cx="1400139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152496" y="2114550"/>
            <a:ext cx="1400139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&lt;h4&gt;</a:t>
            </a:r>
            <a:r>
              <a:rPr sz="956" b="0">
                <a:solidFill>
                  <a:srgbClr val="666666"/>
                </a:solidFill>
              </a:rPr>
              <a:t>Subsecção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47883" y="2114550"/>
            <a:ext cx="1676358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2647883" y="2114550"/>
            <a:ext cx="1676358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&lt;h5&gt;</a:t>
            </a:r>
            <a:r>
              <a:rPr sz="956" b="0">
                <a:solidFill>
                  <a:srgbClr val="666666"/>
                </a:solidFill>
              </a:rPr>
              <a:t>Sub-subsecção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152496" y="2562224"/>
            <a:ext cx="1495387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1152496" y="2562224"/>
            <a:ext cx="1495387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&lt;h6&gt;</a:t>
            </a:r>
            <a:r>
              <a:rPr sz="956" b="0">
                <a:solidFill>
                  <a:srgbClr val="666666"/>
                </a:solidFill>
              </a:rPr>
              <a:t>Menor título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66733" y="3248024"/>
            <a:ext cx="5143371" cy="1466849"/>
          </a:xfrm>
          <a:prstGeom prst="roundRect">
            <a:avLst>
              <a:gd name="adj" fmla="val 1038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09604" y="3447097"/>
            <a:ext cx="228594" cy="15430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152496" y="3390899"/>
            <a:ext cx="48576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Texto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152496" y="3771900"/>
            <a:ext cx="1247743" cy="352424"/>
          </a:xfrm>
          <a:prstGeom prst="roundRect">
            <a:avLst>
              <a:gd name="adj" fmla="val 32432"/>
            </a:avLst>
          </a:prstGeom>
          <a:solidFill>
            <a:srgbClr val="FF6B35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1152496" y="3771900"/>
            <a:ext cx="1247743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6B35"/>
                </a:solidFill>
              </a:rPr>
              <a:t>&lt;p&gt;</a:t>
            </a:r>
            <a:r>
              <a:rPr sz="956" b="1">
                <a:solidFill>
                  <a:srgbClr val="666666"/>
                </a:solidFill>
              </a:rPr>
              <a:t>Parágrafo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495487" y="3771900"/>
            <a:ext cx="1723981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2495487" y="3771900"/>
            <a:ext cx="1723981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&lt;br&gt;</a:t>
            </a:r>
            <a:r>
              <a:rPr sz="956" b="0">
                <a:solidFill>
                  <a:srgbClr val="666666"/>
                </a:solidFill>
              </a:rPr>
              <a:t>Quebra de linha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152496" y="4219575"/>
            <a:ext cx="1752556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1152496" y="4219575"/>
            <a:ext cx="1752556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&lt;hr&gt;</a:t>
            </a:r>
            <a:r>
              <a:rPr sz="956" b="0">
                <a:solidFill>
                  <a:srgbClr val="666666"/>
                </a:solidFill>
              </a:rPr>
              <a:t>Linha horizontal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66733" y="4905375"/>
            <a:ext cx="5143371" cy="1466849"/>
          </a:xfrm>
          <a:prstGeom prst="roundRect">
            <a:avLst>
              <a:gd name="adj" fmla="val 1038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809604" y="5108733"/>
            <a:ext cx="228594" cy="14573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152496" y="5048250"/>
            <a:ext cx="600059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Ênfase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1152496" y="5429250"/>
            <a:ext cx="2685982" cy="352424"/>
          </a:xfrm>
          <a:prstGeom prst="roundRect">
            <a:avLst>
              <a:gd name="adj" fmla="val 32432"/>
            </a:avLst>
          </a:prstGeom>
          <a:solidFill>
            <a:srgbClr val="FF6B35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1152496" y="5429250"/>
            <a:ext cx="2685982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6B35"/>
                </a:solidFill>
              </a:rPr>
              <a:t>&lt;strong&gt;</a:t>
            </a:r>
            <a:r>
              <a:rPr sz="956" b="1">
                <a:solidFill>
                  <a:srgbClr val="666666"/>
                </a:solidFill>
              </a:rPr>
              <a:t>Importante (semântico)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933726" y="5429250"/>
            <a:ext cx="1581110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3933726" y="5429250"/>
            <a:ext cx="1581110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&lt;b&gt;</a:t>
            </a:r>
            <a:r>
              <a:rPr sz="956" b="0">
                <a:solidFill>
                  <a:srgbClr val="666666"/>
                </a:solidFill>
              </a:rPr>
              <a:t>Negrito (visual)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152496" y="5876925"/>
            <a:ext cx="1962100" cy="352424"/>
          </a:xfrm>
          <a:prstGeom prst="roundRect">
            <a:avLst>
              <a:gd name="adj" fmla="val 32432"/>
            </a:avLst>
          </a:prstGeom>
          <a:solidFill>
            <a:srgbClr val="FF6B35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1152496" y="5876925"/>
            <a:ext cx="1962100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6B35"/>
                </a:solidFill>
              </a:rPr>
              <a:t>&lt;em&gt;</a:t>
            </a:r>
            <a:r>
              <a:rPr sz="956" b="1">
                <a:solidFill>
                  <a:srgbClr val="666666"/>
                </a:solidFill>
              </a:rPr>
              <a:t>Ênfase (semântico)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3209844" y="5876925"/>
            <a:ext cx="1495387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3209844" y="5876925"/>
            <a:ext cx="1495387" cy="3524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&lt;i&gt;</a:t>
            </a:r>
            <a:r>
              <a:rPr sz="956" b="0">
                <a:solidFill>
                  <a:srgbClr val="666666"/>
                </a:solidFill>
              </a:rPr>
              <a:t>Itálico (visual)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666733" y="6753224"/>
            <a:ext cx="5143371" cy="1076325"/>
          </a:xfrm>
          <a:prstGeom prst="roundRect">
            <a:avLst>
              <a:gd name="adj" fmla="val 7079"/>
            </a:avLst>
          </a:prstGeom>
          <a:solidFill>
            <a:srgbClr val="4CAF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ound Same Side Corner Rectangle 39"/>
          <p:cNvSpPr/>
          <p:nvPr/>
        </p:nvSpPr>
        <p:spPr>
          <a:xfrm rot="16200000">
            <a:off x="194611" y="7225346"/>
            <a:ext cx="1076325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47703" y="6930866"/>
            <a:ext cx="228594" cy="197167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219169" y="6896099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Exercício Prático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19169" y="7210424"/>
            <a:ext cx="4448063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Criar pequeno artigo sobre o pastel de nata com secções bem marcadas usando tags de título e texto apropriadas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095847" y="1333500"/>
            <a:ext cx="5429114" cy="3876674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ounded Rectangle 44"/>
          <p:cNvSpPr/>
          <p:nvPr/>
        </p:nvSpPr>
        <p:spPr>
          <a:xfrm>
            <a:off x="6095847" y="5400675"/>
            <a:ext cx="5429114" cy="2047874"/>
          </a:xfrm>
          <a:prstGeom prst="roundRect">
            <a:avLst>
              <a:gd name="adj" fmla="val 744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238719" y="5543550"/>
            <a:ext cx="5143371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780"/>
              </a:spcAft>
            </a:pPr>
            <a:r>
              <a:rPr sz="1196" b="1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1196" b="1">
                <a:solidFill>
                  <a:srgbClr val="333333"/>
                </a:solidFill>
              </a:rPr>
              <a:t> Entidades HTML </a:t>
            </a:r>
          </a:p>
        </p:txBody>
      </p:sp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6238719" y="5604510"/>
            <a:ext cx="228594" cy="125729"/>
          </a:xfrm>
          <a:prstGeom prst="rect">
            <a:avLst/>
          </a:prstGeom>
        </p:spPr>
      </p:pic>
      <p:sp>
        <p:nvSpPr>
          <p:cNvPr id="48" name="Rounded Rectangle 47"/>
          <p:cNvSpPr/>
          <p:nvPr/>
        </p:nvSpPr>
        <p:spPr>
          <a:xfrm>
            <a:off x="6238719" y="5895974"/>
            <a:ext cx="1647783" cy="657225"/>
          </a:xfrm>
          <a:prstGeom prst="roundRect">
            <a:avLst>
              <a:gd name="adj" fmla="val 17391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6753056" y="5991225"/>
            <a:ext cx="619109" cy="2000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333333"/>
                </a:solidFill>
              </a:rPr>
              <a:t>&amp;nbsp;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10204" y="6238874"/>
            <a:ext cx="504812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Espaço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7981750" y="5895974"/>
            <a:ext cx="1647783" cy="657225"/>
          </a:xfrm>
          <a:prstGeom prst="roundRect">
            <a:avLst>
              <a:gd name="adj" fmla="val 17391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8496087" y="5991225"/>
            <a:ext cx="619109" cy="2000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333333"/>
                </a:solidFill>
              </a:rPr>
              <a:t>&amp;copy;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8743731" y="6238874"/>
            <a:ext cx="123821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©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9734306" y="5895974"/>
            <a:ext cx="1647783" cy="657225"/>
          </a:xfrm>
          <a:prstGeom prst="roundRect">
            <a:avLst>
              <a:gd name="adj" fmla="val 17391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TextBox 54"/>
          <p:cNvSpPr txBox="1"/>
          <p:nvPr/>
        </p:nvSpPr>
        <p:spPr>
          <a:xfrm>
            <a:off x="10248643" y="5991225"/>
            <a:ext cx="619109" cy="2000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333333"/>
                </a:solidFill>
              </a:rPr>
              <a:t>&amp;euro;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515337" y="6238874"/>
            <a:ext cx="85722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€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238719" y="6648450"/>
            <a:ext cx="1647783" cy="657225"/>
          </a:xfrm>
          <a:prstGeom prst="roundRect">
            <a:avLst>
              <a:gd name="adj" fmla="val 17391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TextBox 57"/>
          <p:cNvSpPr txBox="1"/>
          <p:nvPr/>
        </p:nvSpPr>
        <p:spPr>
          <a:xfrm>
            <a:off x="6648283" y="6743700"/>
            <a:ext cx="828654" cy="2000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333333"/>
                </a:solidFill>
              </a:rPr>
              <a:t>&amp;ccedil;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029274" y="6991350"/>
            <a:ext cx="76198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ç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7981750" y="6648450"/>
            <a:ext cx="1647783" cy="657225"/>
          </a:xfrm>
          <a:prstGeom prst="roundRect">
            <a:avLst>
              <a:gd name="adj" fmla="val 17391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TextBox 60"/>
          <p:cNvSpPr txBox="1"/>
          <p:nvPr/>
        </p:nvSpPr>
        <p:spPr>
          <a:xfrm>
            <a:off x="8400839" y="6743700"/>
            <a:ext cx="828654" cy="2000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333333"/>
                </a:solidFill>
              </a:rPr>
              <a:t>&amp;atilde;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762780" y="6991350"/>
            <a:ext cx="85722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ã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9734306" y="6648450"/>
            <a:ext cx="1647783" cy="657225"/>
          </a:xfrm>
          <a:prstGeom prst="roundRect">
            <a:avLst>
              <a:gd name="adj" fmla="val 17391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TextBox 63"/>
          <p:cNvSpPr txBox="1"/>
          <p:nvPr/>
        </p:nvSpPr>
        <p:spPr>
          <a:xfrm>
            <a:off x="10143871" y="6743700"/>
            <a:ext cx="828654" cy="2000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333333"/>
                </a:solidFill>
              </a:rPr>
              <a:t>&amp;otilde;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0505812" y="6991350"/>
            <a:ext cx="95247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