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12191695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1.png"/><Relationship Id="rId8" Type="http://schemas.openxmlformats.org/officeDocument/2006/relationships/image" Target="../media/image1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Relationship Id="rId3" Type="http://schemas.openxmlformats.org/officeDocument/2006/relationships/image" Target="../media/image7.png"/><Relationship Id="rId4" Type="http://schemas.openxmlformats.org/officeDocument/2006/relationships/image" Target="../media/image8.png"/><Relationship Id="rId5" Type="http://schemas.openxmlformats.org/officeDocument/2006/relationships/image" Target="../media/image9.png"/><Relationship Id="rId6" Type="http://schemas.openxmlformats.org/officeDocument/2006/relationships/image" Target="../media/image13.png"/><Relationship Id="rId7" Type="http://schemas.openxmlformats.org/officeDocument/2006/relationships/image" Target="../media/image14.png"/><Relationship Id="rId8" Type="http://schemas.openxmlformats.org/officeDocument/2006/relationships/image" Target="../media/image15.jpg"/><Relationship Id="rId9" Type="http://schemas.openxmlformats.org/officeDocument/2006/relationships/image" Target="../media/image1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9.png"/><Relationship Id="rId6" Type="http://schemas.openxmlformats.org/officeDocument/2006/relationships/image" Target="../media/image10.png"/><Relationship Id="rId7" Type="http://schemas.openxmlformats.org/officeDocument/2006/relationships/image" Target="../media/image20.png"/><Relationship Id="rId8" Type="http://schemas.openxmlformats.org/officeDocument/2006/relationships/image" Target="../media/image1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Relationship Id="rId4" Type="http://schemas.openxmlformats.org/officeDocument/2006/relationships/image" Target="../media/image18.png"/><Relationship Id="rId5" Type="http://schemas.openxmlformats.org/officeDocument/2006/relationships/image" Target="../media/image13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12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10.png"/><Relationship Id="rId7" Type="http://schemas.openxmlformats.org/officeDocument/2006/relationships/image" Target="../media/image27.png"/><Relationship Id="rId8" Type="http://schemas.openxmlformats.org/officeDocument/2006/relationships/image" Target="../media/image12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Relationship Id="rId6" Type="http://schemas.openxmlformats.org/officeDocument/2006/relationships/image" Target="../media/image13.png"/><Relationship Id="rId7" Type="http://schemas.openxmlformats.org/officeDocument/2006/relationships/image" Target="../media/image28.png"/><Relationship Id="rId8" Type="http://schemas.openxmlformats.org/officeDocument/2006/relationships/image" Target="../media/image29.png"/><Relationship Id="rId9" Type="http://schemas.openxmlformats.org/officeDocument/2006/relationships/image" Target="../media/image12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0.png"/><Relationship Id="rId3" Type="http://schemas.openxmlformats.org/officeDocument/2006/relationships/image" Target="../media/image12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png"/><Relationship Id="rId3" Type="http://schemas.openxmlformats.org/officeDocument/2006/relationships/image" Target="../media/image32.png"/><Relationship Id="rId4" Type="http://schemas.openxmlformats.org/officeDocument/2006/relationships/image" Target="../media/image33.png"/><Relationship Id="rId5" Type="http://schemas.openxmlformats.org/officeDocument/2006/relationships/image" Target="../media/image34.png"/><Relationship Id="rId6" Type="http://schemas.openxmlformats.org/officeDocument/2006/relationships/image" Target="../media/image35.png"/><Relationship Id="rId7" Type="http://schemas.openxmlformats.org/officeDocument/2006/relationships/image" Target="../media/image36.png"/><Relationship Id="rId8" Type="http://schemas.openxmlformats.org/officeDocument/2006/relationships/image" Target="../media/image37.png"/><Relationship Id="rId9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1695" cy="6858000"/>
          </a:xfrm>
          <a:prstGeom prst="rect">
            <a:avLst/>
          </a:prstGeom>
          <a:gradFill rotWithShape="1">
            <a:gsLst>
              <a:gs pos="0">
                <a:srgbClr val="000000">
                  <a:alpha val="60000"/>
                </a:srgbClr>
              </a:gs>
              <a:gs pos="100000">
                <a:srgbClr val="000000">
                  <a:alpha val="60000"/>
                </a:srgbClr>
              </a:gs>
            </a:gsLst>
            <a:lin scaled="0" ang="1620000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666733" y="1714500"/>
            <a:ext cx="6457788" cy="2057400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4680"/>
              </a:lnSpc>
              <a:spcBef>
                <a:spcPts val="0"/>
              </a:spcBef>
              <a:spcAft>
                <a:spcPts val="1300"/>
              </a:spcAft>
            </a:pPr>
            <a:r>
              <a:rPr sz="3588" b="1">
                <a:solidFill>
                  <a:srgbClr val="FFFFFF"/>
                </a:solidFill>
              </a:rPr>
              <a:t>Plano de Estudos Completo: HTML5 do Zero ao Expert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66733" y="3962399"/>
            <a:ext cx="6457788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2600"/>
              </a:spcAft>
            </a:pPr>
            <a:r>
              <a:rPr sz="1196" b="0">
                <a:solidFill>
                  <a:srgbClr val="F0F0F0"/>
                </a:solidFill>
              </a:rPr>
              <a:t>Módulos 12-14: Microdados &amp; Formatos, Web Components, Offline &amp; Cache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66733" y="4572000"/>
            <a:ext cx="6457788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650"/>
              </a:spcAft>
            </a:pPr>
            <a:r>
              <a:rPr sz="1196" b="0">
                <a:solidFill>
                  <a:srgbClr val="F0F0F0"/>
                </a:solidFill>
              </a:rPr>
              <a:t>Professor: Sandro Pereira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66733" y="4914900"/>
            <a:ext cx="6457788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196" b="0">
                <a:solidFill>
                  <a:srgbClr val="F0F0F0"/>
                </a:solidFill>
              </a:rPr>
              <a:t>2025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7505512" y="2076449"/>
            <a:ext cx="1914477" cy="1257300"/>
          </a:xfrm>
          <a:prstGeom prst="roundRect">
            <a:avLst>
              <a:gd name="adj" fmla="val 12121"/>
            </a:avLst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8" name="Picture 7" descr="image.png"/>
          <p:cNvPicPr>
            <a:picLocks noChangeAspect="1"/>
          </p:cNvPicPr>
          <p:nvPr/>
        </p:nvPicPr>
        <p:blipFill>
          <a:blip r:embed="rId3">
            <a:alphaModFix amt="100000"/>
          </a:blip>
          <a:stretch>
            <a:fillRect/>
          </a:stretch>
        </p:blipFill>
        <p:spPr>
          <a:xfrm>
            <a:off x="8286542" y="2317202"/>
            <a:ext cx="342891" cy="242394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8076998" y="2705099"/>
            <a:ext cx="761980" cy="21907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ctr">
              <a:spcBef>
                <a:spcPts val="0"/>
              </a:spcBef>
              <a:spcAft>
                <a:spcPts val="325"/>
              </a:spcAft>
            </a:pPr>
            <a:r>
              <a:rPr sz="1076" b="1">
                <a:solidFill>
                  <a:srgbClr val="FFFFFF"/>
                </a:solidFill>
              </a:rPr>
              <a:t>Módulo 12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00779" y="2971800"/>
            <a:ext cx="1314417" cy="171450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sz="837" b="0">
                <a:solidFill>
                  <a:srgbClr val="E0E0E0"/>
                </a:solidFill>
              </a:rPr>
              <a:t>Microdados &amp; Formatos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9610484" y="2076449"/>
            <a:ext cx="1914477" cy="1257300"/>
          </a:xfrm>
          <a:prstGeom prst="roundRect">
            <a:avLst>
              <a:gd name="adj" fmla="val 12121"/>
            </a:avLst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2" name="Picture 11" descr="image.png"/>
          <p:cNvPicPr>
            <a:picLocks noChangeAspect="1"/>
          </p:cNvPicPr>
          <p:nvPr/>
        </p:nvPicPr>
        <p:blipFill>
          <a:blip r:embed="rId4">
            <a:alphaModFix amt="100000"/>
          </a:blip>
          <a:stretch>
            <a:fillRect/>
          </a:stretch>
        </p:blipFill>
        <p:spPr>
          <a:xfrm>
            <a:off x="10401039" y="2296510"/>
            <a:ext cx="342891" cy="28377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181970" y="2705099"/>
            <a:ext cx="761980" cy="21907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ctr">
              <a:spcBef>
                <a:spcPts val="0"/>
              </a:spcBef>
              <a:spcAft>
                <a:spcPts val="325"/>
              </a:spcAft>
            </a:pPr>
            <a:r>
              <a:rPr sz="1076" b="1">
                <a:solidFill>
                  <a:srgbClr val="FFFFFF"/>
                </a:solidFill>
              </a:rPr>
              <a:t>Módulo 13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077198" y="2971800"/>
            <a:ext cx="990575" cy="171450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sz="837" b="0">
                <a:solidFill>
                  <a:srgbClr val="E0E0E0"/>
                </a:solidFill>
              </a:rPr>
              <a:t>Web Components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7505512" y="3524250"/>
            <a:ext cx="1914477" cy="1257300"/>
          </a:xfrm>
          <a:prstGeom prst="roundRect">
            <a:avLst>
              <a:gd name="adj" fmla="val 12121"/>
            </a:avLst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6" name="Picture 15" descr="image.png"/>
          <p:cNvPicPr>
            <a:picLocks noChangeAspect="1"/>
          </p:cNvPicPr>
          <p:nvPr/>
        </p:nvPicPr>
        <p:blipFill>
          <a:blip r:embed="rId5">
            <a:alphaModFix amt="100000"/>
          </a:blip>
          <a:stretch>
            <a:fillRect/>
          </a:stretch>
        </p:blipFill>
        <p:spPr>
          <a:xfrm>
            <a:off x="8286542" y="3741354"/>
            <a:ext cx="342891" cy="289691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8076998" y="4152899"/>
            <a:ext cx="761980" cy="21907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ctr">
              <a:spcBef>
                <a:spcPts val="0"/>
              </a:spcBef>
              <a:spcAft>
                <a:spcPts val="325"/>
              </a:spcAft>
            </a:pPr>
            <a:r>
              <a:rPr sz="1076" b="1">
                <a:solidFill>
                  <a:srgbClr val="FFFFFF"/>
                </a:solidFill>
              </a:rPr>
              <a:t>Módulo 14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8038899" y="4419600"/>
            <a:ext cx="847703" cy="171450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sz="837" b="0">
                <a:solidFill>
                  <a:srgbClr val="E0E0E0"/>
                </a:solidFill>
              </a:rPr>
              <a:t>Offline &amp; Cache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9610484" y="3524250"/>
            <a:ext cx="1914477" cy="1257300"/>
          </a:xfrm>
          <a:prstGeom prst="roundRect">
            <a:avLst>
              <a:gd name="adj" fmla="val 12121"/>
            </a:avLst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20" name="Picture 19" descr="image.png"/>
          <p:cNvPicPr>
            <a:picLocks noChangeAspect="1"/>
          </p:cNvPicPr>
          <p:nvPr/>
        </p:nvPicPr>
        <p:blipFill>
          <a:blip r:embed="rId6">
            <a:alphaModFix amt="100000"/>
          </a:blip>
          <a:stretch>
            <a:fillRect/>
          </a:stretch>
        </p:blipFill>
        <p:spPr>
          <a:xfrm>
            <a:off x="10401039" y="3741354"/>
            <a:ext cx="342891" cy="289691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10258168" y="4152899"/>
            <a:ext cx="609584" cy="21907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ctr">
              <a:spcBef>
                <a:spcPts val="0"/>
              </a:spcBef>
              <a:spcAft>
                <a:spcPts val="325"/>
              </a:spcAft>
            </a:pPr>
            <a:r>
              <a:rPr sz="1076" b="1">
                <a:solidFill>
                  <a:srgbClr val="FFFFFF"/>
                </a:solidFill>
              </a:rPr>
              <a:t>Duração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0372465" y="4419600"/>
            <a:ext cx="390515" cy="171450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ctr">
              <a:spcBef>
                <a:spcPts val="0"/>
              </a:spcBef>
              <a:spcAft>
                <a:spcPts val="0"/>
              </a:spcAft>
            </a:pPr>
            <a:r>
              <a:rPr sz="837" b="0">
                <a:solidFill>
                  <a:srgbClr val="E0E0E0"/>
                </a:solidFill>
              </a:rPr>
              <a:t>6 aulas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1695" cy="1143000"/>
          </a:xfrm>
          <a:prstGeom prst="rect">
            <a:avLst/>
          </a:prstGeom>
          <a:solidFill>
            <a:srgbClr val="FF6B3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666733" y="190499"/>
            <a:ext cx="10858228" cy="47624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325"/>
              </a:spcAft>
            </a:pPr>
            <a:r>
              <a:rPr sz="2392" b="1">
                <a:solidFill>
                  <a:srgbClr val="FFFFFF"/>
                </a:solidFill>
              </a:rPr>
              <a:t>MÓDULO 12 – MICRODADOS &amp; FORMATOS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66733" y="714375"/>
            <a:ext cx="10858228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196" b="0">
                <a:solidFill>
                  <a:srgbClr val="FFFFFF"/>
                </a:solidFill>
              </a:rPr>
              <a:t>Adicionando dados estruturados para melhorar SEO e interoperabilidade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66733" y="1428750"/>
            <a:ext cx="5686282" cy="1181099"/>
          </a:xfrm>
          <a:prstGeom prst="roundRect">
            <a:avLst>
              <a:gd name="adj" fmla="val 6451"/>
            </a:avLst>
          </a:prstGeom>
          <a:solidFill>
            <a:srgbClr val="FF6B35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ound Same Side Corner Rectangle 5"/>
          <p:cNvSpPr/>
          <p:nvPr/>
        </p:nvSpPr>
        <p:spPr>
          <a:xfrm rot="16200000">
            <a:off x="142224" y="1953259"/>
            <a:ext cx="1181099" cy="13208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6B3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847703" y="1571625"/>
            <a:ext cx="5362440" cy="2666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650"/>
              </a:spcAft>
            </a:pPr>
            <a:r>
              <a:rPr sz="1315" b="1">
                <a:solidFill>
                  <a:srgbClr val="FF6B35"/>
                </a:solidFill>
              </a:rPr>
              <a:t>Objetivo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47703" y="1933574"/>
            <a:ext cx="5362440" cy="533399"/>
          </a:xfrm>
          <a:prstGeom prst="rect">
            <a:avLst/>
          </a:prstGeom>
          <a:noFill/>
        </p:spPr>
        <p:txBody>
          <a:bodyPr wrap="square" anchor="ctr" lIns="73152" rIns="73152" tIns="54864" bIns="54864">
            <a:spAutoFit/>
          </a:bodyPr>
          <a:lstStyle/>
          <a:p>
            <a:pPr algn="l">
              <a:lnSpc>
                <a:spcPts val="1820"/>
              </a:lnSpc>
              <a:spcBef>
                <a:spcPts val="0"/>
              </a:spcBef>
              <a:spcAft>
                <a:spcPts val="0"/>
              </a:spcAft>
            </a:pPr>
            <a:r>
              <a:rPr sz="1196" b="0">
                <a:solidFill>
                  <a:srgbClr val="333333"/>
                </a:solidFill>
              </a:rPr>
              <a:t>Aprender a adicionar dados estruturados para melhorar a visibilidade nos motores de busca e interoperabilidade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6733" y="3133724"/>
            <a:ext cx="5686282" cy="2666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975"/>
              </a:spcAft>
            </a:pPr>
            <a:r>
              <a:rPr sz="1315" b="1">
                <a:solidFill>
                  <a:srgbClr val="333333"/>
                </a:solidFill>
              </a:rPr>
              <a:t>Tópicos Principais</a:t>
            </a:r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>
            <a:alphaModFix amt="100000"/>
          </a:blip>
          <a:stretch>
            <a:fillRect/>
          </a:stretch>
        </p:blipFill>
        <p:spPr>
          <a:xfrm>
            <a:off x="666733" y="3574732"/>
            <a:ext cx="228594" cy="165734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38199" y="3543300"/>
            <a:ext cx="3467013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196" b="0">
                <a:solidFill>
                  <a:srgbClr val="333333"/>
                </a:solidFill>
              </a:rPr>
              <a:t>Microdados: itemscope, itemtype, itemprop</a:t>
            </a:r>
          </a:p>
        </p:txBody>
      </p:sp>
      <p:pic>
        <p:nvPicPr>
          <p:cNvPr id="12" name="Picture 11" descr="image.png"/>
          <p:cNvPicPr>
            <a:picLocks noChangeAspect="1"/>
          </p:cNvPicPr>
          <p:nvPr/>
        </p:nvPicPr>
        <p:blipFill>
          <a:blip r:embed="rId3">
            <a:alphaModFix amt="100000"/>
          </a:blip>
          <a:stretch>
            <a:fillRect/>
          </a:stretch>
        </p:blipFill>
        <p:spPr>
          <a:xfrm>
            <a:off x="666733" y="3975735"/>
            <a:ext cx="228594" cy="125729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38199" y="3924299"/>
            <a:ext cx="3638459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196" b="0">
                <a:solidFill>
                  <a:srgbClr val="333333"/>
                </a:solidFill>
              </a:rPr>
              <a:t>JSON-LD no script type="application/ld+json"</a:t>
            </a:r>
          </a:p>
        </p:txBody>
      </p:sp>
      <p:pic>
        <p:nvPicPr>
          <p:cNvPr id="14" name="Picture 13" descr="image.png"/>
          <p:cNvPicPr>
            <a:picLocks noChangeAspect="1"/>
          </p:cNvPicPr>
          <p:nvPr/>
        </p:nvPicPr>
        <p:blipFill>
          <a:blip r:embed="rId4">
            <a:alphaModFix amt="100000"/>
          </a:blip>
          <a:stretch>
            <a:fillRect/>
          </a:stretch>
        </p:blipFill>
        <p:spPr>
          <a:xfrm>
            <a:off x="666733" y="4311015"/>
            <a:ext cx="228594" cy="21717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38199" y="4305300"/>
            <a:ext cx="3524161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196" b="0">
                <a:solidFill>
                  <a:srgbClr val="333333"/>
                </a:solidFill>
              </a:rPr>
              <a:t>Schema.org para vocabulários padronizados</a:t>
            </a:r>
          </a:p>
        </p:txBody>
      </p:sp>
      <p:pic>
        <p:nvPicPr>
          <p:cNvPr id="16" name="Picture 15" descr="image.png"/>
          <p:cNvPicPr>
            <a:picLocks noChangeAspect="1"/>
          </p:cNvPicPr>
          <p:nvPr/>
        </p:nvPicPr>
        <p:blipFill>
          <a:blip r:embed="rId5">
            <a:alphaModFix amt="100000"/>
          </a:blip>
          <a:stretch>
            <a:fillRect/>
          </a:stretch>
        </p:blipFill>
        <p:spPr>
          <a:xfrm>
            <a:off x="666733" y="4702016"/>
            <a:ext cx="228594" cy="197167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038199" y="4686300"/>
            <a:ext cx="4105172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196" b="0">
                <a:solidFill>
                  <a:srgbClr val="333333"/>
                </a:solidFill>
              </a:rPr>
              <a:t>Exemplo: Evento "Web Summit" para Google Events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66733" y="6257925"/>
            <a:ext cx="5686282" cy="314325"/>
          </a:xfrm>
          <a:prstGeom prst="roundRect">
            <a:avLst>
              <a:gd name="adj" fmla="val 121212"/>
            </a:avLst>
          </a:prstGeom>
          <a:solidFill>
            <a:srgbClr val="FF6B3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666733" y="6257925"/>
            <a:ext cx="5686282" cy="314325"/>
          </a:xfrm>
          <a:prstGeom prst="rect">
            <a:avLst/>
          </a:prstGeom>
          <a:noFill/>
        </p:spPr>
        <p:txBody>
          <a:bodyPr wrap="square" anchor="ctr" lIns="73152" rIns="73152" tIns="54864" bIns="54864">
            <a:spAutoFit/>
          </a:bodyPr>
          <a:lstStyle/>
          <a:p>
            <a:pPr algn="l">
              <a:spcBef>
                <a:spcPts val="1300"/>
              </a:spcBef>
              <a:spcAft>
                <a:spcPts val="0"/>
              </a:spcAft>
            </a:pPr>
            <a:r>
              <a:rPr sz="1076" b="1">
                <a:solidFill>
                  <a:srgbClr val="FFFFFF"/>
                </a:solidFill>
              </a:rPr>
              <a:t> </a:t>
            </a:r>
            <a:r>
              <a:rPr sz="1104"/>
              <a:t>  </a:t>
            </a:r>
            <a:r>
              <a:rPr sz="1076" b="1">
                <a:solidFill>
                  <a:srgbClr val="FFFFFF"/>
                </a:solidFill>
              </a:rPr>
              <a:t> 2 aulas </a:t>
            </a:r>
          </a:p>
        </p:txBody>
      </p:sp>
      <p:pic>
        <p:nvPicPr>
          <p:cNvPr id="20" name="Picture 19" descr="image.png"/>
          <p:cNvPicPr>
            <a:picLocks noChangeAspect="1"/>
          </p:cNvPicPr>
          <p:nvPr/>
        </p:nvPicPr>
        <p:blipFill>
          <a:blip r:embed="rId6">
            <a:alphaModFix amt="100000"/>
          </a:blip>
          <a:stretch>
            <a:fillRect/>
          </a:stretch>
        </p:blipFill>
        <p:spPr>
          <a:xfrm>
            <a:off x="809604" y="6364236"/>
            <a:ext cx="171445" cy="149327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6638759" y="1495424"/>
            <a:ext cx="4886202" cy="3819524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ounded Rectangle 21"/>
          <p:cNvSpPr/>
          <p:nvPr/>
        </p:nvSpPr>
        <p:spPr>
          <a:xfrm>
            <a:off x="6638759" y="5505450"/>
            <a:ext cx="4886202" cy="1009649"/>
          </a:xfrm>
          <a:prstGeom prst="roundRect">
            <a:avLst>
              <a:gd name="adj" fmla="val 7547"/>
            </a:avLst>
          </a:prstGeom>
          <a:solidFill>
            <a:srgbClr val="E8F5E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ound Same Side Corner Rectangle 22"/>
          <p:cNvSpPr/>
          <p:nvPr/>
        </p:nvSpPr>
        <p:spPr>
          <a:xfrm rot="16200000">
            <a:off x="6199975" y="5944234"/>
            <a:ext cx="1009649" cy="13208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24" name="Picture 23" descr="image.png"/>
          <p:cNvPicPr>
            <a:picLocks noChangeAspect="1"/>
          </p:cNvPicPr>
          <p:nvPr/>
        </p:nvPicPr>
        <p:blipFill>
          <a:blip r:embed="rId8">
            <a:alphaModFix amt="100000"/>
          </a:blip>
          <a:stretch>
            <a:fillRect/>
          </a:stretch>
        </p:blipFill>
        <p:spPr>
          <a:xfrm>
            <a:off x="6819729" y="5903594"/>
            <a:ext cx="228594" cy="194309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7191195" y="5648325"/>
            <a:ext cx="4190895" cy="723900"/>
          </a:xfrm>
          <a:prstGeom prst="rect">
            <a:avLst/>
          </a:prstGeom>
          <a:noFill/>
        </p:spPr>
        <p:txBody>
          <a:bodyPr wrap="square" anchor="ctr" lIns="73152" rIns="73152" tIns="54864" bIns="54864">
            <a:spAutoFit/>
          </a:bodyPr>
          <a:lstStyle/>
          <a:p>
            <a:pPr algn="l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Dados estruturados ajudam os motores de busca a entender o conteúdo e podem resultar em rich snippets nos resultados de pesquisa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1695" cy="857250"/>
          </a:xfrm>
          <a:prstGeom prst="rect">
            <a:avLst/>
          </a:prstGeom>
          <a:solidFill>
            <a:srgbClr val="FF6B3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666733" y="190499"/>
            <a:ext cx="10858228" cy="47624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2392" b="1">
                <a:solidFill>
                  <a:srgbClr val="FFFFFF"/>
                </a:solidFill>
              </a:rPr>
              <a:t>Dados Estruturados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66733" y="1143000"/>
            <a:ext cx="4505212" cy="2295525"/>
          </a:xfrm>
          <a:prstGeom prst="roundRect">
            <a:avLst>
              <a:gd name="adj" fmla="val 6639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ounded Rectangle 4"/>
          <p:cNvSpPr/>
          <p:nvPr/>
        </p:nvSpPr>
        <p:spPr>
          <a:xfrm>
            <a:off x="809604" y="1285875"/>
            <a:ext cx="457188" cy="457200"/>
          </a:xfrm>
          <a:prstGeom prst="roundRect">
            <a:avLst>
              <a:gd name="adj" fmla="val 50000"/>
            </a:avLst>
          </a:prstGeom>
          <a:solidFill>
            <a:srgbClr val="FF6B35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2">
            <a:alphaModFix amt="100000"/>
          </a:blip>
          <a:stretch>
            <a:fillRect/>
          </a:stretch>
        </p:blipFill>
        <p:spPr>
          <a:xfrm>
            <a:off x="923901" y="1431607"/>
            <a:ext cx="228594" cy="16573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09664" y="1285875"/>
            <a:ext cx="3619409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520"/>
              </a:spcAft>
            </a:pPr>
            <a:r>
              <a:rPr sz="1196" b="1">
                <a:solidFill>
                  <a:srgbClr val="333333"/>
                </a:solidFill>
              </a:rPr>
              <a:t>Microdados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09664" y="1600200"/>
            <a:ext cx="3619409" cy="476249"/>
          </a:xfrm>
          <a:prstGeom prst="rect">
            <a:avLst/>
          </a:prstGeom>
          <a:noFill/>
        </p:spPr>
        <p:txBody>
          <a:bodyPr wrap="square" anchor="ctr" lIns="73152" rIns="73152" tIns="54864" bIns="54864">
            <a:spAutoFit/>
          </a:bodyPr>
          <a:lstStyle/>
          <a:p>
            <a:pPr algn="l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Atributos para marcar conteúdo diretamente no HTML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409664" y="2152650"/>
            <a:ext cx="3619409" cy="1143000"/>
          </a:xfrm>
          <a:prstGeom prst="roundRect">
            <a:avLst>
              <a:gd name="adj" fmla="val 0"/>
            </a:avLst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ound Same Side Corner Rectangle 9"/>
          <p:cNvSpPr/>
          <p:nvPr/>
        </p:nvSpPr>
        <p:spPr>
          <a:xfrm rot="16200000">
            <a:off x="887694" y="2674620"/>
            <a:ext cx="1143000" cy="9906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6B3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1581110" y="2286000"/>
            <a:ext cx="3305092" cy="866775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sz="956" b="1">
                <a:solidFill>
                  <a:srgbClr val="FF6B35"/>
                </a:solidFill>
              </a:rPr>
              <a:t> itemscope </a:t>
            </a:r>
            <a:r>
              <a:rPr sz="956" b="1">
                <a:solidFill>
                  <a:srgbClr val="FF6B35"/>
                </a:solidFill>
              </a:rPr>
              <a:t>itemtype=</a:t>
            </a:r>
            <a:r>
              <a:rPr sz="956" b="1">
                <a:solidFill>
                  <a:srgbClr val="FF6B35"/>
                </a:solidFill>
              </a:rPr>
              <a:t>"https://schema.org/Event"</a:t>
            </a:r>
            <a:r>
              <a:rPr sz="956" b="1">
                <a:solidFill>
                  <a:srgbClr val="FF6B35"/>
                </a:solidFill>
              </a:rPr>
              <a:t>&gt;</a:t>
            </a:r>
            <a:r>
              <a:rPr sz="1104"/>
              <a:t>
</a:t>
            </a:r>
            <a:r>
              <a:rPr sz="956" b="1">
                <a:solidFill>
                  <a:srgbClr val="FF6B35"/>
                </a:solidFill>
              </a:rPr>
              <a:t> </a:t>
            </a:r>
            <a:r>
              <a:rPr sz="956" b="1">
                <a:solidFill>
                  <a:srgbClr val="FF6B35"/>
                </a:solidFill>
              </a:rPr>
              <a:t> itemprop="name"</a:t>
            </a:r>
            <a:r>
              <a:rPr sz="956" b="1">
                <a:solidFill>
                  <a:srgbClr val="FF6B35"/>
                </a:solidFill>
              </a:rPr>
              <a:t>&gt;</a:t>
            </a:r>
            <a:r>
              <a:rPr sz="956" b="1">
                <a:solidFill>
                  <a:srgbClr val="FF6B35"/>
                </a:solidFill>
              </a:rPr>
              <a:t>Web Summit</a:t>
            </a:r>
            <a:r>
              <a:rPr sz="1104"/>
              <a:t>
</a:t>
            </a:r>
            <a:r>
              <a:rPr sz="956" b="1">
                <a:solidFill>
                  <a:srgbClr val="FF6B35"/>
                </a:solidFill>
              </a:rPr>
              <a:t> </a:t>
            </a:r>
            <a:r>
              <a:rPr sz="956" b="1">
                <a:solidFill>
                  <a:srgbClr val="FF6B35"/>
                </a:solidFill>
              </a:rPr>
              <a:t> itemprop="startDate"</a:t>
            </a:r>
            <a:r>
              <a:rPr sz="956" b="1">
                <a:solidFill>
                  <a:srgbClr val="FF6B35"/>
                </a:solidFill>
              </a:rPr>
              <a:t>&gt;</a:t>
            </a:r>
            <a:r>
              <a:rPr sz="956" b="1">
                <a:solidFill>
                  <a:srgbClr val="FF6B35"/>
                </a:solidFill>
              </a:rPr>
              <a:t>2025-11-04</a:t>
            </a:r>
            <a:r>
              <a:rPr sz="1104"/>
              <a:t>
</a:t>
            </a:r>
            <a:r>
              <a:rPr sz="956" b="1">
                <a:solidFill>
                  <a:srgbClr val="FF6B35"/>
                </a:solidFill>
              </a:rPr>
              <a:t> 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457688" y="1143000"/>
            <a:ext cx="3676558" cy="3228975"/>
          </a:xfrm>
          <a:prstGeom prst="roundRect">
            <a:avLst>
              <a:gd name="adj" fmla="val 4719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ounded Rectangle 12"/>
          <p:cNvSpPr/>
          <p:nvPr/>
        </p:nvSpPr>
        <p:spPr>
          <a:xfrm>
            <a:off x="5600559" y="1285875"/>
            <a:ext cx="457188" cy="457200"/>
          </a:xfrm>
          <a:prstGeom prst="roundRect">
            <a:avLst>
              <a:gd name="adj" fmla="val 50000"/>
            </a:avLst>
          </a:prstGeom>
          <a:solidFill>
            <a:srgbClr val="FF6B35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4" name="Picture 13" descr="image.png"/>
          <p:cNvPicPr>
            <a:picLocks noChangeAspect="1"/>
          </p:cNvPicPr>
          <p:nvPr/>
        </p:nvPicPr>
        <p:blipFill>
          <a:blip r:embed="rId3">
            <a:alphaModFix amt="100000"/>
          </a:blip>
          <a:stretch>
            <a:fillRect/>
          </a:stretch>
        </p:blipFill>
        <p:spPr>
          <a:xfrm>
            <a:off x="5714857" y="1451610"/>
            <a:ext cx="228594" cy="12572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200619" y="1285875"/>
            <a:ext cx="2790755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520"/>
              </a:spcAft>
            </a:pPr>
            <a:r>
              <a:rPr sz="1196" b="1">
                <a:solidFill>
                  <a:srgbClr val="333333"/>
                </a:solidFill>
              </a:rPr>
              <a:t>JSON-LD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200619" y="1600200"/>
            <a:ext cx="2790755" cy="476249"/>
          </a:xfrm>
          <a:prstGeom prst="rect">
            <a:avLst/>
          </a:prstGeom>
          <a:noFill/>
        </p:spPr>
        <p:txBody>
          <a:bodyPr wrap="square" anchor="ctr" lIns="73152" rIns="73152" tIns="54864" bIns="54864">
            <a:spAutoFit/>
          </a:bodyPr>
          <a:lstStyle/>
          <a:p>
            <a:pPr algn="l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Script com dados estruturados separados do conteúdo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6200619" y="2152650"/>
            <a:ext cx="2790755" cy="1828800"/>
          </a:xfrm>
          <a:prstGeom prst="roundRect">
            <a:avLst>
              <a:gd name="adj" fmla="val 0"/>
            </a:avLst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ound Same Side Corner Rectangle 17"/>
          <p:cNvSpPr/>
          <p:nvPr/>
        </p:nvSpPr>
        <p:spPr>
          <a:xfrm rot="16200000">
            <a:off x="5335749" y="3017520"/>
            <a:ext cx="1828800" cy="9906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6B3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6372065" y="2286000"/>
            <a:ext cx="2476438" cy="155257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560"/>
              </a:lnSpc>
              <a:spcBef>
                <a:spcPts val="0"/>
              </a:spcBef>
              <a:spcAft>
                <a:spcPts val="0"/>
              </a:spcAft>
            </a:pPr>
            <a:r>
              <a:rPr sz="956" b="1">
                <a:solidFill>
                  <a:srgbClr val="FF6B35"/>
                </a:solidFill>
              </a:rPr>
              <a:t> type="application/ld+json"</a:t>
            </a:r>
            <a:r>
              <a:rPr sz="956" b="1">
                <a:solidFill>
                  <a:srgbClr val="FF6B35"/>
                </a:solidFill>
              </a:rPr>
              <a:t>&gt;</a:t>
            </a:r>
            <a:r>
              <a:rPr sz="1104"/>
              <a:t>
</a:t>
            </a:r>
            <a:r>
              <a:rPr sz="956" b="1">
                <a:solidFill>
                  <a:srgbClr val="FF6B35"/>
                </a:solidFill>
              </a:rPr>
              <a:t> {</a:t>
            </a:r>
            <a:r>
              <a:rPr sz="1104"/>
              <a:t>
</a:t>
            </a:r>
            <a:r>
              <a:rPr sz="956" b="1">
                <a:solidFill>
                  <a:srgbClr val="FF6B35"/>
                </a:solidFill>
              </a:rPr>
              <a:t> "@context": "https://schema.org",</a:t>
            </a:r>
            <a:r>
              <a:rPr sz="1104"/>
              <a:t>
</a:t>
            </a:r>
            <a:r>
              <a:rPr sz="956" b="1">
                <a:solidFill>
                  <a:srgbClr val="FF6B35"/>
                </a:solidFill>
              </a:rPr>
              <a:t> "@type": "Event",</a:t>
            </a:r>
            <a:r>
              <a:rPr sz="1104"/>
              <a:t>
</a:t>
            </a:r>
            <a:r>
              <a:rPr sz="956" b="1">
                <a:solidFill>
                  <a:srgbClr val="FF6B35"/>
                </a:solidFill>
              </a:rPr>
              <a:t> "name": "Web Summit"</a:t>
            </a:r>
            <a:r>
              <a:rPr sz="1104"/>
              <a:t>
</a:t>
            </a:r>
            <a:r>
              <a:rPr sz="956" b="1">
                <a:solidFill>
                  <a:srgbClr val="FF6B35"/>
                </a:solidFill>
              </a:rPr>
              <a:t> }</a:t>
            </a:r>
            <a:r>
              <a:rPr sz="1104"/>
              <a:t>
</a:t>
            </a:r>
            <a:r>
              <a:rPr sz="956" b="1">
                <a:solidFill>
                  <a:srgbClr val="FF6B35"/>
                </a:solidFill>
              </a:rPr>
              <a:t> </a:t>
            </a:r>
            <a:r>
              <a:rPr sz="956" b="1">
                <a:solidFill>
                  <a:srgbClr val="FF6B35"/>
                </a:solidFill>
              </a:rPr>
              <a:t> 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9134246" y="1143000"/>
            <a:ext cx="2304992" cy="3228975"/>
          </a:xfrm>
          <a:prstGeom prst="roundRect">
            <a:avLst>
              <a:gd name="adj" fmla="val 6611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ounded Rectangle 20"/>
          <p:cNvSpPr/>
          <p:nvPr/>
        </p:nvSpPr>
        <p:spPr>
          <a:xfrm>
            <a:off x="9277118" y="1285875"/>
            <a:ext cx="457188" cy="457200"/>
          </a:xfrm>
          <a:prstGeom prst="roundRect">
            <a:avLst>
              <a:gd name="adj" fmla="val 50000"/>
            </a:avLst>
          </a:prstGeom>
          <a:solidFill>
            <a:srgbClr val="FF6B35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22" name="Picture 21" descr="image.png"/>
          <p:cNvPicPr>
            <a:picLocks noChangeAspect="1"/>
          </p:cNvPicPr>
          <p:nvPr/>
        </p:nvPicPr>
        <p:blipFill>
          <a:blip r:embed="rId4">
            <a:alphaModFix amt="100000"/>
          </a:blip>
          <a:stretch>
            <a:fillRect/>
          </a:stretch>
        </p:blipFill>
        <p:spPr>
          <a:xfrm>
            <a:off x="9391415" y="1405889"/>
            <a:ext cx="228594" cy="217170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9877178" y="1285875"/>
            <a:ext cx="1419189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520"/>
              </a:spcAft>
            </a:pPr>
            <a:r>
              <a:rPr sz="1196" b="1">
                <a:solidFill>
                  <a:srgbClr val="333333"/>
                </a:solidFill>
              </a:rPr>
              <a:t>Schema.org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9877178" y="1600200"/>
            <a:ext cx="1419189" cy="962024"/>
          </a:xfrm>
          <a:prstGeom prst="rect">
            <a:avLst/>
          </a:prstGeom>
          <a:noFill/>
        </p:spPr>
        <p:txBody>
          <a:bodyPr wrap="square" anchor="ctr" lIns="73152" rIns="73152" tIns="54864" bIns="54864">
            <a:spAutoFit/>
          </a:bodyPr>
          <a:lstStyle/>
          <a:p>
            <a:pPr algn="l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Vocabulários padronizados para diferentes tipos de conteúdo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9877178" y="2638425"/>
            <a:ext cx="1419189" cy="1371600"/>
          </a:xfrm>
          <a:prstGeom prst="roundRect">
            <a:avLst>
              <a:gd name="adj" fmla="val 0"/>
            </a:avLst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ound Same Side Corner Rectangle 25"/>
          <p:cNvSpPr/>
          <p:nvPr/>
        </p:nvSpPr>
        <p:spPr>
          <a:xfrm rot="16200000">
            <a:off x="9240908" y="3274695"/>
            <a:ext cx="1371600" cy="9906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6B3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TextBox 26"/>
          <p:cNvSpPr txBox="1"/>
          <p:nvPr/>
        </p:nvSpPr>
        <p:spPr>
          <a:xfrm>
            <a:off x="9877178" y="2638425"/>
            <a:ext cx="1419189" cy="1371600"/>
          </a:xfrm>
          <a:prstGeom prst="rect">
            <a:avLst/>
          </a:prstGeom>
          <a:noFill/>
        </p:spPr>
        <p:txBody>
          <a:bodyPr wrap="square" anchor="ctr" lIns="73152" rIns="73152" tIns="54864" bIns="54864">
            <a:spAutoFit/>
          </a:bodyPr>
          <a:lstStyle/>
          <a:p>
            <a:pPr algn="l">
              <a:lnSpc>
                <a:spcPts val="1560"/>
              </a:lnSpc>
              <a:spcBef>
                <a:spcPts val="520"/>
              </a:spcBef>
              <a:spcAft>
                <a:spcPts val="0"/>
              </a:spcAft>
            </a:pPr>
            <a:r>
              <a:rPr sz="956" b="0">
                <a:solidFill>
                  <a:srgbClr val="333333"/>
                </a:solidFill>
              </a:rPr>
              <a:t> </a:t>
            </a:r>
            <a:r>
              <a:rPr sz="956" b="1">
                <a:solidFill>
                  <a:srgbClr val="FF6B35"/>
                </a:solidFill>
              </a:rPr>
              <a:t>Event</a:t>
            </a:r>
            <a:r>
              <a:rPr sz="956" b="0">
                <a:solidFill>
                  <a:srgbClr val="333333"/>
                </a:solidFill>
              </a:rPr>
              <a:t> • </a:t>
            </a:r>
            <a:r>
              <a:rPr sz="956" b="1">
                <a:solidFill>
                  <a:srgbClr val="FF6B35"/>
                </a:solidFill>
              </a:rPr>
              <a:t>Person</a:t>
            </a:r>
            <a:r>
              <a:rPr sz="956" b="0">
                <a:solidFill>
                  <a:srgbClr val="333333"/>
                </a:solidFill>
              </a:rPr>
              <a:t> • </a:t>
            </a:r>
            <a:r>
              <a:rPr sz="956" b="1">
                <a:solidFill>
                  <a:srgbClr val="FF6B35"/>
                </a:solidFill>
              </a:rPr>
              <a:t>Organization</a:t>
            </a:r>
            <a:r>
              <a:rPr sz="956" b="0">
                <a:solidFill>
                  <a:srgbClr val="333333"/>
                </a:solidFill>
              </a:rPr>
              <a:t> • </a:t>
            </a:r>
            <a:r>
              <a:rPr sz="956" b="1">
                <a:solidFill>
                  <a:srgbClr val="FF6B35"/>
                </a:solidFill>
              </a:rPr>
              <a:t>Product</a:t>
            </a:r>
            <a:r>
              <a:rPr sz="956" b="0">
                <a:solidFill>
                  <a:srgbClr val="333333"/>
                </a:solidFill>
              </a:rPr>
              <a:t> • </a:t>
            </a:r>
            <a:r>
              <a:rPr sz="956" b="1">
                <a:solidFill>
                  <a:srgbClr val="FF6B35"/>
                </a:solidFill>
              </a:rPr>
              <a:t>Recipe</a:t>
            </a:r>
            <a:r>
              <a:rPr sz="956" b="0">
                <a:solidFill>
                  <a:srgbClr val="333333"/>
                </a:solidFill>
              </a:rPr>
              <a:t> 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11429714" y="1143000"/>
            <a:ext cx="2304992" cy="3228975"/>
          </a:xfrm>
          <a:prstGeom prst="roundRect">
            <a:avLst>
              <a:gd name="adj" fmla="val 6611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ounded Rectangle 28"/>
          <p:cNvSpPr/>
          <p:nvPr/>
        </p:nvSpPr>
        <p:spPr>
          <a:xfrm>
            <a:off x="11572585" y="1285875"/>
            <a:ext cx="457188" cy="457200"/>
          </a:xfrm>
          <a:prstGeom prst="roundRect">
            <a:avLst>
              <a:gd name="adj" fmla="val 50000"/>
            </a:avLst>
          </a:prstGeom>
          <a:solidFill>
            <a:srgbClr val="FF6B35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30" name="Picture 29" descr="image.png"/>
          <p:cNvPicPr>
            <a:picLocks noChangeAspect="1"/>
          </p:cNvPicPr>
          <p:nvPr/>
        </p:nvPicPr>
        <p:blipFill>
          <a:blip r:embed="rId5">
            <a:alphaModFix amt="100000"/>
          </a:blip>
          <a:stretch>
            <a:fillRect/>
          </a:stretch>
        </p:blipFill>
        <p:spPr>
          <a:xfrm>
            <a:off x="11686882" y="1415891"/>
            <a:ext cx="228594" cy="19716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12172645" y="1285875"/>
            <a:ext cx="1419189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520"/>
              </a:spcAft>
            </a:pPr>
            <a:r>
              <a:rPr sz="1196" b="1">
                <a:solidFill>
                  <a:srgbClr val="333333"/>
                </a:solidFill>
              </a:rPr>
              <a:t>Exemplo Prático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2172645" y="1600200"/>
            <a:ext cx="1419189" cy="723900"/>
          </a:xfrm>
          <a:prstGeom prst="rect">
            <a:avLst/>
          </a:prstGeom>
          <a:noFill/>
        </p:spPr>
        <p:txBody>
          <a:bodyPr wrap="square" anchor="ctr" lIns="73152" rIns="73152" tIns="54864" bIns="54864">
            <a:spAutoFit/>
          </a:bodyPr>
          <a:lstStyle/>
          <a:p>
            <a:pPr algn="l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Evento "Web Summit" marcado para Google Events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12172645" y="2400300"/>
            <a:ext cx="1419189" cy="1828800"/>
          </a:xfrm>
          <a:prstGeom prst="roundRect">
            <a:avLst>
              <a:gd name="adj" fmla="val 0"/>
            </a:avLst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ound Same Side Corner Rectangle 33"/>
          <p:cNvSpPr/>
          <p:nvPr/>
        </p:nvSpPr>
        <p:spPr>
          <a:xfrm rot="16200000">
            <a:off x="11307775" y="3265170"/>
            <a:ext cx="1828800" cy="9906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6B3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TextBox 34"/>
          <p:cNvSpPr txBox="1"/>
          <p:nvPr/>
        </p:nvSpPr>
        <p:spPr>
          <a:xfrm>
            <a:off x="12172645" y="2400300"/>
            <a:ext cx="1419189" cy="1828800"/>
          </a:xfrm>
          <a:prstGeom prst="rect">
            <a:avLst/>
          </a:prstGeom>
          <a:noFill/>
        </p:spPr>
        <p:txBody>
          <a:bodyPr wrap="square" anchor="ctr" lIns="73152" rIns="73152" tIns="54864" bIns="54864">
            <a:spAutoFit/>
          </a:bodyPr>
          <a:lstStyle/>
          <a:p>
            <a:pPr algn="l">
              <a:lnSpc>
                <a:spcPts val="1560"/>
              </a:lnSpc>
              <a:spcBef>
                <a:spcPts val="520"/>
              </a:spcBef>
              <a:spcAft>
                <a:spcPts val="0"/>
              </a:spcAft>
            </a:pPr>
            <a:r>
              <a:rPr sz="956" b="0">
                <a:solidFill>
                  <a:srgbClr val="333333"/>
                </a:solidFill>
              </a:rPr>
              <a:t> • name, description, startDate</a:t>
            </a:r>
            <a:r>
              <a:rPr sz="1104"/>
              <a:t>
</a:t>
            </a:r>
            <a:r>
              <a:rPr sz="956" b="0">
                <a:solidFill>
                  <a:srgbClr val="333333"/>
                </a:solidFill>
              </a:rPr>
              <a:t> • location, address</a:t>
            </a:r>
            <a:r>
              <a:rPr sz="1104"/>
              <a:t>
</a:t>
            </a:r>
            <a:r>
              <a:rPr sz="956" b="0">
                <a:solidFill>
                  <a:srgbClr val="333333"/>
                </a:solidFill>
              </a:rPr>
              <a:t> • performer, offers 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13734706" y="1333500"/>
            <a:ext cx="1428714" cy="3181350"/>
          </a:xfrm>
          <a:prstGeom prst="roundRect">
            <a:avLst>
              <a:gd name="adj" fmla="val 5333"/>
            </a:avLst>
          </a:prstGeom>
          <a:solidFill>
            <a:srgbClr val="4CAF50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ound Same Side Corner Rectangle 36"/>
          <p:cNvSpPr/>
          <p:nvPr/>
        </p:nvSpPr>
        <p:spPr>
          <a:xfrm rot="16200000">
            <a:off x="12210071" y="2858135"/>
            <a:ext cx="3181350" cy="13208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38" name="Picture 37" descr="image.png"/>
          <p:cNvPicPr>
            <a:picLocks noChangeAspect="1"/>
          </p:cNvPicPr>
          <p:nvPr/>
        </p:nvPicPr>
        <p:blipFill>
          <a:blip r:embed="rId6">
            <a:alphaModFix amt="100000"/>
          </a:blip>
          <a:stretch>
            <a:fillRect/>
          </a:stretch>
        </p:blipFill>
        <p:spPr>
          <a:xfrm>
            <a:off x="13915677" y="1511141"/>
            <a:ext cx="228594" cy="197167"/>
          </a:xfrm>
          <a:prstGeom prst="rect">
            <a:avLst/>
          </a:prstGeom>
        </p:spPr>
      </p:pic>
      <p:sp>
        <p:nvSpPr>
          <p:cNvPr id="39" name="Rectangle 38"/>
          <p:cNvSpPr/>
          <p:nvPr/>
        </p:nvSpPr>
        <p:spPr>
          <a:xfrm>
            <a:off x="0" y="4800600"/>
            <a:ext cx="6095847" cy="4686300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0" y="9677399"/>
            <a:ext cx="6095847" cy="3000375"/>
          </a:xfrm>
          <a:prstGeom prst="rect">
            <a:avLst/>
          </a:prstGeom>
          <a:blipFill>
            <a:blip r:embed="rId8"/>
            <a:stretch>
              <a:fillRect/>
            </a:stretch>
          </a:blip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ounded Rectangle 40"/>
          <p:cNvSpPr/>
          <p:nvPr/>
        </p:nvSpPr>
        <p:spPr>
          <a:xfrm>
            <a:off x="0" y="12868275"/>
            <a:ext cx="6095847" cy="761999"/>
          </a:xfrm>
          <a:prstGeom prst="roundRect">
            <a:avLst>
              <a:gd name="adj" fmla="val 10000"/>
            </a:avLst>
          </a:prstGeom>
          <a:solidFill>
            <a:srgbClr val="E8F5E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ound Same Side Corner Rectangle 41"/>
          <p:cNvSpPr/>
          <p:nvPr/>
        </p:nvSpPr>
        <p:spPr>
          <a:xfrm rot="16200000">
            <a:off x="-314959" y="13183234"/>
            <a:ext cx="761999" cy="13208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3" name="Picture 42" descr="image.png"/>
          <p:cNvPicPr>
            <a:picLocks noChangeAspect="1"/>
          </p:cNvPicPr>
          <p:nvPr/>
        </p:nvPicPr>
        <p:blipFill>
          <a:blip r:embed="rId9">
            <a:alphaModFix amt="100000"/>
          </a:blip>
          <a:stretch>
            <a:fillRect/>
          </a:stretch>
        </p:blipFill>
        <p:spPr>
          <a:xfrm>
            <a:off x="180970" y="13152120"/>
            <a:ext cx="228594" cy="194309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552436" y="13011150"/>
            <a:ext cx="5400539" cy="476249"/>
          </a:xfrm>
          <a:prstGeom prst="rect">
            <a:avLst/>
          </a:prstGeom>
          <a:noFill/>
        </p:spPr>
        <p:txBody>
          <a:bodyPr wrap="square" anchor="ctr" lIns="73152" rIns="73152" tIns="54864" bIns="54864">
            <a:spAutoFit/>
          </a:bodyPr>
          <a:lstStyle/>
          <a:p>
            <a:pPr algn="l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Dados estruturados permitem rich snippets nos resultados de busca, aumentando a visibilidade e taxa de cliques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1695" cy="1143000"/>
          </a:xfrm>
          <a:prstGeom prst="rect">
            <a:avLst/>
          </a:prstGeom>
          <a:solidFill>
            <a:srgbClr val="FF6B3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666733" y="190499"/>
            <a:ext cx="10858228" cy="47624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325"/>
              </a:spcAft>
            </a:pPr>
            <a:r>
              <a:rPr sz="2392" b="1">
                <a:solidFill>
                  <a:srgbClr val="FFFFFF"/>
                </a:solidFill>
              </a:rPr>
              <a:t>MÓDULO 13 – WEB COMPONENTS (INTRO)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66733" y="714375"/>
            <a:ext cx="10858228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196" b="0">
                <a:solidFill>
                  <a:srgbClr val="FFFFFF"/>
                </a:solidFill>
              </a:rPr>
              <a:t>Criando componentes reutilizáveis com HTML, CSS e JavaScript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66733" y="1428750"/>
            <a:ext cx="5686282" cy="1181099"/>
          </a:xfrm>
          <a:prstGeom prst="roundRect">
            <a:avLst>
              <a:gd name="adj" fmla="val 6451"/>
            </a:avLst>
          </a:prstGeom>
          <a:solidFill>
            <a:srgbClr val="FF6B35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ound Same Side Corner Rectangle 5"/>
          <p:cNvSpPr/>
          <p:nvPr/>
        </p:nvSpPr>
        <p:spPr>
          <a:xfrm rot="16200000">
            <a:off x="142224" y="1953259"/>
            <a:ext cx="1181099" cy="13208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6B3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847703" y="1571625"/>
            <a:ext cx="5362440" cy="2666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650"/>
              </a:spcAft>
            </a:pPr>
            <a:r>
              <a:rPr sz="1315" b="1">
                <a:solidFill>
                  <a:srgbClr val="FF6B35"/>
                </a:solidFill>
              </a:rPr>
              <a:t>Objetivo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47703" y="1933574"/>
            <a:ext cx="5362440" cy="533399"/>
          </a:xfrm>
          <a:prstGeom prst="rect">
            <a:avLst/>
          </a:prstGeom>
          <a:noFill/>
        </p:spPr>
        <p:txBody>
          <a:bodyPr wrap="square" anchor="ctr" lIns="73152" rIns="73152" tIns="54864" bIns="54864">
            <a:spAutoFit/>
          </a:bodyPr>
          <a:lstStyle/>
          <a:p>
            <a:pPr algn="l">
              <a:lnSpc>
                <a:spcPts val="1820"/>
              </a:lnSpc>
              <a:spcBef>
                <a:spcPts val="0"/>
              </a:spcBef>
              <a:spcAft>
                <a:spcPts val="0"/>
              </a:spcAft>
            </a:pPr>
            <a:r>
              <a:rPr sz="1196" b="0">
                <a:solidFill>
                  <a:srgbClr val="333333"/>
                </a:solidFill>
              </a:rPr>
              <a:t>Aprender a criar componentes reutilizáveis e encapsulados que funcionam em qualquer framework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6733" y="3133724"/>
            <a:ext cx="5686282" cy="2666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975"/>
              </a:spcAft>
            </a:pPr>
            <a:r>
              <a:rPr sz="1315" b="1">
                <a:solidFill>
                  <a:srgbClr val="333333"/>
                </a:solidFill>
              </a:rPr>
              <a:t>Tópicos Principais</a:t>
            </a:r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>
            <a:alphaModFix amt="100000"/>
          </a:blip>
          <a:stretch>
            <a:fillRect/>
          </a:stretch>
        </p:blipFill>
        <p:spPr>
          <a:xfrm>
            <a:off x="666733" y="3554729"/>
            <a:ext cx="228594" cy="20573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38199" y="3543300"/>
            <a:ext cx="3171745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196" b="0">
                <a:solidFill>
                  <a:srgbClr val="333333"/>
                </a:solidFill>
              </a:rPr>
              <a:t>Custom elements com nomes com hífen</a:t>
            </a:r>
          </a:p>
        </p:txBody>
      </p:sp>
      <p:pic>
        <p:nvPicPr>
          <p:cNvPr id="12" name="Picture 11" descr="image.png"/>
          <p:cNvPicPr>
            <a:picLocks noChangeAspect="1"/>
          </p:cNvPicPr>
          <p:nvPr/>
        </p:nvPicPr>
        <p:blipFill>
          <a:blip r:embed="rId3">
            <a:alphaModFix amt="100000"/>
          </a:blip>
          <a:stretch>
            <a:fillRect/>
          </a:stretch>
        </p:blipFill>
        <p:spPr>
          <a:xfrm>
            <a:off x="666733" y="3930015"/>
            <a:ext cx="228594" cy="21717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38199" y="3924299"/>
            <a:ext cx="3314617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196" b="0">
                <a:solidFill>
                  <a:srgbClr val="333333"/>
                </a:solidFill>
              </a:rPr>
              <a:t>Template e slot para conteúdo reutilizável</a:t>
            </a:r>
          </a:p>
        </p:txBody>
      </p:sp>
      <p:pic>
        <p:nvPicPr>
          <p:cNvPr id="14" name="Picture 13" descr="image.png"/>
          <p:cNvPicPr>
            <a:picLocks noChangeAspect="1"/>
          </p:cNvPicPr>
          <p:nvPr/>
        </p:nvPicPr>
        <p:blipFill>
          <a:blip r:embed="rId4">
            <a:alphaModFix amt="100000"/>
          </a:blip>
          <a:stretch>
            <a:fillRect/>
          </a:stretch>
        </p:blipFill>
        <p:spPr>
          <a:xfrm>
            <a:off x="666733" y="4325302"/>
            <a:ext cx="228594" cy="18859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38199" y="4305300"/>
            <a:ext cx="4019449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196" b="0">
                <a:solidFill>
                  <a:srgbClr val="333333"/>
                </a:solidFill>
              </a:rPr>
              <a:t>Shadow DOM (modo aberto) para encapsulamento</a:t>
            </a:r>
          </a:p>
        </p:txBody>
      </p:sp>
      <p:pic>
        <p:nvPicPr>
          <p:cNvPr id="16" name="Picture 15" descr="image.png"/>
          <p:cNvPicPr>
            <a:picLocks noChangeAspect="1"/>
          </p:cNvPicPr>
          <p:nvPr/>
        </p:nvPicPr>
        <p:blipFill>
          <a:blip r:embed="rId5">
            <a:alphaModFix amt="100000"/>
          </a:blip>
          <a:stretch>
            <a:fillRect/>
          </a:stretch>
        </p:blipFill>
        <p:spPr>
          <a:xfrm>
            <a:off x="666733" y="4702016"/>
            <a:ext cx="228594" cy="197167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038199" y="4686300"/>
            <a:ext cx="2638359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196" b="0">
                <a:solidFill>
                  <a:srgbClr val="333333"/>
                </a:solidFill>
              </a:rPr>
              <a:t>Exemplo prático: criar </a:t>
            </a:r>
            <a:r>
              <a:rPr sz="1196" b="0">
                <a:solidFill>
                  <a:srgbClr val="333333"/>
                </a:solidFill>
              </a:rPr>
              <a:t> reutilizável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66733" y="6257925"/>
            <a:ext cx="5686282" cy="314325"/>
          </a:xfrm>
          <a:prstGeom prst="roundRect">
            <a:avLst>
              <a:gd name="adj" fmla="val 121212"/>
            </a:avLst>
          </a:prstGeom>
          <a:solidFill>
            <a:srgbClr val="FF6B3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666733" y="6257925"/>
            <a:ext cx="5686282" cy="314325"/>
          </a:xfrm>
          <a:prstGeom prst="rect">
            <a:avLst/>
          </a:prstGeom>
          <a:noFill/>
        </p:spPr>
        <p:txBody>
          <a:bodyPr wrap="square" anchor="ctr" lIns="73152" rIns="73152" tIns="54864" bIns="54864">
            <a:spAutoFit/>
          </a:bodyPr>
          <a:lstStyle/>
          <a:p>
            <a:pPr algn="l">
              <a:spcBef>
                <a:spcPts val="1300"/>
              </a:spcBef>
              <a:spcAft>
                <a:spcPts val="0"/>
              </a:spcAft>
            </a:pPr>
            <a:r>
              <a:rPr sz="1076" b="1">
                <a:solidFill>
                  <a:srgbClr val="FFFFFF"/>
                </a:solidFill>
              </a:rPr>
              <a:t> </a:t>
            </a:r>
            <a:r>
              <a:rPr sz="1104"/>
              <a:t>  </a:t>
            </a:r>
            <a:r>
              <a:rPr sz="1076" b="1">
                <a:solidFill>
                  <a:srgbClr val="FFFFFF"/>
                </a:solidFill>
              </a:rPr>
              <a:t> 2 aulas </a:t>
            </a:r>
          </a:p>
        </p:txBody>
      </p:sp>
      <p:pic>
        <p:nvPicPr>
          <p:cNvPr id="20" name="Picture 19" descr="image.png"/>
          <p:cNvPicPr>
            <a:picLocks noChangeAspect="1"/>
          </p:cNvPicPr>
          <p:nvPr/>
        </p:nvPicPr>
        <p:blipFill>
          <a:blip r:embed="rId6">
            <a:alphaModFix amt="100000"/>
          </a:blip>
          <a:stretch>
            <a:fillRect/>
          </a:stretch>
        </p:blipFill>
        <p:spPr>
          <a:xfrm>
            <a:off x="809604" y="6364236"/>
            <a:ext cx="171445" cy="149327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6638759" y="2447924"/>
            <a:ext cx="4886202" cy="1914525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ounded Rectangle 21"/>
          <p:cNvSpPr/>
          <p:nvPr/>
        </p:nvSpPr>
        <p:spPr>
          <a:xfrm>
            <a:off x="6638759" y="4543425"/>
            <a:ext cx="4886202" cy="1009649"/>
          </a:xfrm>
          <a:prstGeom prst="roundRect">
            <a:avLst>
              <a:gd name="adj" fmla="val 7547"/>
            </a:avLst>
          </a:prstGeom>
          <a:solidFill>
            <a:srgbClr val="E8F5E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ound Same Side Corner Rectangle 22"/>
          <p:cNvSpPr/>
          <p:nvPr/>
        </p:nvSpPr>
        <p:spPr>
          <a:xfrm rot="16200000">
            <a:off x="6199975" y="4982209"/>
            <a:ext cx="1009649" cy="13208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24" name="Picture 23" descr="image.png"/>
          <p:cNvPicPr>
            <a:picLocks noChangeAspect="1"/>
          </p:cNvPicPr>
          <p:nvPr/>
        </p:nvPicPr>
        <p:blipFill>
          <a:blip r:embed="rId8">
            <a:alphaModFix amt="100000"/>
          </a:blip>
          <a:stretch>
            <a:fillRect/>
          </a:stretch>
        </p:blipFill>
        <p:spPr>
          <a:xfrm>
            <a:off x="6819729" y="4951095"/>
            <a:ext cx="228594" cy="194309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7191195" y="4686300"/>
            <a:ext cx="4190895" cy="723900"/>
          </a:xfrm>
          <a:prstGeom prst="rect">
            <a:avLst/>
          </a:prstGeom>
          <a:noFill/>
        </p:spPr>
        <p:txBody>
          <a:bodyPr wrap="square" anchor="ctr" lIns="73152" rIns="73152" tIns="54864" bIns="54864">
            <a:spAutoFit/>
          </a:bodyPr>
          <a:lstStyle/>
          <a:p>
            <a:pPr algn="l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Web Components são padrões web nativos que permitem criar elementos personalizados reutilizáveis, independentes de frameworks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1695" cy="857250"/>
          </a:xfrm>
          <a:prstGeom prst="rect">
            <a:avLst/>
          </a:prstGeom>
          <a:solidFill>
            <a:srgbClr val="FF6B3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666733" y="190499"/>
            <a:ext cx="10858228" cy="47624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2392" b="1">
                <a:solidFill>
                  <a:srgbClr val="FFFFFF"/>
                </a:solidFill>
              </a:rPr>
              <a:t>Componentes Reutilizáveis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66733" y="1143000"/>
            <a:ext cx="5143371" cy="3476624"/>
          </a:xfrm>
          <a:prstGeom prst="roundRect">
            <a:avLst>
              <a:gd name="adj" fmla="val 4383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ounded Rectangle 4"/>
          <p:cNvSpPr/>
          <p:nvPr/>
        </p:nvSpPr>
        <p:spPr>
          <a:xfrm>
            <a:off x="809604" y="1285875"/>
            <a:ext cx="457188" cy="457200"/>
          </a:xfrm>
          <a:prstGeom prst="roundRect">
            <a:avLst>
              <a:gd name="adj" fmla="val 50000"/>
            </a:avLst>
          </a:prstGeom>
          <a:solidFill>
            <a:srgbClr val="FF6B35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2">
            <a:alphaModFix amt="100000"/>
          </a:blip>
          <a:stretch>
            <a:fillRect/>
          </a:stretch>
        </p:blipFill>
        <p:spPr>
          <a:xfrm>
            <a:off x="923901" y="1411604"/>
            <a:ext cx="228594" cy="20573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09664" y="1285875"/>
            <a:ext cx="4257568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520"/>
              </a:spcAft>
            </a:pPr>
            <a:r>
              <a:rPr sz="1196" b="1">
                <a:solidFill>
                  <a:srgbClr val="333333"/>
                </a:solidFill>
              </a:rPr>
              <a:t>Custom Elements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09664" y="1600200"/>
            <a:ext cx="4257568" cy="476249"/>
          </a:xfrm>
          <a:prstGeom prst="rect">
            <a:avLst/>
          </a:prstGeom>
          <a:noFill/>
        </p:spPr>
        <p:txBody>
          <a:bodyPr wrap="square" anchor="ctr" lIns="73152" rIns="73152" tIns="54864" bIns="54864">
            <a:spAutoFit/>
          </a:bodyPr>
          <a:lstStyle/>
          <a:p>
            <a:pPr algn="l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Elementos HTML personalizados com nomes contendo hífen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409664" y="2152650"/>
            <a:ext cx="4257568" cy="2324100"/>
          </a:xfrm>
          <a:prstGeom prst="roundRect">
            <a:avLst>
              <a:gd name="adj" fmla="val 0"/>
            </a:avLst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ound Same Side Corner Rectangle 9"/>
          <p:cNvSpPr/>
          <p:nvPr/>
        </p:nvSpPr>
        <p:spPr>
          <a:xfrm rot="16200000">
            <a:off x="297144" y="3265170"/>
            <a:ext cx="2324100" cy="9906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6B3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1409664" y="2152650"/>
            <a:ext cx="4257568" cy="2324100"/>
          </a:xfrm>
          <a:prstGeom prst="rect">
            <a:avLst/>
          </a:prstGeom>
          <a:noFill/>
        </p:spPr>
        <p:txBody>
          <a:bodyPr wrap="square" anchor="ctr" lIns="73152" rIns="73152" tIns="54864" bIns="54864">
            <a:spAutoFit/>
          </a:bodyPr>
          <a:lstStyle/>
          <a:p>
            <a:pPr algn="l">
              <a:lnSpc>
                <a:spcPts val="1560"/>
              </a:lnSpc>
              <a:spcBef>
                <a:spcPts val="520"/>
              </a:spcBef>
              <a:spcAft>
                <a:spcPts val="0"/>
              </a:spcAft>
            </a:pPr>
            <a:r>
              <a:rPr sz="956" b="0">
                <a:solidFill>
                  <a:srgbClr val="333333"/>
                </a:solidFill>
              </a:rPr>
              <a:t> </a:t>
            </a:r>
            <a:r>
              <a:rPr sz="956" b="1">
                <a:solidFill>
                  <a:srgbClr val="FF6B35"/>
                </a:solidFill>
              </a:rPr>
              <a:t>class</a:t>
            </a:r>
            <a:r>
              <a:rPr sz="956" b="0">
                <a:solidFill>
                  <a:srgbClr val="333333"/>
                </a:solidFill>
              </a:rPr>
              <a:t> CartaoPorto </a:t>
            </a:r>
            <a:r>
              <a:rPr sz="956" b="1">
                <a:solidFill>
                  <a:srgbClr val="FF6B35"/>
                </a:solidFill>
              </a:rPr>
              <a:t>extends</a:t>
            </a:r>
            <a:r>
              <a:rPr sz="956" b="0">
                <a:solidFill>
                  <a:srgbClr val="333333"/>
                </a:solidFill>
              </a:rPr>
              <a:t> HTMLElement {</a:t>
            </a:r>
            <a:r>
              <a:rPr sz="1104"/>
              <a:t>
</a:t>
            </a:r>
            <a:r>
              <a:rPr sz="956" b="0">
                <a:solidFill>
                  <a:srgbClr val="333333"/>
                </a:solidFill>
              </a:rPr>
              <a:t> connectedCallback() {</a:t>
            </a:r>
            <a:r>
              <a:rPr sz="1104"/>
              <a:t>
</a:t>
            </a:r>
            <a:r>
              <a:rPr sz="956" b="0">
                <a:solidFill>
                  <a:srgbClr val="333333"/>
                </a:solidFill>
              </a:rPr>
              <a:t> this.innerHTML = `</a:t>
            </a:r>
            <a:r>
              <a:rPr sz="1076" b="1">
                <a:solidFill>
                  <a:srgbClr val="FF6B35"/>
                </a:solidFill>
              </a:rPr>
              <a:t>Cartão do Porto</a:t>
            </a:r>
            <a:r>
              <a:rPr sz="956" b="0">
                <a:solidFill>
                  <a:srgbClr val="333333"/>
                </a:solidFill>
              </a:rPr>
              <a:t>`;</a:t>
            </a:r>
            <a:r>
              <a:rPr sz="1104"/>
              <a:t>
</a:t>
            </a:r>
            <a:r>
              <a:rPr sz="956" b="0">
                <a:solidFill>
                  <a:srgbClr val="333333"/>
                </a:solidFill>
              </a:rPr>
              <a:t> }</a:t>
            </a:r>
            <a:r>
              <a:rPr sz="1104"/>
              <a:t>
</a:t>
            </a:r>
            <a:r>
              <a:rPr sz="956" b="0">
                <a:solidFill>
                  <a:srgbClr val="333333"/>
                </a:solidFill>
              </a:rPr>
              <a:t> }</a:t>
            </a:r>
            <a:r>
              <a:rPr sz="1104"/>
              <a:t>
</a:t>
            </a:r>
            <a:r>
              <a:rPr sz="956" b="0">
                <a:solidFill>
                  <a:srgbClr val="333333"/>
                </a:solidFill>
              </a:rPr>
              <a:t> </a:t>
            </a:r>
            <a:r>
              <a:rPr sz="956" b="1">
                <a:solidFill>
                  <a:srgbClr val="FF6B35"/>
                </a:solidFill>
              </a:rPr>
              <a:t>customElements.define</a:t>
            </a:r>
            <a:r>
              <a:rPr sz="956" b="0">
                <a:solidFill>
                  <a:srgbClr val="333333"/>
                </a:solidFill>
              </a:rPr>
              <a:t>(</a:t>
            </a:r>
            <a:r>
              <a:rPr sz="956" b="1">
                <a:solidFill>
                  <a:srgbClr val="FF6B35"/>
                </a:solidFill>
              </a:rPr>
              <a:t>'cartao-porto'</a:t>
            </a:r>
            <a:r>
              <a:rPr sz="956" b="0">
                <a:solidFill>
                  <a:srgbClr val="333333"/>
                </a:solidFill>
              </a:rPr>
              <a:t>, CartaoPorto); 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666733" y="4762500"/>
            <a:ext cx="5143371" cy="1143000"/>
          </a:xfrm>
          <a:prstGeom prst="roundRect">
            <a:avLst>
              <a:gd name="adj" fmla="val 13333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ounded Rectangle 12"/>
          <p:cNvSpPr/>
          <p:nvPr/>
        </p:nvSpPr>
        <p:spPr>
          <a:xfrm>
            <a:off x="809604" y="4905375"/>
            <a:ext cx="457188" cy="457200"/>
          </a:xfrm>
          <a:prstGeom prst="roundRect">
            <a:avLst>
              <a:gd name="adj" fmla="val 50000"/>
            </a:avLst>
          </a:prstGeom>
          <a:solidFill>
            <a:srgbClr val="FF6B35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4" name="Picture 13" descr="image.png"/>
          <p:cNvPicPr>
            <a:picLocks noChangeAspect="1"/>
          </p:cNvPicPr>
          <p:nvPr/>
        </p:nvPicPr>
        <p:blipFill>
          <a:blip r:embed="rId3">
            <a:alphaModFix amt="100000"/>
          </a:blip>
          <a:stretch>
            <a:fillRect/>
          </a:stretch>
        </p:blipFill>
        <p:spPr>
          <a:xfrm>
            <a:off x="923901" y="5025390"/>
            <a:ext cx="228594" cy="21717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409664" y="4905375"/>
            <a:ext cx="4257568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520"/>
              </a:spcAft>
            </a:pPr>
            <a:r>
              <a:rPr sz="1196" b="1">
                <a:solidFill>
                  <a:srgbClr val="333333"/>
                </a:solidFill>
              </a:rPr>
              <a:t>Template e Slot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409664" y="5219700"/>
            <a:ext cx="4257568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Estruturas reutilizáveis com conteúdo dinâmico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409664" y="5543550"/>
            <a:ext cx="4257568" cy="228600"/>
          </a:xfrm>
          <a:prstGeom prst="roundRect">
            <a:avLst>
              <a:gd name="adj" fmla="val 0"/>
            </a:avLst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ound Same Side Corner Rectangle 17"/>
          <p:cNvSpPr/>
          <p:nvPr/>
        </p:nvSpPr>
        <p:spPr>
          <a:xfrm rot="16200000">
            <a:off x="1344894" y="5608320"/>
            <a:ext cx="228600" cy="9906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6B3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ounded Rectangle 18"/>
          <p:cNvSpPr/>
          <p:nvPr/>
        </p:nvSpPr>
        <p:spPr>
          <a:xfrm>
            <a:off x="666733" y="6057900"/>
            <a:ext cx="5143371" cy="1600200"/>
          </a:xfrm>
          <a:prstGeom prst="roundRect">
            <a:avLst>
              <a:gd name="adj" fmla="val 9523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ounded Rectangle 19"/>
          <p:cNvSpPr/>
          <p:nvPr/>
        </p:nvSpPr>
        <p:spPr>
          <a:xfrm>
            <a:off x="809604" y="6200775"/>
            <a:ext cx="457188" cy="457200"/>
          </a:xfrm>
          <a:prstGeom prst="roundRect">
            <a:avLst>
              <a:gd name="adj" fmla="val 50000"/>
            </a:avLst>
          </a:prstGeom>
          <a:solidFill>
            <a:srgbClr val="FF6B35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21" name="Picture 20" descr="image.png"/>
          <p:cNvPicPr>
            <a:picLocks noChangeAspect="1"/>
          </p:cNvPicPr>
          <p:nvPr/>
        </p:nvPicPr>
        <p:blipFill>
          <a:blip r:embed="rId4">
            <a:alphaModFix amt="100000"/>
          </a:blip>
          <a:stretch>
            <a:fillRect/>
          </a:stretch>
        </p:blipFill>
        <p:spPr>
          <a:xfrm>
            <a:off x="923901" y="6335077"/>
            <a:ext cx="228594" cy="188595"/>
          </a:xfrm>
          <a:prstGeom prst="rect">
            <a:avLst/>
          </a:prstGeom>
        </p:spPr>
      </p:pic>
      <p:sp>
        <p:nvSpPr>
          <p:cNvPr id="22" name="TextBox 21"/>
          <p:cNvSpPr txBox="1"/>
          <p:nvPr/>
        </p:nvSpPr>
        <p:spPr>
          <a:xfrm>
            <a:off x="1409664" y="6200775"/>
            <a:ext cx="5181470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520"/>
              </a:spcAft>
            </a:pPr>
            <a:r>
              <a:rPr sz="1196" b="1">
                <a:solidFill>
                  <a:srgbClr val="333333"/>
                </a:solidFill>
              </a:rPr>
              <a:t>Shadow DOM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409664" y="6515100"/>
            <a:ext cx="5181470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Encapsulamento de estilo e comportamento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1409664" y="6829425"/>
            <a:ext cx="5181470" cy="685800"/>
          </a:xfrm>
          <a:prstGeom prst="roundRect">
            <a:avLst>
              <a:gd name="adj" fmla="val 0"/>
            </a:avLst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ound Same Side Corner Rectangle 24"/>
          <p:cNvSpPr/>
          <p:nvPr/>
        </p:nvSpPr>
        <p:spPr>
          <a:xfrm rot="16200000">
            <a:off x="1116294" y="7122795"/>
            <a:ext cx="685800" cy="9906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6B3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TextBox 25"/>
          <p:cNvSpPr txBox="1"/>
          <p:nvPr/>
        </p:nvSpPr>
        <p:spPr>
          <a:xfrm>
            <a:off x="1409664" y="6829425"/>
            <a:ext cx="5181470" cy="685800"/>
          </a:xfrm>
          <a:prstGeom prst="rect">
            <a:avLst/>
          </a:prstGeom>
          <a:noFill/>
        </p:spPr>
        <p:txBody>
          <a:bodyPr wrap="square" anchor="ctr" lIns="73152" rIns="73152" tIns="54864" bIns="54864">
            <a:spAutoFit/>
          </a:bodyPr>
          <a:lstStyle/>
          <a:p>
            <a:pPr algn="l">
              <a:lnSpc>
                <a:spcPts val="1560"/>
              </a:lnSpc>
              <a:spcBef>
                <a:spcPts val="520"/>
              </a:spcBef>
              <a:spcAft>
                <a:spcPts val="0"/>
              </a:spcAft>
            </a:pPr>
            <a:r>
              <a:rPr sz="956" b="0">
                <a:solidFill>
                  <a:srgbClr val="333333"/>
                </a:solidFill>
              </a:rPr>
              <a:t> </a:t>
            </a:r>
            <a:r>
              <a:rPr sz="956" b="1">
                <a:solidFill>
                  <a:srgbClr val="FF6B35"/>
                </a:solidFill>
              </a:rPr>
              <a:t>const</a:t>
            </a:r>
            <a:r>
              <a:rPr sz="956" b="0">
                <a:solidFill>
                  <a:srgbClr val="333333"/>
                </a:solidFill>
              </a:rPr>
              <a:t> shadow = </a:t>
            </a:r>
            <a:r>
              <a:rPr sz="956" b="1">
                <a:solidFill>
                  <a:srgbClr val="FF6B35"/>
                </a:solidFill>
              </a:rPr>
              <a:t>this.attachShadow</a:t>
            </a:r>
            <a:r>
              <a:rPr sz="956" b="0">
                <a:solidFill>
                  <a:srgbClr val="333333"/>
                </a:solidFill>
              </a:rPr>
              <a:t>({mode: </a:t>
            </a:r>
            <a:r>
              <a:rPr sz="956" b="1">
                <a:solidFill>
                  <a:srgbClr val="FF6B35"/>
                </a:solidFill>
              </a:rPr>
              <a:t>'open'</a:t>
            </a:r>
            <a:r>
              <a:rPr sz="956" b="0">
                <a:solidFill>
                  <a:srgbClr val="333333"/>
                </a:solidFill>
              </a:rPr>
              <a:t>});</a:t>
            </a:r>
            <a:r>
              <a:rPr sz="1104"/>
              <a:t>
</a:t>
            </a:r>
            <a:r>
              <a:rPr sz="956" b="0">
                <a:solidFill>
                  <a:srgbClr val="333333"/>
                </a:solidFill>
              </a:rPr>
              <a:t> shadow.appendChild(template.content.cloneNode(</a:t>
            </a:r>
            <a:r>
              <a:rPr sz="956" b="1">
                <a:solidFill>
                  <a:srgbClr val="FF6B35"/>
                </a:solidFill>
              </a:rPr>
              <a:t>true</a:t>
            </a:r>
            <a:r>
              <a:rPr sz="956" b="0">
                <a:solidFill>
                  <a:srgbClr val="333333"/>
                </a:solidFill>
              </a:rPr>
              <a:t>)); </a:t>
            </a:r>
          </a:p>
        </p:txBody>
      </p:sp>
      <p:sp>
        <p:nvSpPr>
          <p:cNvPr id="27" name="Rounded Rectangle 26"/>
          <p:cNvSpPr/>
          <p:nvPr/>
        </p:nvSpPr>
        <p:spPr>
          <a:xfrm>
            <a:off x="666733" y="7991474"/>
            <a:ext cx="5143371" cy="1085850"/>
          </a:xfrm>
          <a:prstGeom prst="roundRect">
            <a:avLst>
              <a:gd name="adj" fmla="val 7017"/>
            </a:avLst>
          </a:prstGeom>
          <a:solidFill>
            <a:srgbClr val="4CAF50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ound Same Side Corner Rectangle 27"/>
          <p:cNvSpPr/>
          <p:nvPr/>
        </p:nvSpPr>
        <p:spPr>
          <a:xfrm rot="16200000">
            <a:off x="189848" y="8468359"/>
            <a:ext cx="1085850" cy="13208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29" name="Picture 28" descr="image.png"/>
          <p:cNvPicPr>
            <a:picLocks noChangeAspect="1"/>
          </p:cNvPicPr>
          <p:nvPr/>
        </p:nvPicPr>
        <p:blipFill>
          <a:blip r:embed="rId5">
            <a:alphaModFix amt="100000"/>
          </a:blip>
          <a:stretch>
            <a:fillRect/>
          </a:stretch>
        </p:blipFill>
        <p:spPr>
          <a:xfrm>
            <a:off x="847703" y="8169116"/>
            <a:ext cx="228594" cy="197167"/>
          </a:xfrm>
          <a:prstGeom prst="rect">
            <a:avLst/>
          </a:prstGeom>
        </p:spPr>
      </p:pic>
      <p:sp>
        <p:nvSpPr>
          <p:cNvPr id="30" name="TextBox 29"/>
          <p:cNvSpPr txBox="1"/>
          <p:nvPr/>
        </p:nvSpPr>
        <p:spPr>
          <a:xfrm>
            <a:off x="1219169" y="8134349"/>
            <a:ext cx="4448063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520"/>
              </a:spcAft>
            </a:pPr>
            <a:r>
              <a:rPr sz="1196" b="1">
                <a:solidFill>
                  <a:srgbClr val="333333"/>
                </a:solidFill>
              </a:rPr>
              <a:t>Exercício Prático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219169" y="8448674"/>
            <a:ext cx="4448063" cy="485775"/>
          </a:xfrm>
          <a:prstGeom prst="rect">
            <a:avLst/>
          </a:prstGeom>
          <a:noFill/>
        </p:spPr>
        <p:txBody>
          <a:bodyPr wrap="square" anchor="ctr" lIns="73152" rIns="73152" tIns="54864" bIns="54864">
            <a:spAutoFit/>
          </a:bodyPr>
          <a:lstStyle/>
          <a:p>
            <a:pPr algn="l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Criar componente </a:t>
            </a:r>
            <a:r>
              <a:rPr sz="1076" b="0">
                <a:solidFill>
                  <a:srgbClr val="333333"/>
                </a:solidFill>
              </a:rPr>
              <a:t> reutilizável com template, slot e shadow DOM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2543111" y="8467725"/>
            <a:ext cx="114297" cy="219074"/>
          </a:xfrm>
          <a:prstGeom prst="roundRect">
            <a:avLst>
              <a:gd name="adj" fmla="val 66666"/>
            </a:avLst>
          </a:prstGeom>
          <a:solidFill>
            <a:srgbClr val="F1F1F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6095847" y="1933574"/>
            <a:ext cx="5429114" cy="2495550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6095847" y="4619625"/>
            <a:ext cx="5429114" cy="2705099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ounded Rectangle 34"/>
          <p:cNvSpPr/>
          <p:nvPr/>
        </p:nvSpPr>
        <p:spPr>
          <a:xfrm>
            <a:off x="6095847" y="7515225"/>
            <a:ext cx="5429114" cy="761999"/>
          </a:xfrm>
          <a:prstGeom prst="roundRect">
            <a:avLst>
              <a:gd name="adj" fmla="val 10000"/>
            </a:avLst>
          </a:prstGeom>
          <a:solidFill>
            <a:srgbClr val="E8F5E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ound Same Side Corner Rectangle 35"/>
          <p:cNvSpPr/>
          <p:nvPr/>
        </p:nvSpPr>
        <p:spPr>
          <a:xfrm rot="16200000">
            <a:off x="5780888" y="7830184"/>
            <a:ext cx="761999" cy="13208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37" name="Picture 36" descr="image.png"/>
          <p:cNvPicPr>
            <a:picLocks noChangeAspect="1"/>
          </p:cNvPicPr>
          <p:nvPr/>
        </p:nvPicPr>
        <p:blipFill>
          <a:blip r:embed="rId8">
            <a:alphaModFix amt="100000"/>
          </a:blip>
          <a:stretch>
            <a:fillRect/>
          </a:stretch>
        </p:blipFill>
        <p:spPr>
          <a:xfrm>
            <a:off x="6276818" y="7799069"/>
            <a:ext cx="228594" cy="194309"/>
          </a:xfrm>
          <a:prstGeom prst="rect">
            <a:avLst/>
          </a:prstGeom>
        </p:spPr>
      </p:pic>
      <p:sp>
        <p:nvSpPr>
          <p:cNvPr id="38" name="TextBox 37"/>
          <p:cNvSpPr txBox="1"/>
          <p:nvPr/>
        </p:nvSpPr>
        <p:spPr>
          <a:xfrm>
            <a:off x="6648283" y="7658100"/>
            <a:ext cx="4733806" cy="476249"/>
          </a:xfrm>
          <a:prstGeom prst="rect">
            <a:avLst/>
          </a:prstGeom>
          <a:noFill/>
        </p:spPr>
        <p:txBody>
          <a:bodyPr wrap="square" anchor="ctr" lIns="73152" rIns="73152" tIns="54864" bIns="54864">
            <a:spAutoFit/>
          </a:bodyPr>
          <a:lstStyle/>
          <a:p>
            <a:pPr algn="l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Web Components funcionam em qualquer framework JavaScript e oferecem encapsulamento real de estilo e comportamento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1695" cy="1143000"/>
          </a:xfrm>
          <a:prstGeom prst="rect">
            <a:avLst/>
          </a:prstGeom>
          <a:solidFill>
            <a:srgbClr val="FF6B3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666733" y="190499"/>
            <a:ext cx="10858228" cy="47624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325"/>
              </a:spcAft>
            </a:pPr>
            <a:r>
              <a:rPr sz="2392" b="1">
                <a:solidFill>
                  <a:srgbClr val="FFFFFF"/>
                </a:solidFill>
              </a:rPr>
              <a:t>MÓDULO 14 – OFFLINE &amp; CACHE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66733" y="714375"/>
            <a:ext cx="10858228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196" b="0">
                <a:solidFill>
                  <a:srgbClr val="FFFFFF"/>
                </a:solidFill>
              </a:rPr>
              <a:t>Criando aplicações que funcionam offline e otimizando cache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666733" y="1428750"/>
            <a:ext cx="5686282" cy="1181099"/>
          </a:xfrm>
          <a:prstGeom prst="roundRect">
            <a:avLst>
              <a:gd name="adj" fmla="val 6451"/>
            </a:avLst>
          </a:prstGeom>
          <a:solidFill>
            <a:srgbClr val="FF6B35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ound Same Side Corner Rectangle 5"/>
          <p:cNvSpPr/>
          <p:nvPr/>
        </p:nvSpPr>
        <p:spPr>
          <a:xfrm rot="16200000">
            <a:off x="142224" y="1953259"/>
            <a:ext cx="1181099" cy="13208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6B3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847703" y="1571625"/>
            <a:ext cx="5362440" cy="2666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650"/>
              </a:spcAft>
            </a:pPr>
            <a:r>
              <a:rPr sz="1315" b="1">
                <a:solidFill>
                  <a:srgbClr val="FF6B35"/>
                </a:solidFill>
              </a:rPr>
              <a:t>Objetivo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47703" y="1933574"/>
            <a:ext cx="5362440" cy="533399"/>
          </a:xfrm>
          <a:prstGeom prst="rect">
            <a:avLst/>
          </a:prstGeom>
          <a:noFill/>
        </p:spPr>
        <p:txBody>
          <a:bodyPr wrap="square" anchor="ctr" lIns="73152" rIns="73152" tIns="54864" bIns="54864">
            <a:spAutoFit/>
          </a:bodyPr>
          <a:lstStyle/>
          <a:p>
            <a:pPr algn="l">
              <a:lnSpc>
                <a:spcPts val="1820"/>
              </a:lnSpc>
              <a:spcBef>
                <a:spcPts val="0"/>
              </a:spcBef>
              <a:spcAft>
                <a:spcPts val="0"/>
              </a:spcAft>
            </a:pPr>
            <a:r>
              <a:rPr sz="1196" b="0">
                <a:solidFill>
                  <a:srgbClr val="333333"/>
                </a:solidFill>
              </a:rPr>
              <a:t>Aprender a criar aplicações que funcionam offline e otimizar o cache para melhor desempenho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66733" y="3133724"/>
            <a:ext cx="5686282" cy="2666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975"/>
              </a:spcAft>
            </a:pPr>
            <a:r>
              <a:rPr sz="1315" b="1">
                <a:solidFill>
                  <a:srgbClr val="333333"/>
                </a:solidFill>
              </a:rPr>
              <a:t>Tópicos Principais</a:t>
            </a:r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2">
            <a:alphaModFix amt="100000"/>
          </a:blip>
          <a:stretch>
            <a:fillRect/>
          </a:stretch>
        </p:blipFill>
        <p:spPr>
          <a:xfrm>
            <a:off x="666733" y="3560445"/>
            <a:ext cx="228594" cy="194309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38199" y="3543300"/>
            <a:ext cx="2428814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196" b="0">
                <a:solidFill>
                  <a:srgbClr val="333333"/>
                </a:solidFill>
              </a:rPr>
              <a:t>Service Worker básico (registo)</a:t>
            </a:r>
          </a:p>
        </p:txBody>
      </p:sp>
      <p:pic>
        <p:nvPicPr>
          <p:cNvPr id="12" name="Picture 11" descr="image.png"/>
          <p:cNvPicPr>
            <a:picLocks noChangeAspect="1"/>
          </p:cNvPicPr>
          <p:nvPr/>
        </p:nvPicPr>
        <p:blipFill>
          <a:blip r:embed="rId3">
            <a:alphaModFix amt="100000"/>
          </a:blip>
          <a:stretch>
            <a:fillRect/>
          </a:stretch>
        </p:blipFill>
        <p:spPr>
          <a:xfrm>
            <a:off x="666733" y="3955732"/>
            <a:ext cx="228594" cy="16573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38199" y="3924299"/>
            <a:ext cx="1895427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196" b="0">
                <a:solidFill>
                  <a:srgbClr val="333333"/>
                </a:solidFill>
              </a:rPr>
              <a:t>Cache API: cache.addAll</a:t>
            </a:r>
          </a:p>
        </p:txBody>
      </p:sp>
      <p:pic>
        <p:nvPicPr>
          <p:cNvPr id="14" name="Picture 13" descr="image.png"/>
          <p:cNvPicPr>
            <a:picLocks noChangeAspect="1"/>
          </p:cNvPicPr>
          <p:nvPr/>
        </p:nvPicPr>
        <p:blipFill>
          <a:blip r:embed="rId4">
            <a:alphaModFix amt="100000"/>
          </a:blip>
          <a:stretch>
            <a:fillRect/>
          </a:stretch>
        </p:blipFill>
        <p:spPr>
          <a:xfrm>
            <a:off x="666733" y="4322445"/>
            <a:ext cx="228594" cy="194309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38199" y="4305300"/>
            <a:ext cx="3524161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196" b="0">
                <a:solidFill>
                  <a:srgbClr val="333333"/>
                </a:solidFill>
              </a:rPr>
              <a:t>Manifest.json: name, icons, start_url, display</a:t>
            </a:r>
          </a:p>
        </p:txBody>
      </p:sp>
      <p:pic>
        <p:nvPicPr>
          <p:cNvPr id="16" name="Picture 15" descr="image.png"/>
          <p:cNvPicPr>
            <a:picLocks noChangeAspect="1"/>
          </p:cNvPicPr>
          <p:nvPr/>
        </p:nvPicPr>
        <p:blipFill>
          <a:blip r:embed="rId5">
            <a:alphaModFix amt="100000"/>
          </a:blip>
          <a:stretch>
            <a:fillRect/>
          </a:stretch>
        </p:blipFill>
        <p:spPr>
          <a:xfrm>
            <a:off x="666733" y="4714875"/>
            <a:ext cx="228594" cy="17145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038199" y="4686300"/>
            <a:ext cx="2628834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196" b="0">
                <a:solidFill>
                  <a:srgbClr val="333333"/>
                </a:solidFill>
              </a:rPr>
              <a:t>Instalação "Add to Home Screen"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666733" y="6257925"/>
            <a:ext cx="5686282" cy="314325"/>
          </a:xfrm>
          <a:prstGeom prst="roundRect">
            <a:avLst>
              <a:gd name="adj" fmla="val 121212"/>
            </a:avLst>
          </a:prstGeom>
          <a:solidFill>
            <a:srgbClr val="FF6B3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666733" y="6257925"/>
            <a:ext cx="5686282" cy="314325"/>
          </a:xfrm>
          <a:prstGeom prst="rect">
            <a:avLst/>
          </a:prstGeom>
          <a:noFill/>
        </p:spPr>
        <p:txBody>
          <a:bodyPr wrap="square" anchor="ctr" lIns="73152" rIns="73152" tIns="54864" bIns="54864">
            <a:spAutoFit/>
          </a:bodyPr>
          <a:lstStyle/>
          <a:p>
            <a:pPr algn="l">
              <a:spcBef>
                <a:spcPts val="1300"/>
              </a:spcBef>
              <a:spcAft>
                <a:spcPts val="0"/>
              </a:spcAft>
            </a:pPr>
            <a:r>
              <a:rPr sz="1076" b="1">
                <a:solidFill>
                  <a:srgbClr val="FFFFFF"/>
                </a:solidFill>
              </a:rPr>
              <a:t> </a:t>
            </a:r>
            <a:r>
              <a:rPr sz="1104"/>
              <a:t>  </a:t>
            </a:r>
            <a:r>
              <a:rPr sz="1076" b="1">
                <a:solidFill>
                  <a:srgbClr val="FFFFFF"/>
                </a:solidFill>
              </a:rPr>
              <a:t> 2 aulas </a:t>
            </a:r>
          </a:p>
        </p:txBody>
      </p:sp>
      <p:pic>
        <p:nvPicPr>
          <p:cNvPr id="20" name="Picture 19" descr="image.png"/>
          <p:cNvPicPr>
            <a:picLocks noChangeAspect="1"/>
          </p:cNvPicPr>
          <p:nvPr/>
        </p:nvPicPr>
        <p:blipFill>
          <a:blip r:embed="rId6">
            <a:alphaModFix amt="100000"/>
          </a:blip>
          <a:stretch>
            <a:fillRect/>
          </a:stretch>
        </p:blipFill>
        <p:spPr>
          <a:xfrm>
            <a:off x="809604" y="6364236"/>
            <a:ext cx="171445" cy="149327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6638759" y="2181225"/>
            <a:ext cx="4886202" cy="2447924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ounded Rectangle 21"/>
          <p:cNvSpPr/>
          <p:nvPr/>
        </p:nvSpPr>
        <p:spPr>
          <a:xfrm>
            <a:off x="6638759" y="4819650"/>
            <a:ext cx="4886202" cy="1009649"/>
          </a:xfrm>
          <a:prstGeom prst="roundRect">
            <a:avLst>
              <a:gd name="adj" fmla="val 7547"/>
            </a:avLst>
          </a:prstGeom>
          <a:solidFill>
            <a:srgbClr val="E8F5E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ound Same Side Corner Rectangle 22"/>
          <p:cNvSpPr/>
          <p:nvPr/>
        </p:nvSpPr>
        <p:spPr>
          <a:xfrm rot="16200000">
            <a:off x="6199975" y="5258434"/>
            <a:ext cx="1009649" cy="13208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24" name="Picture 23" descr="image.png"/>
          <p:cNvPicPr>
            <a:picLocks noChangeAspect="1"/>
          </p:cNvPicPr>
          <p:nvPr/>
        </p:nvPicPr>
        <p:blipFill>
          <a:blip r:embed="rId8">
            <a:alphaModFix amt="100000"/>
          </a:blip>
          <a:stretch>
            <a:fillRect/>
          </a:stretch>
        </p:blipFill>
        <p:spPr>
          <a:xfrm>
            <a:off x="6819729" y="5217794"/>
            <a:ext cx="228594" cy="194309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7191195" y="4962525"/>
            <a:ext cx="4190895" cy="723900"/>
          </a:xfrm>
          <a:prstGeom prst="rect">
            <a:avLst/>
          </a:prstGeom>
          <a:noFill/>
        </p:spPr>
        <p:txBody>
          <a:bodyPr wrap="square" anchor="ctr" lIns="73152" rIns="73152" tIns="54864" bIns="54864">
            <a:spAutoFit/>
          </a:bodyPr>
          <a:lstStyle/>
          <a:p>
            <a:pPr algn="l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Service Workers permitem interceptar requisições de rede e servir conteúdo do cache, essencial para PWAs e experiências offline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1695" cy="857250"/>
          </a:xfrm>
          <a:prstGeom prst="rect">
            <a:avLst/>
          </a:prstGeom>
          <a:solidFill>
            <a:srgbClr val="FF6B3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666733" y="190499"/>
            <a:ext cx="10858228" cy="47624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2392" b="1">
                <a:solidFill>
                  <a:srgbClr val="FFFFFF"/>
                </a:solidFill>
              </a:rPr>
              <a:t>Aplicações Offline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66733" y="1143000"/>
            <a:ext cx="5143371" cy="2286000"/>
          </a:xfrm>
          <a:prstGeom prst="roundRect">
            <a:avLst>
              <a:gd name="adj" fmla="val 6666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ounded Rectangle 4"/>
          <p:cNvSpPr/>
          <p:nvPr/>
        </p:nvSpPr>
        <p:spPr>
          <a:xfrm>
            <a:off x="809604" y="1285875"/>
            <a:ext cx="457188" cy="457200"/>
          </a:xfrm>
          <a:prstGeom prst="roundRect">
            <a:avLst>
              <a:gd name="adj" fmla="val 50000"/>
            </a:avLst>
          </a:prstGeom>
          <a:solidFill>
            <a:srgbClr val="FF6B35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2">
            <a:alphaModFix amt="100000"/>
          </a:blip>
          <a:stretch>
            <a:fillRect/>
          </a:stretch>
        </p:blipFill>
        <p:spPr>
          <a:xfrm>
            <a:off x="923901" y="1417320"/>
            <a:ext cx="228594" cy="194309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409664" y="1285875"/>
            <a:ext cx="4352816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520"/>
              </a:spcAft>
            </a:pPr>
            <a:r>
              <a:rPr sz="1196" b="1">
                <a:solidFill>
                  <a:srgbClr val="333333"/>
                </a:solidFill>
              </a:rPr>
              <a:t>Service Worker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09664" y="1600200"/>
            <a:ext cx="4352816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Script que intercepta requisições de rede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409664" y="1914525"/>
            <a:ext cx="4352816" cy="1371600"/>
          </a:xfrm>
          <a:prstGeom prst="roundRect">
            <a:avLst>
              <a:gd name="adj" fmla="val 0"/>
            </a:avLst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ound Same Side Corner Rectangle 9"/>
          <p:cNvSpPr/>
          <p:nvPr/>
        </p:nvSpPr>
        <p:spPr>
          <a:xfrm rot="16200000">
            <a:off x="773394" y="2550795"/>
            <a:ext cx="1371600" cy="9906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6B3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1409664" y="1914525"/>
            <a:ext cx="4352816" cy="1371600"/>
          </a:xfrm>
          <a:prstGeom prst="rect">
            <a:avLst/>
          </a:prstGeom>
          <a:noFill/>
        </p:spPr>
        <p:txBody>
          <a:bodyPr wrap="square" anchor="ctr" lIns="73152" rIns="73152" tIns="54864" bIns="54864">
            <a:spAutoFit/>
          </a:bodyPr>
          <a:lstStyle/>
          <a:p>
            <a:pPr algn="l">
              <a:lnSpc>
                <a:spcPts val="1560"/>
              </a:lnSpc>
              <a:spcBef>
                <a:spcPts val="520"/>
              </a:spcBef>
              <a:spcAft>
                <a:spcPts val="0"/>
              </a:spcAft>
            </a:pPr>
            <a:r>
              <a:rPr sz="956" b="0">
                <a:solidFill>
                  <a:srgbClr val="333333"/>
                </a:solidFill>
              </a:rPr>
              <a:t> </a:t>
            </a:r>
            <a:r>
              <a:rPr sz="956" b="1">
                <a:solidFill>
                  <a:srgbClr val="FF6B35"/>
                </a:solidFill>
              </a:rPr>
              <a:t>if</a:t>
            </a:r>
            <a:r>
              <a:rPr sz="956" b="0">
                <a:solidFill>
                  <a:srgbClr val="333333"/>
                </a:solidFill>
              </a:rPr>
              <a:t> ('serviceWorker' </a:t>
            </a:r>
            <a:r>
              <a:rPr sz="956" b="1">
                <a:solidFill>
                  <a:srgbClr val="FF6B35"/>
                </a:solidFill>
              </a:rPr>
              <a:t>in</a:t>
            </a:r>
            <a:r>
              <a:rPr sz="956" b="0">
                <a:solidFill>
                  <a:srgbClr val="333333"/>
                </a:solidFill>
              </a:rPr>
              <a:t> navigator) {</a:t>
            </a:r>
            <a:r>
              <a:rPr sz="1104"/>
              <a:t>
</a:t>
            </a:r>
            <a:r>
              <a:rPr sz="956" b="0">
                <a:solidFill>
                  <a:srgbClr val="333333"/>
                </a:solidFill>
              </a:rPr>
              <a:t> navigator.</a:t>
            </a:r>
            <a:r>
              <a:rPr sz="956" b="1">
                <a:solidFill>
                  <a:srgbClr val="FF6B35"/>
                </a:solidFill>
              </a:rPr>
              <a:t>serviceWorker.register</a:t>
            </a:r>
            <a:r>
              <a:rPr sz="956" b="0">
                <a:solidFill>
                  <a:srgbClr val="333333"/>
                </a:solidFill>
              </a:rPr>
              <a:t>('/sw.js')</a:t>
            </a:r>
            <a:r>
              <a:rPr sz="1104"/>
              <a:t>
</a:t>
            </a:r>
            <a:r>
              <a:rPr sz="956" b="0">
                <a:solidFill>
                  <a:srgbClr val="333333"/>
                </a:solidFill>
              </a:rPr>
              <a:t> .then(</a:t>
            </a:r>
            <a:r>
              <a:rPr sz="956" b="1">
                <a:solidFill>
                  <a:srgbClr val="FF6B35"/>
                </a:solidFill>
              </a:rPr>
              <a:t>reg</a:t>
            </a:r>
            <a:r>
              <a:rPr sz="956" b="0">
                <a:solidFill>
                  <a:srgbClr val="333333"/>
                </a:solidFill>
              </a:rPr>
              <a:t> =&gt; console.log('SW registered'))</a:t>
            </a:r>
            <a:r>
              <a:rPr sz="1104"/>
              <a:t>
</a:t>
            </a:r>
            <a:r>
              <a:rPr sz="956" b="0">
                <a:solidFill>
                  <a:srgbClr val="333333"/>
                </a:solidFill>
              </a:rPr>
              <a:t> } 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666733" y="3571875"/>
            <a:ext cx="5143371" cy="2057400"/>
          </a:xfrm>
          <a:prstGeom prst="roundRect">
            <a:avLst>
              <a:gd name="adj" fmla="val 7407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ounded Rectangle 12"/>
          <p:cNvSpPr/>
          <p:nvPr/>
        </p:nvSpPr>
        <p:spPr>
          <a:xfrm>
            <a:off x="809604" y="3714750"/>
            <a:ext cx="457188" cy="457200"/>
          </a:xfrm>
          <a:prstGeom prst="roundRect">
            <a:avLst>
              <a:gd name="adj" fmla="val 50000"/>
            </a:avLst>
          </a:prstGeom>
          <a:solidFill>
            <a:srgbClr val="FF6B35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4" name="Picture 13" descr="image.png"/>
          <p:cNvPicPr>
            <a:picLocks noChangeAspect="1"/>
          </p:cNvPicPr>
          <p:nvPr/>
        </p:nvPicPr>
        <p:blipFill>
          <a:blip r:embed="rId3">
            <a:alphaModFix amt="100000"/>
          </a:blip>
          <a:stretch>
            <a:fillRect/>
          </a:stretch>
        </p:blipFill>
        <p:spPr>
          <a:xfrm>
            <a:off x="923901" y="3860482"/>
            <a:ext cx="228594" cy="16573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409664" y="3714750"/>
            <a:ext cx="4257568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520"/>
              </a:spcAft>
            </a:pPr>
            <a:r>
              <a:rPr sz="1196" b="1">
                <a:solidFill>
                  <a:srgbClr val="333333"/>
                </a:solidFill>
              </a:rPr>
              <a:t>Cache API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409664" y="4029075"/>
            <a:ext cx="4257568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Armazenamento de recursos para uso offline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409664" y="4343400"/>
            <a:ext cx="4257568" cy="1143000"/>
          </a:xfrm>
          <a:prstGeom prst="roundRect">
            <a:avLst>
              <a:gd name="adj" fmla="val 0"/>
            </a:avLst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ound Same Side Corner Rectangle 17"/>
          <p:cNvSpPr/>
          <p:nvPr/>
        </p:nvSpPr>
        <p:spPr>
          <a:xfrm rot="16200000">
            <a:off x="887694" y="4865370"/>
            <a:ext cx="1143000" cy="9906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6B3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TextBox 18"/>
          <p:cNvSpPr txBox="1"/>
          <p:nvPr/>
        </p:nvSpPr>
        <p:spPr>
          <a:xfrm>
            <a:off x="1409664" y="4343400"/>
            <a:ext cx="4257568" cy="1143000"/>
          </a:xfrm>
          <a:prstGeom prst="rect">
            <a:avLst/>
          </a:prstGeom>
          <a:noFill/>
        </p:spPr>
        <p:txBody>
          <a:bodyPr wrap="square" anchor="ctr" lIns="73152" rIns="73152" tIns="54864" bIns="54864">
            <a:spAutoFit/>
          </a:bodyPr>
          <a:lstStyle/>
          <a:p>
            <a:pPr algn="l">
              <a:lnSpc>
                <a:spcPts val="1560"/>
              </a:lnSpc>
              <a:spcBef>
                <a:spcPts val="520"/>
              </a:spcBef>
              <a:spcAft>
                <a:spcPts val="0"/>
              </a:spcAft>
            </a:pPr>
            <a:r>
              <a:rPr sz="956" b="0">
                <a:solidFill>
                  <a:srgbClr val="333333"/>
                </a:solidFill>
              </a:rPr>
              <a:t> </a:t>
            </a:r>
            <a:r>
              <a:rPr sz="956" b="1">
                <a:solidFill>
                  <a:srgbClr val="FF6B35"/>
                </a:solidFill>
              </a:rPr>
              <a:t>caches.open</a:t>
            </a:r>
            <a:r>
              <a:rPr sz="956" b="0">
                <a:solidFill>
                  <a:srgbClr val="333333"/>
                </a:solidFill>
              </a:rPr>
              <a:t>('v1').</a:t>
            </a:r>
            <a:r>
              <a:rPr sz="956" b="1">
                <a:solidFill>
                  <a:srgbClr val="FF6B35"/>
                </a:solidFill>
              </a:rPr>
              <a:t>then</a:t>
            </a:r>
            <a:r>
              <a:rPr sz="956" b="0">
                <a:solidFill>
                  <a:srgbClr val="333333"/>
                </a:solidFill>
              </a:rPr>
              <a:t>(cache =&gt; {</a:t>
            </a:r>
            <a:r>
              <a:rPr sz="1104"/>
              <a:t>
</a:t>
            </a:r>
            <a:r>
              <a:rPr sz="956" b="0">
                <a:solidFill>
                  <a:srgbClr val="333333"/>
                </a:solidFill>
              </a:rPr>
              <a:t> cache.</a:t>
            </a:r>
            <a:r>
              <a:rPr sz="956" b="1">
                <a:solidFill>
                  <a:srgbClr val="FF6B35"/>
                </a:solidFill>
              </a:rPr>
              <a:t>addAll</a:t>
            </a:r>
            <a:r>
              <a:rPr sz="956" b="0">
                <a:solidFill>
                  <a:srgbClr val="333333"/>
                </a:solidFill>
              </a:rPr>
              <a:t>(['/', '/styles.css', '/app.js'])</a:t>
            </a:r>
            <a:r>
              <a:rPr sz="1104"/>
              <a:t>
</a:t>
            </a:r>
            <a:r>
              <a:rPr sz="956" b="0">
                <a:solidFill>
                  <a:srgbClr val="333333"/>
                </a:solidFill>
              </a:rPr>
              <a:t> }) 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666733" y="5772150"/>
            <a:ext cx="5143371" cy="2514600"/>
          </a:xfrm>
          <a:prstGeom prst="roundRect">
            <a:avLst>
              <a:gd name="adj" fmla="val 6060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ounded Rectangle 20"/>
          <p:cNvSpPr/>
          <p:nvPr/>
        </p:nvSpPr>
        <p:spPr>
          <a:xfrm>
            <a:off x="809604" y="5915025"/>
            <a:ext cx="457188" cy="457200"/>
          </a:xfrm>
          <a:prstGeom prst="roundRect">
            <a:avLst>
              <a:gd name="adj" fmla="val 50000"/>
            </a:avLst>
          </a:prstGeom>
          <a:solidFill>
            <a:srgbClr val="FF6B35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22" name="Picture 21" descr="image.png"/>
          <p:cNvPicPr>
            <a:picLocks noChangeAspect="1"/>
          </p:cNvPicPr>
          <p:nvPr/>
        </p:nvPicPr>
        <p:blipFill>
          <a:blip r:embed="rId4">
            <a:alphaModFix amt="100000"/>
          </a:blip>
          <a:stretch>
            <a:fillRect/>
          </a:stretch>
        </p:blipFill>
        <p:spPr>
          <a:xfrm>
            <a:off x="923901" y="6046469"/>
            <a:ext cx="228594" cy="194309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1409664" y="5915025"/>
            <a:ext cx="4257568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520"/>
              </a:spcAft>
            </a:pPr>
            <a:r>
              <a:rPr sz="1196" b="1">
                <a:solidFill>
                  <a:srgbClr val="333333"/>
                </a:solidFill>
              </a:rPr>
              <a:t>Manifest.json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409664" y="6229350"/>
            <a:ext cx="4257568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Configuração da aplicação para instalação</a:t>
            </a:r>
          </a:p>
        </p:txBody>
      </p:sp>
      <p:sp>
        <p:nvSpPr>
          <p:cNvPr id="25" name="Rounded Rectangle 24"/>
          <p:cNvSpPr/>
          <p:nvPr/>
        </p:nvSpPr>
        <p:spPr>
          <a:xfrm>
            <a:off x="1409664" y="6553199"/>
            <a:ext cx="4257568" cy="1600200"/>
          </a:xfrm>
          <a:prstGeom prst="roundRect">
            <a:avLst>
              <a:gd name="adj" fmla="val 0"/>
            </a:avLst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ound Same Side Corner Rectangle 25"/>
          <p:cNvSpPr/>
          <p:nvPr/>
        </p:nvSpPr>
        <p:spPr>
          <a:xfrm rot="16200000">
            <a:off x="659094" y="7303769"/>
            <a:ext cx="1600200" cy="9906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6B3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TextBox 26"/>
          <p:cNvSpPr txBox="1"/>
          <p:nvPr/>
        </p:nvSpPr>
        <p:spPr>
          <a:xfrm>
            <a:off x="1409664" y="6553199"/>
            <a:ext cx="4257568" cy="1600200"/>
          </a:xfrm>
          <a:prstGeom prst="rect">
            <a:avLst/>
          </a:prstGeom>
          <a:noFill/>
        </p:spPr>
        <p:txBody>
          <a:bodyPr wrap="square" anchor="ctr" lIns="73152" rIns="73152" tIns="54864" bIns="54864">
            <a:spAutoFit/>
          </a:bodyPr>
          <a:lstStyle/>
          <a:p>
            <a:pPr algn="l">
              <a:lnSpc>
                <a:spcPts val="1560"/>
              </a:lnSpc>
              <a:spcBef>
                <a:spcPts val="520"/>
              </a:spcBef>
              <a:spcAft>
                <a:spcPts val="0"/>
              </a:spcAft>
            </a:pPr>
            <a:r>
              <a:rPr sz="956" b="0">
                <a:solidFill>
                  <a:srgbClr val="333333"/>
                </a:solidFill>
              </a:rPr>
              <a:t> {</a:t>
            </a:r>
            <a:r>
              <a:rPr sz="1104"/>
              <a:t>
</a:t>
            </a:r>
            <a:r>
              <a:rPr sz="956" b="0">
                <a:solidFill>
                  <a:srgbClr val="333333"/>
                </a:solidFill>
              </a:rPr>
              <a:t> </a:t>
            </a:r>
            <a:r>
              <a:rPr sz="956" b="1">
                <a:solidFill>
                  <a:srgbClr val="FF6B35"/>
                </a:solidFill>
              </a:rPr>
              <a:t>"name"</a:t>
            </a:r>
            <a:r>
              <a:rPr sz="956" b="0">
                <a:solidFill>
                  <a:srgbClr val="333333"/>
                </a:solidFill>
              </a:rPr>
              <a:t>: "Galeria Offline",</a:t>
            </a:r>
            <a:r>
              <a:rPr sz="1104"/>
              <a:t>
</a:t>
            </a:r>
            <a:r>
              <a:rPr sz="956" b="0">
                <a:solidFill>
                  <a:srgbClr val="333333"/>
                </a:solidFill>
              </a:rPr>
              <a:t> </a:t>
            </a:r>
            <a:r>
              <a:rPr sz="956" b="1">
                <a:solidFill>
                  <a:srgbClr val="FF6B35"/>
                </a:solidFill>
              </a:rPr>
              <a:t>"icons"</a:t>
            </a:r>
            <a:r>
              <a:rPr sz="956" b="0">
                <a:solidFill>
                  <a:srgbClr val="333333"/>
                </a:solidFill>
              </a:rPr>
              <a:t>: [{...}],</a:t>
            </a:r>
            <a:r>
              <a:rPr sz="1104"/>
              <a:t>
</a:t>
            </a:r>
            <a:r>
              <a:rPr sz="956" b="0">
                <a:solidFill>
                  <a:srgbClr val="333333"/>
                </a:solidFill>
              </a:rPr>
              <a:t> </a:t>
            </a:r>
            <a:r>
              <a:rPr sz="956" b="1">
                <a:solidFill>
                  <a:srgbClr val="FF6B35"/>
                </a:solidFill>
              </a:rPr>
              <a:t>"start_url"</a:t>
            </a:r>
            <a:r>
              <a:rPr sz="956" b="0">
                <a:solidFill>
                  <a:srgbClr val="333333"/>
                </a:solidFill>
              </a:rPr>
              <a:t>: "/",</a:t>
            </a:r>
            <a:r>
              <a:rPr sz="1104"/>
              <a:t>
</a:t>
            </a:r>
            <a:r>
              <a:rPr sz="956" b="0">
                <a:solidFill>
                  <a:srgbClr val="333333"/>
                </a:solidFill>
              </a:rPr>
              <a:t> </a:t>
            </a:r>
            <a:r>
              <a:rPr sz="956" b="1">
                <a:solidFill>
                  <a:srgbClr val="FF6B35"/>
                </a:solidFill>
              </a:rPr>
              <a:t>"display"</a:t>
            </a:r>
            <a:r>
              <a:rPr sz="956" b="0">
                <a:solidFill>
                  <a:srgbClr val="333333"/>
                </a:solidFill>
              </a:rPr>
              <a:t>: "standalone"</a:t>
            </a:r>
            <a:r>
              <a:rPr sz="1104"/>
              <a:t>
</a:t>
            </a:r>
            <a:r>
              <a:rPr sz="956" b="0">
                <a:solidFill>
                  <a:srgbClr val="333333"/>
                </a:solidFill>
              </a:rPr>
              <a:t> } 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666733" y="8439150"/>
            <a:ext cx="5143371" cy="2286000"/>
          </a:xfrm>
          <a:prstGeom prst="roundRect">
            <a:avLst>
              <a:gd name="adj" fmla="val 6666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ounded Rectangle 28"/>
          <p:cNvSpPr/>
          <p:nvPr/>
        </p:nvSpPr>
        <p:spPr>
          <a:xfrm>
            <a:off x="809604" y="8582025"/>
            <a:ext cx="457188" cy="457200"/>
          </a:xfrm>
          <a:prstGeom prst="roundRect">
            <a:avLst>
              <a:gd name="adj" fmla="val 50000"/>
            </a:avLst>
          </a:prstGeom>
          <a:solidFill>
            <a:srgbClr val="FF6B35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30" name="Picture 29" descr="image.png"/>
          <p:cNvPicPr>
            <a:picLocks noChangeAspect="1"/>
          </p:cNvPicPr>
          <p:nvPr/>
        </p:nvPicPr>
        <p:blipFill>
          <a:blip r:embed="rId5">
            <a:alphaModFix amt="100000"/>
          </a:blip>
          <a:stretch>
            <a:fillRect/>
          </a:stretch>
        </p:blipFill>
        <p:spPr>
          <a:xfrm>
            <a:off x="923901" y="8724900"/>
            <a:ext cx="228594" cy="171450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1409664" y="8582025"/>
            <a:ext cx="4533786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520"/>
              </a:spcAft>
            </a:pPr>
            <a:r>
              <a:rPr sz="1196" b="1">
                <a:solidFill>
                  <a:srgbClr val="333333"/>
                </a:solidFill>
              </a:rPr>
              <a:t>Add to Home Screen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409664" y="8896350"/>
            <a:ext cx="4533786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Prompt para instalação da aplicação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1409664" y="9210675"/>
            <a:ext cx="4533786" cy="1371600"/>
          </a:xfrm>
          <a:prstGeom prst="roundRect">
            <a:avLst>
              <a:gd name="adj" fmla="val 0"/>
            </a:avLst>
          </a:prstGeom>
          <a:solidFill>
            <a:srgbClr val="F8F8F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ound Same Side Corner Rectangle 33"/>
          <p:cNvSpPr/>
          <p:nvPr/>
        </p:nvSpPr>
        <p:spPr>
          <a:xfrm rot="16200000">
            <a:off x="773394" y="9846945"/>
            <a:ext cx="1371600" cy="9906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6B3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TextBox 34"/>
          <p:cNvSpPr txBox="1"/>
          <p:nvPr/>
        </p:nvSpPr>
        <p:spPr>
          <a:xfrm>
            <a:off x="1409664" y="9210675"/>
            <a:ext cx="4533786" cy="1371600"/>
          </a:xfrm>
          <a:prstGeom prst="rect">
            <a:avLst/>
          </a:prstGeom>
          <a:noFill/>
        </p:spPr>
        <p:txBody>
          <a:bodyPr wrap="square" anchor="ctr" lIns="73152" rIns="73152" tIns="54864" bIns="54864">
            <a:spAutoFit/>
          </a:bodyPr>
          <a:lstStyle/>
          <a:p>
            <a:pPr algn="l">
              <a:lnSpc>
                <a:spcPts val="1560"/>
              </a:lnSpc>
              <a:spcBef>
                <a:spcPts val="520"/>
              </a:spcBef>
              <a:spcAft>
                <a:spcPts val="0"/>
              </a:spcAft>
            </a:pPr>
            <a:r>
              <a:rPr sz="956" b="0">
                <a:solidFill>
                  <a:srgbClr val="333333"/>
                </a:solidFill>
              </a:rPr>
              <a:t> window.</a:t>
            </a:r>
            <a:r>
              <a:rPr sz="956" b="1">
                <a:solidFill>
                  <a:srgbClr val="FF6B35"/>
                </a:solidFill>
              </a:rPr>
              <a:t>addEventListener</a:t>
            </a:r>
            <a:r>
              <a:rPr sz="956" b="0">
                <a:solidFill>
                  <a:srgbClr val="333333"/>
                </a:solidFill>
              </a:rPr>
              <a:t>('beforeinstallprompt', e =&gt; {</a:t>
            </a:r>
            <a:r>
              <a:rPr sz="1104"/>
              <a:t>
</a:t>
            </a:r>
            <a:r>
              <a:rPr sz="956" b="0">
                <a:solidFill>
                  <a:srgbClr val="333333"/>
                </a:solidFill>
              </a:rPr>
              <a:t> e.preventDefault();</a:t>
            </a:r>
            <a:r>
              <a:rPr sz="1104"/>
              <a:t>
</a:t>
            </a:r>
            <a:r>
              <a:rPr sz="956" b="0">
                <a:solidFill>
                  <a:srgbClr val="333333"/>
                </a:solidFill>
              </a:rPr>
              <a:t> </a:t>
            </a:r>
            <a:r>
              <a:rPr sz="956" b="1">
                <a:solidFill>
                  <a:srgbClr val="FF6B35"/>
                </a:solidFill>
              </a:rPr>
              <a:t>deferredPrompt</a:t>
            </a:r>
            <a:r>
              <a:rPr sz="956" b="0">
                <a:solidFill>
                  <a:srgbClr val="333333"/>
                </a:solidFill>
              </a:rPr>
              <a:t> = e;</a:t>
            </a:r>
            <a:r>
              <a:rPr sz="1104"/>
              <a:t>
</a:t>
            </a:r>
            <a:r>
              <a:rPr sz="956" b="0">
                <a:solidFill>
                  <a:srgbClr val="333333"/>
                </a:solidFill>
              </a:rPr>
              <a:t> }); 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666733" y="11058525"/>
            <a:ext cx="5143371" cy="838200"/>
          </a:xfrm>
          <a:prstGeom prst="roundRect">
            <a:avLst>
              <a:gd name="adj" fmla="val 9090"/>
            </a:avLst>
          </a:prstGeom>
          <a:solidFill>
            <a:srgbClr val="4CAF50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ound Same Side Corner Rectangle 36"/>
          <p:cNvSpPr/>
          <p:nvPr/>
        </p:nvSpPr>
        <p:spPr>
          <a:xfrm rot="16200000">
            <a:off x="313673" y="11411585"/>
            <a:ext cx="838200" cy="13208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38" name="Picture 37" descr="image.png"/>
          <p:cNvPicPr>
            <a:picLocks noChangeAspect="1"/>
          </p:cNvPicPr>
          <p:nvPr/>
        </p:nvPicPr>
        <p:blipFill>
          <a:blip r:embed="rId6">
            <a:alphaModFix amt="100000"/>
          </a:blip>
          <a:stretch>
            <a:fillRect/>
          </a:stretch>
        </p:blipFill>
        <p:spPr>
          <a:xfrm>
            <a:off x="847703" y="11236166"/>
            <a:ext cx="228594" cy="197167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1219169" y="11201400"/>
            <a:ext cx="4448063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520"/>
              </a:spcAft>
            </a:pPr>
            <a:r>
              <a:rPr sz="1196" b="1">
                <a:solidFill>
                  <a:srgbClr val="333333"/>
                </a:solidFill>
              </a:rPr>
              <a:t>Exercício Prático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219169" y="11515725"/>
            <a:ext cx="4448063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Criar galeria que funciona offline após a primeira visita</a:t>
            </a:r>
          </a:p>
        </p:txBody>
      </p:sp>
      <p:sp>
        <p:nvSpPr>
          <p:cNvPr id="41" name="Rectangle 40"/>
          <p:cNvSpPr/>
          <p:nvPr/>
        </p:nvSpPr>
        <p:spPr>
          <a:xfrm>
            <a:off x="6095847" y="2876549"/>
            <a:ext cx="5429114" cy="3143250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6095847" y="6200775"/>
            <a:ext cx="5429114" cy="2762249"/>
          </a:xfrm>
          <a:prstGeom prst="rect">
            <a:avLst/>
          </a:prstGeom>
          <a:blipFill>
            <a:blip r:embed="rId8"/>
            <a:stretch>
              <a:fillRect/>
            </a:stretch>
          </a:blip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ounded Rectangle 42"/>
          <p:cNvSpPr/>
          <p:nvPr/>
        </p:nvSpPr>
        <p:spPr>
          <a:xfrm>
            <a:off x="6095847" y="9163049"/>
            <a:ext cx="5429114" cy="1009649"/>
          </a:xfrm>
          <a:prstGeom prst="roundRect">
            <a:avLst>
              <a:gd name="adj" fmla="val 7547"/>
            </a:avLst>
          </a:prstGeom>
          <a:solidFill>
            <a:srgbClr val="E8F5E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ound Same Side Corner Rectangle 43"/>
          <p:cNvSpPr/>
          <p:nvPr/>
        </p:nvSpPr>
        <p:spPr>
          <a:xfrm rot="16200000">
            <a:off x="5657063" y="9601833"/>
            <a:ext cx="1009649" cy="13208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5" name="Picture 44" descr="image.png"/>
          <p:cNvPicPr>
            <a:picLocks noChangeAspect="1"/>
          </p:cNvPicPr>
          <p:nvPr/>
        </p:nvPicPr>
        <p:blipFill>
          <a:blip r:embed="rId9">
            <a:alphaModFix amt="100000"/>
          </a:blip>
          <a:stretch>
            <a:fillRect/>
          </a:stretch>
        </p:blipFill>
        <p:spPr>
          <a:xfrm>
            <a:off x="6276818" y="9561194"/>
            <a:ext cx="228594" cy="194309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6648283" y="9305924"/>
            <a:ext cx="4733806" cy="723900"/>
          </a:xfrm>
          <a:prstGeom prst="rect">
            <a:avLst/>
          </a:prstGeom>
          <a:noFill/>
        </p:spPr>
        <p:txBody>
          <a:bodyPr wrap="square" anchor="ctr" lIns="73152" rIns="73152" tIns="54864" bIns="54864">
            <a:spAutoFit/>
          </a:bodyPr>
          <a:lstStyle/>
          <a:p>
            <a:pPr algn="l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Service Workers rodam em background separado da página, permitindo cache estratégico e funcionalidade offline mesmo quando a página está fechada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1695" cy="857250"/>
          </a:xfrm>
          <a:prstGeom prst="rect">
            <a:avLst/>
          </a:prstGeom>
          <a:solidFill>
            <a:srgbClr val="FF6B3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666733" y="190499"/>
            <a:ext cx="10858228" cy="47624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2392" b="1">
                <a:solidFill>
                  <a:srgbClr val="FFFFFF"/>
                </a:solidFill>
              </a:rPr>
              <a:t>Exercício Prático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66733" y="1143000"/>
            <a:ext cx="5143371" cy="1038224"/>
          </a:xfrm>
          <a:prstGeom prst="roundRect">
            <a:avLst>
              <a:gd name="adj" fmla="val 7339"/>
            </a:avLst>
          </a:prstGeom>
          <a:solidFill>
            <a:srgbClr val="FF6B35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ound Same Side Corner Rectangle 4"/>
          <p:cNvSpPr/>
          <p:nvPr/>
        </p:nvSpPr>
        <p:spPr>
          <a:xfrm rot="16200000">
            <a:off x="213661" y="1596072"/>
            <a:ext cx="1038224" cy="13208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FF6B3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895327" y="1333500"/>
            <a:ext cx="4724281" cy="29527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650"/>
              </a:spcAft>
            </a:pPr>
            <a:r>
              <a:rPr sz="1435" b="1">
                <a:solidFill>
                  <a:srgbClr val="FF6B35"/>
                </a:solidFill>
              </a:rPr>
              <a:t>Objetivo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95327" y="1724024"/>
            <a:ext cx="4724281" cy="2666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820"/>
              </a:lnSpc>
              <a:spcBef>
                <a:spcPts val="0"/>
              </a:spcBef>
              <a:spcAft>
                <a:spcPts val="0"/>
              </a:spcAft>
            </a:pPr>
            <a:r>
              <a:rPr sz="1196" b="0">
                <a:solidFill>
                  <a:srgbClr val="333333"/>
                </a:solidFill>
              </a:rPr>
              <a:t>Criar galeria que funciona offline após a primeira visita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6733" y="2419349"/>
            <a:ext cx="5143371" cy="2666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975"/>
              </a:spcAft>
            </a:pPr>
            <a:r>
              <a:rPr sz="1315" b="1">
                <a:solidFill>
                  <a:srgbClr val="333333"/>
                </a:solidFill>
              </a:rPr>
              <a:t>Passos para completar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66733" y="2828925"/>
            <a:ext cx="5143371" cy="809625"/>
          </a:xfrm>
          <a:prstGeom prst="roundRect">
            <a:avLst>
              <a:gd name="adj" fmla="val 18823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ounded Rectangle 9"/>
          <p:cNvSpPr/>
          <p:nvPr/>
        </p:nvSpPr>
        <p:spPr>
          <a:xfrm>
            <a:off x="809604" y="2971800"/>
            <a:ext cx="266693" cy="266699"/>
          </a:xfrm>
          <a:prstGeom prst="roundRect">
            <a:avLst>
              <a:gd name="adj" fmla="val 50000"/>
            </a:avLst>
          </a:prstGeom>
          <a:solidFill>
            <a:srgbClr val="FF6B3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TextBox 10"/>
          <p:cNvSpPr txBox="1"/>
          <p:nvPr/>
        </p:nvSpPr>
        <p:spPr>
          <a:xfrm>
            <a:off x="809604" y="2971800"/>
            <a:ext cx="266693" cy="2666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956" b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19169" y="2971800"/>
            <a:ext cx="4448063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325"/>
              </a:spcAft>
            </a:pPr>
            <a:r>
              <a:rPr sz="1196" b="1">
                <a:solidFill>
                  <a:srgbClr val="333333"/>
                </a:solidFill>
              </a:rPr>
              <a:t>Service Worker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219169" y="3257550"/>
            <a:ext cx="4448063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Criar SW para interceptar requisições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666733" y="3781424"/>
            <a:ext cx="5143371" cy="809625"/>
          </a:xfrm>
          <a:prstGeom prst="roundRect">
            <a:avLst>
              <a:gd name="adj" fmla="val 18823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ounded Rectangle 14"/>
          <p:cNvSpPr/>
          <p:nvPr/>
        </p:nvSpPr>
        <p:spPr>
          <a:xfrm>
            <a:off x="809604" y="3924299"/>
            <a:ext cx="266693" cy="266699"/>
          </a:xfrm>
          <a:prstGeom prst="roundRect">
            <a:avLst>
              <a:gd name="adj" fmla="val 50000"/>
            </a:avLst>
          </a:prstGeom>
          <a:solidFill>
            <a:srgbClr val="FF6B3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TextBox 15"/>
          <p:cNvSpPr txBox="1"/>
          <p:nvPr/>
        </p:nvSpPr>
        <p:spPr>
          <a:xfrm>
            <a:off x="809604" y="3924299"/>
            <a:ext cx="266693" cy="2666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956" b="1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219169" y="3924299"/>
            <a:ext cx="4448063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325"/>
              </a:spcAft>
            </a:pPr>
            <a:r>
              <a:rPr sz="1196" b="1">
                <a:solidFill>
                  <a:srgbClr val="333333"/>
                </a:solidFill>
              </a:rPr>
              <a:t>Estratégia de Cache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219169" y="4210049"/>
            <a:ext cx="4448063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Implementar </a:t>
            </a:r>
            <a:r>
              <a:rPr sz="1076" b="1">
                <a:solidFill>
                  <a:srgbClr val="FF6B35"/>
                </a:solidFill>
              </a:rPr>
              <a:t>cache first</a:t>
            </a:r>
            <a:r>
              <a:rPr sz="1076" b="0">
                <a:solidFill>
                  <a:srgbClr val="333333"/>
                </a:solidFill>
              </a:rPr>
              <a:t> para imagens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666733" y="4733925"/>
            <a:ext cx="5143371" cy="809625"/>
          </a:xfrm>
          <a:prstGeom prst="roundRect">
            <a:avLst>
              <a:gd name="adj" fmla="val 18823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ounded Rectangle 19"/>
          <p:cNvSpPr/>
          <p:nvPr/>
        </p:nvSpPr>
        <p:spPr>
          <a:xfrm>
            <a:off x="809604" y="4876800"/>
            <a:ext cx="266693" cy="266699"/>
          </a:xfrm>
          <a:prstGeom prst="roundRect">
            <a:avLst>
              <a:gd name="adj" fmla="val 50000"/>
            </a:avLst>
          </a:prstGeom>
          <a:solidFill>
            <a:srgbClr val="FF6B3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TextBox 20"/>
          <p:cNvSpPr txBox="1"/>
          <p:nvPr/>
        </p:nvSpPr>
        <p:spPr>
          <a:xfrm>
            <a:off x="809604" y="4876800"/>
            <a:ext cx="266693" cy="2666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956" b="1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219169" y="4876800"/>
            <a:ext cx="4448063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325"/>
              </a:spcAft>
            </a:pPr>
            <a:r>
              <a:rPr sz="1196" b="1">
                <a:solidFill>
                  <a:srgbClr val="333333"/>
                </a:solidFill>
              </a:rPr>
              <a:t>Manifest.json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219169" y="5162550"/>
            <a:ext cx="4448063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Configurar </a:t>
            </a:r>
            <a:r>
              <a:rPr sz="1076" b="0">
                <a:solidFill>
                  <a:srgbClr val="333333"/>
                </a:solidFill>
              </a:rPr>
              <a:t>name</a:t>
            </a:r>
            <a:r>
              <a:rPr sz="1076" b="0">
                <a:solidFill>
                  <a:srgbClr val="333333"/>
                </a:solidFill>
              </a:rPr>
              <a:t>, </a:t>
            </a:r>
            <a:r>
              <a:rPr sz="1076" b="0">
                <a:solidFill>
                  <a:srgbClr val="333333"/>
                </a:solidFill>
              </a:rPr>
              <a:t>icons</a:t>
            </a:r>
            <a:r>
              <a:rPr sz="1076" b="0">
                <a:solidFill>
                  <a:srgbClr val="333333"/>
                </a:solidFill>
              </a:rPr>
              <a:t>, </a:t>
            </a:r>
            <a:r>
              <a:rPr sz="1076" b="0">
                <a:solidFill>
                  <a:srgbClr val="333333"/>
                </a:solidFill>
              </a:rPr>
              <a:t>start_url</a:t>
            </a:r>
          </a:p>
        </p:txBody>
      </p:sp>
      <p:sp>
        <p:nvSpPr>
          <p:cNvPr id="24" name="Rounded Rectangle 23"/>
          <p:cNvSpPr/>
          <p:nvPr/>
        </p:nvSpPr>
        <p:spPr>
          <a:xfrm>
            <a:off x="2009724" y="5162550"/>
            <a:ext cx="523861" cy="238124"/>
          </a:xfrm>
          <a:prstGeom prst="roundRect">
            <a:avLst>
              <a:gd name="adj" fmla="val 32000"/>
            </a:avLst>
          </a:prstGeom>
          <a:solidFill>
            <a:srgbClr val="F1F1F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ounded Rectangle 24"/>
          <p:cNvSpPr/>
          <p:nvPr/>
        </p:nvSpPr>
        <p:spPr>
          <a:xfrm>
            <a:off x="2619309" y="5162550"/>
            <a:ext cx="628634" cy="238124"/>
          </a:xfrm>
          <a:prstGeom prst="roundRect">
            <a:avLst>
              <a:gd name="adj" fmla="val 32000"/>
            </a:avLst>
          </a:prstGeom>
          <a:solidFill>
            <a:srgbClr val="F1F1F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ounded Rectangle 25"/>
          <p:cNvSpPr/>
          <p:nvPr/>
        </p:nvSpPr>
        <p:spPr>
          <a:xfrm>
            <a:off x="3324141" y="5162550"/>
            <a:ext cx="1047723" cy="238124"/>
          </a:xfrm>
          <a:prstGeom prst="roundRect">
            <a:avLst>
              <a:gd name="adj" fmla="val 32000"/>
            </a:avLst>
          </a:prstGeom>
          <a:solidFill>
            <a:srgbClr val="F1F1F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ounded Rectangle 26"/>
          <p:cNvSpPr/>
          <p:nvPr/>
        </p:nvSpPr>
        <p:spPr>
          <a:xfrm>
            <a:off x="666733" y="5695949"/>
            <a:ext cx="5143371" cy="809625"/>
          </a:xfrm>
          <a:prstGeom prst="roundRect">
            <a:avLst>
              <a:gd name="adj" fmla="val 18823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ounded Rectangle 27"/>
          <p:cNvSpPr/>
          <p:nvPr/>
        </p:nvSpPr>
        <p:spPr>
          <a:xfrm>
            <a:off x="809604" y="5838824"/>
            <a:ext cx="266693" cy="266699"/>
          </a:xfrm>
          <a:prstGeom prst="roundRect">
            <a:avLst>
              <a:gd name="adj" fmla="val 50000"/>
            </a:avLst>
          </a:prstGeom>
          <a:solidFill>
            <a:srgbClr val="FF6B3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TextBox 28"/>
          <p:cNvSpPr txBox="1"/>
          <p:nvPr/>
        </p:nvSpPr>
        <p:spPr>
          <a:xfrm>
            <a:off x="809604" y="5838824"/>
            <a:ext cx="266693" cy="2666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956" b="1">
                <a:solidFill>
                  <a:srgbClr val="FFFFFF"/>
                </a:solidFill>
              </a:rPr>
              <a:t>4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219169" y="5838824"/>
            <a:ext cx="4448063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325"/>
              </a:spcAft>
            </a:pPr>
            <a:r>
              <a:rPr sz="1196" b="1">
                <a:solidFill>
                  <a:srgbClr val="333333"/>
                </a:solidFill>
              </a:rPr>
              <a:t>Instalação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1219169" y="6124574"/>
            <a:ext cx="4448063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Adicionar prompt </a:t>
            </a:r>
            <a:r>
              <a:rPr sz="1076" b="1">
                <a:solidFill>
                  <a:srgbClr val="FF6B35"/>
                </a:solidFill>
              </a:rPr>
              <a:t>Add to Home Screen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666733" y="6648450"/>
            <a:ext cx="5143371" cy="809625"/>
          </a:xfrm>
          <a:prstGeom prst="roundRect">
            <a:avLst>
              <a:gd name="adj" fmla="val 18823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ounded Rectangle 32"/>
          <p:cNvSpPr/>
          <p:nvPr/>
        </p:nvSpPr>
        <p:spPr>
          <a:xfrm>
            <a:off x="809604" y="6791325"/>
            <a:ext cx="266693" cy="266699"/>
          </a:xfrm>
          <a:prstGeom prst="roundRect">
            <a:avLst>
              <a:gd name="adj" fmla="val 50000"/>
            </a:avLst>
          </a:prstGeom>
          <a:solidFill>
            <a:srgbClr val="FF6B3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TextBox 33"/>
          <p:cNvSpPr txBox="1"/>
          <p:nvPr/>
        </p:nvSpPr>
        <p:spPr>
          <a:xfrm>
            <a:off x="809604" y="6791325"/>
            <a:ext cx="266693" cy="2666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956" b="1">
                <a:solidFill>
                  <a:srgbClr val="FFFFFF"/>
                </a:solidFill>
              </a:rPr>
              <a:t>5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1219169" y="6791325"/>
            <a:ext cx="4448063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325"/>
              </a:spcAft>
            </a:pPr>
            <a:r>
              <a:rPr sz="1196" b="1">
                <a:solidFill>
                  <a:srgbClr val="333333"/>
                </a:solidFill>
              </a:rPr>
              <a:t>Teste Offline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219169" y="7077075"/>
            <a:ext cx="4448063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Desativar rede e validar funcionamento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666733" y="7600950"/>
            <a:ext cx="5143371" cy="809625"/>
          </a:xfrm>
          <a:prstGeom prst="roundRect">
            <a:avLst>
              <a:gd name="adj" fmla="val 18823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ounded Rectangle 37"/>
          <p:cNvSpPr/>
          <p:nvPr/>
        </p:nvSpPr>
        <p:spPr>
          <a:xfrm>
            <a:off x="809604" y="7743825"/>
            <a:ext cx="266693" cy="266699"/>
          </a:xfrm>
          <a:prstGeom prst="roundRect">
            <a:avLst>
              <a:gd name="adj" fmla="val 50000"/>
            </a:avLst>
          </a:prstGeom>
          <a:solidFill>
            <a:srgbClr val="FF6B3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TextBox 38"/>
          <p:cNvSpPr txBox="1"/>
          <p:nvPr/>
        </p:nvSpPr>
        <p:spPr>
          <a:xfrm>
            <a:off x="809604" y="7743825"/>
            <a:ext cx="266693" cy="2666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956" b="1">
                <a:solidFill>
                  <a:srgbClr val="FFFFFF"/>
                </a:solidFill>
              </a:rPr>
              <a:t>6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219169" y="7743825"/>
            <a:ext cx="4448063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325"/>
              </a:spcAft>
            </a:pPr>
            <a:r>
              <a:rPr sz="1196" b="1">
                <a:solidFill>
                  <a:srgbClr val="333333"/>
                </a:solidFill>
              </a:rPr>
              <a:t>DevTools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219169" y="8029575"/>
            <a:ext cx="4448063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Validar com Chrome DevTools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095847" y="2847974"/>
            <a:ext cx="5429114" cy="3047999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ounded Rectangle 42"/>
          <p:cNvSpPr/>
          <p:nvPr/>
        </p:nvSpPr>
        <p:spPr>
          <a:xfrm>
            <a:off x="6095847" y="6086475"/>
            <a:ext cx="5429114" cy="761999"/>
          </a:xfrm>
          <a:prstGeom prst="roundRect">
            <a:avLst>
              <a:gd name="adj" fmla="val 10000"/>
            </a:avLst>
          </a:prstGeom>
          <a:solidFill>
            <a:srgbClr val="E8F5E9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ound Same Side Corner Rectangle 43"/>
          <p:cNvSpPr/>
          <p:nvPr/>
        </p:nvSpPr>
        <p:spPr>
          <a:xfrm rot="16200000">
            <a:off x="5780888" y="6401434"/>
            <a:ext cx="761999" cy="132080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4CAF5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5" name="Picture 44" descr="image.png"/>
          <p:cNvPicPr>
            <a:picLocks noChangeAspect="1"/>
          </p:cNvPicPr>
          <p:nvPr/>
        </p:nvPicPr>
        <p:blipFill>
          <a:blip r:embed="rId3">
            <a:alphaModFix amt="100000"/>
          </a:blip>
          <a:stretch>
            <a:fillRect/>
          </a:stretch>
        </p:blipFill>
        <p:spPr>
          <a:xfrm>
            <a:off x="6276818" y="6370319"/>
            <a:ext cx="228594" cy="194309"/>
          </a:xfrm>
          <a:prstGeom prst="rect">
            <a:avLst/>
          </a:prstGeom>
        </p:spPr>
      </p:pic>
      <p:sp>
        <p:nvSpPr>
          <p:cNvPr id="46" name="TextBox 45"/>
          <p:cNvSpPr txBox="1"/>
          <p:nvPr/>
        </p:nvSpPr>
        <p:spPr>
          <a:xfrm>
            <a:off x="6648283" y="6229350"/>
            <a:ext cx="4733806" cy="476249"/>
          </a:xfrm>
          <a:prstGeom prst="rect">
            <a:avLst/>
          </a:prstGeom>
          <a:noFill/>
        </p:spPr>
        <p:txBody>
          <a:bodyPr wrap="square" anchor="ctr" lIns="73152" rIns="73152" tIns="54864" bIns="54864">
            <a:spAutoFit/>
          </a:bodyPr>
          <a:lstStyle/>
          <a:p>
            <a:pPr algn="l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Use a aba </a:t>
            </a:r>
            <a:r>
              <a:rPr sz="1076" b="1">
                <a:solidFill>
                  <a:srgbClr val="FF6B35"/>
                </a:solidFill>
              </a:rPr>
              <a:t>Application</a:t>
            </a:r>
            <a:r>
              <a:rPr sz="1076" b="0">
                <a:solidFill>
                  <a:srgbClr val="333333"/>
                </a:solidFill>
              </a:rPr>
              <a:t> → </a:t>
            </a:r>
            <a:r>
              <a:rPr sz="1076" b="1">
                <a:solidFill>
                  <a:srgbClr val="FF6B35"/>
                </a:solidFill>
              </a:rPr>
              <a:t>Service Workers</a:t>
            </a:r>
            <a:r>
              <a:rPr sz="1076" b="0">
                <a:solidFill>
                  <a:srgbClr val="333333"/>
                </a:solidFill>
              </a:rPr>
              <a:t> no Chrome DevTools para testar e depurar o comportamento offline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91695" cy="857250"/>
          </a:xfrm>
          <a:prstGeom prst="rect">
            <a:avLst/>
          </a:prstGeom>
          <a:solidFill>
            <a:srgbClr val="FF6B3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666733" y="190499"/>
            <a:ext cx="10858228" cy="47624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2392" b="1">
                <a:solidFill>
                  <a:srgbClr val="FFFFFF"/>
                </a:solidFill>
              </a:rPr>
              <a:t>RESUMO DOS MÓDULOS 12-14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66733" y="1143000"/>
            <a:ext cx="3457488" cy="3838574"/>
          </a:xfrm>
          <a:prstGeom prst="roundRect">
            <a:avLst>
              <a:gd name="adj" fmla="val 6611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ounded Rectangle 4"/>
          <p:cNvSpPr/>
          <p:nvPr/>
        </p:nvSpPr>
        <p:spPr>
          <a:xfrm>
            <a:off x="904852" y="1381124"/>
            <a:ext cx="571485" cy="571500"/>
          </a:xfrm>
          <a:prstGeom prst="roundRect">
            <a:avLst>
              <a:gd name="adj" fmla="val 50000"/>
            </a:avLst>
          </a:prstGeom>
          <a:solidFill>
            <a:srgbClr val="FF6B35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6" name="Picture 5" descr="image.png"/>
          <p:cNvPicPr>
            <a:picLocks noChangeAspect="1"/>
          </p:cNvPicPr>
          <p:nvPr/>
        </p:nvPicPr>
        <p:blipFill>
          <a:blip r:embed="rId2">
            <a:alphaModFix amt="100000"/>
          </a:blip>
          <a:stretch>
            <a:fillRect/>
          </a:stretch>
        </p:blipFill>
        <p:spPr>
          <a:xfrm>
            <a:off x="1038199" y="1558436"/>
            <a:ext cx="304792" cy="21687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19209" y="1523999"/>
            <a:ext cx="1038199" cy="29527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435" b="1">
                <a:solidFill>
                  <a:srgbClr val="333333"/>
                </a:solidFill>
              </a:rPr>
              <a:t>Módulo 12</a:t>
            </a:r>
          </a:p>
        </p:txBody>
      </p:sp>
      <p:pic>
        <p:nvPicPr>
          <p:cNvPr id="8" name="Picture 7" descr="image.png"/>
          <p:cNvPicPr>
            <a:picLocks noChangeAspect="1"/>
          </p:cNvPicPr>
          <p:nvPr/>
        </p:nvPicPr>
        <p:blipFill>
          <a:blip r:embed="rId3">
            <a:alphaModFix amt="100000"/>
          </a:blip>
          <a:stretch>
            <a:fillRect/>
          </a:stretch>
        </p:blipFill>
        <p:spPr>
          <a:xfrm>
            <a:off x="904852" y="2176182"/>
            <a:ext cx="190495" cy="162485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190595" y="2143125"/>
            <a:ext cx="2695507" cy="476249"/>
          </a:xfrm>
          <a:prstGeom prst="rect">
            <a:avLst/>
          </a:prstGeom>
          <a:noFill/>
        </p:spPr>
        <p:txBody>
          <a:bodyPr wrap="square" anchor="ctr" lIns="73152" rIns="73152" tIns="54864" bIns="54864">
            <a:spAutoFit/>
          </a:bodyPr>
          <a:lstStyle/>
          <a:p>
            <a:pPr algn="l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Microdados: itemscope, itemtype, itemprop</a:t>
            </a:r>
          </a:p>
        </p:txBody>
      </p:sp>
      <p:pic>
        <p:nvPicPr>
          <p:cNvPr id="10" name="Picture 9" descr="image.png"/>
          <p:cNvPicPr>
            <a:picLocks noChangeAspect="1"/>
          </p:cNvPicPr>
          <p:nvPr/>
        </p:nvPicPr>
        <p:blipFill>
          <a:blip r:embed="rId3">
            <a:alphaModFix amt="100000"/>
          </a:blip>
          <a:stretch>
            <a:fillRect/>
          </a:stretch>
        </p:blipFill>
        <p:spPr>
          <a:xfrm>
            <a:off x="904852" y="2766732"/>
            <a:ext cx="190495" cy="16248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190595" y="2733674"/>
            <a:ext cx="2419289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JSON-LD para dados estruturados</a:t>
            </a:r>
          </a:p>
        </p:txBody>
      </p:sp>
      <p:pic>
        <p:nvPicPr>
          <p:cNvPr id="12" name="Picture 11" descr="image.png"/>
          <p:cNvPicPr>
            <a:picLocks noChangeAspect="1"/>
          </p:cNvPicPr>
          <p:nvPr/>
        </p:nvPicPr>
        <p:blipFill>
          <a:blip r:embed="rId3">
            <a:alphaModFix amt="100000"/>
          </a:blip>
          <a:stretch>
            <a:fillRect/>
          </a:stretch>
        </p:blipFill>
        <p:spPr>
          <a:xfrm>
            <a:off x="904852" y="3128682"/>
            <a:ext cx="190495" cy="162485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190595" y="3095625"/>
            <a:ext cx="2695507" cy="476249"/>
          </a:xfrm>
          <a:prstGeom prst="rect">
            <a:avLst/>
          </a:prstGeom>
          <a:noFill/>
        </p:spPr>
        <p:txBody>
          <a:bodyPr wrap="square" anchor="ctr" lIns="73152" rIns="73152" tIns="54864" bIns="54864">
            <a:spAutoFit/>
          </a:bodyPr>
          <a:lstStyle/>
          <a:p>
            <a:pPr algn="l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Schema.org para vocabulários padronizados</a:t>
            </a:r>
          </a:p>
        </p:txBody>
      </p:sp>
      <p:pic>
        <p:nvPicPr>
          <p:cNvPr id="14" name="Picture 13" descr="image.png"/>
          <p:cNvPicPr>
            <a:picLocks noChangeAspect="1"/>
          </p:cNvPicPr>
          <p:nvPr/>
        </p:nvPicPr>
        <p:blipFill>
          <a:blip r:embed="rId3">
            <a:alphaModFix amt="100000"/>
          </a:blip>
          <a:stretch>
            <a:fillRect/>
          </a:stretch>
        </p:blipFill>
        <p:spPr>
          <a:xfrm>
            <a:off x="904852" y="3719232"/>
            <a:ext cx="190495" cy="16248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190595" y="3686175"/>
            <a:ext cx="2695507" cy="476249"/>
          </a:xfrm>
          <a:prstGeom prst="rect">
            <a:avLst/>
          </a:prstGeom>
          <a:noFill/>
        </p:spPr>
        <p:txBody>
          <a:bodyPr wrap="square" anchor="ctr" lIns="73152" rIns="73152" tIns="54864" bIns="54864">
            <a:spAutoFit/>
          </a:bodyPr>
          <a:lstStyle/>
          <a:p>
            <a:pPr algn="l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Rich snippets nos resultados de busca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4362340" y="1143000"/>
            <a:ext cx="3457488" cy="3838574"/>
          </a:xfrm>
          <a:prstGeom prst="roundRect">
            <a:avLst>
              <a:gd name="adj" fmla="val 6611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ounded Rectangle 16"/>
          <p:cNvSpPr/>
          <p:nvPr/>
        </p:nvSpPr>
        <p:spPr>
          <a:xfrm>
            <a:off x="4600459" y="1381124"/>
            <a:ext cx="571485" cy="571500"/>
          </a:xfrm>
          <a:prstGeom prst="roundRect">
            <a:avLst>
              <a:gd name="adj" fmla="val 50000"/>
            </a:avLst>
          </a:prstGeom>
          <a:solidFill>
            <a:srgbClr val="FF6B35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8" name="Picture 17" descr="image.png"/>
          <p:cNvPicPr>
            <a:picLocks noChangeAspect="1"/>
          </p:cNvPicPr>
          <p:nvPr/>
        </p:nvPicPr>
        <p:blipFill>
          <a:blip r:embed="rId4">
            <a:alphaModFix amt="100000"/>
          </a:blip>
          <a:stretch>
            <a:fillRect/>
          </a:stretch>
        </p:blipFill>
        <p:spPr>
          <a:xfrm>
            <a:off x="4733806" y="1540851"/>
            <a:ext cx="304792" cy="252046"/>
          </a:xfrm>
          <a:prstGeom prst="rect">
            <a:avLst/>
          </a:prstGeom>
        </p:spPr>
      </p:pic>
      <p:sp>
        <p:nvSpPr>
          <p:cNvPr id="19" name="TextBox 18"/>
          <p:cNvSpPr txBox="1"/>
          <p:nvPr/>
        </p:nvSpPr>
        <p:spPr>
          <a:xfrm>
            <a:off x="5314817" y="1523999"/>
            <a:ext cx="1038199" cy="29527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435" b="1">
                <a:solidFill>
                  <a:srgbClr val="333333"/>
                </a:solidFill>
              </a:rPr>
              <a:t>Módulo 13</a:t>
            </a:r>
          </a:p>
        </p:txBody>
      </p:sp>
      <p:pic>
        <p:nvPicPr>
          <p:cNvPr id="20" name="Picture 19" descr="image.png"/>
          <p:cNvPicPr>
            <a:picLocks noChangeAspect="1"/>
          </p:cNvPicPr>
          <p:nvPr/>
        </p:nvPicPr>
        <p:blipFill>
          <a:blip r:embed="rId3">
            <a:alphaModFix amt="100000"/>
          </a:blip>
          <a:stretch>
            <a:fillRect/>
          </a:stretch>
        </p:blipFill>
        <p:spPr>
          <a:xfrm>
            <a:off x="4600459" y="2176182"/>
            <a:ext cx="190495" cy="162485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4886202" y="2143125"/>
            <a:ext cx="2695507" cy="476249"/>
          </a:xfrm>
          <a:prstGeom prst="rect">
            <a:avLst/>
          </a:prstGeom>
          <a:noFill/>
        </p:spPr>
        <p:txBody>
          <a:bodyPr wrap="square" anchor="ctr" lIns="73152" rIns="73152" tIns="54864" bIns="54864">
            <a:spAutoFit/>
          </a:bodyPr>
          <a:lstStyle/>
          <a:p>
            <a:pPr algn="l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Custom elements com nomes com hífen</a:t>
            </a:r>
          </a:p>
        </p:txBody>
      </p:sp>
      <p:pic>
        <p:nvPicPr>
          <p:cNvPr id="22" name="Picture 21" descr="image.png"/>
          <p:cNvPicPr>
            <a:picLocks noChangeAspect="1"/>
          </p:cNvPicPr>
          <p:nvPr/>
        </p:nvPicPr>
        <p:blipFill>
          <a:blip r:embed="rId3">
            <a:alphaModFix amt="100000"/>
          </a:blip>
          <a:stretch>
            <a:fillRect/>
          </a:stretch>
        </p:blipFill>
        <p:spPr>
          <a:xfrm>
            <a:off x="4600459" y="2766732"/>
            <a:ext cx="190495" cy="162485"/>
          </a:xfrm>
          <a:prstGeom prst="rect">
            <a:avLst/>
          </a:prstGeom>
        </p:spPr>
      </p:pic>
      <p:sp>
        <p:nvSpPr>
          <p:cNvPr id="23" name="TextBox 22"/>
          <p:cNvSpPr txBox="1"/>
          <p:nvPr/>
        </p:nvSpPr>
        <p:spPr>
          <a:xfrm>
            <a:off x="4886202" y="2733674"/>
            <a:ext cx="2695507" cy="476249"/>
          </a:xfrm>
          <a:prstGeom prst="rect">
            <a:avLst/>
          </a:prstGeom>
          <a:noFill/>
        </p:spPr>
        <p:txBody>
          <a:bodyPr wrap="square" anchor="ctr" lIns="73152" rIns="73152" tIns="54864" bIns="54864">
            <a:spAutoFit/>
          </a:bodyPr>
          <a:lstStyle/>
          <a:p>
            <a:pPr algn="l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Template e slot para conteúdo reutilizável</a:t>
            </a:r>
          </a:p>
        </p:txBody>
      </p:sp>
      <p:pic>
        <p:nvPicPr>
          <p:cNvPr id="24" name="Picture 23" descr="image.png"/>
          <p:cNvPicPr>
            <a:picLocks noChangeAspect="1"/>
          </p:cNvPicPr>
          <p:nvPr/>
        </p:nvPicPr>
        <p:blipFill>
          <a:blip r:embed="rId3">
            <a:alphaModFix amt="100000"/>
          </a:blip>
          <a:stretch>
            <a:fillRect/>
          </a:stretch>
        </p:blipFill>
        <p:spPr>
          <a:xfrm>
            <a:off x="4600459" y="3366807"/>
            <a:ext cx="190495" cy="162485"/>
          </a:xfrm>
          <a:prstGeom prst="rect">
            <a:avLst/>
          </a:prstGeom>
        </p:spPr>
      </p:pic>
      <p:sp>
        <p:nvSpPr>
          <p:cNvPr id="25" name="TextBox 24"/>
          <p:cNvSpPr txBox="1"/>
          <p:nvPr/>
        </p:nvSpPr>
        <p:spPr>
          <a:xfrm>
            <a:off x="4886202" y="3333749"/>
            <a:ext cx="2552636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Shadow DOM para encapsulamento</a:t>
            </a:r>
          </a:p>
        </p:txBody>
      </p:sp>
      <p:pic>
        <p:nvPicPr>
          <p:cNvPr id="26" name="Picture 25" descr="image.png"/>
          <p:cNvPicPr>
            <a:picLocks noChangeAspect="1"/>
          </p:cNvPicPr>
          <p:nvPr/>
        </p:nvPicPr>
        <p:blipFill>
          <a:blip r:embed="rId3">
            <a:alphaModFix amt="100000"/>
          </a:blip>
          <a:stretch>
            <a:fillRect/>
          </a:stretch>
        </p:blipFill>
        <p:spPr>
          <a:xfrm>
            <a:off x="4600459" y="3719232"/>
            <a:ext cx="190495" cy="162485"/>
          </a:xfrm>
          <a:prstGeom prst="rect">
            <a:avLst/>
          </a:prstGeom>
        </p:spPr>
      </p:pic>
      <p:sp>
        <p:nvSpPr>
          <p:cNvPr id="27" name="TextBox 26"/>
          <p:cNvSpPr txBox="1"/>
          <p:nvPr/>
        </p:nvSpPr>
        <p:spPr>
          <a:xfrm>
            <a:off x="4886202" y="3686175"/>
            <a:ext cx="2695507" cy="476249"/>
          </a:xfrm>
          <a:prstGeom prst="rect">
            <a:avLst/>
          </a:prstGeom>
          <a:noFill/>
        </p:spPr>
        <p:txBody>
          <a:bodyPr wrap="square" anchor="ctr" lIns="73152" rIns="73152" tIns="54864" bIns="54864">
            <a:spAutoFit/>
          </a:bodyPr>
          <a:lstStyle/>
          <a:p>
            <a:pPr algn="l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Componentes independentes de framework</a:t>
            </a:r>
          </a:p>
        </p:txBody>
      </p:sp>
      <p:sp>
        <p:nvSpPr>
          <p:cNvPr id="28" name="Rounded Rectangle 27"/>
          <p:cNvSpPr/>
          <p:nvPr/>
        </p:nvSpPr>
        <p:spPr>
          <a:xfrm>
            <a:off x="8067473" y="1143000"/>
            <a:ext cx="3457488" cy="3838574"/>
          </a:xfrm>
          <a:prstGeom prst="roundRect">
            <a:avLst>
              <a:gd name="adj" fmla="val 6611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ounded Rectangle 28"/>
          <p:cNvSpPr/>
          <p:nvPr/>
        </p:nvSpPr>
        <p:spPr>
          <a:xfrm>
            <a:off x="8305592" y="1381124"/>
            <a:ext cx="571485" cy="571500"/>
          </a:xfrm>
          <a:prstGeom prst="roundRect">
            <a:avLst>
              <a:gd name="adj" fmla="val 50000"/>
            </a:avLst>
          </a:prstGeom>
          <a:solidFill>
            <a:srgbClr val="FF6B35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30" name="Picture 29" descr="image.png"/>
          <p:cNvPicPr>
            <a:picLocks noChangeAspect="1"/>
          </p:cNvPicPr>
          <p:nvPr/>
        </p:nvPicPr>
        <p:blipFill>
          <a:blip r:embed="rId5">
            <a:alphaModFix amt="100000"/>
          </a:blip>
          <a:stretch>
            <a:fillRect/>
          </a:stretch>
        </p:blipFill>
        <p:spPr>
          <a:xfrm>
            <a:off x="8438939" y="1537921"/>
            <a:ext cx="304792" cy="257907"/>
          </a:xfrm>
          <a:prstGeom prst="rect">
            <a:avLst/>
          </a:prstGeom>
        </p:spPr>
      </p:pic>
      <p:sp>
        <p:nvSpPr>
          <p:cNvPr id="31" name="TextBox 30"/>
          <p:cNvSpPr txBox="1"/>
          <p:nvPr/>
        </p:nvSpPr>
        <p:spPr>
          <a:xfrm>
            <a:off x="9019949" y="1523999"/>
            <a:ext cx="1038199" cy="29527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435" b="1">
                <a:solidFill>
                  <a:srgbClr val="333333"/>
                </a:solidFill>
              </a:rPr>
              <a:t>Módulo 14</a:t>
            </a:r>
          </a:p>
        </p:txBody>
      </p:sp>
      <p:pic>
        <p:nvPicPr>
          <p:cNvPr id="32" name="Picture 31" descr="image.png"/>
          <p:cNvPicPr>
            <a:picLocks noChangeAspect="1"/>
          </p:cNvPicPr>
          <p:nvPr/>
        </p:nvPicPr>
        <p:blipFill>
          <a:blip r:embed="rId3">
            <a:alphaModFix amt="100000"/>
          </a:blip>
          <a:stretch>
            <a:fillRect/>
          </a:stretch>
        </p:blipFill>
        <p:spPr>
          <a:xfrm>
            <a:off x="8305592" y="2176182"/>
            <a:ext cx="190495" cy="162485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8591335" y="2143125"/>
            <a:ext cx="2628834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Service Worker para controle de rede</a:t>
            </a:r>
          </a:p>
        </p:txBody>
      </p:sp>
      <p:pic>
        <p:nvPicPr>
          <p:cNvPr id="34" name="Picture 33" descr="image.png"/>
          <p:cNvPicPr>
            <a:picLocks noChangeAspect="1"/>
          </p:cNvPicPr>
          <p:nvPr/>
        </p:nvPicPr>
        <p:blipFill>
          <a:blip r:embed="rId3">
            <a:alphaModFix amt="100000"/>
          </a:blip>
          <a:stretch>
            <a:fillRect/>
          </a:stretch>
        </p:blipFill>
        <p:spPr>
          <a:xfrm>
            <a:off x="8305592" y="2528607"/>
            <a:ext cx="190495" cy="162485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8591335" y="2495550"/>
            <a:ext cx="2695507" cy="476249"/>
          </a:xfrm>
          <a:prstGeom prst="rect">
            <a:avLst/>
          </a:prstGeom>
          <a:noFill/>
        </p:spPr>
        <p:txBody>
          <a:bodyPr wrap="square" anchor="ctr" lIns="73152" rIns="73152" tIns="54864" bIns="54864">
            <a:spAutoFit/>
          </a:bodyPr>
          <a:lstStyle/>
          <a:p>
            <a:pPr algn="l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Cache API para armazenamento offline</a:t>
            </a:r>
          </a:p>
        </p:txBody>
      </p:sp>
      <p:pic>
        <p:nvPicPr>
          <p:cNvPr id="36" name="Picture 35" descr="image.png"/>
          <p:cNvPicPr>
            <a:picLocks noChangeAspect="1"/>
          </p:cNvPicPr>
          <p:nvPr/>
        </p:nvPicPr>
        <p:blipFill>
          <a:blip r:embed="rId3">
            <a:alphaModFix amt="100000"/>
          </a:blip>
          <a:stretch>
            <a:fillRect/>
          </a:stretch>
        </p:blipFill>
        <p:spPr>
          <a:xfrm>
            <a:off x="8305592" y="3128682"/>
            <a:ext cx="190495" cy="162485"/>
          </a:xfrm>
          <a:prstGeom prst="rect">
            <a:avLst/>
          </a:prstGeom>
        </p:spPr>
      </p:pic>
      <p:sp>
        <p:nvSpPr>
          <p:cNvPr id="37" name="TextBox 36"/>
          <p:cNvSpPr txBox="1"/>
          <p:nvPr/>
        </p:nvSpPr>
        <p:spPr>
          <a:xfrm>
            <a:off x="8591335" y="3095625"/>
            <a:ext cx="2438339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Manifest.json para instalação PWA</a:t>
            </a:r>
          </a:p>
        </p:txBody>
      </p:sp>
      <p:pic>
        <p:nvPicPr>
          <p:cNvPr id="38" name="Picture 37" descr="image.png"/>
          <p:cNvPicPr>
            <a:picLocks noChangeAspect="1"/>
          </p:cNvPicPr>
          <p:nvPr/>
        </p:nvPicPr>
        <p:blipFill>
          <a:blip r:embed="rId3">
            <a:alphaModFix amt="100000"/>
          </a:blip>
          <a:stretch>
            <a:fillRect/>
          </a:stretch>
        </p:blipFill>
        <p:spPr>
          <a:xfrm>
            <a:off x="8305592" y="3481107"/>
            <a:ext cx="190495" cy="162485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8591335" y="3448049"/>
            <a:ext cx="1457288" cy="23812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sz="1076" b="0">
                <a:solidFill>
                  <a:srgbClr val="333333"/>
                </a:solidFill>
              </a:rPr>
              <a:t>Add to Home Screen</a:t>
            </a:r>
          </a:p>
        </p:txBody>
      </p:sp>
      <p:sp>
        <p:nvSpPr>
          <p:cNvPr id="40" name="Rounded Rectangle 39"/>
          <p:cNvSpPr/>
          <p:nvPr/>
        </p:nvSpPr>
        <p:spPr>
          <a:xfrm>
            <a:off x="666733" y="5267324"/>
            <a:ext cx="10858228" cy="1304925"/>
          </a:xfrm>
          <a:prstGeom prst="roundRect">
            <a:avLst>
              <a:gd name="adj" fmla="val 17518"/>
            </a:avLst>
          </a:prstGeom>
          <a:solidFill>
            <a:srgbClr val="4CAF50">
              <a:alpha val="10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1" name="Picture 40" descr="image.png"/>
          <p:cNvPicPr>
            <a:picLocks noChangeAspect="1"/>
          </p:cNvPicPr>
          <p:nvPr/>
        </p:nvPicPr>
        <p:blipFill>
          <a:blip r:embed="rId6">
            <a:alphaModFix amt="100000"/>
          </a:blip>
          <a:stretch>
            <a:fillRect/>
          </a:stretch>
        </p:blipFill>
        <p:spPr>
          <a:xfrm>
            <a:off x="904852" y="5495510"/>
            <a:ext cx="266693" cy="191328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1285842" y="5457825"/>
            <a:ext cx="1657308" cy="266699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315" b="1">
                <a:solidFill>
                  <a:srgbClr val="333333"/>
                </a:solidFill>
              </a:rPr>
              <a:t>Próximos Módulos</a:t>
            </a:r>
          </a:p>
        </p:txBody>
      </p:sp>
      <p:sp>
        <p:nvSpPr>
          <p:cNvPr id="43" name="Rounded Rectangle 42"/>
          <p:cNvSpPr/>
          <p:nvPr/>
        </p:nvSpPr>
        <p:spPr>
          <a:xfrm>
            <a:off x="904852" y="5867399"/>
            <a:ext cx="3333666" cy="514350"/>
          </a:xfrm>
          <a:prstGeom prst="roundRect">
            <a:avLst>
              <a:gd name="adj" fmla="val 29629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4" name="Picture 43" descr="image.png"/>
          <p:cNvPicPr>
            <a:picLocks noChangeAspect="1"/>
          </p:cNvPicPr>
          <p:nvPr/>
        </p:nvPicPr>
        <p:blipFill>
          <a:blip r:embed="rId7">
            <a:alphaModFix amt="100000"/>
          </a:blip>
          <a:stretch>
            <a:fillRect/>
          </a:stretch>
        </p:blipFill>
        <p:spPr>
          <a:xfrm>
            <a:off x="1047723" y="6025991"/>
            <a:ext cx="228594" cy="197167"/>
          </a:xfrm>
          <a:prstGeom prst="rect">
            <a:avLst/>
          </a:prstGeom>
        </p:spPr>
      </p:pic>
      <p:sp>
        <p:nvSpPr>
          <p:cNvPr id="45" name="TextBox 44"/>
          <p:cNvSpPr txBox="1"/>
          <p:nvPr/>
        </p:nvSpPr>
        <p:spPr>
          <a:xfrm>
            <a:off x="1390615" y="6019800"/>
            <a:ext cx="1895427" cy="21907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76" b="1">
                <a:solidFill>
                  <a:srgbClr val="333333"/>
                </a:solidFill>
              </a:rPr>
              <a:t>Módulo 15: HTML+CSS+JS</a:t>
            </a:r>
          </a:p>
        </p:txBody>
      </p:sp>
      <p:sp>
        <p:nvSpPr>
          <p:cNvPr id="46" name="Rounded Rectangle 45"/>
          <p:cNvSpPr/>
          <p:nvPr/>
        </p:nvSpPr>
        <p:spPr>
          <a:xfrm>
            <a:off x="4429014" y="5867399"/>
            <a:ext cx="3333666" cy="514350"/>
          </a:xfrm>
          <a:prstGeom prst="roundRect">
            <a:avLst>
              <a:gd name="adj" fmla="val 29629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7" name="Picture 46" descr="image.png"/>
          <p:cNvPicPr>
            <a:picLocks noChangeAspect="1"/>
          </p:cNvPicPr>
          <p:nvPr/>
        </p:nvPicPr>
        <p:blipFill>
          <a:blip r:embed="rId8">
            <a:alphaModFix amt="100000"/>
          </a:blip>
          <a:stretch>
            <a:fillRect/>
          </a:stretch>
        </p:blipFill>
        <p:spPr>
          <a:xfrm>
            <a:off x="4571885" y="6035992"/>
            <a:ext cx="228594" cy="177164"/>
          </a:xfrm>
          <a:prstGeom prst="rect">
            <a:avLst/>
          </a:prstGeom>
        </p:spPr>
      </p:pic>
      <p:sp>
        <p:nvSpPr>
          <p:cNvPr id="48" name="TextBox 47"/>
          <p:cNvSpPr txBox="1"/>
          <p:nvPr/>
        </p:nvSpPr>
        <p:spPr>
          <a:xfrm>
            <a:off x="4914777" y="6019800"/>
            <a:ext cx="1562060" cy="21907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76" b="1">
                <a:solidFill>
                  <a:srgbClr val="333333"/>
                </a:solidFill>
              </a:rPr>
              <a:t>Módulo 16: Validação</a:t>
            </a:r>
          </a:p>
        </p:txBody>
      </p:sp>
      <p:sp>
        <p:nvSpPr>
          <p:cNvPr id="49" name="Rounded Rectangle 48"/>
          <p:cNvSpPr/>
          <p:nvPr/>
        </p:nvSpPr>
        <p:spPr>
          <a:xfrm>
            <a:off x="7953176" y="5867399"/>
            <a:ext cx="3333666" cy="514350"/>
          </a:xfrm>
          <a:prstGeom prst="roundRect">
            <a:avLst>
              <a:gd name="adj" fmla="val 29629"/>
            </a:avLst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50" name="Picture 49" descr="image.png"/>
          <p:cNvPicPr>
            <a:picLocks noChangeAspect="1"/>
          </p:cNvPicPr>
          <p:nvPr/>
        </p:nvPicPr>
        <p:blipFill>
          <a:blip r:embed="rId9">
            <a:alphaModFix amt="100000"/>
          </a:blip>
          <a:stretch>
            <a:fillRect/>
          </a:stretch>
        </p:blipFill>
        <p:spPr>
          <a:xfrm>
            <a:off x="8096047" y="6041707"/>
            <a:ext cx="228594" cy="165734"/>
          </a:xfrm>
          <a:prstGeom prst="rect">
            <a:avLst/>
          </a:prstGeom>
        </p:spPr>
      </p:pic>
      <p:sp>
        <p:nvSpPr>
          <p:cNvPr id="51" name="TextBox 50"/>
          <p:cNvSpPr txBox="1"/>
          <p:nvPr/>
        </p:nvSpPr>
        <p:spPr>
          <a:xfrm>
            <a:off x="8438939" y="6019800"/>
            <a:ext cx="1828754" cy="219074"/>
          </a:xfrm>
          <a:prstGeom prst="rect">
            <a:avLst/>
          </a:prstGeom>
          <a:noFill/>
        </p:spPr>
        <p:txBody>
          <a:bodyPr wrap="none" anchor="ctr" lIns="73152" rIns="73152" tIns="54864" bIns="54864"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sz="1076" b="1">
                <a:solidFill>
                  <a:srgbClr val="333333"/>
                </a:solidFill>
              </a:rPr>
              <a:t>Módulo 17: Boas Práticas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