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14.jpg"/><Relationship Id="rId8" Type="http://schemas.openxmlformats.org/officeDocument/2006/relationships/image" Target="../media/image15.jpg"/><Relationship Id="rId9" Type="http://schemas.openxmlformats.org/officeDocument/2006/relationships/image" Target="../media/image1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8.png"/><Relationship Id="rId7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1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10.png"/><Relationship Id="rId7" Type="http://schemas.openxmlformats.org/officeDocument/2006/relationships/image" Target="../media/image25.png"/><Relationship Id="rId8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7.png"/><Relationship Id="rId8" Type="http://schemas.openxmlformats.org/officeDocument/2006/relationships/image" Target="../media/image1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3" Type="http://schemas.openxmlformats.org/officeDocument/2006/relationships/image" Target="../media/image1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 rotWithShape="1">
            <a:gsLst>
              <a:gs pos="0">
                <a:srgbClr val="000000">
                  <a:alpha val="60000"/>
                </a:srgbClr>
              </a:gs>
              <a:gs pos="100000">
                <a:srgbClr val="000000">
                  <a:alpha val="60000"/>
                </a:srgbClr>
              </a:gs>
            </a:gsLst>
            <a:lin scaled="0" ang="162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714500"/>
            <a:ext cx="6457788" cy="20574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4680"/>
              </a:lnSpc>
              <a:spcBef>
                <a:spcPts val="0"/>
              </a:spcBef>
              <a:spcAft>
                <a:spcPts val="1300"/>
              </a:spcAft>
            </a:pPr>
            <a:r>
              <a:rPr sz="3588" b="1">
                <a:solidFill>
                  <a:srgbClr val="FFFFFF"/>
                </a:solidFill>
              </a:rPr>
              <a:t>Plano de Estudos Completo: HTML5 do Zero ao Expert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3962399"/>
            <a:ext cx="645778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2600"/>
              </a:spcAft>
            </a:pPr>
            <a:r>
              <a:rPr sz="1196" b="0">
                <a:solidFill>
                  <a:srgbClr val="F0F0F0"/>
                </a:solidFill>
              </a:rPr>
              <a:t>Módulos 18-20: Ferramentas Modernas, Security Headers, Projeto Final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6733" y="4572000"/>
            <a:ext cx="645778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0">
                <a:solidFill>
                  <a:srgbClr val="F0F0F0"/>
                </a:solidFill>
              </a:rPr>
              <a:t>Professor: Sandro Pereira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733" y="4914900"/>
            <a:ext cx="645778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0F0F0"/>
                </a:solidFill>
              </a:rPr>
              <a:t>2025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505512" y="2076449"/>
            <a:ext cx="1914477" cy="1257300"/>
          </a:xfrm>
          <a:prstGeom prst="roundRect">
            <a:avLst>
              <a:gd name="adj" fmla="val 12121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286542" y="2274340"/>
            <a:ext cx="342891" cy="3281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76998" y="2705099"/>
            <a:ext cx="761980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FFFFFF"/>
                </a:solidFill>
              </a:rPr>
              <a:t>Módulo 18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19829" y="2971800"/>
            <a:ext cx="1276318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837" b="0">
                <a:solidFill>
                  <a:srgbClr val="E0E0E0"/>
                </a:solidFill>
              </a:rPr>
              <a:t>Ferramentas Modernas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610484" y="2076449"/>
            <a:ext cx="1914477" cy="1257300"/>
          </a:xfrm>
          <a:prstGeom prst="roundRect">
            <a:avLst>
              <a:gd name="adj" fmla="val 12121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10401039" y="2278774"/>
            <a:ext cx="342891" cy="31925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181970" y="2705099"/>
            <a:ext cx="761980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FFFFFF"/>
                </a:solidFill>
              </a:rPr>
              <a:t>Módulo 19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96247" y="2971800"/>
            <a:ext cx="942951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837" b="0">
                <a:solidFill>
                  <a:srgbClr val="E0E0E0"/>
                </a:solidFill>
              </a:rPr>
              <a:t>Security Headers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505512" y="3524250"/>
            <a:ext cx="1914477" cy="1257300"/>
          </a:xfrm>
          <a:prstGeom prst="roundRect">
            <a:avLst>
              <a:gd name="adj" fmla="val 12121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8286542" y="3742832"/>
            <a:ext cx="342891" cy="28673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076998" y="4152899"/>
            <a:ext cx="761980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FFFFFF"/>
                </a:solidFill>
              </a:rPr>
              <a:t>Módulo 20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05572" y="4419600"/>
            <a:ext cx="704832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837" b="0">
                <a:solidFill>
                  <a:srgbClr val="E0E0E0"/>
                </a:solidFill>
              </a:rPr>
              <a:t>Projeto Final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610484" y="3524250"/>
            <a:ext cx="1914477" cy="1257300"/>
          </a:xfrm>
          <a:prstGeom prst="roundRect">
            <a:avLst>
              <a:gd name="adj" fmla="val 12121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10401039" y="3753178"/>
            <a:ext cx="342891" cy="26604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181970" y="4152899"/>
            <a:ext cx="761980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FFFFFF"/>
                </a:solidFill>
              </a:rPr>
              <a:t>Conclusão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810504" y="4419600"/>
            <a:ext cx="1523961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837" b="0">
                <a:solidFill>
                  <a:srgbClr val="E0E0E0"/>
                </a:solidFill>
              </a:rPr>
              <a:t>Torne-se um mestre HTML5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14300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2392" b="1">
                <a:solidFill>
                  <a:srgbClr val="FFFFFF"/>
                </a:solidFill>
              </a:rPr>
              <a:t>MÓDULO 18 – FERRAMENTAS MODERNAS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714375"/>
            <a:ext cx="1085822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FFFFF"/>
                </a:solidFill>
              </a:rPr>
              <a:t>Aumentando produtividade com ferramentas atuais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66733" y="1428750"/>
            <a:ext cx="5686282" cy="1181099"/>
          </a:xfrm>
          <a:prstGeom prst="roundRect">
            <a:avLst>
              <a:gd name="adj" fmla="val 6451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 Same Side Corner Rectangle 5"/>
          <p:cNvSpPr/>
          <p:nvPr/>
        </p:nvSpPr>
        <p:spPr>
          <a:xfrm rot="16200000">
            <a:off x="142224" y="1953259"/>
            <a:ext cx="11810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847703" y="1571625"/>
            <a:ext cx="5362440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315" b="1">
                <a:solidFill>
                  <a:srgbClr val="FF6B35"/>
                </a:solidFill>
              </a:rPr>
              <a:t>Objetivo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7703" y="1933574"/>
            <a:ext cx="5362440" cy="5333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Aprender a usar ferramentas modernas para aumentar produtividade no desenvolvimento 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733" y="3133724"/>
            <a:ext cx="5686282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315" b="1">
                <a:solidFill>
                  <a:srgbClr val="333333"/>
                </a:solidFill>
              </a:rPr>
              <a:t>Tópicos Principais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666733" y="3594734"/>
            <a:ext cx="228594" cy="1257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38199" y="3543300"/>
            <a:ext cx="3571785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Emmet avançado: ul&gt;li*5&gt;a[href="#"]{Item $}</a:t>
            </a:r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66733" y="3941445"/>
            <a:ext cx="228594" cy="1943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38199" y="3924299"/>
            <a:ext cx="3086022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Pug (motor de templates) – hello world</a:t>
            </a: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666733" y="4342447"/>
            <a:ext cx="228594" cy="1543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38199" y="4305300"/>
            <a:ext cx="227641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Markdown → HTML (GitHub)</a:t>
            </a:r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666733" y="4690586"/>
            <a:ext cx="228594" cy="22002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38199" y="4686300"/>
            <a:ext cx="3209844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Vite / Parcel para processar HTML parcial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66733" y="6257925"/>
            <a:ext cx="5686282" cy="314325"/>
          </a:xfrm>
          <a:prstGeom prst="roundRect">
            <a:avLst>
              <a:gd name="adj" fmla="val 121212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666733" y="6257925"/>
            <a:ext cx="5686282" cy="314325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1300"/>
              </a:spcBef>
              <a:spcAft>
                <a:spcPts val="0"/>
              </a:spcAft>
            </a:pPr>
            <a:r>
              <a:rPr sz="1076" b="1">
                <a:solidFill>
                  <a:srgbClr val="FFFFFF"/>
                </a:solidFill>
              </a:rPr>
              <a:t> </a:t>
            </a:r>
            <a:r>
              <a:rPr sz="1104"/>
              <a:t>  </a:t>
            </a:r>
            <a:r>
              <a:rPr sz="1076" b="1">
                <a:solidFill>
                  <a:srgbClr val="FFFFFF"/>
                </a:solidFill>
              </a:rPr>
              <a:t> 2 aulas </a:t>
            </a:r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809604" y="6364236"/>
            <a:ext cx="171445" cy="14932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638759" y="2305049"/>
            <a:ext cx="4886202" cy="2447924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ounded Rectangle 21"/>
          <p:cNvSpPr/>
          <p:nvPr/>
        </p:nvSpPr>
        <p:spPr>
          <a:xfrm>
            <a:off x="6638759" y="4933950"/>
            <a:ext cx="4886202" cy="761999"/>
          </a:xfrm>
          <a:prstGeom prst="roundRect">
            <a:avLst>
              <a:gd name="adj" fmla="val 10000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ound Same Side Corner Rectangle 22"/>
          <p:cNvSpPr/>
          <p:nvPr/>
        </p:nvSpPr>
        <p:spPr>
          <a:xfrm rot="16200000">
            <a:off x="6323800" y="5248909"/>
            <a:ext cx="7619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6819729" y="5217794"/>
            <a:ext cx="228594" cy="19430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191195" y="5076825"/>
            <a:ext cx="4190895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Ferramentas modernas reduzem o trabalho repetitivo e permitem focar na lógica do projeto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Ferramentas de Produtividade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5143371" cy="1600200"/>
          </a:xfrm>
          <a:prstGeom prst="roundRect">
            <a:avLst>
              <a:gd name="adj" fmla="val 952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809604" y="1285875"/>
            <a:ext cx="457188" cy="4572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923901" y="1451610"/>
            <a:ext cx="228594" cy="1257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9664" y="1285875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Emmet Avançado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9664" y="1600200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Abreviações para gerar HTML rapidamente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09664" y="1914525"/>
            <a:ext cx="4257568" cy="6858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 Same Side Corner Rectangle 9"/>
          <p:cNvSpPr/>
          <p:nvPr/>
        </p:nvSpPr>
        <p:spPr>
          <a:xfrm rot="16200000">
            <a:off x="1116294" y="2207895"/>
            <a:ext cx="6858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581110" y="2047874"/>
            <a:ext cx="2476438" cy="1809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6B35"/>
                </a:solidFill>
              </a:rPr>
              <a:t>ul&gt;li*5&gt;a[href="#"]{Item $}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1110" y="2276474"/>
            <a:ext cx="1924001" cy="1809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6B35"/>
                </a:solidFill>
              </a:rPr>
              <a:t>nav&gt;ul&gt;li*3&gt;a{Link $}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66733" y="2886075"/>
            <a:ext cx="5143371" cy="2743200"/>
          </a:xfrm>
          <a:prstGeom prst="roundRect">
            <a:avLst>
              <a:gd name="adj" fmla="val 5555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ounded Rectangle 13"/>
          <p:cNvSpPr/>
          <p:nvPr/>
        </p:nvSpPr>
        <p:spPr>
          <a:xfrm>
            <a:off x="809604" y="3028950"/>
            <a:ext cx="457188" cy="4572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923901" y="3160395"/>
            <a:ext cx="228594" cy="19430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09664" y="3028950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Pug (Jade)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09664" y="3343275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Motor de templates com sintaxe limpa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409664" y="3657600"/>
            <a:ext cx="4257568" cy="18288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ound Same Side Corner Rectangle 18"/>
          <p:cNvSpPr/>
          <p:nvPr/>
        </p:nvSpPr>
        <p:spPr>
          <a:xfrm rot="16200000">
            <a:off x="544794" y="4522470"/>
            <a:ext cx="18288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1409664" y="3657600"/>
            <a:ext cx="4257568" cy="18288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52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// Pug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doctype html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html(lang="pt-PT")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head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title Meu Site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body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h1 Olá Mundo 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6733" y="5772150"/>
            <a:ext cx="5143371" cy="2057400"/>
          </a:xfrm>
          <a:prstGeom prst="roundRect">
            <a:avLst>
              <a:gd name="adj" fmla="val 7407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ounded Rectangle 21"/>
          <p:cNvSpPr/>
          <p:nvPr/>
        </p:nvSpPr>
        <p:spPr>
          <a:xfrm>
            <a:off x="809604" y="5915025"/>
            <a:ext cx="457188" cy="4572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923901" y="6066472"/>
            <a:ext cx="228594" cy="15430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409664" y="5915025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Markdown → HTML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09664" y="6229350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Escreva conteúdo simples, converta para HTML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409664" y="6553199"/>
            <a:ext cx="4257568" cy="11430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ound Same Side Corner Rectangle 26"/>
          <p:cNvSpPr/>
          <p:nvPr/>
        </p:nvSpPr>
        <p:spPr>
          <a:xfrm rot="16200000">
            <a:off x="887694" y="7075169"/>
            <a:ext cx="11430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1409664" y="6553199"/>
            <a:ext cx="4257568" cy="11430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52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# Título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## Subtítulo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- Item 1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- Item 2 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66733" y="7981949"/>
            <a:ext cx="5143371" cy="1600200"/>
          </a:xfrm>
          <a:prstGeom prst="roundRect">
            <a:avLst>
              <a:gd name="adj" fmla="val 952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ounded Rectangle 29"/>
          <p:cNvSpPr/>
          <p:nvPr/>
        </p:nvSpPr>
        <p:spPr>
          <a:xfrm>
            <a:off x="809604" y="8124824"/>
            <a:ext cx="457188" cy="4572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923901" y="8243411"/>
            <a:ext cx="228594" cy="22002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409664" y="8124824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Vite / Parcel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09664" y="8439150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Processadores modernos para HTML parcial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409664" y="8753475"/>
            <a:ext cx="4257568" cy="6858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ound Same Side Corner Rectangle 34"/>
          <p:cNvSpPr/>
          <p:nvPr/>
        </p:nvSpPr>
        <p:spPr>
          <a:xfrm rot="16200000">
            <a:off x="1116294" y="9046845"/>
            <a:ext cx="6858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1409664" y="8753475"/>
            <a:ext cx="4257568" cy="6858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52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import</a:t>
            </a:r>
            <a:r>
              <a:rPr sz="956" b="0">
                <a:solidFill>
                  <a:srgbClr val="333333"/>
                </a:solidFill>
              </a:rPr>
              <a:t> header from './header.html'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import</a:t>
            </a:r>
            <a:r>
              <a:rPr sz="956" b="0">
                <a:solidFill>
                  <a:srgbClr val="333333"/>
                </a:solidFill>
              </a:rPr>
              <a:t> footer from './footer.html' 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66733" y="9915525"/>
            <a:ext cx="5143371" cy="838200"/>
          </a:xfrm>
          <a:prstGeom prst="roundRect">
            <a:avLst>
              <a:gd name="adj" fmla="val 9090"/>
            </a:avLst>
          </a:prstGeom>
          <a:solidFill>
            <a:srgbClr val="4CAF5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ound Same Side Corner Rectangle 37"/>
          <p:cNvSpPr/>
          <p:nvPr/>
        </p:nvSpPr>
        <p:spPr>
          <a:xfrm rot="16200000">
            <a:off x="313673" y="10268585"/>
            <a:ext cx="838200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9" name="Picture 38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847703" y="10093166"/>
            <a:ext cx="228594" cy="197167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219169" y="10058400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Exercício Prático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19169" y="10372725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Gerar 50 cards de produto com loop Emmet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095847" y="2257425"/>
            <a:ext cx="5429114" cy="3057525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095847" y="5505450"/>
            <a:ext cx="5429114" cy="318135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ounded Rectangle 43"/>
          <p:cNvSpPr/>
          <p:nvPr/>
        </p:nvSpPr>
        <p:spPr>
          <a:xfrm>
            <a:off x="6095847" y="8877299"/>
            <a:ext cx="5429114" cy="761999"/>
          </a:xfrm>
          <a:prstGeom prst="roundRect">
            <a:avLst>
              <a:gd name="adj" fmla="val 10000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ound Same Side Corner Rectangle 44"/>
          <p:cNvSpPr/>
          <p:nvPr/>
        </p:nvSpPr>
        <p:spPr>
          <a:xfrm rot="16200000">
            <a:off x="5780888" y="9192258"/>
            <a:ext cx="7619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6" name="Picture 45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>
            <a:fillRect/>
          </a:stretch>
        </p:blipFill>
        <p:spPr>
          <a:xfrm>
            <a:off x="6276818" y="9161144"/>
            <a:ext cx="228594" cy="194309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648283" y="9020174"/>
            <a:ext cx="4733806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Ferramentas modernas reduzem o trabalho repetitivo e permitem focar na lógica do projeto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14300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2392" b="1">
                <a:solidFill>
                  <a:srgbClr val="FFFFFF"/>
                </a:solidFill>
              </a:rPr>
              <a:t>MÓDULO 19 – SECURITY HEADERS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714375"/>
            <a:ext cx="1085822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FFFFF"/>
                </a:solidFill>
              </a:rPr>
              <a:t>Protegendo aplicações web com cabeçalhos de segurança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66733" y="1428750"/>
            <a:ext cx="5686282" cy="1181099"/>
          </a:xfrm>
          <a:prstGeom prst="roundRect">
            <a:avLst>
              <a:gd name="adj" fmla="val 6451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 Same Side Corner Rectangle 5"/>
          <p:cNvSpPr/>
          <p:nvPr/>
        </p:nvSpPr>
        <p:spPr>
          <a:xfrm rot="16200000">
            <a:off x="142224" y="1953259"/>
            <a:ext cx="11810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847703" y="1571625"/>
            <a:ext cx="5362440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315" b="1">
                <a:solidFill>
                  <a:srgbClr val="FF6B35"/>
                </a:solidFill>
              </a:rPr>
              <a:t>Objetivo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7703" y="1933574"/>
            <a:ext cx="5362440" cy="5333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Aprender a implementar cabeçalhos de segurança para proteger aplicações web contra vulnerabilidades comuns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733" y="3133724"/>
            <a:ext cx="5686282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315" b="1">
                <a:solidFill>
                  <a:srgbClr val="333333"/>
                </a:solidFill>
              </a:rPr>
              <a:t>Tópicos Principais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666733" y="3549015"/>
            <a:ext cx="228594" cy="2171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38199" y="3543300"/>
            <a:ext cx="2428814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Content-Security-Policy básica</a:t>
            </a:r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66733" y="3941445"/>
            <a:ext cx="228594" cy="1943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38199" y="3924299"/>
            <a:ext cx="3819429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X-Frame-Options para prevenção de clickjacking</a:t>
            </a: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666733" y="4356734"/>
            <a:ext cx="228594" cy="12572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38199" y="4305300"/>
            <a:ext cx="4762380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Exercício: adicionar meta tag CSP que bloqueia inline scripts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66733" y="6257925"/>
            <a:ext cx="5686282" cy="314325"/>
          </a:xfrm>
          <a:prstGeom prst="roundRect">
            <a:avLst>
              <a:gd name="adj" fmla="val 121212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666733" y="6257925"/>
            <a:ext cx="5686282" cy="314325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1300"/>
              </a:spcBef>
              <a:spcAft>
                <a:spcPts val="0"/>
              </a:spcAft>
            </a:pPr>
            <a:r>
              <a:rPr sz="1076" b="1">
                <a:solidFill>
                  <a:srgbClr val="FFFFFF"/>
                </a:solidFill>
              </a:rPr>
              <a:t> </a:t>
            </a:r>
            <a:r>
              <a:rPr sz="1104"/>
              <a:t>  </a:t>
            </a:r>
            <a:r>
              <a:rPr sz="1076" b="1">
                <a:solidFill>
                  <a:srgbClr val="FFFFFF"/>
                </a:solidFill>
              </a:rPr>
              <a:t> 1 aula </a:t>
            </a:r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809604" y="6364236"/>
            <a:ext cx="171445" cy="14932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638759" y="2181225"/>
            <a:ext cx="4886202" cy="268605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6638759" y="5057775"/>
            <a:ext cx="4886202" cy="761999"/>
          </a:xfrm>
          <a:prstGeom prst="roundRect">
            <a:avLst>
              <a:gd name="adj" fmla="val 10000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ound Same Side Corner Rectangle 20"/>
          <p:cNvSpPr/>
          <p:nvPr/>
        </p:nvSpPr>
        <p:spPr>
          <a:xfrm rot="16200000">
            <a:off x="6323800" y="5372734"/>
            <a:ext cx="7619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6819729" y="5341619"/>
            <a:ext cx="228594" cy="19430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191195" y="5200650"/>
            <a:ext cx="4190895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Security headers são a primeira linha de defesa contra ataques como XSS e clickjacking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Cabeçalhos de Segurança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5143371" cy="182880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809604" y="1285875"/>
            <a:ext cx="457188" cy="4572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923901" y="1405889"/>
            <a:ext cx="228594" cy="2171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9664" y="1285875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Content-Security-Policy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9664" y="1600200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Controla recursos que o navegador pode carregar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09664" y="1914525"/>
            <a:ext cx="4257568" cy="9144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 Same Side Corner Rectangle 9"/>
          <p:cNvSpPr/>
          <p:nvPr/>
        </p:nvSpPr>
        <p:spPr>
          <a:xfrm rot="16200000">
            <a:off x="1001994" y="2322195"/>
            <a:ext cx="9144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581110" y="2047874"/>
            <a:ext cx="3667033" cy="6381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6B35"/>
                </a:solidFill>
              </a:rPr>
              <a:t> http-equiv="Content-Security-Policy"</a:t>
            </a:r>
            <a:r>
              <a:rPr sz="1104"/>
              <a:t>
</a:t>
            </a:r>
            <a:r>
              <a:rPr sz="956" b="1">
                <a:solidFill>
                  <a:srgbClr val="FF6B35"/>
                </a:solidFill>
              </a:rPr>
              <a:t> content=</a:t>
            </a:r>
            <a:r>
              <a:rPr sz="956" b="1">
                <a:solidFill>
                  <a:srgbClr val="FF6B35"/>
                </a:solidFill>
              </a:rPr>
              <a:t>"default-src 'self'; script-src 'self'"</a:t>
            </a:r>
            <a:r>
              <a:rPr sz="956" b="1">
                <a:solidFill>
                  <a:srgbClr val="FF6B35"/>
                </a:solidFill>
              </a:rPr>
              <a:t>&gt;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66733" y="3114675"/>
            <a:ext cx="5143371" cy="1600200"/>
          </a:xfrm>
          <a:prstGeom prst="roundRect">
            <a:avLst>
              <a:gd name="adj" fmla="val 952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ounded Rectangle 12"/>
          <p:cNvSpPr/>
          <p:nvPr/>
        </p:nvSpPr>
        <p:spPr>
          <a:xfrm>
            <a:off x="809604" y="3257550"/>
            <a:ext cx="457188" cy="4572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923901" y="3388995"/>
            <a:ext cx="228594" cy="19430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09664" y="3257550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X-Frame-Options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09664" y="3571875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Protege contra ataques de clickjacking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09664" y="3886200"/>
            <a:ext cx="4257568" cy="6858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ound Same Side Corner Rectangle 17"/>
          <p:cNvSpPr/>
          <p:nvPr/>
        </p:nvSpPr>
        <p:spPr>
          <a:xfrm rot="16200000">
            <a:off x="1116294" y="4179570"/>
            <a:ext cx="6858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1581110" y="4019549"/>
            <a:ext cx="2571685" cy="4095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6B35"/>
                </a:solidFill>
              </a:rPr>
              <a:t> http-equiv="X-Frame-Options"</a:t>
            </a:r>
            <a:r>
              <a:rPr sz="1104"/>
              <a:t>
</a:t>
            </a:r>
            <a:r>
              <a:rPr sz="956" b="1">
                <a:solidFill>
                  <a:srgbClr val="FF6B35"/>
                </a:solidFill>
              </a:rPr>
              <a:t> content=</a:t>
            </a:r>
            <a:r>
              <a:rPr sz="956" b="1">
                <a:solidFill>
                  <a:srgbClr val="FF6B35"/>
                </a:solidFill>
              </a:rPr>
              <a:t>"DENY"</a:t>
            </a:r>
            <a:r>
              <a:rPr sz="956" b="1">
                <a:solidFill>
                  <a:srgbClr val="FF6B35"/>
                </a:solidFill>
              </a:rPr>
              <a:t>&gt;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66733" y="4857750"/>
            <a:ext cx="5143371" cy="182880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ounded Rectangle 20"/>
          <p:cNvSpPr/>
          <p:nvPr/>
        </p:nvSpPr>
        <p:spPr>
          <a:xfrm>
            <a:off x="809604" y="5000625"/>
            <a:ext cx="457188" cy="4572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923901" y="5166359"/>
            <a:ext cx="228594" cy="1257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409664" y="5000625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Outros Headers Importantes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09664" y="5314950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X-Content-Type-Options, Referrer-Policy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409664" y="5638799"/>
            <a:ext cx="4257568" cy="9144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1001994" y="6046469"/>
            <a:ext cx="9144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1409664" y="5638799"/>
            <a:ext cx="4257568" cy="9144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52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X-Content-Type-Options:</a:t>
            </a:r>
            <a:r>
              <a:rPr sz="956" b="0">
                <a:solidFill>
                  <a:srgbClr val="333333"/>
                </a:solidFill>
              </a:rPr>
              <a:t> nosniff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Referrer-Policy:</a:t>
            </a:r>
            <a:r>
              <a:rPr sz="956" b="0">
                <a:solidFill>
                  <a:srgbClr val="333333"/>
                </a:solidFill>
              </a:rPr>
              <a:t> strict-origin-when-cross-origin 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66733" y="7029450"/>
            <a:ext cx="5143371" cy="838200"/>
          </a:xfrm>
          <a:prstGeom prst="roundRect">
            <a:avLst>
              <a:gd name="adj" fmla="val 9090"/>
            </a:avLst>
          </a:prstGeom>
          <a:solidFill>
            <a:srgbClr val="4CAF5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ound Same Side Corner Rectangle 28"/>
          <p:cNvSpPr/>
          <p:nvPr/>
        </p:nvSpPr>
        <p:spPr>
          <a:xfrm rot="16200000">
            <a:off x="313673" y="7382510"/>
            <a:ext cx="838200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847703" y="7207091"/>
            <a:ext cx="228594" cy="19716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219169" y="7172325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Exercício Prático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19169" y="7486650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Adicionar meta tag CSP que bloqueia inline scripts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095847" y="1143000"/>
            <a:ext cx="5429114" cy="280035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095847" y="4133849"/>
            <a:ext cx="5429114" cy="291465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ounded Rectangle 34"/>
          <p:cNvSpPr/>
          <p:nvPr/>
        </p:nvSpPr>
        <p:spPr>
          <a:xfrm>
            <a:off x="6095847" y="7238999"/>
            <a:ext cx="5429114" cy="761999"/>
          </a:xfrm>
          <a:prstGeom prst="roundRect">
            <a:avLst>
              <a:gd name="adj" fmla="val 10000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ound Same Side Corner Rectangle 35"/>
          <p:cNvSpPr/>
          <p:nvPr/>
        </p:nvSpPr>
        <p:spPr>
          <a:xfrm rot="16200000">
            <a:off x="5780888" y="7553958"/>
            <a:ext cx="7619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6276818" y="7522845"/>
            <a:ext cx="228594" cy="19430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648283" y="7381874"/>
            <a:ext cx="4733806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Security headers são a primeira linha de defesa contra ataques como XSS e clickjacking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14300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2392" b="1">
                <a:solidFill>
                  <a:srgbClr val="FFFFFF"/>
                </a:solidFill>
              </a:rPr>
              <a:t>MÓDULO 20 – PROJECTO FINAL &amp; PORTFÓLIO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714375"/>
            <a:ext cx="1085822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FFFFF"/>
                </a:solidFill>
              </a:rPr>
              <a:t>Aplicando todos os conhecimentos adquiridos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66733" y="1428750"/>
            <a:ext cx="5686282" cy="1181099"/>
          </a:xfrm>
          <a:prstGeom prst="roundRect">
            <a:avLst>
              <a:gd name="adj" fmla="val 6451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 Same Side Corner Rectangle 5"/>
          <p:cNvSpPr/>
          <p:nvPr/>
        </p:nvSpPr>
        <p:spPr>
          <a:xfrm rot="16200000">
            <a:off x="142224" y="1953259"/>
            <a:ext cx="11810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847703" y="1571625"/>
            <a:ext cx="5362440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315" b="1">
                <a:solidFill>
                  <a:srgbClr val="FF6B35"/>
                </a:solidFill>
              </a:rPr>
              <a:t>Objetivo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7703" y="1933574"/>
            <a:ext cx="5362440" cy="5333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Criar um projeto completo que demonstre todos os conhecimentos HTML5 adquiridos durante o curso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733" y="3133724"/>
            <a:ext cx="5686282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315" b="1">
                <a:solidFill>
                  <a:srgbClr val="333333"/>
                </a:solidFill>
              </a:rPr>
              <a:t>Tópicos Principais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666733" y="3559016"/>
            <a:ext cx="228594" cy="1971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38199" y="3543300"/>
            <a:ext cx="3752756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Brief: "Agência de Viagens Portugal" (5 páginas)</a:t>
            </a:r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66733" y="3961447"/>
            <a:ext cx="228594" cy="1543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38199" y="3924299"/>
            <a:ext cx="4324241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Requisitos: 100% semântico, formulário, galeria offline</a:t>
            </a: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666733" y="4336732"/>
            <a:ext cx="228594" cy="16573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38199" y="4305300"/>
            <a:ext cx="2505012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Deploy: GitHub Pages ou Netlify</a:t>
            </a:r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666733" y="4707731"/>
            <a:ext cx="228594" cy="18573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38199" y="4686300"/>
            <a:ext cx="2219269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Apresentação 5 min em sala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66733" y="6257925"/>
            <a:ext cx="5686282" cy="314325"/>
          </a:xfrm>
          <a:prstGeom prst="roundRect">
            <a:avLst>
              <a:gd name="adj" fmla="val 121212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666733" y="6257925"/>
            <a:ext cx="5686282" cy="314325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1300"/>
              </a:spcBef>
              <a:spcAft>
                <a:spcPts val="0"/>
              </a:spcAft>
            </a:pPr>
            <a:r>
              <a:rPr sz="1076" b="1">
                <a:solidFill>
                  <a:srgbClr val="FFFFFF"/>
                </a:solidFill>
              </a:rPr>
              <a:t> </a:t>
            </a:r>
            <a:r>
              <a:rPr sz="1104"/>
              <a:t>  </a:t>
            </a:r>
            <a:r>
              <a:rPr sz="1076" b="1">
                <a:solidFill>
                  <a:srgbClr val="FFFFFF"/>
                </a:solidFill>
              </a:rPr>
              <a:t> 3 aulas </a:t>
            </a:r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809604" y="6364236"/>
            <a:ext cx="171445" cy="14932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638759" y="2305049"/>
            <a:ext cx="4886202" cy="2447924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ounded Rectangle 21"/>
          <p:cNvSpPr/>
          <p:nvPr/>
        </p:nvSpPr>
        <p:spPr>
          <a:xfrm>
            <a:off x="6638759" y="4933950"/>
            <a:ext cx="4886202" cy="761999"/>
          </a:xfrm>
          <a:prstGeom prst="roundRect">
            <a:avLst>
              <a:gd name="adj" fmla="val 10000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ound Same Side Corner Rectangle 22"/>
          <p:cNvSpPr/>
          <p:nvPr/>
        </p:nvSpPr>
        <p:spPr>
          <a:xfrm rot="16200000">
            <a:off x="6323800" y="5248909"/>
            <a:ext cx="7619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6819729" y="5217794"/>
            <a:ext cx="228594" cy="19430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191195" y="5076825"/>
            <a:ext cx="4190895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Este projeto final será o seu portfólio para demonstrar competências HTML5 a futuros empregadores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Requisitos do Projeto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5143371" cy="838200"/>
          </a:xfrm>
          <a:prstGeom prst="roundRect">
            <a:avLst>
              <a:gd name="adj" fmla="val 1818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809604" y="1285875"/>
            <a:ext cx="457188" cy="4572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923901" y="1415891"/>
            <a:ext cx="228594" cy="1971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9664" y="1285875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Brief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9664" y="1600200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FF6B35"/>
                </a:solidFill>
              </a:rPr>
              <a:t>"Agência de Viagens Portugal"</a:t>
            </a:r>
            <a:r>
              <a:rPr sz="1076" b="0">
                <a:solidFill>
                  <a:srgbClr val="333333"/>
                </a:solidFill>
              </a:rPr>
              <a:t> (5 páginas)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66733" y="2124075"/>
            <a:ext cx="5143371" cy="2085975"/>
          </a:xfrm>
          <a:prstGeom prst="roundRect">
            <a:avLst>
              <a:gd name="adj" fmla="val 7305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809604" y="2266950"/>
            <a:ext cx="457188" cy="4572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923901" y="2418397"/>
            <a:ext cx="228594" cy="1543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09664" y="2266950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Requisitos Obrigatórios</a:t>
            </a:r>
          </a:p>
        </p:txBody>
      </p:sp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1504912" y="2601861"/>
            <a:ext cx="171445" cy="14932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52556" y="2581275"/>
            <a:ext cx="2152596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6B35"/>
                </a:solidFill>
              </a:rPr>
              <a:t>100% semântico</a:t>
            </a:r>
            <a:r>
              <a:rPr sz="956" b="0">
                <a:solidFill>
                  <a:srgbClr val="333333"/>
                </a:solidFill>
              </a:rPr>
              <a:t> com tags HTML5</a:t>
            </a:r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1504912" y="2849511"/>
            <a:ext cx="171445" cy="14932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52556" y="2828925"/>
            <a:ext cx="2857428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Formulário de contacto com validação nativa</a:t>
            </a:r>
          </a:p>
        </p:txBody>
      </p:sp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1504912" y="3097161"/>
            <a:ext cx="171445" cy="14932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52556" y="3076574"/>
            <a:ext cx="2171645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Galeria offline com Service Worker</a:t>
            </a:r>
          </a:p>
        </p:txBody>
      </p:sp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1504912" y="3344811"/>
            <a:ext cx="171445" cy="14932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752556" y="3324225"/>
            <a:ext cx="1495387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JSON-LD + OG + favicon</a:t>
            </a:r>
          </a:p>
        </p:txBody>
      </p:sp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1504912" y="3592461"/>
            <a:ext cx="171445" cy="14932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752556" y="3571875"/>
            <a:ext cx="742931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0 erros W3C</a:t>
            </a:r>
          </a:p>
        </p:txBody>
      </p:sp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1504912" y="3840111"/>
            <a:ext cx="171445" cy="14932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52556" y="3819524"/>
            <a:ext cx="2314517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Acessível via teclado &amp; screen reader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66733" y="4352924"/>
            <a:ext cx="5143371" cy="838200"/>
          </a:xfrm>
          <a:prstGeom prst="roundRect">
            <a:avLst>
              <a:gd name="adj" fmla="val 1818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ounded Rectangle 25"/>
          <p:cNvSpPr/>
          <p:nvPr/>
        </p:nvSpPr>
        <p:spPr>
          <a:xfrm>
            <a:off x="809604" y="4495799"/>
            <a:ext cx="457188" cy="4572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923901" y="4641532"/>
            <a:ext cx="228594" cy="16573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409664" y="4495799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Deploy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09664" y="4810124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GitHub Pages ou Netlify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66733" y="5334000"/>
            <a:ext cx="5143371" cy="838200"/>
          </a:xfrm>
          <a:prstGeom prst="roundRect">
            <a:avLst>
              <a:gd name="adj" fmla="val 1818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ounded Rectangle 30"/>
          <p:cNvSpPr/>
          <p:nvPr/>
        </p:nvSpPr>
        <p:spPr>
          <a:xfrm>
            <a:off x="809604" y="5476875"/>
            <a:ext cx="457188" cy="4572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2" name="Picture 31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923901" y="5612606"/>
            <a:ext cx="228594" cy="18573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409664" y="5476875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Apresentação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09664" y="5791200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5 minutos em sala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095847" y="1733550"/>
            <a:ext cx="5429114" cy="329565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ounded Rectangle 35"/>
          <p:cNvSpPr/>
          <p:nvPr/>
        </p:nvSpPr>
        <p:spPr>
          <a:xfrm>
            <a:off x="6095847" y="5219700"/>
            <a:ext cx="5429114" cy="761999"/>
          </a:xfrm>
          <a:prstGeom prst="roundRect">
            <a:avLst>
              <a:gd name="adj" fmla="val 10000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ound Same Side Corner Rectangle 36"/>
          <p:cNvSpPr/>
          <p:nvPr/>
        </p:nvSpPr>
        <p:spPr>
          <a:xfrm rot="16200000">
            <a:off x="5780888" y="5534659"/>
            <a:ext cx="7619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6276818" y="5503544"/>
            <a:ext cx="228594" cy="1943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648283" y="5362575"/>
            <a:ext cx="4733806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Este projeto será o seu portfólio para demonstrar competências HTML5 a futuros empregadores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Fases do Projeto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5143371" cy="838200"/>
          </a:xfrm>
          <a:prstGeom prst="roundRect">
            <a:avLst>
              <a:gd name="adj" fmla="val 1818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809604" y="1285875"/>
            <a:ext cx="304792" cy="304800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809604" y="1285875"/>
            <a:ext cx="304792" cy="3048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7268" y="1285875"/>
            <a:ext cx="4409964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Planeamento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7268" y="1600200"/>
            <a:ext cx="4409964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Estruturação do site e definição de </a:t>
            </a:r>
            <a:r>
              <a:rPr sz="1076" b="1">
                <a:solidFill>
                  <a:srgbClr val="FF6B35"/>
                </a:solidFill>
              </a:rPr>
              <a:t>5 páginas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66733" y="2124075"/>
            <a:ext cx="5143371" cy="838200"/>
          </a:xfrm>
          <a:prstGeom prst="roundRect">
            <a:avLst>
              <a:gd name="adj" fmla="val 1818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809604" y="2266950"/>
            <a:ext cx="304792" cy="304800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809604" y="2266950"/>
            <a:ext cx="304792" cy="3048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57268" y="2266950"/>
            <a:ext cx="4409964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Desenvolvimento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7268" y="2581275"/>
            <a:ext cx="4409964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HTML5 </a:t>
            </a:r>
            <a:r>
              <a:rPr sz="1076" b="1">
                <a:solidFill>
                  <a:srgbClr val="FF6B35"/>
                </a:solidFill>
              </a:rPr>
              <a:t>semântico</a:t>
            </a:r>
            <a:r>
              <a:rPr sz="1076" b="0">
                <a:solidFill>
                  <a:srgbClr val="333333"/>
                </a:solidFill>
              </a:rPr>
              <a:t> para todas as páginas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6733" y="3105149"/>
            <a:ext cx="5143371" cy="838200"/>
          </a:xfrm>
          <a:prstGeom prst="roundRect">
            <a:avLst>
              <a:gd name="adj" fmla="val 1818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ounded Rectangle 14"/>
          <p:cNvSpPr/>
          <p:nvPr/>
        </p:nvSpPr>
        <p:spPr>
          <a:xfrm>
            <a:off x="809604" y="3248024"/>
            <a:ext cx="304792" cy="304800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809604" y="3248024"/>
            <a:ext cx="304792" cy="3048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57268" y="3248024"/>
            <a:ext cx="4409964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Formulário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57268" y="3562349"/>
            <a:ext cx="4409964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Contacto com </a:t>
            </a:r>
            <a:r>
              <a:rPr sz="1076" b="1">
                <a:solidFill>
                  <a:srgbClr val="FF6B35"/>
                </a:solidFill>
              </a:rPr>
              <a:t>validação nativa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66733" y="4095749"/>
            <a:ext cx="5143371" cy="838200"/>
          </a:xfrm>
          <a:prstGeom prst="roundRect">
            <a:avLst>
              <a:gd name="adj" fmla="val 1818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809604" y="4238624"/>
            <a:ext cx="304792" cy="304800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809604" y="4238624"/>
            <a:ext cx="304792" cy="3048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57268" y="4238624"/>
            <a:ext cx="4409964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Galeria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7268" y="4552949"/>
            <a:ext cx="4409964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Funcionalidade </a:t>
            </a:r>
            <a:r>
              <a:rPr sz="1076" b="1">
                <a:solidFill>
                  <a:srgbClr val="FF6B35"/>
                </a:solidFill>
              </a:rPr>
              <a:t>offline</a:t>
            </a:r>
            <a:r>
              <a:rPr sz="1076" b="0">
                <a:solidFill>
                  <a:srgbClr val="333333"/>
                </a:solidFill>
              </a:rPr>
              <a:t> com Service Worker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66733" y="5076825"/>
            <a:ext cx="5143371" cy="838200"/>
          </a:xfrm>
          <a:prstGeom prst="roundRect">
            <a:avLst>
              <a:gd name="adj" fmla="val 1818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ounded Rectangle 24"/>
          <p:cNvSpPr/>
          <p:nvPr/>
        </p:nvSpPr>
        <p:spPr>
          <a:xfrm>
            <a:off x="809604" y="5219700"/>
            <a:ext cx="304792" cy="304800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809604" y="5219700"/>
            <a:ext cx="304792" cy="3048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57268" y="5219700"/>
            <a:ext cx="4409964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SEO e Acessibilidade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57268" y="5534025"/>
            <a:ext cx="4409964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FF6B35"/>
                </a:solidFill>
              </a:rPr>
              <a:t>Microdados</a:t>
            </a:r>
            <a:r>
              <a:rPr sz="1076" b="0">
                <a:solidFill>
                  <a:srgbClr val="333333"/>
                </a:solidFill>
              </a:rPr>
              <a:t>, meta tags e navegação por teclado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66733" y="6057900"/>
            <a:ext cx="5143371" cy="838200"/>
          </a:xfrm>
          <a:prstGeom prst="roundRect">
            <a:avLst>
              <a:gd name="adj" fmla="val 1818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ounded Rectangle 29"/>
          <p:cNvSpPr/>
          <p:nvPr/>
        </p:nvSpPr>
        <p:spPr>
          <a:xfrm>
            <a:off x="809604" y="6200775"/>
            <a:ext cx="304792" cy="304800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809604" y="6200775"/>
            <a:ext cx="304792" cy="3048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57268" y="6200775"/>
            <a:ext cx="4409964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Validação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57268" y="6515100"/>
            <a:ext cx="4409964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FF6B35"/>
                </a:solidFill>
              </a:rPr>
              <a:t>0 erros</a:t>
            </a:r>
            <a:r>
              <a:rPr sz="1076" b="0">
                <a:solidFill>
                  <a:srgbClr val="333333"/>
                </a:solidFill>
              </a:rPr>
              <a:t> no W3C Validator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66733" y="7038974"/>
            <a:ext cx="5143371" cy="838200"/>
          </a:xfrm>
          <a:prstGeom prst="roundRect">
            <a:avLst>
              <a:gd name="adj" fmla="val 1818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ounded Rectangle 34"/>
          <p:cNvSpPr/>
          <p:nvPr/>
        </p:nvSpPr>
        <p:spPr>
          <a:xfrm>
            <a:off x="809604" y="7181849"/>
            <a:ext cx="304792" cy="304800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809604" y="7181849"/>
            <a:ext cx="304792" cy="3048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57268" y="7181849"/>
            <a:ext cx="4409964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Deploy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57268" y="7496174"/>
            <a:ext cx="4409964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GitHub Pages ou Netlify + </a:t>
            </a:r>
            <a:r>
              <a:rPr sz="1076" b="1">
                <a:solidFill>
                  <a:srgbClr val="FF6B35"/>
                </a:solidFill>
              </a:rPr>
              <a:t>apresentação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95847" y="2952750"/>
            <a:ext cx="5429114" cy="22955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ounded Rectangle 39"/>
          <p:cNvSpPr/>
          <p:nvPr/>
        </p:nvSpPr>
        <p:spPr>
          <a:xfrm>
            <a:off x="6095847" y="5438774"/>
            <a:ext cx="5429114" cy="761999"/>
          </a:xfrm>
          <a:prstGeom prst="roundRect">
            <a:avLst>
              <a:gd name="adj" fmla="val 10000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ound Same Side Corner Rectangle 40"/>
          <p:cNvSpPr/>
          <p:nvPr/>
        </p:nvSpPr>
        <p:spPr>
          <a:xfrm rot="16200000">
            <a:off x="5780888" y="5753733"/>
            <a:ext cx="7619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2" name="Picture 41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276818" y="5732144"/>
            <a:ext cx="228594" cy="19430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648283" y="5581649"/>
            <a:ext cx="4733806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Este projeto será o seu portfólio para demonstrar competências HTML5 a futuros empregadores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RESUMO DOS MÓDULOS 18-20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3457488" cy="3924299"/>
          </a:xfrm>
          <a:prstGeom prst="roundRect">
            <a:avLst>
              <a:gd name="adj" fmla="val 661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904852" y="1381124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1038199" y="1521801"/>
            <a:ext cx="304792" cy="2901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209" y="1523999"/>
            <a:ext cx="1038199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435" b="1">
                <a:solidFill>
                  <a:srgbClr val="333333"/>
                </a:solidFill>
              </a:rPr>
              <a:t>Módulo 18</a:t>
            </a:r>
          </a:p>
        </p:txBody>
      </p: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904852" y="2176182"/>
            <a:ext cx="190495" cy="1624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0595" y="2143125"/>
            <a:ext cx="264788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Emmet avançado para produtividade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904852" y="2528607"/>
            <a:ext cx="190495" cy="1624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90595" y="2495550"/>
            <a:ext cx="2295467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Pug e Markdown para templates</a:t>
            </a:r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904852" y="2881032"/>
            <a:ext cx="190495" cy="1624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90595" y="2847974"/>
            <a:ext cx="2095447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Vite/Parcel para HTML parcial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362340" y="1143000"/>
            <a:ext cx="3457488" cy="3924299"/>
          </a:xfrm>
          <a:prstGeom prst="roundRect">
            <a:avLst>
              <a:gd name="adj" fmla="val 661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ounded Rectangle 14"/>
          <p:cNvSpPr/>
          <p:nvPr/>
        </p:nvSpPr>
        <p:spPr>
          <a:xfrm>
            <a:off x="4600459" y="1381124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4733806" y="1523267"/>
            <a:ext cx="304792" cy="2872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14817" y="1523999"/>
            <a:ext cx="1038199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435" b="1">
                <a:solidFill>
                  <a:srgbClr val="333333"/>
                </a:solidFill>
              </a:rPr>
              <a:t>Módulo 19</a:t>
            </a:r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4600459" y="2176182"/>
            <a:ext cx="190495" cy="16248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886202" y="2143125"/>
            <a:ext cx="2181170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Content-Security-Policy básica</a:t>
            </a:r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4600459" y="2528607"/>
            <a:ext cx="190495" cy="16248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886202" y="2495550"/>
            <a:ext cx="2333566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X-Frame-Options para segurança</a:t>
            </a:r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4600459" y="2881032"/>
            <a:ext cx="190495" cy="16248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886202" y="2847974"/>
            <a:ext cx="2343091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Proteção contra ataques comuns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8067473" y="1143000"/>
            <a:ext cx="3457488" cy="3924299"/>
          </a:xfrm>
          <a:prstGeom prst="roundRect">
            <a:avLst>
              <a:gd name="adj" fmla="val 661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ounded Rectangle 24"/>
          <p:cNvSpPr/>
          <p:nvPr/>
        </p:nvSpPr>
        <p:spPr>
          <a:xfrm>
            <a:off x="8305592" y="1381124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8438939" y="1539386"/>
            <a:ext cx="304792" cy="25497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019949" y="1523999"/>
            <a:ext cx="1038199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435" b="1">
                <a:solidFill>
                  <a:srgbClr val="333333"/>
                </a:solidFill>
              </a:rPr>
              <a:t>Módulo 20</a:t>
            </a:r>
          </a:p>
        </p:txBody>
      </p:sp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305592" y="2176182"/>
            <a:ext cx="190495" cy="16248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591335" y="2143125"/>
            <a:ext cx="267645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Projeto completo: Agência de Viagens</a:t>
            </a:r>
          </a:p>
        </p:txBody>
      </p:sp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305592" y="2528607"/>
            <a:ext cx="190495" cy="16248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591335" y="2495550"/>
            <a:ext cx="2685982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Aplicação de todos os conhecimentos</a:t>
            </a:r>
          </a:p>
        </p:txBody>
      </p:sp>
      <p:pic>
        <p:nvPicPr>
          <p:cNvPr id="32" name="Picture 31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305592" y="2881032"/>
            <a:ext cx="190495" cy="16248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591335" y="2847974"/>
            <a:ext cx="1628734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Deploy e apresentação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66733" y="5353049"/>
            <a:ext cx="10858228" cy="1219200"/>
          </a:xfrm>
          <a:prstGeom prst="roundRect">
            <a:avLst>
              <a:gd name="adj" fmla="val 18750"/>
            </a:avLst>
          </a:prstGeom>
          <a:solidFill>
            <a:srgbClr val="4CAF5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904852" y="5829628"/>
            <a:ext cx="342891" cy="26604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438239" y="5543550"/>
            <a:ext cx="984860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315" b="1">
                <a:solidFill>
                  <a:srgbClr val="333333"/>
                </a:solidFill>
              </a:rPr>
              <a:t>Conclusão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38239" y="5905500"/>
            <a:ext cx="9848603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Parabéns! Você completou o curso e está pronto para se tornar um </a:t>
            </a:r>
            <a:r>
              <a:rPr sz="1076" b="1">
                <a:solidFill>
                  <a:srgbClr val="333333"/>
                </a:solidFill>
              </a:rPr>
              <a:t>Mestre do HTML5</a:t>
            </a:r>
            <a:r>
              <a:rPr sz="1076" b="0">
                <a:solidFill>
                  <a:srgbClr val="333333"/>
                </a:solidFill>
              </a:rPr>
              <a:t>. Com os conhecimentos adquiridos, você pode criar aplicações web modernas, acessíveis e bem estruturadas.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