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21.png"/><Relationship Id="rId8" Type="http://schemas.openxmlformats.org/officeDocument/2006/relationships/image" Target="../media/image22.jpg"/><Relationship Id="rId9" Type="http://schemas.openxmlformats.org/officeDocument/2006/relationships/image" Target="../media/image23.jpg"/><Relationship Id="rId10" Type="http://schemas.openxmlformats.org/officeDocument/2006/relationships/image" Target="../media/image20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3" Type="http://schemas.openxmlformats.org/officeDocument/2006/relationships/image" Target="../media/image2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3-5: Listas e Links, Imagens e Multimédia, Tabelas Clássicas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326070"/>
            <a:ext cx="342891" cy="2246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24621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96047" y="2971800"/>
            <a:ext cx="723881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Listas e Links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305378"/>
            <a:ext cx="342891" cy="2660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29594" y="27050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53376" y="2971800"/>
            <a:ext cx="1228694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Imagens e Multimédia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41354"/>
            <a:ext cx="342891" cy="2896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124621" y="4152899"/>
            <a:ext cx="676258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81750" y="4419600"/>
            <a:ext cx="952476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Tabelas Clássicas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41354"/>
            <a:ext cx="342891" cy="28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8168" y="415289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Duração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2465" y="4419600"/>
            <a:ext cx="39051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4 aulas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3 – LISTAS E LINKS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Criando navegação e organizando conteúdo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4400439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407659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4076598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listas organizadas e links para navegação entre páginas e dentro delas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4400439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751897"/>
            <a:ext cx="228594" cy="154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714750"/>
            <a:ext cx="100962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Tags de lista: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47823" y="3543300"/>
            <a:ext cx="142871" cy="571500"/>
          </a:xfrm>
          <a:prstGeom prst="rect">
            <a:avLst/>
          </a:prstGeom>
          <a:noFill/>
        </p:spPr>
        <p:txBody>
          <a:bodyPr wrap="square" anchor="ctr" lIns="54291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, </a:t>
            </a:r>
            <a:r>
              <a:rPr sz="956" b="0">
                <a:solidFill>
                  <a:srgbClr val="333333"/>
                </a:solidFill>
              </a:rPr>
              <a:t>,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4670891"/>
            <a:ext cx="3428914" cy="12606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38519" y="4257675"/>
            <a:ext cx="828654" cy="9524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Listas aninhadas (menu simples)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5410199"/>
            <a:ext cx="228594" cy="1143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8199" y="5353049"/>
            <a:ext cx="202877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Links: </a:t>
            </a:r>
            <a:r>
              <a:rPr sz="1196" b="0">
                <a:solidFill>
                  <a:srgbClr val="0000EE"/>
                </a:solidFill>
              </a:rPr>
              <a:t> - internos, externos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Tipos de Listas e Links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2381250"/>
          </a:xfrm>
          <a:prstGeom prst="roundRect">
            <a:avLst>
              <a:gd name="adj" fmla="val 640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57228" y="1376983"/>
            <a:ext cx="266693" cy="179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6793" y="1333500"/>
            <a:ext cx="51433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Listas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266793" y="1743075"/>
            <a:ext cx="1228694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457288" y="1828800"/>
            <a:ext cx="923901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666666"/>
                </a:solidFill>
              </a:rPr>
              <a:t>Não ordenada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590735" y="1743075"/>
            <a:ext cx="942951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3628934" y="1743075"/>
            <a:ext cx="600059" cy="352424"/>
          </a:xfrm>
          <a:prstGeom prst="roundRect">
            <a:avLst>
              <a:gd name="adj" fmla="val 3243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743231" y="1819275"/>
            <a:ext cx="371465" cy="200025"/>
          </a:xfrm>
          <a:prstGeom prst="rect">
            <a:avLst/>
          </a:prstGeom>
          <a:noFill/>
        </p:spPr>
        <p:txBody>
          <a:bodyPr wrap="none" anchor="ctr" lIns="141156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Item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266793" y="2190749"/>
            <a:ext cx="4352816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 Same Side Corner Rectangle 12"/>
          <p:cNvSpPr/>
          <p:nvPr/>
        </p:nvSpPr>
        <p:spPr>
          <a:xfrm rot="16200000">
            <a:off x="744823" y="2712719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266793" y="2190749"/>
            <a:ext cx="4352816" cy="11430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65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&lt;ul&gt;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&lt;li&gt;Primeiro item&lt;/li&gt;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&lt;li&gt;Segundo item&lt;/li&gt;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&lt;/ul&gt; 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66733" y="3714750"/>
            <a:ext cx="5143371" cy="2886075"/>
          </a:xfrm>
          <a:prstGeom prst="roundRect">
            <a:avLst>
              <a:gd name="adj" fmla="val 528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57228" y="4102540"/>
            <a:ext cx="4000399" cy="13881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000499" y="3905249"/>
            <a:ext cx="952476" cy="5333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Listas Aninhadas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266793" y="4581524"/>
            <a:ext cx="4352816" cy="1828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 Same Side Corner Rectangle 18"/>
          <p:cNvSpPr/>
          <p:nvPr/>
        </p:nvSpPr>
        <p:spPr>
          <a:xfrm rot="16200000">
            <a:off x="401923" y="5446394"/>
            <a:ext cx="1828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266793" y="4581524"/>
            <a:ext cx="4352816" cy="18288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65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&lt;ul&gt;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&lt;li&gt;Frutas&lt;/li&gt;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&lt;ul&gt;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&lt;li&gt;Maçã&lt;/li&gt;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&lt;li&gt;Banana&lt;/li&gt;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&lt;/ul&gt;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&lt;/ul&gt; 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66733" y="6791325"/>
            <a:ext cx="5143371" cy="1924049"/>
          </a:xfrm>
          <a:prstGeom prst="roundRect">
            <a:avLst>
              <a:gd name="adj" fmla="val 792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57228" y="7051398"/>
            <a:ext cx="266693" cy="12755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66793" y="6981824"/>
            <a:ext cx="47623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Links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266793" y="7391399"/>
            <a:ext cx="590535" cy="352424"/>
          </a:xfrm>
          <a:prstGeom prst="roundRect">
            <a:avLst>
              <a:gd name="adj" fmla="val 32432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4 – IMAGENS E MULTIMÉDIA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Incorporando conteúdo visual e sonoro nas páginas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incorporar imagens, áudio e vídeo para criar páginas web mais ricas e interativas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9017"/>
            <a:ext cx="228594" cy="17716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27651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Tag de imagem: </a:t>
            </a:r>
            <a:r>
              <a:rPr sz="1196" b="0">
                <a:solidFill>
                  <a:srgbClr val="333333"/>
                </a:solidFill>
              </a:rPr>
              <a:t> com atributos essenciais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41445"/>
            <a:ext cx="228594" cy="19430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273360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Formatos: jpg, png, svg, webp, avif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31017"/>
            <a:ext cx="228594" cy="1771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6383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Figure &amp; figcaption para legendas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883467"/>
            <a:ext cx="228594" cy="17716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3400339" cy="5619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Áudio: </a:t>
            </a:r>
            <a:r>
              <a:rPr sz="1196" b="0">
                <a:solidFill>
                  <a:srgbClr val="333333"/>
                </a:solidFill>
              </a:rPr>
              <a:t> + múltiplos formatos</a:t>
            </a:r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6071234"/>
            <a:ext cx="228594" cy="12572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38199" y="5391150"/>
            <a:ext cx="3390815" cy="14763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Vídeo: </a:t>
            </a:r>
            <a:r>
              <a:rPr sz="1196" b="0">
                <a:solidFill>
                  <a:srgbClr val="333333"/>
                </a:solidFill>
              </a:rPr>
              <a:t> + legendas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6733" y="7043261"/>
            <a:ext cx="228594" cy="1628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38199" y="7010399"/>
            <a:ext cx="224784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Lazy loading: loading="lazy"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66733" y="7581899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666733" y="7581899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809604" y="7688211"/>
            <a:ext cx="171445" cy="149327"/>
          </a:xfrm>
          <a:prstGeom prst="rect">
            <a:avLst/>
          </a:prstGeom>
        </p:spPr>
      </p:pic>
      <p:sp>
        <p:nvSpPr>
          <p:cNvPr id="25" name="Rectangle 24"/>
          <p:cNvSpPr/>
          <p:nvPr/>
        </p:nvSpPr>
        <p:spPr>
          <a:xfrm>
            <a:off x="6638759" y="2562224"/>
            <a:ext cx="4886202" cy="3000375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6638759" y="5753099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 Same Side Corner Rectangle 26"/>
          <p:cNvSpPr/>
          <p:nvPr/>
        </p:nvSpPr>
        <p:spPr>
          <a:xfrm rot="16200000">
            <a:off x="6199975" y="6191883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6819729" y="6160769"/>
            <a:ext cx="228594" cy="194309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7191195" y="5895974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 atributo alt nas imagens é essencial para acessibilidade e SEO. Descreva sempre o conteúdo visual para leitores de ecrã.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Tags de Multimédia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724024"/>
          </a:xfrm>
          <a:prstGeom prst="roundRect">
            <a:avLst>
              <a:gd name="adj" fmla="val 883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30642"/>
            <a:ext cx="228594" cy="1771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733406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Imagem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4514737" cy="666750"/>
          </a:xfrm>
          <a:prstGeom prst="roundRect">
            <a:avLst>
              <a:gd name="adj" fmla="val 17142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152496" y="1666874"/>
            <a:ext cx="4514737" cy="666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52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&lt;img</a:t>
            </a:r>
            <a:r>
              <a:rPr sz="1076" b="0">
                <a:solidFill>
                  <a:srgbClr val="333333"/>
                </a:solidFill>
              </a:rPr>
              <a:t> src="" alt="" width="" height="" </a:t>
            </a:r>
            <a:r>
              <a:rPr sz="1076" b="1">
                <a:solidFill>
                  <a:srgbClr val="FF6B35"/>
                </a:solidFill>
              </a:rPr>
              <a:t>loading="lazy"&gt;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52496" y="2409825"/>
            <a:ext cx="504812" cy="314325"/>
          </a:xfrm>
          <a:prstGeom prst="roundRect">
            <a:avLst>
              <a:gd name="adj" fmla="val 36363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152496" y="2409825"/>
            <a:ext cx="504812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alt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752556" y="2409825"/>
            <a:ext cx="504812" cy="314325"/>
          </a:xfrm>
          <a:prstGeom prst="roundRect">
            <a:avLst>
              <a:gd name="adj" fmla="val 36363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752556" y="2409825"/>
            <a:ext cx="504812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src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343091" y="2409825"/>
            <a:ext cx="1428714" cy="314325"/>
          </a:xfrm>
          <a:prstGeom prst="roundRect">
            <a:avLst>
              <a:gd name="adj" fmla="val 36363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343091" y="2409825"/>
            <a:ext cx="1428714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width/height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867053" y="2409825"/>
            <a:ext cx="1638259" cy="314325"/>
          </a:xfrm>
          <a:prstGeom prst="roundRect">
            <a:avLst>
              <a:gd name="adj" fmla="val 36363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867053" y="2409825"/>
            <a:ext cx="1638259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loading="lazy"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66733" y="3057525"/>
            <a:ext cx="5143371" cy="981074"/>
          </a:xfrm>
          <a:prstGeom prst="roundRect">
            <a:avLst>
              <a:gd name="adj" fmla="val 155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09604" y="3236595"/>
            <a:ext cx="228594" cy="19430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152496" y="3200400"/>
            <a:ext cx="1895427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Formatos de Imagem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152496" y="3581400"/>
            <a:ext cx="504812" cy="314325"/>
          </a:xfrm>
          <a:prstGeom prst="roundRect">
            <a:avLst>
              <a:gd name="adj" fmla="val 36363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152496" y="3581400"/>
            <a:ext cx="504812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FF6B35"/>
                </a:solidFill>
              </a:rPr>
              <a:t>jpg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1752556" y="3581400"/>
            <a:ext cx="504812" cy="314325"/>
          </a:xfrm>
          <a:prstGeom prst="roundRect">
            <a:avLst>
              <a:gd name="adj" fmla="val 36363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752556" y="3581400"/>
            <a:ext cx="504812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png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343091" y="3581400"/>
            <a:ext cx="504812" cy="314325"/>
          </a:xfrm>
          <a:prstGeom prst="roundRect">
            <a:avLst>
              <a:gd name="adj" fmla="val 36363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2343091" y="3581400"/>
            <a:ext cx="504812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svg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43151" y="3581400"/>
            <a:ext cx="600059" cy="314325"/>
          </a:xfrm>
          <a:prstGeom prst="roundRect">
            <a:avLst>
              <a:gd name="adj" fmla="val 36363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2943151" y="3581400"/>
            <a:ext cx="600059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webp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638459" y="3581400"/>
            <a:ext cx="600059" cy="314325"/>
          </a:xfrm>
          <a:prstGeom prst="roundRect">
            <a:avLst>
              <a:gd name="adj" fmla="val 36363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3638459" y="3581400"/>
            <a:ext cx="600059" cy="3143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avif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6733" y="4229100"/>
            <a:ext cx="5143371" cy="2057400"/>
          </a:xfrm>
          <a:prstGeom prst="roundRect">
            <a:avLst>
              <a:gd name="adj" fmla="val 740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1" name="Picture 30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809604" y="4416742"/>
            <a:ext cx="228594" cy="177164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52496" y="4371975"/>
            <a:ext cx="1733506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Figure &amp; Figcaption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152496" y="4752974"/>
            <a:ext cx="4514737" cy="1390650"/>
          </a:xfrm>
          <a:prstGeom prst="roundRect">
            <a:avLst>
              <a:gd name="adj" fmla="val 8219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1152496" y="4752974"/>
            <a:ext cx="4514737" cy="13906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52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&lt;figure&gt;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&lt;img src="foto.jpg" alt="Descrição"&gt;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&lt;figcaption&gt;</a:t>
            </a:r>
            <a:r>
              <a:rPr sz="1076" b="0">
                <a:solidFill>
                  <a:srgbClr val="333333"/>
                </a:solidFill>
              </a:rPr>
              <a:t>Legenda da imagem</a:t>
            </a:r>
            <a:r>
              <a:rPr sz="1076" b="1">
                <a:solidFill>
                  <a:srgbClr val="FF6B35"/>
                </a:solidFill>
              </a:rPr>
              <a:t>&lt;/figcaption&gt;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&lt;/figure&gt;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666733" y="6477000"/>
            <a:ext cx="5143371" cy="2295525"/>
          </a:xfrm>
          <a:prstGeom prst="roundRect">
            <a:avLst>
              <a:gd name="adj" fmla="val 663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09604" y="6664642"/>
            <a:ext cx="228594" cy="17716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152496" y="6619875"/>
            <a:ext cx="52386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Áudio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152496" y="7000875"/>
            <a:ext cx="4514737" cy="1628775"/>
          </a:xfrm>
          <a:prstGeom prst="roundRect">
            <a:avLst>
              <a:gd name="adj" fmla="val 7017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1152496" y="7000875"/>
            <a:ext cx="4514737" cy="16287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52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&lt;audio controls&gt;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&lt;source src="audio.mp3" type="audio/mpeg"&gt;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&lt;source src="audio.ogg" type="audio/ogg"&gt;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&lt;/audio&gt;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8963024"/>
            <a:ext cx="5143371" cy="2295525"/>
          </a:xfrm>
          <a:prstGeom prst="roundRect">
            <a:avLst>
              <a:gd name="adj" fmla="val 663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9176385"/>
            <a:ext cx="228594" cy="125729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152496" y="9105899"/>
            <a:ext cx="50481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Vídeo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1152496" y="9486900"/>
            <a:ext cx="4514737" cy="1628775"/>
          </a:xfrm>
          <a:prstGeom prst="roundRect">
            <a:avLst>
              <a:gd name="adj" fmla="val 7017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1152496" y="9486900"/>
            <a:ext cx="4514737" cy="16287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52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&lt;video controls poster="poster.jpg"&gt;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&lt;source src="video.mp4" type="video/mp4"&gt;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&lt;track kind="captions" src="legendas.vtt"&gt;</a:t>
            </a:r>
            <a:r>
              <a:rPr sz="1104"/>
              <a:t>
</a:t>
            </a:r>
            <a:r>
              <a:rPr sz="107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6B35"/>
                </a:solidFill>
              </a:rPr>
              <a:t>&lt;/video&gt;</a:t>
            </a:r>
            <a:r>
              <a:rPr sz="107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66733" y="11649074"/>
            <a:ext cx="5143371" cy="1076325"/>
          </a:xfrm>
          <a:prstGeom prst="roundRect">
            <a:avLst>
              <a:gd name="adj" fmla="val 7079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ound Same Side Corner Rectangle 45"/>
          <p:cNvSpPr/>
          <p:nvPr/>
        </p:nvSpPr>
        <p:spPr>
          <a:xfrm rot="16200000">
            <a:off x="194611" y="12121196"/>
            <a:ext cx="10763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47703" y="11826716"/>
            <a:ext cx="228594" cy="197167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1219169" y="1179194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19169" y="12106274"/>
            <a:ext cx="444806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galeria responsiva com 6 fotos de Lisboa (src + alt perfeitos)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095847" y="1143000"/>
            <a:ext cx="5429114" cy="542925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6095847" y="6762750"/>
            <a:ext cx="5429114" cy="5429250"/>
          </a:xfrm>
          <a:prstGeom prst="rect">
            <a:avLst/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ounded Rectangle 51"/>
          <p:cNvSpPr/>
          <p:nvPr/>
        </p:nvSpPr>
        <p:spPr>
          <a:xfrm>
            <a:off x="6095847" y="12382500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ound Same Side Corner Rectangle 52"/>
          <p:cNvSpPr/>
          <p:nvPr/>
        </p:nvSpPr>
        <p:spPr>
          <a:xfrm rot="16200000">
            <a:off x="5780888" y="1269745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4" name="Picture 53" descr="image.png"/>
          <p:cNvPicPr>
            <a:picLocks noChangeAspect="1"/>
          </p:cNvPicPr>
          <p:nvPr/>
        </p:nvPicPr>
        <p:blipFill>
          <a:blip r:embed="rId10">
            <a:alphaModFix amt="100000"/>
          </a:blip>
          <a:stretch>
            <a:fillRect/>
          </a:stretch>
        </p:blipFill>
        <p:spPr>
          <a:xfrm>
            <a:off x="6276818" y="12666345"/>
            <a:ext cx="228594" cy="194309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6648283" y="12525375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 atributo loading="lazy" melhora o desempenho ao carregar imagens apenas quando entram na área visível do ecrã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5 – TABELAS CLÁSSICAS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Estruturando dados em formato tabular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tabelas para exibir dados de forma organizada e semântica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6733" y="3543300"/>
            <a:ext cx="5686282" cy="68865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0">
                <a:solidFill>
                  <a:srgbClr val="333333"/>
                </a:solidFill>
              </a:rPr>
              <a:t>Estrutura: </a:t>
            </a:r>
            <a:r>
              <a:rPr sz="956" b="0">
                <a:solidFill>
                  <a:srgbClr val="333333"/>
                </a:solidFill>
              </a:rPr>
              <a:t>, , ,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0">
                <a:solidFill>
                  <a:srgbClr val="333333"/>
                </a:solidFill>
              </a:rPr>
              <a:t>Células: </a:t>
            </a:r>
            <a:r>
              <a:rPr sz="956" b="0">
                <a:solidFill>
                  <a:srgbClr val="333333"/>
                </a:solidFill>
              </a:rPr>
              <a:t>,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333333"/>
                </a:solidFill>
              </a:rPr>
              <a:t>,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0">
                <a:solidFill>
                  <a:srgbClr val="333333"/>
                </a:solidFill>
              </a:rPr>
              <a:t>Atributos: colspan, rowspan, scope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0">
                <a:solidFill>
                  <a:srgbClr val="333333"/>
                </a:solidFill>
              </a:rPr>
              <a:t>CSS: border-collapse para aparência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0">
                <a:solidFill>
                  <a:srgbClr val="333333"/>
                </a:solidFill>
              </a:rPr>
              <a:t>Tabelas devem ser usadas apenas para dados tabulares, não para layout de página. Use CSS Grid ou Flexbox para layouts modernos.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6884669"/>
            <a:ext cx="228594" cy="194309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1876378" y="6843712"/>
            <a:ext cx="228594" cy="142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Estrutura de Tabelas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2906374"/>
          </a:xfrm>
          <a:prstGeom prst="roundRect">
            <a:avLst>
              <a:gd name="adj" fmla="val 2962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809604" y="1322070"/>
            <a:ext cx="228594" cy="194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52496" y="1285875"/>
            <a:ext cx="134299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Tags Principais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152496" y="1666874"/>
            <a:ext cx="8848503" cy="12239625"/>
          </a:xfrm>
          <a:prstGeom prst="roundRect">
            <a:avLst>
              <a:gd name="adj" fmla="val 1291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342991" y="7696199"/>
            <a:ext cx="647683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666666"/>
                </a:solidFill>
              </a:rPr>
              <a:t>Container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990675" y="7715250"/>
            <a:ext cx="228594" cy="152400"/>
          </a:xfrm>
          <a:prstGeom prst="roundRect">
            <a:avLst>
              <a:gd name="adj" fmla="val 75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295467" y="7696199"/>
            <a:ext cx="68578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666666"/>
                </a:solidFill>
              </a:rPr>
              <a:t>Cabeçalho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981250" y="7715250"/>
            <a:ext cx="228594" cy="152400"/>
          </a:xfrm>
          <a:prstGeom prst="roundRect">
            <a:avLst>
              <a:gd name="adj" fmla="val 75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3286042" y="7696199"/>
            <a:ext cx="400039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666666"/>
                </a:solidFill>
              </a:rPr>
              <a:t>Corpo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686082" y="7715250"/>
            <a:ext cx="228594" cy="152400"/>
          </a:xfrm>
          <a:prstGeom prst="roundRect">
            <a:avLst>
              <a:gd name="adj" fmla="val 75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990875" y="7696199"/>
            <a:ext cx="504812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666666"/>
                </a:solidFill>
              </a:rPr>
              <a:t>Rodapé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86162" y="7296149"/>
            <a:ext cx="1514437" cy="790574"/>
          </a:xfrm>
          <a:prstGeom prst="roundRect">
            <a:avLst>
              <a:gd name="adj" fmla="val 1927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29034" y="7491412"/>
            <a:ext cx="228594" cy="1428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971925" y="7439024"/>
            <a:ext cx="88580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Células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71925" y="7791449"/>
            <a:ext cx="228594" cy="152400"/>
          </a:xfrm>
          <a:prstGeom prst="roundRect">
            <a:avLst>
              <a:gd name="adj" fmla="val 75000"/>
            </a:avLst>
          </a:prstGeom>
          <a:solidFill>
            <a:srgbClr val="FF6B35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076798" y="7696199"/>
            <a:ext cx="361940" cy="1904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666666"/>
                </a:solidFill>
              </a:rPr>
              <a:t>Linha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438739" y="7715250"/>
            <a:ext cx="228594" cy="152400"/>
          </a:xfrm>
          <a:prstGeom prst="roundRect">
            <a:avLst>
              <a:gd name="adj" fmla="val 75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Exercício Prático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304925"/>
          </a:xfrm>
          <a:prstGeom prst="roundRect">
            <a:avLst>
              <a:gd name="adj" fmla="val 5839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80311" y="1729422"/>
            <a:ext cx="13049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43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724024"/>
            <a:ext cx="4724281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Criar tabela de preços de bilhetes de comboio (CP) com diferentes categorias e destinos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2686050"/>
            <a:ext cx="514337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Passos para completar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3095625"/>
            <a:ext cx="5143371" cy="7791449"/>
          </a:xfrm>
          <a:prstGeom prst="roundRect">
            <a:avLst>
              <a:gd name="adj" fmla="val 2962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32385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9604" y="32385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169" y="3238500"/>
            <a:ext cx="4448063" cy="75056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1">
                <a:solidFill>
                  <a:srgbClr val="333333"/>
                </a:solidFill>
              </a:rPr>
              <a:t>Estrutura Principal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Criar </a:t>
            </a:r>
            <a:r>
              <a:rPr sz="956" b="0">
                <a:solidFill>
                  <a:srgbClr val="333333"/>
                </a:solidFill>
              </a:rPr>
              <a:t> com </a:t>
            </a:r>
            <a:r>
              <a:rPr sz="956" b="0">
                <a:solidFill>
                  <a:srgbClr val="333333"/>
                </a:solidFill>
              </a:rPr>
              <a:t>, </a:t>
            </a:r>
            <a:r>
              <a:rPr sz="956" b="0">
                <a:solidFill>
                  <a:srgbClr val="333333"/>
                </a:solidFill>
              </a:rPr>
              <a:t> e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FFFF"/>
                </a:solidFill>
              </a:rPr>
              <a:t>2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1">
                <a:solidFill>
                  <a:srgbClr val="333333"/>
                </a:solidFill>
              </a:rPr>
              <a:t>Colunas de Preços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Adicionar colunas para tipo de bilhete, preço normal, estudante e idoso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FFFF"/>
                </a:solidFill>
              </a:rPr>
              <a:t>3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1">
                <a:solidFill>
                  <a:srgbClr val="333333"/>
                </a:solidFill>
              </a:rPr>
              <a:t>Mesclar Células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Usar </a:t>
            </a:r>
            <a:r>
              <a:rPr sz="1076" b="1">
                <a:solidFill>
                  <a:srgbClr val="FF6B35"/>
                </a:solidFill>
              </a:rPr>
              <a:t>colspan</a:t>
            </a:r>
            <a:r>
              <a:rPr sz="1076" b="0">
                <a:solidFill>
                  <a:srgbClr val="333333"/>
                </a:solidFill>
              </a:rPr>
              <a:t> para mesclar células quando necessário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FFFF"/>
                </a:solidFill>
              </a:rPr>
              <a:t>4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1">
                <a:solidFill>
                  <a:srgbClr val="333333"/>
                </a:solidFill>
              </a:rPr>
              <a:t>Formatação CSS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Aplicar </a:t>
            </a:r>
            <a:r>
              <a:rPr sz="1076" b="0">
                <a:solidFill>
                  <a:srgbClr val="333333"/>
                </a:solidFill>
              </a:rPr>
              <a:t>border-collapse</a:t>
            </a:r>
            <a:r>
              <a:rPr sz="1076" b="0">
                <a:solidFill>
                  <a:srgbClr val="333333"/>
                </a:solidFill>
              </a:rPr>
              <a:t> e estilos para melhor visualização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FFFF"/>
                </a:solidFill>
              </a:rPr>
              <a:t>5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96" b="1">
                <a:solidFill>
                  <a:srgbClr val="333333"/>
                </a:solidFill>
              </a:rPr>
              <a:t>Acessibilidade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Adicionar </a:t>
            </a:r>
            <a:r>
              <a:rPr sz="1076" b="1">
                <a:solidFill>
                  <a:srgbClr val="FF6B35"/>
                </a:solidFill>
              </a:rPr>
              <a:t>scope</a:t>
            </a:r>
            <a:r>
              <a:rPr sz="1076" b="0">
                <a:solidFill>
                  <a:srgbClr val="333333"/>
                </a:solidFill>
              </a:rPr>
              <a:t> nos cabeçalhos para leitores de ecrã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 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076" b="0">
                <a:solidFill>
                  <a:srgbClr val="333333"/>
                </a:solidFill>
              </a:rPr>
              <a:t>Use 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333333"/>
                </a:solidFill>
              </a:rPr>
              <a:t> para cabeçalhos de coluna e </a:t>
            </a:r>
            <a:r>
              <a:rPr sz="956" b="1">
                <a:solidFill>
                  <a:srgbClr val="333333"/>
                </a:solidFill>
              </a:rPr>
              <a:t> para cabeçalhos de linha para melhor acessibilidade</a:t>
            </a:r>
            <a:r>
              <a:rPr sz="956" b="1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23961" y="3743325"/>
            <a:ext cx="114297" cy="238124"/>
          </a:xfrm>
          <a:prstGeom prst="roundRect">
            <a:avLst>
              <a:gd name="adj" fmla="val 66666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1704932" y="3743325"/>
            <a:ext cx="114297" cy="238124"/>
          </a:xfrm>
          <a:prstGeom prst="roundRect">
            <a:avLst>
              <a:gd name="adj" fmla="val 66666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1895427" y="3743325"/>
            <a:ext cx="114297" cy="238124"/>
          </a:xfrm>
          <a:prstGeom prst="roundRect">
            <a:avLst>
              <a:gd name="adj" fmla="val 66666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1219169" y="3962399"/>
            <a:ext cx="4448063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1362040" y="4105274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1219169" y="5162550"/>
            <a:ext cx="4448063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1362040" y="53054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1219169" y="6353174"/>
            <a:ext cx="4448063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1362040" y="6496049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1219169" y="7543800"/>
            <a:ext cx="4448063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1362040" y="768667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1219169" y="8743950"/>
            <a:ext cx="2228794" cy="85725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1219169" y="9782175"/>
            <a:ext cx="2228794" cy="523874"/>
          </a:xfrm>
          <a:prstGeom prst="roundRect">
            <a:avLst>
              <a:gd name="adj" fmla="val 14545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1023272" y="9978072"/>
            <a:ext cx="523874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1400139" y="9951720"/>
            <a:ext cx="228594" cy="1943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RESUMO DOS MÓDULOS 3-5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38199" y="1567228"/>
            <a:ext cx="304792" cy="19929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209" y="1523999"/>
            <a:ext cx="92390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3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176182"/>
            <a:ext cx="190495" cy="162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595" y="2143125"/>
            <a:ext cx="242881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Listas ordenadas e não ordenadas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528607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0595" y="2495550"/>
            <a:ext cx="206687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Listas aninhadas para menus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881032"/>
            <a:ext cx="190495" cy="1624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0595" y="2847974"/>
            <a:ext cx="177160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Links internos e externos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242982"/>
            <a:ext cx="190495" cy="1624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0595" y="3209925"/>
            <a:ext cx="246691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Âncoras para navegação na página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62340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600459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4733806" y="1549644"/>
            <a:ext cx="304792" cy="2344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4817" y="1523999"/>
            <a:ext cx="92390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4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176182"/>
            <a:ext cx="190495" cy="162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86202" y="21431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Incorporação de imagens e multimédia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766732"/>
            <a:ext cx="190495" cy="162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6202" y="2733674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Formatos adequados (jpg, png, svg, webp)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366807"/>
            <a:ext cx="190495" cy="1624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86202" y="3333749"/>
            <a:ext cx="153348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Tags de áudio e vídeo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719232"/>
            <a:ext cx="190495" cy="1624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86202" y="3686175"/>
            <a:ext cx="206687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Lazy loading para otimização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06747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830559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38939" y="1537921"/>
            <a:ext cx="304792" cy="2579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019949" y="1523999"/>
            <a:ext cx="92390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5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176182"/>
            <a:ext cx="190495" cy="1624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91335" y="2143125"/>
            <a:ext cx="228594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Estrutura de tabelas semânticas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528607"/>
            <a:ext cx="190495" cy="1624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591335" y="2495550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Mesclagem de células (colspan, rowspan)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128682"/>
            <a:ext cx="190495" cy="162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91335" y="3095625"/>
            <a:ext cx="151443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Formatação com CSS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481107"/>
            <a:ext cx="190495" cy="1624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591335" y="3448049"/>
            <a:ext cx="192400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Atributos de acessibilidade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5267324"/>
            <a:ext cx="10858228" cy="1304925"/>
          </a:xfrm>
          <a:prstGeom prst="roundRect">
            <a:avLst>
              <a:gd name="adj" fmla="val 17518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5495510"/>
            <a:ext cx="266693" cy="19132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85842" y="5457825"/>
            <a:ext cx="165730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Próximos Módulos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852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47723" y="6035992"/>
            <a:ext cx="228594" cy="177164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90615" y="6019800"/>
            <a:ext cx="1647783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6: Formulários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29014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4571885" y="6041707"/>
            <a:ext cx="228594" cy="16573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14777" y="6019800"/>
            <a:ext cx="2085922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7: Semântica HTML5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53176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8096047" y="6027419"/>
            <a:ext cx="228594" cy="19430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438939" y="6019800"/>
            <a:ext cx="180970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8: Acessibilidade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