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1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4.png"/><Relationship Id="rId7" Type="http://schemas.openxmlformats.org/officeDocument/2006/relationships/image" Target="../media/image24.png"/><Relationship Id="rId8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7.png"/><Relationship Id="rId7" Type="http://schemas.openxmlformats.org/officeDocument/2006/relationships/image" Target="../media/image25.jpg"/><Relationship Id="rId8" Type="http://schemas.openxmlformats.org/officeDocument/2006/relationships/image" Target="../media/image26.png"/><Relationship Id="rId9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14.png"/><Relationship Id="rId8" Type="http://schemas.openxmlformats.org/officeDocument/2006/relationships/image" Target="../media/image31.png"/><Relationship Id="rId9" Type="http://schemas.openxmlformats.org/officeDocument/2006/relationships/image" Target="../media/image1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17.png"/><Relationship Id="rId8" Type="http://schemas.openxmlformats.org/officeDocument/2006/relationships/image" Target="../media/image32.jpg"/><Relationship Id="rId9" Type="http://schemas.openxmlformats.org/officeDocument/2006/relationships/image" Target="../media/image33.jpg"/><Relationship Id="rId10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3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6-8: Formulários, Semântica HTML5 e Acessibilidade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05378"/>
            <a:ext cx="342891" cy="2660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4621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4621" y="2971800"/>
            <a:ext cx="67625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Formulários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317202"/>
            <a:ext cx="342891" cy="242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29594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67673" y="2971800"/>
            <a:ext cx="100962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Semântica HTML5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41354"/>
            <a:ext cx="342891" cy="2896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4621" y="41528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67473" y="4419600"/>
            <a:ext cx="80007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Acessibilidade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7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6 – FORMULÁRIOS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interfaces interativas para recolha de dados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formulários interativos para recolha e validação de dados dos utilizadores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9017"/>
            <a:ext cx="228594" cy="177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78103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Estrutura: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61447"/>
            <a:ext cx="228594" cy="154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57178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Inputs: text, email, password, number, tel, url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409564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Atributos: placeholder, required, minlength, pattern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29162"/>
            <a:ext cx="228594" cy="14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47643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Labels &amp; for="" (acessibilidade)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5087302"/>
            <a:ext cx="228594" cy="1885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067299"/>
            <a:ext cx="261930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Fieldset + legend, select, textarea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5474017"/>
            <a:ext cx="228594" cy="1771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8199" y="5448300"/>
            <a:ext cx="195257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Checkbox, radio, datalist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66733" y="5845016"/>
            <a:ext cx="228594" cy="1971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038199" y="5829300"/>
            <a:ext cx="317174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Novos tipos: date, time, color, range, file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66733" y="6221730"/>
            <a:ext cx="228594" cy="20573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038199" y="6210299"/>
            <a:ext cx="23049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Validação nativa: :invalid CSS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6733" y="6781799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66733" y="6781799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3 aulas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09604" y="6888111"/>
            <a:ext cx="171445" cy="1493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638759" y="1866899"/>
            <a:ext cx="4886202" cy="3600450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638759" y="5657850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6199975" y="6096634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819729" y="6055994"/>
            <a:ext cx="228594" cy="1943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191195" y="5800725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Formulários bem estruturados melhoram a experiência do utilizador e a acessibilidade. Use sempre labels associadas aos inputs.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Elementos de Formulário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30642"/>
            <a:ext cx="228594" cy="17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131441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Estrutura 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 Same Side Corner Rectangle 7"/>
          <p:cNvSpPr/>
          <p:nvPr/>
        </p:nvSpPr>
        <p:spPr>
          <a:xfrm rot="16200000">
            <a:off x="859126" y="1960244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323941" y="1800225"/>
            <a:ext cx="2200219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action="" method="post"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33" y="2638425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2837497"/>
            <a:ext cx="228594" cy="154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2496" y="2781300"/>
            <a:ext cx="128584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Tipos de Input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52496" y="3162299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152496" y="3162299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text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85902" y="3162299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885902" y="3162299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email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733606" y="3162299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2733606" y="3162299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password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876578" y="3162299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876578" y="3162299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number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819529" y="3162299"/>
            <a:ext cx="54291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819529" y="3162299"/>
            <a:ext cx="54291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152496" y="3609975"/>
            <a:ext cx="54291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152496" y="3609975"/>
            <a:ext cx="54291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url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790655" y="3609975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1790655" y="3609975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search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733" y="4248150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4427220"/>
            <a:ext cx="228594" cy="1943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52496" y="4391025"/>
            <a:ext cx="200972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Atributos de Validação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152496" y="4772025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152496" y="4772025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required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304992" y="4772025"/>
            <a:ext cx="136204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2304992" y="4772025"/>
            <a:ext cx="136204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placeholder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762280" y="4772025"/>
            <a:ext cx="116202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3762280" y="4772025"/>
            <a:ext cx="116202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minlength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152496" y="5219700"/>
            <a:ext cx="116202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152496" y="5219700"/>
            <a:ext cx="116202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maxlength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2409764" y="5219700"/>
            <a:ext cx="95247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2409764" y="5219700"/>
            <a:ext cx="952476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pattern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857875"/>
            <a:ext cx="5143371" cy="1352549"/>
          </a:xfrm>
          <a:prstGeom prst="roundRect">
            <a:avLst>
              <a:gd name="adj" fmla="val 1126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6062662"/>
            <a:ext cx="228594" cy="1428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52496" y="6000750"/>
            <a:ext cx="128584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Acessibilidade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52496" y="6381749"/>
            <a:ext cx="4514737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859126" y="6675119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323941" y="6515100"/>
            <a:ext cx="3028874" cy="409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for="email"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956" b="0">
                <a:solidFill>
                  <a:srgbClr val="333333"/>
                </a:solidFill>
              </a:rPr>
              <a:t>Email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type="email" id="email" </a:t>
            </a:r>
            <a:r>
              <a:rPr sz="956" b="0">
                <a:solidFill>
                  <a:srgbClr val="333333"/>
                </a:solidFill>
              </a:rPr>
              <a:t>required</a:t>
            </a:r>
            <a:r>
              <a:rPr sz="956" b="0">
                <a:solidFill>
                  <a:srgbClr val="333333"/>
                </a:solidFill>
              </a:rPr>
              <a:t>&gt;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66733" y="7353299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7535227"/>
            <a:ext cx="228594" cy="18859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152496" y="7496174"/>
            <a:ext cx="196210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Elementos Avançados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1152496" y="7877174"/>
            <a:ext cx="847703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1152496" y="7877174"/>
            <a:ext cx="84770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select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095447" y="7877174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2095447" y="7877174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textarea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47943" y="7877174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3247943" y="7877174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checkbox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390915" y="7877174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4390915" y="7877174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radio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1152496" y="8324849"/>
            <a:ext cx="105724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152496" y="8324849"/>
            <a:ext cx="105724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datalist</a:t>
            </a:r>
          </a:p>
        </p:txBody>
      </p:sp>
      <p:sp>
        <p:nvSpPr>
          <p:cNvPr id="59" name="Rounded Rectangle 58"/>
          <p:cNvSpPr/>
          <p:nvPr/>
        </p:nvSpPr>
        <p:spPr>
          <a:xfrm>
            <a:off x="666733" y="8963024"/>
            <a:ext cx="5143371" cy="1019174"/>
          </a:xfrm>
          <a:prstGeom prst="roundRect">
            <a:avLst>
              <a:gd name="adj" fmla="val 1495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9140666"/>
            <a:ext cx="228594" cy="197167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1152496" y="9105899"/>
            <a:ext cx="175255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Novos Tipos HTML5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152496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1152496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date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1885902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TextBox 64"/>
          <p:cNvSpPr txBox="1"/>
          <p:nvPr/>
        </p:nvSpPr>
        <p:spPr>
          <a:xfrm>
            <a:off x="1885902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time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2628834" y="9486900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2628834" y="9486900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color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3467013" y="9486900"/>
            <a:ext cx="74293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TextBox 68"/>
          <p:cNvSpPr txBox="1"/>
          <p:nvPr/>
        </p:nvSpPr>
        <p:spPr>
          <a:xfrm>
            <a:off x="3467013" y="9486900"/>
            <a:ext cx="74293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range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4305192" y="9486900"/>
            <a:ext cx="63815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4305192" y="9486900"/>
            <a:ext cx="63815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file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66733" y="10315575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ound Same Side Corner Rectangle 72"/>
          <p:cNvSpPr/>
          <p:nvPr/>
        </p:nvSpPr>
        <p:spPr>
          <a:xfrm rot="16200000">
            <a:off x="194611" y="10787697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47703" y="10493216"/>
            <a:ext cx="228594" cy="197167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219169" y="104584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169" y="10772775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formulário de reserva de hostel com validação nativa (sem JavaScript)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095847" y="1371600"/>
            <a:ext cx="5429114" cy="494347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6095847" y="6505575"/>
            <a:ext cx="5429114" cy="369569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ounded Rectangle 78"/>
          <p:cNvSpPr/>
          <p:nvPr/>
        </p:nvSpPr>
        <p:spPr>
          <a:xfrm>
            <a:off x="6095847" y="1040130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Round Same Side Corner Rectangle 79"/>
          <p:cNvSpPr/>
          <p:nvPr/>
        </p:nvSpPr>
        <p:spPr>
          <a:xfrm rot="16200000">
            <a:off x="5780888" y="107162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1" name="Picture 80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276818" y="10685144"/>
            <a:ext cx="228594" cy="194309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648283" y="10544175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 validação nativa com CSS :invalid permite estilizar campos inválidos sem JavaScript, melhorando a experiência do utilizador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7 – SEMÂNTICA HTML5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Estruturando conteúdo com significado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usar tags semânticas para estruturar conteúdo de forma significativa e acessível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4043362"/>
            <a:ext cx="228594" cy="142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4000500"/>
            <a:ext cx="78103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Estrutura: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4864417"/>
            <a:ext cx="228594" cy="177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4829175"/>
            <a:ext cx="82865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Conteúdo: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52368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5210174"/>
            <a:ext cx="87627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Destaque: </a:t>
            </a:r>
            <a:r>
              <a:rPr sz="1196" b="0">
                <a:solidFill>
                  <a:srgbClr val="000000"/>
                </a:solidFill>
              </a:rPr>
              <a:t>,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66853" y="5210174"/>
            <a:ext cx="47623" cy="23812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5626417"/>
            <a:ext cx="228594" cy="1771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38199" y="5591175"/>
            <a:ext cx="202877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Outline algorithm (teoria)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7648574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66733" y="7648574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7754886"/>
            <a:ext cx="171445" cy="149327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638759" y="1428750"/>
            <a:ext cx="4886202" cy="558164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638759" y="7200900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 Same Side Corner Rectangle 23"/>
          <p:cNvSpPr/>
          <p:nvPr/>
        </p:nvSpPr>
        <p:spPr>
          <a:xfrm rot="16200000">
            <a:off x="6323800" y="75158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7484744"/>
            <a:ext cx="228594" cy="19430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191195" y="7343775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semânticas melhoram a acessibilidade, SEO e a compreensão do código por outros programadores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Tags Semânticas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47787"/>
            <a:ext cx="228594" cy="1428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83817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Estrutura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990575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2238319" y="1666874"/>
            <a:ext cx="100009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333666" y="1666874"/>
            <a:ext cx="152396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1152496" y="2114550"/>
            <a:ext cx="75245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2000199" y="2114550"/>
            <a:ext cx="685782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2781230" y="2114550"/>
            <a:ext cx="137156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4248043" y="2114550"/>
            <a:ext cx="79055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66733" y="2800350"/>
            <a:ext cx="5143371" cy="2486025"/>
          </a:xfrm>
          <a:prstGeom prst="roundRect">
            <a:avLst>
              <a:gd name="adj" fmla="val 61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2987992"/>
            <a:ext cx="228594" cy="177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52496" y="2943225"/>
            <a:ext cx="88580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Conteúdo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52496" y="3324225"/>
            <a:ext cx="1695407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943151" y="3324225"/>
            <a:ext cx="94295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152496" y="3771900"/>
            <a:ext cx="4514737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 Same Side Corner Rectangle 19"/>
          <p:cNvSpPr/>
          <p:nvPr/>
        </p:nvSpPr>
        <p:spPr>
          <a:xfrm rot="16200000">
            <a:off x="516226" y="4408170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323941" y="3886200"/>
            <a:ext cx="4200419" cy="11430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Pastel de nata tradicional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6733" y="5476875"/>
            <a:ext cx="5143371" cy="1571625"/>
          </a:xfrm>
          <a:prstGeom prst="roundRect">
            <a:avLst>
              <a:gd name="adj" fmla="val 969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5655944"/>
            <a:ext cx="228594" cy="19430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152496" y="5619750"/>
            <a:ext cx="84770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Destaque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52496" y="6000750"/>
            <a:ext cx="1362040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266793" y="6076950"/>
            <a:ext cx="1133446" cy="2000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2609784" y="6000750"/>
            <a:ext cx="113344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3838479" y="6000750"/>
            <a:ext cx="81912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1152496" y="6448425"/>
            <a:ext cx="4514737" cy="4572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 Same Side Corner Rectangle 29"/>
          <p:cNvSpPr/>
          <p:nvPr/>
        </p:nvSpPr>
        <p:spPr>
          <a:xfrm rot="16200000">
            <a:off x="973426" y="6627495"/>
            <a:ext cx="4572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323941" y="6562725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Receita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Ingredientes e preparação...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6733" y="7238999"/>
            <a:ext cx="5143371" cy="1809749"/>
          </a:xfrm>
          <a:prstGeom prst="roundRect">
            <a:avLst>
              <a:gd name="adj" fmla="val 84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7426642"/>
            <a:ext cx="228594" cy="17716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52496" y="7381874"/>
            <a:ext cx="160968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Outline Algorithm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52496" y="7762874"/>
            <a:ext cx="4514737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630526" y="8284844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323941" y="78771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Define a estrutura hierárquica do documento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23941" y="81057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Criado automaticamente pelo navegador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323941" y="83343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Baseado em tags de título e secções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23941" y="8562974"/>
            <a:ext cx="4200419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• Melhora acessibilidade e SEO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66733" y="9429750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 Same Side Corner Rectangle 41"/>
          <p:cNvSpPr/>
          <p:nvPr/>
        </p:nvSpPr>
        <p:spPr>
          <a:xfrm rot="16200000">
            <a:off x="313673" y="9782810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47703" y="9607391"/>
            <a:ext cx="228594" cy="19716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19169" y="95726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19169" y="98869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Refactor da página "pastel de nata" com tags semânticas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095847" y="1143000"/>
            <a:ext cx="5429114" cy="27146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095847" y="4048124"/>
            <a:ext cx="5429114" cy="635317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6095847" y="105917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 Same Side Corner Rectangle 48"/>
          <p:cNvSpPr/>
          <p:nvPr/>
        </p:nvSpPr>
        <p:spPr>
          <a:xfrm rot="16200000">
            <a:off x="5780888" y="109067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76818" y="10875644"/>
            <a:ext cx="228594" cy="1943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648283" y="107346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semânticas ajudam os motores de busca e leitores de ecrã a compreender melhor a estrutura e o conteúdo da página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8 – ACESSIBILIDADE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páginas web para todos os utilizadores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páginas web acessíveis para todos os utilizadores, incluindo pessoas com deficiências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9017"/>
            <a:ext cx="228594" cy="177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190495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Atributo alt em imagens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5731"/>
            <a:ext cx="228594" cy="1857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91467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ARIA: aria-label, aria-labelledby, aria-describedby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91457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Atributo role="" (quando necessário)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12017"/>
            <a:ext cx="228594" cy="1771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187637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Tabindex &amp; focus visível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5110162"/>
            <a:ext cx="228594" cy="14287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067299"/>
            <a:ext cx="276218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Testes com teclado e screen reader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6877050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66733" y="6877050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6983361"/>
            <a:ext cx="171445" cy="14932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38759" y="1428750"/>
            <a:ext cx="4886202" cy="45720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638759" y="6191250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199975" y="6630034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819729" y="6598919"/>
            <a:ext cx="228594" cy="1943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91195" y="6334125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 acessibilidade não é apenas para pessoas com deficiências - beneficia todos os utilizadores e melhora o SEO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Princípios de Acessibilidade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085850"/>
          </a:xfrm>
          <a:prstGeom prst="roundRect">
            <a:avLst>
              <a:gd name="adj" fmla="val 1403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25892"/>
            <a:ext cx="228594" cy="177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Atributo alt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Descrições para leitores de ecrã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9664" y="1838324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alt="Descrição da imagem"</a:t>
            </a:r>
            <a:r>
              <a:rPr sz="1076" b="0">
                <a:solidFill>
                  <a:srgbClr val="333333"/>
                </a:solidFill>
              </a:rPr>
              <a:t>&gt;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409664" y="1857375"/>
            <a:ext cx="2562160" cy="219074"/>
          </a:xfrm>
          <a:prstGeom prst="roundRect">
            <a:avLst>
              <a:gd name="adj" fmla="val 3478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666733" y="2371725"/>
            <a:ext cx="5143371" cy="1085850"/>
          </a:xfrm>
          <a:prstGeom prst="roundRect">
            <a:avLst>
              <a:gd name="adj" fmla="val 1403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809604" y="251460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2650331"/>
            <a:ext cx="228594" cy="1857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409664" y="25146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ARIA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09664" y="28289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Atributos para melhorar a acessibilidade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0670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aria-label</a:t>
            </a: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1">
                <a:solidFill>
                  <a:srgbClr val="FF6B35"/>
                </a:solidFill>
              </a:rPr>
              <a:t>aria-labelledby</a:t>
            </a: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1">
                <a:solidFill>
                  <a:srgbClr val="FF6B35"/>
                </a:solidFill>
              </a:rPr>
              <a:t>aria-describedby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3086100"/>
            <a:ext cx="4238519" cy="219074"/>
          </a:xfrm>
          <a:prstGeom prst="roundRect">
            <a:avLst>
              <a:gd name="adj" fmla="val 3478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666733" y="3590924"/>
            <a:ext cx="5143371" cy="2990849"/>
          </a:xfrm>
          <a:prstGeom prst="roundRect">
            <a:avLst>
              <a:gd name="adj" fmla="val 509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809604" y="3733799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3865244"/>
            <a:ext cx="228594" cy="1943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409664" y="3733799"/>
            <a:ext cx="962000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Atributo role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09664" y="4286250"/>
            <a:ext cx="962000" cy="12001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Define o propósito de elementos (quando necessário)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409664" y="5505450"/>
            <a:ext cx="114297" cy="219074"/>
          </a:xfrm>
          <a:prstGeom prst="roundRect">
            <a:avLst>
              <a:gd name="adj" fmla="val 66666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409664" y="5724524"/>
            <a:ext cx="962000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role="button" tabindex="0"&gt;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371665" y="3733799"/>
            <a:ext cx="2104972" cy="252412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2514537" y="3876674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2628834" y="4016692"/>
            <a:ext cx="228594" cy="17716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14597" y="3876674"/>
            <a:ext cx="1219169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Tabindex &amp; Focus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14597" y="4429125"/>
            <a:ext cx="1219169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Navegação por teclado e foco visível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14597" y="5153024"/>
            <a:ext cx="1219169" cy="962024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tabindex="0"</a:t>
            </a:r>
            <a:r>
              <a:rPr sz="1076" b="0">
                <a:solidFill>
                  <a:srgbClr val="333333"/>
                </a:solidFill>
              </a:rPr>
              <a:t> (incluir na ordem de tabulação)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114597" y="5172075"/>
            <a:ext cx="1219169" cy="219074"/>
          </a:xfrm>
          <a:prstGeom prst="roundRect">
            <a:avLst>
              <a:gd name="adj" fmla="val 3478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4467113" y="3733799"/>
            <a:ext cx="1600159" cy="2524125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4609984" y="3876674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4724281" y="4033837"/>
            <a:ext cx="228594" cy="14287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210044" y="3876674"/>
            <a:ext cx="71435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Testes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0044" y="4190999"/>
            <a:ext cx="714357" cy="12001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Validar com teclado e screen readers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0044" y="5391150"/>
            <a:ext cx="714357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NVDA / VoiceOver / JAWS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076798" y="3924299"/>
            <a:ext cx="1428714" cy="2514600"/>
          </a:xfrm>
          <a:prstGeom prst="roundRect">
            <a:avLst>
              <a:gd name="adj" fmla="val 5333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ound Same Side Corner Rectangle 38"/>
          <p:cNvSpPr/>
          <p:nvPr/>
        </p:nvSpPr>
        <p:spPr>
          <a:xfrm rot="16200000">
            <a:off x="4885538" y="5115559"/>
            <a:ext cx="25146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257768" y="4101941"/>
            <a:ext cx="228594" cy="197167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29234" y="4067174"/>
            <a:ext cx="733406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9234" y="4619625"/>
            <a:ext cx="733406" cy="1676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Tornar galeria navegável por teclado (setas + Enter)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66733" y="6724649"/>
            <a:ext cx="2571685" cy="12001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6733" y="8115300"/>
            <a:ext cx="2571685" cy="171450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666733" y="10020299"/>
            <a:ext cx="2571685" cy="1485900"/>
          </a:xfrm>
          <a:prstGeom prst="roundRect">
            <a:avLst>
              <a:gd name="adj" fmla="val 5128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 Same Side Corner Rectangle 45"/>
          <p:cNvSpPr/>
          <p:nvPr/>
        </p:nvSpPr>
        <p:spPr>
          <a:xfrm rot="16200000">
            <a:off x="-10177" y="10697209"/>
            <a:ext cx="14859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47703" y="10666095"/>
            <a:ext cx="228594" cy="19430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19169" y="10163174"/>
            <a:ext cx="1876378" cy="12001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Acessibilidade não é opcional - é um direito fundamental. Teste sempre com teclado e leitores de ecrã.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038224"/>
          </a:xfrm>
          <a:prstGeom prst="roundRect">
            <a:avLst>
              <a:gd name="adj" fmla="val 73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213661" y="1596072"/>
            <a:ext cx="1038224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Tornar galeria navegável por teclado (setas + Enter)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419349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8289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2971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2971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2971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Tabindex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169" y="32575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1">
                <a:solidFill>
                  <a:srgbClr val="FF6B35"/>
                </a:solidFill>
              </a:rPr>
              <a:t>tabindex="0"</a:t>
            </a:r>
            <a:r>
              <a:rPr sz="1076" b="0">
                <a:solidFill>
                  <a:srgbClr val="333333"/>
                </a:solidFill>
              </a:rPr>
              <a:t> aos elementos da galeria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781424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39242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9604" y="39242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169" y="39242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Navegação por Teclado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169" y="42100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Implementar eventos para setas (← →) e Enter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47339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9604" y="4876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09604" y="4876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9169" y="4876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ARIA Labels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169" y="51625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0">
                <a:solidFill>
                  <a:srgbClr val="333333"/>
                </a:solidFill>
              </a:rPr>
              <a:t>aria-label</a:t>
            </a:r>
            <a:r>
              <a:rPr sz="1076" b="0">
                <a:solidFill>
                  <a:srgbClr val="333333"/>
                </a:solidFill>
              </a:rPr>
              <a:t> para descrever cada imagem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33526" y="5162550"/>
            <a:ext cx="114297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666733" y="5695949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809604" y="5838824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809604" y="5838824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9169" y="583882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Foco Visível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19169" y="612457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Garantir foco visível com CSS: </a:t>
            </a:r>
            <a:r>
              <a:rPr sz="1076" b="0">
                <a:solidFill>
                  <a:srgbClr val="333333"/>
                </a:solidFill>
              </a:rPr>
              <a:t>:focus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62240" y="6124574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666733" y="66484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9604" y="67913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9604" y="67913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9169" y="67913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Testes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9169" y="70770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Validar com screen reader (NVDA/VoiceOver)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76009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09604" y="77438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809604" y="77438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169" y="77438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Ferramentas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80295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Usar ferramentas de acessibilidade para validar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5847" y="3371850"/>
            <a:ext cx="5429114" cy="17621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6095847" y="5324474"/>
            <a:ext cx="5429114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 Same Side Corner Rectangle 42"/>
          <p:cNvSpPr/>
          <p:nvPr/>
        </p:nvSpPr>
        <p:spPr>
          <a:xfrm rot="16200000">
            <a:off x="5657063" y="5763258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5722620"/>
            <a:ext cx="228594" cy="194309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6648283" y="5467349"/>
            <a:ext cx="4733806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 navegação por teclado é essencial para utilizadores que não conseguem usar um rato. Teste sempre a sua aplicação apenas com teclado!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6-8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49644"/>
            <a:ext cx="304792" cy="23446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6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165730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Formulários interativos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28607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495550"/>
            <a:ext cx="170493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Validação nativa HTML5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2847974"/>
            <a:ext cx="182875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Tipos de input avançados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242982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0595" y="3209925"/>
            <a:ext cx="215259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Acessibilidade em formulários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62340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58436"/>
            <a:ext cx="304792" cy="21687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17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7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143125"/>
            <a:ext cx="170493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semânticas HTML5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528607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495550"/>
            <a:ext cx="159063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Estrutura de conteúdo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881032"/>
            <a:ext cx="190495" cy="1624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86202" y="2847974"/>
            <a:ext cx="126679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Outline algorithm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242982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6202" y="3209925"/>
            <a:ext cx="142871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Benefícios para SEO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6747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37921"/>
            <a:ext cx="304792" cy="2579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19949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8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143125"/>
            <a:ext cx="136204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Atributos alt e ARIA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528607"/>
            <a:ext cx="190495" cy="1624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91335" y="2495550"/>
            <a:ext cx="16382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Navegação por teclado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881032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335" y="2847974"/>
            <a:ext cx="186685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Testes com screen readers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242982"/>
            <a:ext cx="190495" cy="1624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1335" y="3209925"/>
            <a:ext cx="16001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Foco visível e tabindex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267324"/>
            <a:ext cx="10858228" cy="1304925"/>
          </a:xfrm>
          <a:prstGeom prst="roundRect">
            <a:avLst>
              <a:gd name="adj" fmla="val 17518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495510"/>
            <a:ext cx="266693" cy="1913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85842" y="5457825"/>
            <a:ext cx="165730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Próximos Módulos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852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037421"/>
            <a:ext cx="228594" cy="17430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90615" y="6019800"/>
            <a:ext cx="161920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9: SEO Rápido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29014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571885" y="6027419"/>
            <a:ext cx="228594" cy="19430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14777" y="6019800"/>
            <a:ext cx="200019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10: Multilinguagem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53176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096047" y="6043136"/>
            <a:ext cx="228594" cy="16287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38939" y="6019800"/>
            <a:ext cx="220021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11: Recursos Estáticos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