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9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Relationship Id="rId9" Type="http://schemas.openxmlformats.org/officeDocument/2006/relationships/image" Target="../media/image16.png"/><Relationship Id="rId10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Relationship Id="rId8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1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6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714500"/>
            <a:ext cx="6457788" cy="20574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Plano de Estudos Completo: HTML5 do Zero ao Expert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3962399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2600"/>
              </a:spcAft>
            </a:pPr>
            <a:r>
              <a:rPr sz="1196" b="0">
                <a:solidFill>
                  <a:srgbClr val="F0F0F0"/>
                </a:solidFill>
              </a:rPr>
              <a:t>Módulos 9-11: SEO Rápido, Multilinguagem &amp; Charset, Recursos Estáticos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45720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F0F0F0"/>
                </a:solidFill>
              </a:rPr>
              <a:t>Professor: Sandro Pereira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33" y="49149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0F0F0"/>
                </a:solidFill>
              </a:rPr>
              <a:t>2025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05512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286542" y="2308334"/>
            <a:ext cx="342891" cy="260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4621" y="27050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4146" y="2971800"/>
            <a:ext cx="657208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SEO Rápido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10484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0401039" y="2293554"/>
            <a:ext cx="342891" cy="2896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81970" y="27050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34346" y="2971800"/>
            <a:ext cx="866753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Multilinguagem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05512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286542" y="3766480"/>
            <a:ext cx="342891" cy="2394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76998" y="41528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53176" y="4419600"/>
            <a:ext cx="1028674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Recursos Estáticos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610484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0401039" y="3741354"/>
            <a:ext cx="342891" cy="28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8168" y="4152899"/>
            <a:ext cx="60958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Duração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72465" y="4419600"/>
            <a:ext cx="390515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4 aulas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9 – SEO RÁPIDO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Otimizando páginas para motores de busca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otimizar páginas para melhor visibilidade nos motores de busca e redes sociais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60445"/>
            <a:ext cx="228594" cy="194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319079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Meta tags: description, keywords, robots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41445"/>
            <a:ext cx="228594" cy="194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11459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Open Graph: og:title, og:image, og:type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00079" y="4305300"/>
            <a:ext cx="876278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52576" y="4305300"/>
            <a:ext cx="272408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Twitter Cards para melhor partilha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43450"/>
            <a:ext cx="228594" cy="114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32574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rel="canonical" para conteúdo duplicado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5098732"/>
            <a:ext cx="228594" cy="1657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8199" y="5067299"/>
            <a:ext cx="229546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Favicon e manifest para apps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1 aula 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638759" y="2209800"/>
            <a:ext cx="4886202" cy="238125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6638759" y="4781549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199975" y="5220333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819729" y="5189219"/>
            <a:ext cx="228594" cy="1943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91195" y="4924424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Meta tags bem estruturadas melhoram o CTR (click-through rate) nos resultados de busca e a aparência ao partilhar nas redes sociais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Meta Tags e Redes Sociais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352549"/>
          </a:xfrm>
          <a:prstGeom prst="roundRect">
            <a:avLst>
              <a:gd name="adj" fmla="val 1126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09604" y="1322070"/>
            <a:ext cx="228594" cy="194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496" y="1285875"/>
            <a:ext cx="151443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Meta Description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52496" y="1666874"/>
            <a:ext cx="4514737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859126" y="1960244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323941" y="1800225"/>
            <a:ext cx="3390815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name="description" </a:t>
            </a:r>
            <a:r>
              <a:rPr sz="956" b="1">
                <a:solidFill>
                  <a:srgbClr val="FF6B35"/>
                </a:solidFill>
              </a:rPr>
              <a:t>content=</a:t>
            </a:r>
            <a:r>
              <a:rPr sz="956" b="1">
                <a:solidFill>
                  <a:srgbClr val="FF6B35"/>
                </a:solidFill>
              </a:rPr>
              <a:t>"Descrição apelativa para motores de busca"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6733" y="2686050"/>
            <a:ext cx="5143371" cy="2705099"/>
          </a:xfrm>
          <a:prstGeom prst="roundRect">
            <a:avLst>
              <a:gd name="adj" fmla="val 56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09604" y="2865120"/>
            <a:ext cx="228594" cy="1943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2496" y="2828925"/>
            <a:ext cx="107629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Open Graph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52496" y="3209925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152496" y="3209925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og:title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04992" y="3209925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2304992" y="3209925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og:image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447963" y="3209925"/>
            <a:ext cx="952476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447963" y="3209925"/>
            <a:ext cx="952476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og:type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495687" y="3209925"/>
            <a:ext cx="847703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4495687" y="3209925"/>
            <a:ext cx="847703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og:url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152496" y="3657600"/>
            <a:ext cx="167635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152496" y="3657600"/>
            <a:ext cx="167635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og:description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152496" y="4105274"/>
            <a:ext cx="4514737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630526" y="4627244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323941" y="4238624"/>
            <a:ext cx="3667033" cy="8667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property="og:title" </a:t>
            </a:r>
            <a:r>
              <a:rPr sz="956" b="1">
                <a:solidFill>
                  <a:srgbClr val="FF6B35"/>
                </a:solidFill>
              </a:rPr>
              <a:t>content=</a:t>
            </a:r>
            <a:r>
              <a:rPr sz="956" b="1">
                <a:solidFill>
                  <a:srgbClr val="FF6B35"/>
                </a:solidFill>
              </a:rPr>
              <a:t>"Título para redes sociais"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property="og:image" </a:t>
            </a:r>
            <a:r>
              <a:rPr sz="956" b="1">
                <a:solidFill>
                  <a:srgbClr val="FF6B35"/>
                </a:solidFill>
              </a:rPr>
              <a:t>content=</a:t>
            </a:r>
            <a:r>
              <a:rPr sz="956" b="1">
                <a:solidFill>
                  <a:srgbClr val="FF6B35"/>
                </a:solidFill>
              </a:rPr>
              <a:t>"url-da-imagem.jpg"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66733" y="5581649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42951" y="5743575"/>
            <a:ext cx="876278" cy="228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66873" y="5724524"/>
            <a:ext cx="120011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Twitter Cards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152496" y="6105525"/>
            <a:ext cx="1466813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152496" y="6105525"/>
            <a:ext cx="1466813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twitter:card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714557" y="6105525"/>
            <a:ext cx="1571585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2714557" y="6105525"/>
            <a:ext cx="1571585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twitter:title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52496" y="6553199"/>
            <a:ext cx="2190695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1152496" y="6553199"/>
            <a:ext cx="2190695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twitter:description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438439" y="6553199"/>
            <a:ext cx="1571585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438439" y="6553199"/>
            <a:ext cx="1571585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twitter:image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66733" y="7238999"/>
            <a:ext cx="5143371" cy="1352549"/>
          </a:xfrm>
          <a:prstGeom prst="roundRect">
            <a:avLst>
              <a:gd name="adj" fmla="val 1126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09604" y="7458075"/>
            <a:ext cx="228594" cy="1143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52496" y="7381874"/>
            <a:ext cx="89532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Canonical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152496" y="7762874"/>
            <a:ext cx="4514737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 Same Side Corner Rectangle 40"/>
          <p:cNvSpPr/>
          <p:nvPr/>
        </p:nvSpPr>
        <p:spPr>
          <a:xfrm rot="16200000">
            <a:off x="859126" y="8056244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1323941" y="7896224"/>
            <a:ext cx="3943251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rel="canonical" href="https://exemplo.com/pagina-original"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66733" y="8782050"/>
            <a:ext cx="5143371" cy="1352549"/>
          </a:xfrm>
          <a:prstGeom prst="roundRect">
            <a:avLst>
              <a:gd name="adj" fmla="val 1126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8975407"/>
            <a:ext cx="228594" cy="16573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52496" y="8924925"/>
            <a:ext cx="164778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Favicon e Manifest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152496" y="9305924"/>
            <a:ext cx="4514737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 Same Side Corner Rectangle 46"/>
          <p:cNvSpPr/>
          <p:nvPr/>
        </p:nvSpPr>
        <p:spPr>
          <a:xfrm rot="16200000">
            <a:off x="859126" y="9599294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1323941" y="9439275"/>
            <a:ext cx="3305092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rel="icon" href="favicon.ico"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rel="manifest" href="manifest.json"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66733" y="10515600"/>
            <a:ext cx="5143371" cy="1076325"/>
          </a:xfrm>
          <a:prstGeom prst="roundRect">
            <a:avLst>
              <a:gd name="adj" fmla="val 7079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ound Same Side Corner Rectangle 49"/>
          <p:cNvSpPr/>
          <p:nvPr/>
        </p:nvSpPr>
        <p:spPr>
          <a:xfrm rot="16200000">
            <a:off x="194611" y="10987722"/>
            <a:ext cx="10763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47703" y="10693241"/>
            <a:ext cx="228594" cy="19716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219169" y="1065847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9169" y="10972800"/>
            <a:ext cx="4448063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página que aparece no Google com título apetecível e imagem ao partilhar no Facebook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095847" y="2790824"/>
            <a:ext cx="5429114" cy="271462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6095847" y="5695949"/>
            <a:ext cx="5429114" cy="304799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6095847" y="8943975"/>
            <a:ext cx="5429114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ound Same Side Corner Rectangle 56"/>
          <p:cNvSpPr/>
          <p:nvPr/>
        </p:nvSpPr>
        <p:spPr>
          <a:xfrm rot="16200000">
            <a:off x="5657063" y="9382759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6276818" y="9342119"/>
            <a:ext cx="228594" cy="19430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648283" y="9086850"/>
            <a:ext cx="4733806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Meta tags bem estruturadas aumentam o CTR (taxa de cliques) nos resultados de busca e melhoram a aparência ao partilhar conteúdo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10 – MULTILINGUAGEM &amp; CHARSET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Criando páginas multilingues e configurando codificação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criar páginas multilingues e configurar corretamente a codificação de caracteres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60445"/>
            <a:ext cx="228594" cy="194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319079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Atributo lang: lang="pt-PT" vs lang="en"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81449"/>
            <a:ext cx="228594" cy="114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31461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Links alternativos: hreflang="en" href="..."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2244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270503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Direções de texto: dir="rtl" (árabe)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03445"/>
            <a:ext cx="228594" cy="1943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243833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Configuração de charset UTF-8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1 aula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2228850"/>
            <a:ext cx="4886202" cy="235267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4772025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199975" y="5210809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5170169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4914900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 atributo lang é essencial para acessibilidade e SEO, ajudando os leitores de ecrã e motores de busca a identificar o idioma do conteúdo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Configuração Multilingue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600200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17320"/>
            <a:ext cx="228594" cy="194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Atributo lang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Identifica o idioma do conteúdo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1914525"/>
            <a:ext cx="4257568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1116294" y="2207895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581110" y="2047874"/>
            <a:ext cx="1190595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lang="pt-PT"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lang="en"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33" y="2886075"/>
            <a:ext cx="5143371" cy="2057400"/>
          </a:xfrm>
          <a:prstGeom prst="roundRect">
            <a:avLst>
              <a:gd name="adj" fmla="val 740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809604" y="3028950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3200400"/>
            <a:ext cx="228594" cy="114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9664" y="30289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Links Alternativos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9664" y="33432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Conecta versões em diferentes idiomas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9664" y="3657600"/>
            <a:ext cx="4257568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887694" y="4179570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581110" y="3790949"/>
            <a:ext cx="2933626" cy="8667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rel="alternate" </a:t>
            </a:r>
            <a:r>
              <a:rPr sz="956" b="1">
                <a:solidFill>
                  <a:srgbClr val="FF6B35"/>
                </a:solidFill>
              </a:rPr>
              <a:t>hreflang="en"</a:t>
            </a:r>
            <a:r>
              <a:rPr sz="956" b="1">
                <a:solidFill>
                  <a:srgbClr val="FF6B35"/>
                </a:solidFill>
              </a:rPr>
              <a:t> href="https://exemplo.com/en"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rel="alternate" </a:t>
            </a:r>
            <a:r>
              <a:rPr sz="956" b="1">
                <a:solidFill>
                  <a:srgbClr val="FF6B35"/>
                </a:solidFill>
              </a:rPr>
              <a:t>hreflang="pt-PT"</a:t>
            </a:r>
            <a:r>
              <a:rPr sz="956" b="1">
                <a:solidFill>
                  <a:srgbClr val="FF6B35"/>
                </a:solidFill>
              </a:rPr>
              <a:t> href="https://exemplo.com/pt"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5086350"/>
            <a:ext cx="5143371" cy="1600200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809604" y="522922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23901" y="5360669"/>
            <a:ext cx="228594" cy="1943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9664" y="522922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Direção do Texto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9664" y="55435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Controla a direção da leitura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09664" y="5867399"/>
            <a:ext cx="4257568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1116294" y="6160769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581110" y="6000750"/>
            <a:ext cx="2114497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dir="rtl"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lang="ar"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dir="ltr"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lang="pt-PT"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6733" y="6838949"/>
            <a:ext cx="5143371" cy="1371600"/>
          </a:xfrm>
          <a:prstGeom prst="roundRect">
            <a:avLst>
              <a:gd name="adj" fmla="val 111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809604" y="6981824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23901" y="7113269"/>
            <a:ext cx="228594" cy="1943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09664" y="6981824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Charset UTF-8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664" y="7296149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Suporte para caracteres especiais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409664" y="7610474"/>
            <a:ext cx="4257568" cy="4572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 Same Side Corner Rectangle 33"/>
          <p:cNvSpPr/>
          <p:nvPr/>
        </p:nvSpPr>
        <p:spPr>
          <a:xfrm rot="16200000">
            <a:off x="1230594" y="7789544"/>
            <a:ext cx="4572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1581110" y="7743825"/>
            <a:ext cx="1466813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charset="UTF-8"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6733" y="8543925"/>
            <a:ext cx="5143371" cy="838200"/>
          </a:xfrm>
          <a:prstGeom prst="roundRect">
            <a:avLst>
              <a:gd name="adj" fmla="val 9090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313673" y="8896985"/>
            <a:ext cx="83820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47703" y="8721566"/>
            <a:ext cx="228594" cy="19716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19169" y="86868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9169" y="90011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mini-site bilingue (PT/EN) com links alternativos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5847" y="2571750"/>
            <a:ext cx="5429114" cy="17907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95847" y="4552949"/>
            <a:ext cx="5429114" cy="220027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ounded Rectangle 42"/>
          <p:cNvSpPr/>
          <p:nvPr/>
        </p:nvSpPr>
        <p:spPr>
          <a:xfrm>
            <a:off x="6095847" y="6943725"/>
            <a:ext cx="5429114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5657063" y="7382509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276818" y="7351395"/>
            <a:ext cx="228594" cy="19430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648283" y="7086600"/>
            <a:ext cx="4733806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 atributo hreflang ajuda os motores de busca a entender as relações entre páginas em diferentes idiomas, melhorando o SEO internacional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11 – RECURSOS ESTÁTICOS OTIMIZADOS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Melhorando o desempenho do carregamento de recursos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otimizar o carregamento de recursos estáticos para melhorar o desempenho das páginas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94734"/>
            <a:ext cx="228594" cy="1257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279075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Inline vs internal vs external CSS/JS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52874"/>
            <a:ext cx="228594" cy="171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6003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Resource hints: preload, prefetch, preconnect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31017"/>
            <a:ext cx="228594" cy="1771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24478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dns-prefetch para fonts Google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12017"/>
            <a:ext cx="228594" cy="1771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232404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Sprite sheets SVG para ícones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2 aulas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2819399"/>
            <a:ext cx="4886202" cy="117157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4181474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199975" y="4620258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4589145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4324349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Otimizar recursos estáticos reduz o tempo de carregamento e melhora a experiência do utilizador, especialmente em conexões mais lentas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Otimização de Recursos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600200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51610"/>
            <a:ext cx="228594" cy="125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CSS/JS Strategies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Diferentes abordagens para incluir estilos e scripts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1914525"/>
            <a:ext cx="4257568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1116294" y="2207895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409664" y="1914525"/>
            <a:ext cx="4257568" cy="6858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Inline:</a:t>
            </a:r>
            <a:r>
              <a:rPr sz="956" b="0">
                <a:solidFill>
                  <a:srgbClr val="333333"/>
                </a:solidFill>
              </a:rPr>
              <a:t> style="", onclick=""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Internal: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, &lt;script&gt;&lt;br&gt; &lt;span class="highlight"&gt;External:&lt;/span&gt; &lt;link&gt;, &lt;script src=""&gt; &lt;/div&gt; &lt;/div&gt; &lt;/div&gt; &lt;div class="optimization-card"&gt; &lt;div class="optimization-icon"&gt; &lt;i class="material-icons"&gt;download&lt;/i&gt; &lt;/div&gt; &lt;div class="optimization-content"&gt; &lt;h3 class="optimization-title"&gt;Resource Hints&lt;/h3&gt; &lt;p class="optimization-desc"&gt;Antecipar o carregamento de recursos críticos&lt;/p&gt; &lt;div class="code-example"&gt; &lt;span class="highlight"&gt;&lt;link&lt;/span&gt; rel="preload" href="critical.css" as="style"&lt;span class="highlight"&gt;&gt;&lt;/span&gt;&lt;br&gt; &lt;span class="highlight"&gt;&lt;link&lt;/span&gt; rel="prefetch" href="next-page.html"&lt;span class="highlight"&gt;&gt;&lt;/span&gt;&lt;br&gt; &lt;span class="highlight"&gt;&lt;link&lt;/span&gt; rel="preconnect" href="https://api.example.com"&lt;span class="highlight"&gt;&gt;&lt;/span&gt; &lt;/div&gt; &lt;/div&gt; &lt;/div&gt; &lt;div class="optimization-card"&gt; &lt;div class="optimization-icon"&gt; &lt;i class="material-icons"&gt;dns&lt;/i&gt; &lt;/div&gt; &lt;div class="optimization-content"&gt; &lt;h3 class="optimization-title"&gt;DNS Prefetch&lt;/h3&gt; &lt;p class="optimization-desc"&gt;Resolver DNS antes de necessário&lt;/p&gt; &lt;div class="code-example"&gt; &lt;span class="highlight"&gt;&lt;link&lt;/span&gt; rel="dns-prefetch" href="//fonts.googleapis.com"&lt;span class="highlight"&gt;&gt;&lt;/span&gt; &lt;/div&gt; &lt;/div&gt; &lt;/div&gt; &lt;div class="optimization-card"&gt; &lt;div class="optimization-icon"&gt; &lt;i class="material-icons"&gt;image&lt;/i&gt; &lt;/div&gt; &lt;div class="optimization-content"&gt; &lt;h3 class="optimization-title"&gt;Sprite Sheets SVG&lt;/h3&gt; &lt;p class="optimization-desc"&gt;Combinar múltiplos ícones num único ficheiro&lt;/p&gt; &lt;div class="code-example"&gt; &lt;span class="highlight"&gt;&lt;svg&gt;&lt;/span&gt;&lt;br&gt; &lt;use href="#icon-home"&gt;&lt;span class="highlight"&gt;&lt;/use&gt;&lt;/span&gt;&lt;br&gt; &lt;use href="#icon-menu"&gt;&lt;span class="highlight"&gt;&lt;/use&gt;&lt;/span&gt;&lt;br&gt; &lt;span class="highlight"&gt;&lt;/svg&gt;&lt;/span&gt; &lt;/div&gt; &lt;/div&gt; &lt;/div&gt; &lt;div class="exercise-box"&gt; &lt;i class="material-icons"&gt;assignment&lt;/i&gt; &lt;div class="exercise-content"&gt; &lt;h4 class="exercise-title"&gt;Exercício Prático&lt;/h4&gt; &lt;p class="exercise-desc"&gt;Otimizar galeria Lisboa para alcançar PageSpeed 95+&lt;/p&gt; &lt;/div&gt; &lt;/div&gt; &lt;/div&gt; &lt;div class="right-content"&gt; &lt;div class="image-container"&gt; &lt;img src="https://sfile.chatglm.cn/images-ppt/482b127f970c.png" alt="Exemplo de preload, prefetch e preconnect no Chrome"&gt; &lt;/div&gt; &lt;div class="image-container"&gt; &lt;img src="https://sfile.chatglm.cn/images-ppt/31e6e8889e80.jpg" alt="Exemplo de código HTML com preconnect e dns-prefetch"&gt; &lt;/div&gt; &lt;div class="tip-box"&gt; &lt;i class="material-icons"&gt;lightbulb&lt;/i&gt; &lt;p class="tip-text"&gt;Use preload para recursos críticos, prefetch para recursos de páginas seguintes e preconnect para estabelecer conexões antecipadamente&lt;/p&gt; &lt;/div&gt; &lt;/div&gt; &lt;/div&gt; &lt;/div&gt; &lt;/body&gt; 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Exercício Prático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304925"/>
          </a:xfrm>
          <a:prstGeom prst="roundRect">
            <a:avLst>
              <a:gd name="adj" fmla="val 5839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80311" y="1729422"/>
            <a:ext cx="13049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95327" y="1333500"/>
            <a:ext cx="472428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43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27" y="1724024"/>
            <a:ext cx="4724281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Alcançar PageSpeed 95+ na galeria Lisboa através de otimização de recursos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33" y="2686050"/>
            <a:ext cx="514337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Passos para completar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309562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09604" y="32385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09604" y="32385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169" y="32385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Análise Inicial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169" y="35242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Avaliar performance atual com </a:t>
            </a:r>
            <a:r>
              <a:rPr sz="1076" b="1">
                <a:solidFill>
                  <a:srgbClr val="FF6B35"/>
                </a:solidFill>
              </a:rPr>
              <a:t>PageSpeed Insights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4048124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809604" y="4190999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809604" y="4190999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169" y="419099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Preload Crítico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169" y="44767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Implementar </a:t>
            </a:r>
            <a:r>
              <a:rPr sz="1076" b="0">
                <a:solidFill>
                  <a:srgbClr val="333333"/>
                </a:solidFill>
              </a:rPr>
              <a:t>preload</a:t>
            </a:r>
            <a:r>
              <a:rPr sz="1076" b="0">
                <a:solidFill>
                  <a:srgbClr val="333333"/>
                </a:solidFill>
              </a:rPr>
              <a:t> para CSS e imagens acima da dobra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181170" y="4476750"/>
            <a:ext cx="838179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666733" y="500062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809604" y="51435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809604" y="51435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169" y="51435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Preconnect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169" y="54292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Adicionar </a:t>
            </a:r>
            <a:r>
              <a:rPr sz="1076" b="0">
                <a:solidFill>
                  <a:srgbClr val="333333"/>
                </a:solidFill>
              </a:rPr>
              <a:t>preconnect</a:t>
            </a:r>
            <a:r>
              <a:rPr sz="1076" b="0">
                <a:solidFill>
                  <a:srgbClr val="333333"/>
                </a:solidFill>
              </a:rPr>
              <a:t> para domínios externos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933526" y="5429250"/>
            <a:ext cx="1142971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666733" y="5962650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809604" y="61055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809604" y="61055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9169" y="61055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Otimização de Imagens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9169" y="639127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Converter para formatos modernos (WebP, AVIF)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6733" y="6915150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809604" y="70580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9604" y="70580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9169" y="70580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Sprite Sheets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9169" y="734377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Combinar ícones num único ficheiro SVG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6733" y="7867649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09604" y="8010524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809604" y="8010524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169" y="8010524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Minificação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9169" y="8296274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Reduzir tamanho de CSS e JavaScript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66733" y="8820149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809604" y="8963024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809604" y="8963024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19169" y="8963024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Validação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9169" y="9248774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Testar novamente e confirmar melhoria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5847" y="3324225"/>
            <a:ext cx="5429114" cy="3067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6095847" y="6581774"/>
            <a:ext cx="5429114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 Same Side Corner Rectangle 47"/>
          <p:cNvSpPr/>
          <p:nvPr/>
        </p:nvSpPr>
        <p:spPr>
          <a:xfrm rot="16200000">
            <a:off x="5657063" y="7020558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276818" y="6989444"/>
            <a:ext cx="228594" cy="19430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648283" y="6724649"/>
            <a:ext cx="4733806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Foque em otimizações que impactam o </a:t>
            </a:r>
            <a:r>
              <a:rPr sz="1076" b="1">
                <a:solidFill>
                  <a:srgbClr val="FF6B35"/>
                </a:solidFill>
              </a:rPr>
              <a:t>Largest Contentful Paint (LCP)</a:t>
            </a:r>
            <a:r>
              <a:rPr sz="1076" b="0">
                <a:solidFill>
                  <a:srgbClr val="333333"/>
                </a:solidFill>
              </a:rPr>
              <a:t> e </a:t>
            </a:r>
            <a:r>
              <a:rPr sz="1076" b="1">
                <a:solidFill>
                  <a:srgbClr val="FF6B35"/>
                </a:solidFill>
              </a:rPr>
              <a:t>Cumulative Layout Shift (CLS)</a:t>
            </a:r>
            <a:r>
              <a:rPr sz="1076" b="0">
                <a:solidFill>
                  <a:srgbClr val="333333"/>
                </a:solidFill>
              </a:rPr>
              <a:t> para melhorar o Core Web Vitals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RESUMO DOS MÓDULOS 9-11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38199" y="1552574"/>
            <a:ext cx="304792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209" y="1523999"/>
            <a:ext cx="92390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9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176182"/>
            <a:ext cx="190495" cy="162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0595" y="2143125"/>
            <a:ext cx="137156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Meta tags para SEO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528607"/>
            <a:ext cx="190495" cy="162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0595" y="2495550"/>
            <a:ext cx="196210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Open Graph e Twitter Cards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881032"/>
            <a:ext cx="190495" cy="1624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0595" y="2847974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rel="canonical" para conteúdo duplicado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3481107"/>
            <a:ext cx="190495" cy="1624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0595" y="3448049"/>
            <a:ext cx="132394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Favicon e manifest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62340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4600459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4733806" y="1537921"/>
            <a:ext cx="304792" cy="2579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14817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10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176182"/>
            <a:ext cx="190495" cy="162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86202" y="214312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Atributo lang para identificação de idioma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766732"/>
            <a:ext cx="190495" cy="1624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6202" y="2733674"/>
            <a:ext cx="189542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Links alternativos hreflang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3128682"/>
            <a:ext cx="190495" cy="1624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86202" y="3095625"/>
            <a:ext cx="195257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Direções de texto (dir="rtl")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3481107"/>
            <a:ext cx="190495" cy="1624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86202" y="3448049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Charset UTF-8 para caracteres especiais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06747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830559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38939" y="1559901"/>
            <a:ext cx="304792" cy="2139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019949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11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176182"/>
            <a:ext cx="190495" cy="16248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591335" y="214312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Estratégias CSS/JS (inline/internal/external)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766732"/>
            <a:ext cx="190495" cy="16248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591335" y="2733674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Resource hints: preload, prefetch, preconnect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3366807"/>
            <a:ext cx="190495" cy="16248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91335" y="3333749"/>
            <a:ext cx="241928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DNS prefetch para fontes externas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3719232"/>
            <a:ext cx="190495" cy="16248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591335" y="3686175"/>
            <a:ext cx="209544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Sprite sheets SVG para ícones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6733" y="5267324"/>
            <a:ext cx="10858228" cy="1304925"/>
          </a:xfrm>
          <a:prstGeom prst="roundRect">
            <a:avLst>
              <a:gd name="adj" fmla="val 17518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04852" y="5495510"/>
            <a:ext cx="266693" cy="19132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85842" y="5457825"/>
            <a:ext cx="165730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Próximos Módulos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4852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1047723" y="6041707"/>
            <a:ext cx="228594" cy="16573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90615" y="6019800"/>
            <a:ext cx="1704932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12: Microdados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29014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4571885" y="6030277"/>
            <a:ext cx="228594" cy="18859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914777" y="6019800"/>
            <a:ext cx="2143071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13: Web Components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953176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8096047" y="6027419"/>
            <a:ext cx="228594" cy="19430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438939" y="6019800"/>
            <a:ext cx="1971625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14: Offline &amp; Cache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