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0.png"/><Relationship Id="rId7" Type="http://schemas.openxmlformats.org/officeDocument/2006/relationships/image" Target="../media/image19.png"/><Relationship Id="rId8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20.png"/><Relationship Id="rId7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0.png"/><Relationship Id="rId7" Type="http://schemas.openxmlformats.org/officeDocument/2006/relationships/image" Target="../media/image25.png"/><Relationship Id="rId8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6.png"/><Relationship Id="rId7" Type="http://schemas.openxmlformats.org/officeDocument/2006/relationships/image" Target="../media/image27.jpg"/><Relationship Id="rId8" Type="http://schemas.openxmlformats.org/officeDocument/2006/relationships/image" Target="../media/image1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7" Type="http://schemas.openxmlformats.org/officeDocument/2006/relationships/image" Target="../media/image34.png"/><Relationship Id="rId8" Type="http://schemas.openxmlformats.org/officeDocument/2006/relationships/image" Target="../media/image35.png"/><Relationship Id="rId9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60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714500"/>
            <a:ext cx="6457788" cy="20574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4680"/>
              </a:lnSpc>
              <a:spcBef>
                <a:spcPts val="0"/>
              </a:spcBef>
              <a:spcAft>
                <a:spcPts val="1300"/>
              </a:spcAft>
            </a:pPr>
            <a:r>
              <a:rPr sz="3588" b="1">
                <a:solidFill>
                  <a:srgbClr val="FFFFFF"/>
                </a:solidFill>
              </a:rPr>
              <a:t>Plano de Estudos Completo: HTML5 do Zero ao Expert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3962399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2600"/>
              </a:spcAft>
            </a:pPr>
            <a:r>
              <a:rPr sz="1196" b="0">
                <a:solidFill>
                  <a:srgbClr val="F0F0F0"/>
                </a:solidFill>
              </a:rPr>
              <a:t>Módulos 15-17: HTML+CSS+JS, Validação &amp; Debug, Boas Práticas &amp; Convenções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33" y="4572000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F0F0F0"/>
                </a:solidFill>
              </a:rPr>
              <a:t>Professor: Sandro Pereira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733" y="4914900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0F0F0"/>
                </a:solidFill>
              </a:rPr>
              <a:t>2025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05512" y="2076449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286542" y="2292076"/>
            <a:ext cx="342891" cy="29264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76998" y="2705099"/>
            <a:ext cx="761980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57948" y="2971800"/>
            <a:ext cx="800079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HTML+CSS+JS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610484" y="2076449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10401039" y="2305378"/>
            <a:ext cx="342891" cy="26604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181970" y="2705099"/>
            <a:ext cx="761980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16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48623" y="2971800"/>
            <a:ext cx="1038199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Validação &amp; Debug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505512" y="3524250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286542" y="3765002"/>
            <a:ext cx="342891" cy="24239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76998" y="4152899"/>
            <a:ext cx="761980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17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96047" y="4419600"/>
            <a:ext cx="742931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Boas Práticas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610484" y="3524250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10401039" y="3741354"/>
            <a:ext cx="342891" cy="28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58168" y="4152899"/>
            <a:ext cx="609584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Duração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72465" y="4419600"/>
            <a:ext cx="390515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6 aulas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15 – HTML+CSS+JS (INTEGRAÇÃO)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Integrando as três tecnologias web de forma eficiente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integrar HTML, CSS e JavaScript de forma eficiente, mantendo a separação de responsabilidades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687127"/>
            <a:ext cx="228594" cy="18859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543300"/>
            <a:ext cx="5314817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Regras de separação: conteúdo vs apresentação vs comportamento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4203382"/>
            <a:ext cx="228594" cy="1657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4162424"/>
            <a:ext cx="460045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Data-attributes: data-* para comunicação entre HTML e JS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86764" y="4552949"/>
            <a:ext cx="188531" cy="2286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4543425"/>
            <a:ext cx="391467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Event handlers inline (evitar) vs addEventListener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4939665"/>
            <a:ext cx="228594" cy="21717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8199" y="4924424"/>
            <a:ext cx="439091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Exercício: lightbox na galeria só com HTML/CSS/JS puro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6733" y="6257925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66733" y="6257925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3 aulas 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09604" y="6364236"/>
            <a:ext cx="171445" cy="14932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38759" y="1895474"/>
            <a:ext cx="4886202" cy="325755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6638759" y="5343525"/>
            <a:ext cx="4886202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6323800" y="5658484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819729" y="5627369"/>
            <a:ext cx="228594" cy="19430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191195" y="5486400"/>
            <a:ext cx="4190895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Manter a separação de responsabilidades facilita a manutenção, reutilização e colaboração em equipe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Separação de Responsabilidades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2066924"/>
          </a:xfrm>
          <a:prstGeom prst="roundRect">
            <a:avLst>
              <a:gd name="adj" fmla="val 737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809604" y="12858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923901" y="1420177"/>
            <a:ext cx="228594" cy="18859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9664" y="12858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Três Camadas Distintas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9664" y="1600200"/>
            <a:ext cx="4257568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HTML (conteúdo), CSS (apresentação), JavaScript (comportamento)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09664" y="2152650"/>
            <a:ext cx="4257568" cy="9144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1001994" y="2560320"/>
            <a:ext cx="9144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409664" y="2152650"/>
            <a:ext cx="4257568" cy="9144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HTML:</a:t>
            </a:r>
            <a:r>
              <a:rPr sz="956" b="0">
                <a:solidFill>
                  <a:srgbClr val="333333"/>
                </a:solidFill>
              </a:rPr>
              <a:t> Estrutura semântica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CSS:</a:t>
            </a:r>
            <a:r>
              <a:rPr sz="956" b="0">
                <a:solidFill>
                  <a:srgbClr val="333333"/>
                </a:solidFill>
              </a:rPr>
              <a:t> Estilos e layout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JS:</a:t>
            </a:r>
            <a:r>
              <a:rPr sz="956" b="0">
                <a:solidFill>
                  <a:srgbClr val="333333"/>
                </a:solidFill>
              </a:rPr>
              <a:t> Interações e lógica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6733" y="3352800"/>
            <a:ext cx="5143371" cy="2057400"/>
          </a:xfrm>
          <a:prstGeom prst="roundRect">
            <a:avLst>
              <a:gd name="adj" fmla="val 740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809604" y="34956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23901" y="3641407"/>
            <a:ext cx="228594" cy="1657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09664" y="34956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Data-Attributes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9664" y="3809999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Comunicação entre HTML e JavaScript sem poluir o código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09664" y="4133849"/>
            <a:ext cx="4257568" cy="11430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 Same Side Corner Rectangle 17"/>
          <p:cNvSpPr/>
          <p:nvPr/>
        </p:nvSpPr>
        <p:spPr>
          <a:xfrm rot="16200000">
            <a:off x="887694" y="4655819"/>
            <a:ext cx="11430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1581110" y="4267199"/>
            <a:ext cx="3667033" cy="8667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data-action</a:t>
            </a:r>
            <a:r>
              <a:rPr sz="956" b="1">
                <a:solidFill>
                  <a:srgbClr val="FF6B35"/>
                </a:solidFill>
              </a:rPr>
              <a:t>="save" </a:t>
            </a:r>
            <a:r>
              <a:rPr sz="956" b="1">
                <a:solidFill>
                  <a:srgbClr val="FF6B35"/>
                </a:solidFill>
              </a:rPr>
              <a:t>data-id</a:t>
            </a:r>
            <a:r>
              <a:rPr sz="956" b="1">
                <a:solidFill>
                  <a:srgbClr val="FF6B35"/>
                </a:solidFill>
              </a:rPr>
              <a:t>="123"</a:t>
            </a:r>
            <a:r>
              <a:rPr sz="956" b="1">
                <a:solidFill>
                  <a:srgbClr val="FF6B35"/>
                </a:solidFill>
              </a:rPr>
              <a:t>&gt;</a:t>
            </a:r>
            <a:r>
              <a:rPr sz="956" b="1">
                <a:solidFill>
                  <a:srgbClr val="FF6B35"/>
                </a:solidFill>
              </a:rPr>
              <a:t>Guardar</a:t>
            </a:r>
            <a:r>
              <a:rPr sz="1104"/>
              <a:t>
</a:t>
            </a:r>
            <a:r>
              <a:rPr sz="956" b="1">
                <a:solidFill>
                  <a:srgbClr val="FF6B35"/>
                </a:solidFill>
              </a:rPr>
              <a:t> </a:t>
            </a:r>
            <a:r>
              <a:rPr sz="1104"/>
              <a:t>
</a:t>
            </a:r>
            <a:r>
              <a:rPr sz="956" b="1">
                <a:solidFill>
                  <a:srgbClr val="FF6B35"/>
                </a:solidFill>
              </a:rPr>
              <a:t> element.</a:t>
            </a:r>
            <a:r>
              <a:rPr sz="956" b="1">
                <a:solidFill>
                  <a:srgbClr val="FF6B35"/>
                </a:solidFill>
              </a:rPr>
              <a:t>dataset.action</a:t>
            </a:r>
            <a:r>
              <a:rPr sz="956" b="1">
                <a:solidFill>
                  <a:srgbClr val="FF6B35"/>
                </a:solidFill>
              </a:rPr>
              <a:t> // "save"</a:t>
            </a:r>
            <a:r>
              <a:rPr sz="1104"/>
              <a:t>
</a:t>
            </a:r>
            <a:r>
              <a:rPr sz="956" b="1">
                <a:solidFill>
                  <a:srgbClr val="FF6B35"/>
                </a:solidFill>
              </a:rPr>
              <a:t> element.</a:t>
            </a:r>
            <a:r>
              <a:rPr sz="956" b="1">
                <a:solidFill>
                  <a:srgbClr val="FF6B35"/>
                </a:solidFill>
              </a:rPr>
              <a:t>dataset.id</a:t>
            </a:r>
            <a:r>
              <a:rPr sz="956" b="1">
                <a:solidFill>
                  <a:srgbClr val="FF6B35"/>
                </a:solidFill>
              </a:rPr>
              <a:t> // "123"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66733" y="5562600"/>
            <a:ext cx="5143371" cy="2286000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809604" y="57054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943933" y="5819775"/>
            <a:ext cx="188531" cy="22860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09664" y="57054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Event Handlers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09664" y="601980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Preferir addEventListener em vez de handlers inline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409664" y="6334125"/>
            <a:ext cx="4257568" cy="13716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773394" y="6970395"/>
            <a:ext cx="13716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1409664" y="6334125"/>
            <a:ext cx="4257568" cy="13716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// Evitar:</a:t>
            </a:r>
            <a:r>
              <a:rPr sz="956" b="0">
                <a:solidFill>
                  <a:srgbClr val="333333"/>
                </a:solidFill>
              </a:rPr>
              <a:t> onclick="doSomething()"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// Preferir: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element.</a:t>
            </a:r>
            <a:r>
              <a:rPr sz="956" b="1">
                <a:solidFill>
                  <a:srgbClr val="FF6B35"/>
                </a:solidFill>
              </a:rPr>
              <a:t>addEventListener</a:t>
            </a:r>
            <a:r>
              <a:rPr sz="956" b="0">
                <a:solidFill>
                  <a:srgbClr val="333333"/>
                </a:solidFill>
              </a:rPr>
              <a:t>('click', doSomething);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6733" y="8181974"/>
            <a:ext cx="5143371" cy="1076325"/>
          </a:xfrm>
          <a:prstGeom prst="roundRect">
            <a:avLst>
              <a:gd name="adj" fmla="val 7079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194611" y="8654096"/>
            <a:ext cx="1076325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47703" y="8359616"/>
            <a:ext cx="228594" cy="19716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19169" y="8324849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Exercício Prático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19169" y="8639175"/>
            <a:ext cx="4448063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Criar lightbox na galeria usando apenas HTML, CSS e JavaScript puro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95847" y="3067050"/>
            <a:ext cx="5429114" cy="332422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6095847" y="6572250"/>
            <a:ext cx="5429114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ound Same Side Corner Rectangle 34"/>
          <p:cNvSpPr/>
          <p:nvPr/>
        </p:nvSpPr>
        <p:spPr>
          <a:xfrm rot="16200000">
            <a:off x="5780888" y="6887209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6276818" y="6856094"/>
            <a:ext cx="228594" cy="19430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648283" y="6715125"/>
            <a:ext cx="4733806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 separação de responsabilidades facilita a manutenção, reutilização de código e colaboração em equipe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16 – VALIDAÇÃO &amp; DEBUG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Identificando e corrigindo erros no código HTML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validar e depurar código HTML para garantir compatibilidade e qualidade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554729"/>
            <a:ext cx="228594" cy="2057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543300"/>
            <a:ext cx="270503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W3C Validator (upload, paste, URI)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930015"/>
            <a:ext cx="228594" cy="2171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3924299"/>
            <a:ext cx="263835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DevTools "Elements" → highlight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336732"/>
            <a:ext cx="228594" cy="1657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4305300"/>
            <a:ext cx="291457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Linters: HTMLHint para boas práticas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4702016"/>
            <a:ext cx="228594" cy="1971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8199" y="4686300"/>
            <a:ext cx="3324141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Exercício: 0 erros / 0 warnings no validator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6733" y="6257925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66733" y="6257925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1 aula 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09604" y="6364236"/>
            <a:ext cx="171445" cy="14932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38759" y="2552700"/>
            <a:ext cx="4886202" cy="170497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6638759" y="4448175"/>
            <a:ext cx="4886202" cy="1009649"/>
          </a:xfrm>
          <a:prstGeom prst="roundRect">
            <a:avLst>
              <a:gd name="adj" fmla="val 7547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6199975" y="4886959"/>
            <a:ext cx="100964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819729" y="4846320"/>
            <a:ext cx="228594" cy="19430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191195" y="4591050"/>
            <a:ext cx="4190895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Validar código HTML regularmente previne problemas de compatibilidade entre navegadores e melhora a acessibilidade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Ferramentas de Validação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82880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809604" y="12858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923901" y="1411604"/>
            <a:ext cx="228594" cy="205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9664" y="12858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W3C Validator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9664" y="160020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Validação oficial do padrão HTML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09664" y="1914525"/>
            <a:ext cx="4257568" cy="9144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1001994" y="2322195"/>
            <a:ext cx="9144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409664" y="1914525"/>
            <a:ext cx="4257568" cy="9144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Métodos:</a:t>
            </a:r>
            <a:r>
              <a:rPr sz="956" b="0">
                <a:solidFill>
                  <a:srgbClr val="333333"/>
                </a:solidFill>
              </a:rPr>
              <a:t> upload, paste, URI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Verifica:</a:t>
            </a:r>
            <a:r>
              <a:rPr sz="956" b="0">
                <a:solidFill>
                  <a:srgbClr val="333333"/>
                </a:solidFill>
              </a:rPr>
              <a:t> sintaxe, acessibilidade, boas práticas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6733" y="3114675"/>
            <a:ext cx="5143371" cy="182880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809604" y="3257550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23901" y="3377565"/>
            <a:ext cx="228594" cy="2171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09664" y="325755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DevTools Elements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9664" y="35718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Inspecionar e destacar elementos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09664" y="3886200"/>
            <a:ext cx="4257568" cy="9144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 Same Side Corner Rectangle 17"/>
          <p:cNvSpPr/>
          <p:nvPr/>
        </p:nvSpPr>
        <p:spPr>
          <a:xfrm rot="16200000">
            <a:off x="1001994" y="4293870"/>
            <a:ext cx="9144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1409664" y="3886200"/>
            <a:ext cx="4257568" cy="9144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Atalhos:</a:t>
            </a:r>
            <a:r>
              <a:rPr sz="956" b="0">
                <a:solidFill>
                  <a:srgbClr val="333333"/>
                </a:solidFill>
              </a:rPr>
              <a:t> F12, Ctrl+Shift+I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Funcionalidades:</a:t>
            </a:r>
            <a:r>
              <a:rPr sz="956" b="0">
                <a:solidFill>
                  <a:srgbClr val="333333"/>
                </a:solidFill>
              </a:rPr>
              <a:t> highlight, inspect, console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66733" y="5086350"/>
            <a:ext cx="5143371" cy="1600200"/>
          </a:xfrm>
          <a:prstGeom prst="roundRect">
            <a:avLst>
              <a:gd name="adj" fmla="val 95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809604" y="522922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923901" y="5374957"/>
            <a:ext cx="228594" cy="165734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09664" y="522922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Linters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09664" y="554355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Análise estática de código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409664" y="5867399"/>
            <a:ext cx="4257568" cy="685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1116294" y="6160769"/>
            <a:ext cx="685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1409664" y="5867399"/>
            <a:ext cx="4257568" cy="6858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HTMLHint:</a:t>
            </a:r>
            <a:r>
              <a:rPr sz="956" b="0">
                <a:solidFill>
                  <a:srgbClr val="333333"/>
                </a:solidFill>
              </a:rPr>
              <a:t> verificação de boas práticas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Integração:</a:t>
            </a:r>
            <a:r>
              <a:rPr sz="956" b="0">
                <a:solidFill>
                  <a:srgbClr val="333333"/>
                </a:solidFill>
              </a:rPr>
              <a:t> VS Code, Sublime, WebStorm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6733" y="7029450"/>
            <a:ext cx="5143371" cy="838200"/>
          </a:xfrm>
          <a:prstGeom prst="roundRect">
            <a:avLst>
              <a:gd name="adj" fmla="val 9090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 Same Side Corner Rectangle 28"/>
          <p:cNvSpPr/>
          <p:nvPr/>
        </p:nvSpPr>
        <p:spPr>
          <a:xfrm rot="16200000">
            <a:off x="313673" y="7382510"/>
            <a:ext cx="838200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47703" y="7207091"/>
            <a:ext cx="228594" cy="19716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19169" y="717232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Exercício Prático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19169" y="748665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Alcançar </a:t>
            </a:r>
            <a:r>
              <a:rPr sz="1076" b="1">
                <a:solidFill>
                  <a:srgbClr val="FF6B35"/>
                </a:solidFill>
              </a:rPr>
              <a:t>0 erros / 0 warnings</a:t>
            </a:r>
            <a:r>
              <a:rPr sz="1076" b="0">
                <a:solidFill>
                  <a:srgbClr val="333333"/>
                </a:solidFill>
              </a:rPr>
              <a:t> no validator para todo o projeto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095847" y="2524125"/>
            <a:ext cx="5429114" cy="300990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6095847" y="5715000"/>
            <a:ext cx="5429114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ound Same Side Corner Rectangle 34"/>
          <p:cNvSpPr/>
          <p:nvPr/>
        </p:nvSpPr>
        <p:spPr>
          <a:xfrm rot="16200000">
            <a:off x="5780888" y="6029959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6276818" y="6008370"/>
            <a:ext cx="228594" cy="194309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6648283" y="5867399"/>
            <a:ext cx="4733806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Validar código HTML regularmente previne problemas de compatibilidade entre navegadores e melhora a acessibilidade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17 – BOAS PRÁTICAS &amp; CONVENÇÕES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Estabelecendo padrões de qualidade e organização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seguir boas práticas e convenções em HTML para código limpo e mantível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580447"/>
            <a:ext cx="228594" cy="1543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543300"/>
            <a:ext cx="32574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Nomes de ficheiros: minúsculas e hífenes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955732"/>
            <a:ext cx="228594" cy="1657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3924299"/>
            <a:ext cx="321936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Estrutura de pastas: img/, css/, js/, fonts/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322445"/>
            <a:ext cx="228594" cy="1943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4305300"/>
            <a:ext cx="318127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Comentários apenas quando necessário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4717732"/>
            <a:ext cx="228594" cy="16573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8199" y="4686300"/>
            <a:ext cx="280980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Versionamento semântico (tags git)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6733" y="6257925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66733" y="6257925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1 aula 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09604" y="6364236"/>
            <a:ext cx="171445" cy="14932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38759" y="2000250"/>
            <a:ext cx="4886202" cy="305752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6638759" y="5238749"/>
            <a:ext cx="4886202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6323800" y="5553708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819729" y="5522595"/>
            <a:ext cx="228594" cy="19430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191195" y="5381624"/>
            <a:ext cx="4190895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Código limpo e bem organizado facilita a colaboração em equipe e a manutenção futura do projeto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Convenções de Código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828800"/>
          </a:xfrm>
          <a:prstGeom prst="roundRect">
            <a:avLst>
              <a:gd name="adj" fmla="val 833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809604" y="12858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923901" y="1437322"/>
            <a:ext cx="228594" cy="1543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9664" y="12858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Nomes de Ficheiros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9664" y="160020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Use minúsculas e hífenes para consistência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09664" y="1914525"/>
            <a:ext cx="4257568" cy="9144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1001994" y="2322195"/>
            <a:ext cx="9144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409664" y="1914525"/>
            <a:ext cx="4257568" cy="9144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Recomendado:</a:t>
            </a:r>
            <a:r>
              <a:rPr sz="956" b="0">
                <a:solidFill>
                  <a:srgbClr val="333333"/>
                </a:solidFill>
              </a:rPr>
              <a:t> pagina-inicial.html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Evitar:</a:t>
            </a:r>
            <a:r>
              <a:rPr sz="956" b="0">
                <a:solidFill>
                  <a:srgbClr val="333333"/>
                </a:solidFill>
              </a:rPr>
              <a:t> PaginaInicial.html, pagina_inicial.html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6733" y="3114675"/>
            <a:ext cx="5143371" cy="2286000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809604" y="3257550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23901" y="3403282"/>
            <a:ext cx="228594" cy="1657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09664" y="325755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Estrutura de Pastas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9664" y="35718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Organização lógica para facilitar manutenção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09664" y="3886200"/>
            <a:ext cx="4257568" cy="13716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 Same Side Corner Rectangle 17"/>
          <p:cNvSpPr/>
          <p:nvPr/>
        </p:nvSpPr>
        <p:spPr>
          <a:xfrm rot="16200000">
            <a:off x="773394" y="4522470"/>
            <a:ext cx="13716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1409664" y="3886200"/>
            <a:ext cx="4257568" cy="13716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/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/img/</a:t>
            </a:r>
            <a:r>
              <a:rPr sz="956" b="0">
                <a:solidFill>
                  <a:srgbClr val="333333"/>
                </a:solidFill>
              </a:rPr>
              <a:t> - imagens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/css/</a:t>
            </a:r>
            <a:r>
              <a:rPr sz="956" b="0">
                <a:solidFill>
                  <a:srgbClr val="333333"/>
                </a:solidFill>
              </a:rPr>
              <a:t> - folhas de estilo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/js/</a:t>
            </a:r>
            <a:r>
              <a:rPr sz="956" b="0">
                <a:solidFill>
                  <a:srgbClr val="333333"/>
                </a:solidFill>
              </a:rPr>
              <a:t> - scripts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/fonts/</a:t>
            </a:r>
            <a:r>
              <a:rPr sz="956" b="0">
                <a:solidFill>
                  <a:srgbClr val="333333"/>
                </a:solidFill>
              </a:rPr>
              <a:t> - tipografia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66733" y="5543550"/>
            <a:ext cx="5143371" cy="2295525"/>
          </a:xfrm>
          <a:prstGeom prst="roundRect">
            <a:avLst>
              <a:gd name="adj" fmla="val 663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809604" y="568642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923901" y="5817869"/>
            <a:ext cx="228594" cy="1943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09664" y="568642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Comentários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09664" y="6000750"/>
            <a:ext cx="4257568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Use apenas quando necessário, código deve ser autoexplicativo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409664" y="6562725"/>
            <a:ext cx="4257568" cy="11430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887694" y="7084695"/>
            <a:ext cx="11430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1581110" y="6924674"/>
            <a:ext cx="733406" cy="1809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&lt;header&gt;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581110" y="7153274"/>
            <a:ext cx="1647783" cy="1809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&lt;!-- Navegação --&gt;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581110" y="7381874"/>
            <a:ext cx="457188" cy="1809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&lt;nav&gt;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666733" y="7991474"/>
            <a:ext cx="5143371" cy="1600200"/>
          </a:xfrm>
          <a:prstGeom prst="roundRect">
            <a:avLst>
              <a:gd name="adj" fmla="val 95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ounded Rectangle 30"/>
          <p:cNvSpPr/>
          <p:nvPr/>
        </p:nvSpPr>
        <p:spPr>
          <a:xfrm>
            <a:off x="809604" y="8134349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923901" y="8280082"/>
            <a:ext cx="228594" cy="165734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409664" y="8134349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Versionamento Semântico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09664" y="8448674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Use tags git para marcar versões importantes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1409664" y="8762999"/>
            <a:ext cx="4257568" cy="685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1116294" y="9056369"/>
            <a:ext cx="685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1581110" y="8896350"/>
            <a:ext cx="3390815" cy="1809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git tag -a v1.0.0 -m "Versão inicial"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581110" y="9124950"/>
            <a:ext cx="3581310" cy="1809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git tag -a v1.1.0 -m "Correção de bugs"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095847" y="1143000"/>
            <a:ext cx="5429114" cy="6200775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6095847" y="7534274"/>
            <a:ext cx="5429114" cy="283845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6095847" y="10563224"/>
            <a:ext cx="5429114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ound Same Side Corner Rectangle 41"/>
          <p:cNvSpPr/>
          <p:nvPr/>
        </p:nvSpPr>
        <p:spPr>
          <a:xfrm rot="16200000">
            <a:off x="5780888" y="10878183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276818" y="10847069"/>
            <a:ext cx="228594" cy="19430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6648283" y="10706099"/>
            <a:ext cx="4733806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Convenções consistentes facilitam a colaboração em equipe e tornam o código mais legível e mantível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Exercício Prático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038224"/>
          </a:xfrm>
          <a:prstGeom prst="roundRect">
            <a:avLst>
              <a:gd name="adj" fmla="val 7339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 Same Side Corner Rectangle 4"/>
          <p:cNvSpPr/>
          <p:nvPr/>
        </p:nvSpPr>
        <p:spPr>
          <a:xfrm rot="16200000">
            <a:off x="213661" y="1596072"/>
            <a:ext cx="1038224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95327" y="1333500"/>
            <a:ext cx="4724281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43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327" y="1724024"/>
            <a:ext cx="4724281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Aplicar boas práticas em um projeto existente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733" y="2419349"/>
            <a:ext cx="5143371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Passos para completar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733" y="2828925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809604" y="2971800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809604" y="2971800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169" y="297180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Estrutura de Pastas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9169" y="325755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Revisar e reorganizar pastas seguindo convenções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6733" y="3781424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809604" y="3924299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809604" y="3924299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9169" y="3924299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Nomes de Ficheiros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169" y="4210049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Renomear para </a:t>
            </a:r>
            <a:r>
              <a:rPr sz="1076" b="1">
                <a:solidFill>
                  <a:srgbClr val="FF6B35"/>
                </a:solidFill>
              </a:rPr>
              <a:t>minúsculas-e-hifenes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66733" y="4733925"/>
            <a:ext cx="5143371" cy="1047749"/>
          </a:xfrm>
          <a:prstGeom prst="roundRect">
            <a:avLst>
              <a:gd name="adj" fmla="val 14545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809604" y="4876800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09604" y="4876800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9169" y="487680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Comentários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169" y="5162550"/>
            <a:ext cx="4448063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Remover desnecessários, adicionar onde o código não é autoexplicativo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666733" y="5934075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809604" y="6076950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809604" y="6076950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19169" y="607695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Versionamento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9169" y="636270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Criar tags semânticas no Git: </a:t>
            </a:r>
            <a:r>
              <a:rPr sz="1076" b="0">
                <a:solidFill>
                  <a:srgbClr val="333333"/>
                </a:solidFill>
              </a:rPr>
              <a:t>v1.0.0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286042" y="6362700"/>
            <a:ext cx="733406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666733" y="6886575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ounded Rectangle 30"/>
          <p:cNvSpPr/>
          <p:nvPr/>
        </p:nvSpPr>
        <p:spPr>
          <a:xfrm>
            <a:off x="809604" y="7029450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809604" y="7029450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19169" y="702945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Validação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19169" y="731520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Verificar 0 erros no W3C Validator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095847" y="2724150"/>
            <a:ext cx="5429114" cy="258127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ounded Rectangle 35"/>
          <p:cNvSpPr/>
          <p:nvPr/>
        </p:nvSpPr>
        <p:spPr>
          <a:xfrm>
            <a:off x="6095847" y="5495924"/>
            <a:ext cx="5429114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 Same Side Corner Rectangle 36"/>
          <p:cNvSpPr/>
          <p:nvPr/>
        </p:nvSpPr>
        <p:spPr>
          <a:xfrm rot="16200000">
            <a:off x="5780888" y="5810883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276818" y="5779770"/>
            <a:ext cx="228594" cy="194309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6648283" y="5638799"/>
            <a:ext cx="4733806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Código bem organizado facilita a colaboração em equipe e a manutenção futura do projeto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RESUMO DOS MÓDULOS 15-17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3457488" cy="3838574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904852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1038199" y="1536455"/>
            <a:ext cx="304792" cy="26083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209" y="1523999"/>
            <a:ext cx="1038199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333333"/>
                </a:solidFill>
              </a:rPr>
              <a:t>Módulo 15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176182"/>
            <a:ext cx="190495" cy="1624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0595" y="2143125"/>
            <a:ext cx="231451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Separação de responsabilidades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528607"/>
            <a:ext cx="190495" cy="1624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0595" y="2495550"/>
            <a:ext cx="242881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Data-attributes para comunicação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881032"/>
            <a:ext cx="190495" cy="1624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90595" y="2847974"/>
            <a:ext cx="2543111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Event handlers vs addEventListener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3242982"/>
            <a:ext cx="190495" cy="1624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90595" y="3209925"/>
            <a:ext cx="182875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Integração HTML+CSS+JS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62340" y="1143000"/>
            <a:ext cx="3457488" cy="3838574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4600459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4733806" y="1549644"/>
            <a:ext cx="304792" cy="234461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14817" y="1523999"/>
            <a:ext cx="1038199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333333"/>
                </a:solidFill>
              </a:rPr>
              <a:t>Módulo 16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2176182"/>
            <a:ext cx="190495" cy="1624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86202" y="2143125"/>
            <a:ext cx="243833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W3C Validator (upload, paste, URI)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2528607"/>
            <a:ext cx="190495" cy="16248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86202" y="2495550"/>
            <a:ext cx="222879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DevTools Elements → highlight</a:t>
            </a:r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2881032"/>
            <a:ext cx="190495" cy="1624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86202" y="2847974"/>
            <a:ext cx="128584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Linters: HTMLHint</a:t>
            </a:r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3242982"/>
            <a:ext cx="190495" cy="1624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86202" y="3209925"/>
            <a:ext cx="139061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0 erros / 0 warnings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067473" y="1143000"/>
            <a:ext cx="3457488" cy="3838574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8305592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438939" y="1558436"/>
            <a:ext cx="304792" cy="21687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019949" y="1523999"/>
            <a:ext cx="1038199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333333"/>
                </a:solidFill>
              </a:rPr>
              <a:t>Módulo 17</a:t>
            </a:r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2176182"/>
            <a:ext cx="190495" cy="16248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591335" y="2143125"/>
            <a:ext cx="2695507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Nomes de ficheiros: minúsculas e hífenes</a:t>
            </a:r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2766732"/>
            <a:ext cx="190495" cy="16248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591335" y="2733674"/>
            <a:ext cx="220021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Estrutura de pastas organizada</a:t>
            </a:r>
          </a:p>
        </p:txBody>
      </p: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3128682"/>
            <a:ext cx="190495" cy="16248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591335" y="3095625"/>
            <a:ext cx="2695507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Comentários apenas quando necessário</a:t>
            </a:r>
          </a:p>
        </p:txBody>
      </p:sp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3719232"/>
            <a:ext cx="190495" cy="16248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591335" y="3686175"/>
            <a:ext cx="2524061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Versionamento semântico (tags git)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66733" y="5267324"/>
            <a:ext cx="10858228" cy="1304925"/>
          </a:xfrm>
          <a:prstGeom prst="roundRect">
            <a:avLst>
              <a:gd name="adj" fmla="val 17518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904852" y="5495510"/>
            <a:ext cx="266693" cy="19132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85842" y="5457825"/>
            <a:ext cx="1657308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Próximos Módulos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04852" y="5867399"/>
            <a:ext cx="3333666" cy="514350"/>
          </a:xfrm>
          <a:prstGeom prst="roundRect">
            <a:avLst>
              <a:gd name="adj" fmla="val 2962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1047723" y="6014561"/>
            <a:ext cx="228594" cy="22002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390615" y="6019800"/>
            <a:ext cx="2543111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33333"/>
                </a:solidFill>
              </a:rPr>
              <a:t>Módulo 18: Ferramentas Modernas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429014" y="5867399"/>
            <a:ext cx="3333666" cy="514350"/>
          </a:xfrm>
          <a:prstGeom prst="roundRect">
            <a:avLst>
              <a:gd name="adj" fmla="val 2962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4571885" y="6015990"/>
            <a:ext cx="228594" cy="217170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914777" y="6019800"/>
            <a:ext cx="2095447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33333"/>
                </a:solidFill>
              </a:rPr>
              <a:t>Módulo 19: Security Headers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953176" y="5867399"/>
            <a:ext cx="3333666" cy="514350"/>
          </a:xfrm>
          <a:prstGeom prst="roundRect">
            <a:avLst>
              <a:gd name="adj" fmla="val 2962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8096047" y="6028848"/>
            <a:ext cx="228594" cy="19145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438939" y="6019800"/>
            <a:ext cx="1781130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33333"/>
                </a:solidFill>
              </a:rPr>
              <a:t>Módulo 20: Projeto Final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