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1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Relationship Id="rId8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6-8: Formulários, Semântica HTML5 e Acessibilidade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305378"/>
            <a:ext cx="342891" cy="266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4621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4621" y="2971800"/>
            <a:ext cx="676258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Formulários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317202"/>
            <a:ext cx="342891" cy="242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29594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7673" y="2971800"/>
            <a:ext cx="100962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Semântica HTML5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41354"/>
            <a:ext cx="342891" cy="2896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4621" y="41528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67473" y="4419600"/>
            <a:ext cx="80007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Acessibilidade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41354"/>
            <a:ext cx="342891" cy="28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2465" y="4419600"/>
            <a:ext cx="39051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7 aulas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6 – FORMULÁRIOS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interfaces interativas para recolha de dados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formulários interativos para recolha e validação de dados dos utilizadores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9017"/>
            <a:ext cx="228594" cy="177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78103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Estrutura: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61447"/>
            <a:ext cx="228594" cy="154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57178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Inputs: text, email, password, number, tel, url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409564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Atributos: placeholder, required, minlength, pattern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29162"/>
            <a:ext cx="228594" cy="14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47643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Labels &amp; for="" (acessibilidade)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5087302"/>
            <a:ext cx="228594" cy="188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8199" y="5067299"/>
            <a:ext cx="261930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Fieldset + legend, select, textarea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5474017"/>
            <a:ext cx="228594" cy="1771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8199" y="5448300"/>
            <a:ext cx="195257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Checkbox, radio, datalist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66733" y="5845016"/>
            <a:ext cx="228594" cy="1971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38199" y="5829300"/>
            <a:ext cx="317174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Novos tipos: date, time, color, range, file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66733" y="6221730"/>
            <a:ext cx="228594" cy="205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8199" y="6210299"/>
            <a:ext cx="23049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Validação nativa: :invalid CSS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6733" y="6781799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66733" y="6781799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3 aulas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809604" y="6888111"/>
            <a:ext cx="171445" cy="1493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638759" y="1866899"/>
            <a:ext cx="4886202" cy="360045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6638759" y="5657850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6199975" y="6096634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819729" y="6055994"/>
            <a:ext cx="228594" cy="1943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191195" y="5800725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Formulários bem estruturados melhoram a experiência do utilizador e a acessibilidade. Use sempre labels associadas aos inputs.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Elementos de Formulário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30642"/>
            <a:ext cx="228594" cy="177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131441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Estrutura 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859126" y="1960244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323941" y="1800225"/>
            <a:ext cx="2200219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action="" method="post"</a:t>
            </a:r>
            <a:r>
              <a:rPr sz="956" b="0">
                <a:solidFill>
                  <a:srgbClr val="333333"/>
                </a:solidFill>
              </a:rPr>
              <a:t>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33" y="2638425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2837497"/>
            <a:ext cx="228594" cy="154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2496" y="2781300"/>
            <a:ext cx="128584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Tipos de Input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52496" y="3162299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152496" y="3162299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85902" y="3162299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885902" y="3162299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email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33606" y="3162299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2733606" y="3162299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password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76578" y="3162299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876578" y="3162299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number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819529" y="3162299"/>
            <a:ext cx="54291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819529" y="3162299"/>
            <a:ext cx="54291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152496" y="3609975"/>
            <a:ext cx="54291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152496" y="3609975"/>
            <a:ext cx="54291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url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790655" y="3609975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1790655" y="3609975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search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6733" y="4248150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4427220"/>
            <a:ext cx="228594" cy="1943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52496" y="4391025"/>
            <a:ext cx="200972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Atributos de Validação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52496" y="4772025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152496" y="4772025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required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304992" y="4772025"/>
            <a:ext cx="136204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2304992" y="4772025"/>
            <a:ext cx="136204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placeholder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62280" y="4772025"/>
            <a:ext cx="116202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762280" y="4772025"/>
            <a:ext cx="116202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minlength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52496" y="5219700"/>
            <a:ext cx="116202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1152496" y="5219700"/>
            <a:ext cx="116202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maxlength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409764" y="5219700"/>
            <a:ext cx="95247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2409764" y="5219700"/>
            <a:ext cx="952476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pattern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857875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6062662"/>
            <a:ext cx="228594" cy="1428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52496" y="6000750"/>
            <a:ext cx="128584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Acessibilidade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52496" y="6381749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859126" y="6675119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1323941" y="6515100"/>
            <a:ext cx="3028874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for="email"</a:t>
            </a:r>
            <a:r>
              <a:rPr sz="956" b="0">
                <a:solidFill>
                  <a:srgbClr val="333333"/>
                </a:solidFill>
              </a:rPr>
              <a:t>&gt;</a:t>
            </a:r>
            <a:r>
              <a:rPr sz="956" b="0">
                <a:solidFill>
                  <a:srgbClr val="333333"/>
                </a:solidFill>
              </a:rPr>
              <a:t>Email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type="email" id="email" </a:t>
            </a:r>
            <a:r>
              <a:rPr sz="956" b="0">
                <a:solidFill>
                  <a:srgbClr val="333333"/>
                </a:solidFill>
              </a:rPr>
              <a:t>required</a:t>
            </a:r>
            <a:r>
              <a:rPr sz="956" b="0">
                <a:solidFill>
                  <a:srgbClr val="333333"/>
                </a:solidFill>
              </a:rPr>
              <a:t>&gt;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66733" y="7353299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7535227"/>
            <a:ext cx="228594" cy="1885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152496" y="7496174"/>
            <a:ext cx="196210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Elementos Avançados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152496" y="7877174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1152496" y="7877174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select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095447" y="7877174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2095447" y="7877174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textarea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247943" y="7877174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3247943" y="7877174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checkbox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390915" y="7877174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4390915" y="7877174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radio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52496" y="8324849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1152496" y="8324849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datalist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6733" y="8963024"/>
            <a:ext cx="5143371" cy="1019174"/>
          </a:xfrm>
          <a:prstGeom prst="roundRect">
            <a:avLst>
              <a:gd name="adj" fmla="val 1495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09604" y="9140666"/>
            <a:ext cx="228594" cy="19716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152496" y="9105899"/>
            <a:ext cx="1752556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Novos Tipos HTML5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152496" y="9486900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1152496" y="9486900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date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885902" y="9486900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1885902" y="9486900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time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628834" y="9486900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2628834" y="9486900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color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467013" y="9486900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3467013" y="9486900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range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305192" y="9486900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4305192" y="9486900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file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66733" y="10315575"/>
            <a:ext cx="5143371" cy="1076325"/>
          </a:xfrm>
          <a:prstGeom prst="roundRect">
            <a:avLst>
              <a:gd name="adj" fmla="val 7079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ound Same Side Corner Rectangle 72"/>
          <p:cNvSpPr/>
          <p:nvPr/>
        </p:nvSpPr>
        <p:spPr>
          <a:xfrm rot="16200000">
            <a:off x="194611" y="10787697"/>
            <a:ext cx="10763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47703" y="10493216"/>
            <a:ext cx="228594" cy="19716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19169" y="104584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169" y="10772775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formulário de reserva de hostel com validação nativa (sem JavaScript)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95847" y="1371600"/>
            <a:ext cx="5429114" cy="494347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6095847" y="6505575"/>
            <a:ext cx="5429114" cy="369569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Rounded Rectangle 78"/>
          <p:cNvSpPr/>
          <p:nvPr/>
        </p:nvSpPr>
        <p:spPr>
          <a:xfrm>
            <a:off x="6095847" y="10401300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Round Same Side Corner Rectangle 79"/>
          <p:cNvSpPr/>
          <p:nvPr/>
        </p:nvSpPr>
        <p:spPr>
          <a:xfrm rot="16200000">
            <a:off x="5780888" y="107162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6276818" y="10685144"/>
            <a:ext cx="228594" cy="19430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648283" y="10544175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 validação nativa com CSS :invalid permite estilizar campos inválidos sem JavaScript, melhorando a experiência do utilizador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7 – SEMÂNTICA HTML5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Estruturando conteúdo com significado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usar tags semânticas para estruturar conteúdo de forma significativa e acessível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4043362"/>
            <a:ext cx="228594" cy="142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4000500"/>
            <a:ext cx="78103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Estrutura: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4864417"/>
            <a:ext cx="228594" cy="177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4829175"/>
            <a:ext cx="82865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Conteúdo: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52368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5210174"/>
            <a:ext cx="87627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Destaque: </a:t>
            </a:r>
            <a:r>
              <a:rPr sz="1196" b="0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6853" y="5210174"/>
            <a:ext cx="47623" cy="238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5626417"/>
            <a:ext cx="228594" cy="1771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8199" y="5591175"/>
            <a:ext cx="202877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Outline algorithm (teoria)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7648574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66733" y="7648574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7754886"/>
            <a:ext cx="171445" cy="1493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38759" y="1428750"/>
            <a:ext cx="4886202" cy="558164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638759" y="7200900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6323800" y="75158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7484744"/>
            <a:ext cx="228594" cy="1943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91195" y="7343775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Tags semânticas melhoram a acessibilidade, SEO e a compreensão do código por outros programadores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Tags Semânticas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47787"/>
            <a:ext cx="228594" cy="14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83817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Estrutura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990575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2238319" y="1666874"/>
            <a:ext cx="100009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333666" y="1666874"/>
            <a:ext cx="152396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1152496" y="2114550"/>
            <a:ext cx="75245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2000199" y="2114550"/>
            <a:ext cx="685782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2781230" y="2114550"/>
            <a:ext cx="137156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4248043" y="2114550"/>
            <a:ext cx="79055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66733" y="2800350"/>
            <a:ext cx="5143371" cy="2486025"/>
          </a:xfrm>
          <a:prstGeom prst="roundRect">
            <a:avLst>
              <a:gd name="adj" fmla="val 613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2987992"/>
            <a:ext cx="228594" cy="177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52496" y="2943225"/>
            <a:ext cx="88580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Conteúdo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52496" y="3324225"/>
            <a:ext cx="1695407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943151" y="3324225"/>
            <a:ext cx="94295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1152496" y="3771900"/>
            <a:ext cx="4514737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16226" y="4408170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323941" y="3886200"/>
            <a:ext cx="4200419" cy="11430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Pastel de nata tradicional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6733" y="5476875"/>
            <a:ext cx="5143371" cy="1571625"/>
          </a:xfrm>
          <a:prstGeom prst="roundRect">
            <a:avLst>
              <a:gd name="adj" fmla="val 969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5655944"/>
            <a:ext cx="228594" cy="19430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2496" y="5619750"/>
            <a:ext cx="84770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Destaque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52496" y="6000750"/>
            <a:ext cx="1362040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1266793" y="6076950"/>
            <a:ext cx="1133446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609784" y="6000750"/>
            <a:ext cx="113344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3838479" y="6000750"/>
            <a:ext cx="81912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1152496" y="6448425"/>
            <a:ext cx="4514737" cy="4572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 Same Side Corner Rectangle 29"/>
          <p:cNvSpPr/>
          <p:nvPr/>
        </p:nvSpPr>
        <p:spPr>
          <a:xfrm rot="16200000">
            <a:off x="973426" y="6627495"/>
            <a:ext cx="4572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23941" y="6562725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Receita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Ingredientes e preparação...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6733" y="7238999"/>
            <a:ext cx="5143371" cy="1809749"/>
          </a:xfrm>
          <a:prstGeom prst="roundRect">
            <a:avLst>
              <a:gd name="adj" fmla="val 84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7426642"/>
            <a:ext cx="228594" cy="17716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52496" y="7381874"/>
            <a:ext cx="160968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Outline Algorithm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52496" y="7762874"/>
            <a:ext cx="4514737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630526" y="8284844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1323941" y="78771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Define a estrutura hierárquica do documento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23941" y="81057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Criado automaticamente pelo navegador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23941" y="83343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Baseado em tags de título e secções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3941" y="85629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Melhora acessibilidade e SEO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66733" y="9429750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 Same Side Corner Rectangle 41"/>
          <p:cNvSpPr/>
          <p:nvPr/>
        </p:nvSpPr>
        <p:spPr>
          <a:xfrm rot="16200000">
            <a:off x="313673" y="9782810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47703" y="9607391"/>
            <a:ext cx="228594" cy="19716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19169" y="95726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169" y="98869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Refactor da página "pastel de nata" com tags semânticas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5847" y="1143000"/>
            <a:ext cx="5429114" cy="27146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095847" y="4048124"/>
            <a:ext cx="5429114" cy="635317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6095847" y="10591799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 Same Side Corner Rectangle 48"/>
          <p:cNvSpPr/>
          <p:nvPr/>
        </p:nvSpPr>
        <p:spPr>
          <a:xfrm rot="16200000">
            <a:off x="5780888" y="1090675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276818" y="10875644"/>
            <a:ext cx="228594" cy="1943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648283" y="10734674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Tags semânticas ajudam os motores de busca e leitores de ecrã a compreender melhor a estrutura e o conteúdo da página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