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61" r:id="rId12"/>
    <p:sldId id="262" r:id="rId13"/>
    <p:sldId id="263" r:id="rId14"/>
    <p:sldId id="264" r:id="rId15"/>
    <p:sldId id="265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66" r:id="rId24"/>
    <p:sldId id="267" r:id="rId25"/>
    <p:sldId id="288" r:id="rId26"/>
    <p:sldId id="289" r:id="rId27"/>
    <p:sldId id="290" r:id="rId28"/>
    <p:sldId id="291" r:id="rId29"/>
    <p:sldId id="292" r:id="rId30"/>
    <p:sldId id="294" r:id="rId31"/>
    <p:sldId id="295" r:id="rId32"/>
    <p:sldId id="293" r:id="rId33"/>
    <p:sldId id="296" r:id="rId34"/>
    <p:sldId id="297" r:id="rId35"/>
    <p:sldId id="298" r:id="rId36"/>
    <p:sldId id="299" r:id="rId37"/>
    <p:sldId id="30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BDF52-55D1-4C91-A451-7EFE3953387F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5840D-4148-4188-A7BE-4446D1F46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ED69A-FF1A-4371-AA38-F988B52CF11B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B00EB-4678-47A6-BC3E-47991D4AD6A7}" type="slidenum">
              <a:rPr lang="en-US"/>
              <a:pPr/>
              <a:t>23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A3B27A-C396-4E5D-B4CE-9A3A623B53D4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FAB67-2D4D-4640-B0D4-CEFE4F7A2F04}" type="slidenum">
              <a:rPr lang="en-US"/>
              <a:pPr/>
              <a:t>18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5634-A356-44CF-9BEC-7C7BA487EC24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607-565D-4A90-A003-BD20BBDEC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5634-A356-44CF-9BEC-7C7BA487EC24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607-565D-4A90-A003-BD20BBDEC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5634-A356-44CF-9BEC-7C7BA487EC24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607-565D-4A90-A003-BD20BBDEC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967" y="2961085"/>
            <a:ext cx="8610600" cy="201215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7728"/>
            <a:ext cx="2713567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 err="1">
                <a:solidFill>
                  <a:srgbClr val="336699"/>
                </a:solidFill>
                <a:latin typeface="Helvetica" pitchFamily="-84" charset="0"/>
              </a:rPr>
              <a:t>Silberschatz</a:t>
            </a: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517" y="6613922"/>
            <a:ext cx="2659692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1267" y="4157663"/>
            <a:ext cx="2061633" cy="1594247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742" y="4024313"/>
            <a:ext cx="2336800" cy="1870472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5634-A356-44CF-9BEC-7C7BA487EC24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607-565D-4A90-A003-BD20BBDEC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5634-A356-44CF-9BEC-7C7BA487EC24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607-565D-4A90-A003-BD20BBDEC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5634-A356-44CF-9BEC-7C7BA487EC24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607-565D-4A90-A003-BD20BBDEC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5634-A356-44CF-9BEC-7C7BA487EC24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607-565D-4A90-A003-BD20BBDEC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5634-A356-44CF-9BEC-7C7BA487EC24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607-565D-4A90-A003-BD20BBDEC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5634-A356-44CF-9BEC-7C7BA487EC24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607-565D-4A90-A003-BD20BBDEC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5634-A356-44CF-9BEC-7C7BA487EC24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607-565D-4A90-A003-BD20BBDEC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5634-A356-44CF-9BEC-7C7BA487EC24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607-565D-4A90-A003-BD20BBDEC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5634-A356-44CF-9BEC-7C7BA487EC24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D7607-565D-4A90-A003-BD20BBDEC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647"/>
          </a:xfrm>
        </p:spPr>
        <p:txBody>
          <a:bodyPr/>
          <a:lstStyle/>
          <a:p>
            <a:pPr eaLnBrk="1" hangingPunct="1"/>
            <a:r>
              <a:rPr lang="en-US" dirty="0" smtClean="0"/>
              <a:t> Memory Management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Dynamic Allocation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51037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memory allocation is deferred till the process starts executing, it is known as dynamic allocation</a:t>
            </a:r>
          </a:p>
          <a:p>
            <a:r>
              <a:rPr lang="en-US" dirty="0" smtClean="0"/>
              <a:t>It means the process is loaded in memory initially with all the memory references in relative form.</a:t>
            </a:r>
          </a:p>
          <a:p>
            <a:r>
              <a:rPr lang="en-US" dirty="0" smtClean="0"/>
              <a:t>The absolute addresses in memory are calculated as an instruction in the process is executed.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534D-3272-4808-89D5-27C57F5D58C0}" type="slidenum">
              <a:rPr lang="en-US"/>
              <a:pPr/>
              <a:t>11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885112" cy="962025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/>
              <a:t>Memory Management Requirements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460875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dirty="0"/>
              <a:t>Relocation</a:t>
            </a:r>
          </a:p>
          <a:p>
            <a:pPr lvl="1"/>
            <a:r>
              <a:rPr lang="en-US" dirty="0"/>
              <a:t>programmer cannot know where the program will be placed in memory when it is executed</a:t>
            </a:r>
          </a:p>
          <a:p>
            <a:pPr lvl="1"/>
            <a:r>
              <a:rPr lang="en-US" dirty="0"/>
              <a:t>a process may be (often) </a:t>
            </a:r>
            <a:r>
              <a:rPr lang="en-US" dirty="0">
                <a:solidFill>
                  <a:schemeClr val="hlink"/>
                </a:solidFill>
              </a:rPr>
              <a:t>relocated</a:t>
            </a:r>
            <a:r>
              <a:rPr lang="en-US" dirty="0"/>
              <a:t> in main memory due to swapping</a:t>
            </a:r>
          </a:p>
          <a:p>
            <a:pPr lvl="1"/>
            <a:r>
              <a:rPr lang="en-US" dirty="0"/>
              <a:t>swapping enables the OS to have a larger pool of ready-to-execute processes </a:t>
            </a:r>
          </a:p>
          <a:p>
            <a:pPr lvl="1"/>
            <a:r>
              <a:rPr lang="en-US" dirty="0"/>
              <a:t>memory references in code (for both instructions and data) must be translated to actual physical memory address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10C9-C92C-4089-AA46-A46D9348E1D1}" type="slidenum">
              <a:rPr lang="en-US"/>
              <a:pPr/>
              <a:t>12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Memory Management Requirements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525963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Protection</a:t>
            </a:r>
          </a:p>
          <a:p>
            <a:pPr lvl="1" algn="just"/>
            <a:r>
              <a:rPr lang="en-US" dirty="0"/>
              <a:t>processes should not be able to reference memory locations in another process without permission</a:t>
            </a:r>
          </a:p>
          <a:p>
            <a:pPr lvl="1" algn="just"/>
            <a:r>
              <a:rPr lang="en-US" dirty="0"/>
              <a:t>impossible to check addresses at compile time in programs since the program could be relocated</a:t>
            </a:r>
          </a:p>
          <a:p>
            <a:pPr lvl="1" algn="just"/>
            <a:r>
              <a:rPr lang="en-US" dirty="0"/>
              <a:t>address references must be checked at run time by hardware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AC34-9B1C-4A7B-961B-2E0888D60E7C}" type="slidenum">
              <a:rPr lang="en-US"/>
              <a:pPr/>
              <a:t>13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Memory Management Requirements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229600" cy="4525963"/>
          </a:xfrm>
          <a:noFill/>
          <a:ln/>
        </p:spPr>
        <p:txBody>
          <a:bodyPr lIns="90488" tIns="44450" rIns="90488" bIns="44450"/>
          <a:lstStyle/>
          <a:p>
            <a:pPr algn="just"/>
            <a:r>
              <a:rPr lang="en-US" dirty="0"/>
              <a:t>Sharing</a:t>
            </a:r>
          </a:p>
          <a:p>
            <a:pPr lvl="1" algn="just"/>
            <a:r>
              <a:rPr lang="en-US" dirty="0"/>
              <a:t>must allow several processes to access a common portion of main memory without compromising protection</a:t>
            </a:r>
          </a:p>
          <a:p>
            <a:pPr lvl="2" algn="just"/>
            <a:r>
              <a:rPr lang="en-US" dirty="0"/>
              <a:t>cooperating processes may need to share access to the same data structure</a:t>
            </a:r>
          </a:p>
          <a:p>
            <a:pPr lvl="2" algn="just"/>
            <a:r>
              <a:rPr lang="en-US" dirty="0"/>
              <a:t>better to allow each process to access the same copy of the program rather than have their own separate copy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7859-4063-4E9A-897D-2D16728A5714}" type="slidenum">
              <a:rPr lang="en-US"/>
              <a:pPr/>
              <a:t>14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Memory Management Requirements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229600" cy="4525963"/>
          </a:xfrm>
          <a:noFill/>
          <a:ln/>
        </p:spPr>
        <p:txBody>
          <a:bodyPr lIns="90488" tIns="44450" rIns="90488" bIns="44450"/>
          <a:lstStyle/>
          <a:p>
            <a:pPr algn="just"/>
            <a:r>
              <a:rPr lang="en-US" dirty="0"/>
              <a:t>Logical Organization</a:t>
            </a:r>
          </a:p>
          <a:p>
            <a:pPr lvl="1" algn="just"/>
            <a:r>
              <a:rPr lang="en-US" dirty="0"/>
              <a:t>users write programs in modules with different characteristics </a:t>
            </a:r>
          </a:p>
          <a:p>
            <a:pPr lvl="2" algn="just"/>
            <a:r>
              <a:rPr lang="en-US" dirty="0"/>
              <a:t>instruction modules are execute-only</a:t>
            </a:r>
          </a:p>
          <a:p>
            <a:pPr lvl="2" algn="just"/>
            <a:r>
              <a:rPr lang="en-US" dirty="0"/>
              <a:t>data modules are either read-only or read/write</a:t>
            </a:r>
          </a:p>
          <a:p>
            <a:pPr lvl="2" algn="just"/>
            <a:r>
              <a:rPr lang="en-US" dirty="0"/>
              <a:t>some modules are private others are public</a:t>
            </a:r>
          </a:p>
          <a:p>
            <a:pPr lvl="1" algn="just"/>
            <a:r>
              <a:rPr lang="en-US" dirty="0"/>
              <a:t>To effectively deal with user programs, the OS and hardware should support a basic form of module to provide the required protection and sharing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D2F-5820-4448-B083-85D8C09985BA}" type="slidenum">
              <a:rPr lang="en-US"/>
              <a:pPr/>
              <a:t>15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Memory Management Requirements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534400" cy="4525963"/>
          </a:xfrm>
          <a:noFill/>
          <a:ln/>
        </p:spPr>
        <p:txBody>
          <a:bodyPr lIns="90488" tIns="44450" rIns="90488" bIns="44450"/>
          <a:lstStyle/>
          <a:p>
            <a:pPr algn="just"/>
            <a:r>
              <a:rPr lang="en-US" dirty="0"/>
              <a:t>Physical Organization</a:t>
            </a:r>
          </a:p>
          <a:p>
            <a:pPr lvl="1" algn="just"/>
            <a:r>
              <a:rPr lang="en-US" dirty="0"/>
              <a:t>secondary memory is the long term store for programs and data while main memory holds program and data currently in use</a:t>
            </a:r>
          </a:p>
          <a:p>
            <a:pPr lvl="1" algn="just"/>
            <a:r>
              <a:rPr lang="en-US" dirty="0"/>
              <a:t>moving information between these two levels of memory is a major concern of memory management (OS)</a:t>
            </a:r>
          </a:p>
          <a:p>
            <a:pPr lvl="2" algn="just"/>
            <a:r>
              <a:rPr lang="en-US" dirty="0"/>
              <a:t>it is highly inefficient to leave this responsibility to the application programmer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Usually a program resides on a disk</a:t>
            </a:r>
          </a:p>
          <a:p>
            <a:r>
              <a:rPr lang="en-US" dirty="0" smtClean="0"/>
              <a:t>To be executed it must be brought into memory</a:t>
            </a:r>
          </a:p>
          <a:p>
            <a:r>
              <a:rPr lang="en-US" dirty="0" smtClean="0"/>
              <a:t>Processes on disk which are waiting to be brought into memory for execution forms the </a:t>
            </a:r>
            <a:r>
              <a:rPr lang="en-US" b="1" dirty="0" smtClean="0"/>
              <a:t>input queue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2484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 smtClean="0"/>
              <a:t>The binding of instructions and data to memory</a:t>
            </a:r>
          </a:p>
          <a:p>
            <a:pPr algn="just">
              <a:buNone/>
            </a:pPr>
            <a:r>
              <a:rPr lang="en-US" dirty="0" smtClean="0"/>
              <a:t>addresses can be done at any step along the way:</a:t>
            </a:r>
          </a:p>
          <a:p>
            <a:pPr algn="just">
              <a:buNone/>
            </a:pPr>
            <a:endParaRPr lang="en-US" dirty="0" smtClean="0"/>
          </a:p>
          <a:p>
            <a:r>
              <a:rPr lang="en-US" b="1" dirty="0" smtClean="0"/>
              <a:t>Compile time : </a:t>
            </a:r>
            <a:r>
              <a:rPr lang="en-US" dirty="0" smtClean="0"/>
              <a:t>if you know at compile time where the process will reside in memory. Then </a:t>
            </a:r>
            <a:r>
              <a:rPr lang="en-US" b="1" dirty="0" smtClean="0"/>
              <a:t>absolute code </a:t>
            </a:r>
            <a:r>
              <a:rPr lang="en-US" dirty="0" smtClean="0"/>
              <a:t>can be generated</a:t>
            </a:r>
          </a:p>
          <a:p>
            <a:r>
              <a:rPr lang="en-US" b="1" dirty="0" smtClean="0"/>
              <a:t>Load time :</a:t>
            </a:r>
            <a:r>
              <a:rPr lang="en-US" dirty="0" smtClean="0"/>
              <a:t> if it is not known at compile time where the process will reside in memory, then the compiler must generate </a:t>
            </a:r>
            <a:r>
              <a:rPr lang="en-US" b="1" dirty="0" smtClean="0"/>
              <a:t>relocatable code</a:t>
            </a:r>
          </a:p>
          <a:p>
            <a:r>
              <a:rPr lang="en-US" b="1" dirty="0" smtClean="0"/>
              <a:t>Execution time: </a:t>
            </a:r>
            <a:r>
              <a:rPr lang="en-US" dirty="0" smtClean="0"/>
              <a:t>if the process can be moved during its execution from one memory segment to another, then binding must be delayed until run time.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767" y="277416"/>
            <a:ext cx="754803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Logical vs. Physical Address Space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7554"/>
            <a:ext cx="8382000" cy="509944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concept of a logical address space that is bound to a separate </a:t>
            </a:r>
            <a:r>
              <a:rPr lang="en-US" b="1" dirty="0" smtClean="0">
                <a:solidFill>
                  <a:srgbClr val="3366FF"/>
                </a:solidFill>
              </a:rPr>
              <a:t>physical address space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is central to proper memory management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Logical address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generated by the CPU; also referred to as </a:t>
            </a:r>
            <a:r>
              <a:rPr lang="en-US" b="1" dirty="0" smtClean="0">
                <a:solidFill>
                  <a:srgbClr val="3366FF"/>
                </a:solidFill>
              </a:rPr>
              <a:t>virtual address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Physical address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address seen by the memory unit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Logical address space </a:t>
            </a:r>
            <a:r>
              <a:rPr lang="en-US" dirty="0" smtClean="0"/>
              <a:t>is the set of all logical addresses generated by a program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Physical address space </a:t>
            </a:r>
            <a:r>
              <a:rPr lang="en-US" dirty="0" smtClean="0"/>
              <a:t>is the set of all physical addresses generated by a program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486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Swapping was introduced in concern with suspended processes. </a:t>
            </a:r>
          </a:p>
          <a:p>
            <a:pPr algn="just"/>
            <a:r>
              <a:rPr lang="en-US" b="1" dirty="0" smtClean="0"/>
              <a:t>Swapping plays an important role in memory management. </a:t>
            </a:r>
          </a:p>
          <a:p>
            <a:pPr algn="just"/>
            <a:r>
              <a:rPr lang="en-US" dirty="0" smtClean="0"/>
              <a:t>There are some instances in multi-programming when there is no memory for executing a new process.</a:t>
            </a:r>
          </a:p>
          <a:p>
            <a:pPr algn="just"/>
            <a:r>
              <a:rPr lang="en-US" dirty="0" smtClean="0"/>
              <a:t> In this case, if a process is taken out of memory, there will be space for a new process. </a:t>
            </a:r>
          </a:p>
          <a:p>
            <a:pPr algn="just"/>
            <a:r>
              <a:rPr lang="en-US" dirty="0" smtClean="0"/>
              <a:t>This is a good solution, but the following factors matter during the implementation.</a:t>
            </a:r>
          </a:p>
          <a:p>
            <a:pPr algn="just">
              <a:buNone/>
            </a:pPr>
            <a:r>
              <a:rPr lang="en-US" dirty="0" smtClean="0"/>
              <a:t>     Where will this process reside? </a:t>
            </a:r>
          </a:p>
          <a:p>
            <a:pPr algn="just">
              <a:buNone/>
            </a:pPr>
            <a:r>
              <a:rPr lang="en-US" dirty="0" smtClean="0"/>
              <a:t>     Which process will be taken out?</a:t>
            </a:r>
          </a:p>
          <a:p>
            <a:pPr algn="just">
              <a:buNone/>
            </a:pPr>
            <a:r>
              <a:rPr lang="en-US" dirty="0" smtClean="0"/>
              <a:t>     Where in the memory will the process be brought back?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272779"/>
            <a:ext cx="8534399" cy="497562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provide a detailed description of various ways of organizing memory hardware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discuss various memory-management techniques, including paging and segmentation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provide a detailed description of the Intel Pentium, which supports both pure segmentation and segmentation with paging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600200"/>
            <a:ext cx="396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1255216"/>
            <a:ext cx="441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help of any secondary storage (generally, hard disk) known as backing store, is taken, and the process is stored there.</a:t>
            </a:r>
            <a:r>
              <a:rPr lang="en-US" sz="2400" i="1" dirty="0" smtClean="0"/>
              <a:t> </a:t>
            </a:r>
          </a:p>
          <a:p>
            <a:pPr marL="457200" indent="-457200"/>
            <a:r>
              <a:rPr lang="en-US" sz="2400" b="1" i="1" dirty="0" smtClean="0"/>
              <a:t>       A separate </a:t>
            </a:r>
            <a:r>
              <a:rPr lang="en-US" sz="2400" b="1" dirty="0" smtClean="0"/>
              <a:t>space in the hard disk, known as </a:t>
            </a:r>
            <a:r>
              <a:rPr lang="en-US" sz="2400" b="1" i="1" dirty="0" smtClean="0"/>
              <a:t>swap space, is reserved for swapped-out processes</a:t>
            </a:r>
            <a:r>
              <a:rPr lang="en-US" sz="2400" i="1" dirty="0" smtClean="0"/>
              <a:t>. </a:t>
            </a:r>
          </a:p>
          <a:p>
            <a:endParaRPr lang="en-US" sz="2400" i="1" dirty="0" smtClean="0"/>
          </a:p>
          <a:p>
            <a:pPr marL="457200" indent="-457200">
              <a:buAutoNum type="arabicPeriod" startAt="2"/>
            </a:pPr>
            <a:r>
              <a:rPr lang="en-US" sz="2400" dirty="0" smtClean="0"/>
              <a:t>Swapping incurs the cost of</a:t>
            </a:r>
          </a:p>
          <a:p>
            <a:pPr marL="457200" indent="-457200"/>
            <a:r>
              <a:rPr lang="en-US" sz="2400" dirty="0" smtClean="0"/>
              <a:t>       implementation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11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Example: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process of size 200 MB needs to be swapped into</a:t>
            </a:r>
          </a:p>
          <a:p>
            <a:pPr>
              <a:buNone/>
            </a:pPr>
            <a:r>
              <a:rPr lang="en-US" dirty="0" smtClean="0"/>
              <a:t>the hard disk. But there is no space in memory. </a:t>
            </a:r>
          </a:p>
          <a:p>
            <a:pPr>
              <a:buNone/>
            </a:pPr>
            <a:r>
              <a:rPr lang="en-US" dirty="0" smtClean="0"/>
              <a:t>A process of size 250 MB is lying idle in memory and</a:t>
            </a:r>
          </a:p>
          <a:p>
            <a:pPr>
              <a:buNone/>
            </a:pPr>
            <a:r>
              <a:rPr lang="en-US" dirty="0" smtClean="0"/>
              <a:t>therefore, it can be swapped out. How much swap</a:t>
            </a:r>
          </a:p>
          <a:p>
            <a:pPr>
              <a:buNone/>
            </a:pPr>
            <a:r>
              <a:rPr lang="en-US" dirty="0" smtClean="0"/>
              <a:t>time is required to swap-in and swap-out the</a:t>
            </a:r>
          </a:p>
          <a:p>
            <a:pPr>
              <a:buNone/>
            </a:pPr>
            <a:r>
              <a:rPr lang="en-US" dirty="0" smtClean="0"/>
              <a:t>processes if:</a:t>
            </a:r>
          </a:p>
          <a:p>
            <a:pPr>
              <a:buNone/>
            </a:pPr>
            <a:r>
              <a:rPr lang="en-US" dirty="0" smtClean="0"/>
              <a:t>Average latency time of hard disk = 10 ms</a:t>
            </a:r>
          </a:p>
          <a:p>
            <a:pPr>
              <a:buNone/>
            </a:pPr>
            <a:r>
              <a:rPr lang="en-US" dirty="0" smtClean="0"/>
              <a:t>Transfer rate of hard disk = 60 MB/s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dirty="0" smtClean="0"/>
              <a:t>    Solution</a:t>
            </a:r>
          </a:p>
          <a:p>
            <a:pPr>
              <a:buNone/>
            </a:pPr>
            <a:endParaRPr lang="en-US" b="1" i="1" dirty="0" smtClean="0"/>
          </a:p>
          <a:p>
            <a:r>
              <a:rPr lang="en-US" dirty="0" smtClean="0"/>
              <a:t>The transfer time of the process to be swapped into hard disk = 200/60 = 3.34 s. = 3340 ms</a:t>
            </a:r>
          </a:p>
          <a:p>
            <a:r>
              <a:rPr lang="en-US" dirty="0" smtClean="0"/>
              <a:t>Therefore, the swap time of 200 MB process = 3340 +10 = 3350 ms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transfer time of the process to be swapped-out from memory = 250/60 = 4.17 s. = 4170 ms</a:t>
            </a:r>
          </a:p>
          <a:p>
            <a:r>
              <a:rPr lang="en-US" dirty="0" smtClean="0"/>
              <a:t>Therefore, the swap time of 250 MB process = 4170 +10 = 4180 ms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Total swap time = 3350 + 4180 = 7530 ms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416"/>
            <a:ext cx="80772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Relocation: Base and Limit Registers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pair of </a:t>
            </a:r>
            <a:r>
              <a:rPr lang="en-US" sz="2400" b="1" dirty="0" smtClean="0">
                <a:solidFill>
                  <a:srgbClr val="3366FF"/>
                </a:solidFill>
              </a:rPr>
              <a:t>base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</a:rPr>
              <a:t>limit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</a:rPr>
              <a:t>registers</a:t>
            </a:r>
            <a:r>
              <a:rPr lang="en-US" sz="2400" dirty="0" smtClean="0"/>
              <a:t> define the logical address space</a:t>
            </a:r>
          </a:p>
          <a:p>
            <a:r>
              <a:rPr lang="en-US" sz="2400" dirty="0" smtClean="0"/>
              <a:t>CPU must check every memory access generated in user mode to be sure it is between base and limit for that user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667000"/>
            <a:ext cx="3273425" cy="375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Hardware Address Protection with Base and Limit Registers</a:t>
            </a:r>
          </a:p>
        </p:txBody>
      </p:sp>
      <p:pic>
        <p:nvPicPr>
          <p:cNvPr id="15362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2790" b="-12790"/>
          <a:stretch>
            <a:fillRect/>
          </a:stretch>
        </p:blipFill>
        <p:spPr>
          <a:xfrm>
            <a:off x="381000" y="1600199"/>
            <a:ext cx="8305800" cy="4724401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117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Example :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A process is to be swapped-in at the location 20100 in memory. If logical addresses generated</a:t>
            </a:r>
          </a:p>
          <a:p>
            <a:pPr>
              <a:buNone/>
            </a:pPr>
            <a:r>
              <a:rPr lang="en-US" dirty="0" smtClean="0"/>
              <a:t>    by the process are 200, 345, 440, and 550, what are the corresponding physical addresses?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5440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 smtClean="0"/>
              <a:t>Solution</a:t>
            </a:r>
          </a:p>
          <a:p>
            <a:pPr>
              <a:buNone/>
            </a:pPr>
            <a:endParaRPr lang="en-US" b="1" i="1" dirty="0" smtClean="0"/>
          </a:p>
          <a:p>
            <a:pPr algn="just">
              <a:buNone/>
            </a:pPr>
            <a:r>
              <a:rPr lang="en-US" dirty="0" smtClean="0"/>
              <a:t>The relocation register will be loaded with the address</a:t>
            </a:r>
          </a:p>
          <a:p>
            <a:pPr algn="just">
              <a:buNone/>
            </a:pPr>
            <a:r>
              <a:rPr lang="en-US" dirty="0" smtClean="0"/>
              <a:t>20100. So adding the logical addresses to the</a:t>
            </a:r>
          </a:p>
          <a:p>
            <a:pPr algn="just">
              <a:buNone/>
            </a:pPr>
            <a:r>
              <a:rPr lang="en-US" dirty="0" smtClean="0"/>
              <a:t>relocation register, the corresponding physical</a:t>
            </a:r>
          </a:p>
          <a:p>
            <a:pPr algn="just">
              <a:buNone/>
            </a:pPr>
            <a:r>
              <a:rPr lang="en-US" dirty="0" smtClean="0"/>
              <a:t>addresses are as follows: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20100 + 200 = 20300</a:t>
            </a:r>
          </a:p>
          <a:p>
            <a:r>
              <a:rPr lang="en-US" dirty="0" smtClean="0"/>
              <a:t>20100 + 345 = 20445</a:t>
            </a:r>
          </a:p>
          <a:p>
            <a:r>
              <a:rPr lang="en-US" dirty="0" smtClean="0"/>
              <a:t>20100 + 440 = 20540</a:t>
            </a:r>
          </a:p>
          <a:p>
            <a:r>
              <a:rPr lang="en-US" dirty="0" smtClean="0"/>
              <a:t>20100 + 550 = 20650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Example: </a:t>
            </a:r>
          </a:p>
          <a:p>
            <a:r>
              <a:rPr lang="en-US" dirty="0" smtClean="0"/>
              <a:t>A process has relocatable code of size of 900 K. The relocation register is loaded with 40020 K and the limit register contains the address 41000 K. If the processor generates a logical address 990, where will it be located in the physical memory?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Fixed and Variable Memory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memory space is divided into fixed or variable partitions</a:t>
            </a:r>
          </a:p>
          <a:p>
            <a:r>
              <a:rPr lang="en-US" b="1" dirty="0" smtClean="0"/>
              <a:t>Fixed partitioning </a:t>
            </a:r>
            <a:r>
              <a:rPr lang="en-US" dirty="0" smtClean="0"/>
              <a:t>is a method of partitioning the memory at the time of system generation.</a:t>
            </a:r>
          </a:p>
          <a:p>
            <a:r>
              <a:rPr lang="en-US" dirty="0" smtClean="0"/>
              <a:t>In fixed partitioning, the partition size can be of fixed size as well as variable, but once fixed, it cannot be changed. </a:t>
            </a:r>
          </a:p>
          <a:p>
            <a:r>
              <a:rPr lang="en-US" b="1" dirty="0" smtClean="0"/>
              <a:t>Variable partitioning </a:t>
            </a:r>
            <a:r>
              <a:rPr lang="en-US" dirty="0" smtClean="0"/>
              <a:t>is not performed at the system generation time. In this partitioning, the number and size of the memory partition vary</a:t>
            </a:r>
          </a:p>
          <a:p>
            <a:pPr>
              <a:buNone/>
            </a:pPr>
            <a:r>
              <a:rPr lang="en-US" dirty="0" smtClean="0"/>
              <a:t>     and are created at run time, by the OS.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When a process is allocated to a partition, it may be possible that its size is less than the size </a:t>
            </a:r>
            <a:r>
              <a:rPr lang="en-US" dirty="0" smtClean="0"/>
              <a:t>of partition</a:t>
            </a:r>
            <a:r>
              <a:rPr lang="en-US" dirty="0" smtClean="0"/>
              <a:t>, leaving a space after allocation, which is unusable by any other process. </a:t>
            </a:r>
            <a:r>
              <a:rPr lang="en-US" b="1" dirty="0" smtClean="0"/>
              <a:t>This </a:t>
            </a:r>
            <a:r>
              <a:rPr lang="en-US" b="1" dirty="0" smtClean="0"/>
              <a:t>wastage of </a:t>
            </a:r>
            <a:r>
              <a:rPr lang="en-US" b="1" dirty="0" smtClean="0"/>
              <a:t>memory, internal to a partition, is known as </a:t>
            </a:r>
            <a:r>
              <a:rPr lang="en-US" b="1" i="1" dirty="0" smtClean="0"/>
              <a:t>internal fragmentation.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76AC-2E77-4428-9A95-88651F57AC00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Memory Management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15400" cy="4841875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algn="just"/>
            <a:r>
              <a:rPr lang="en-US" dirty="0"/>
              <a:t>Is the task carried out by the OS and hardware to accommodate multiple processes in main memory</a:t>
            </a:r>
          </a:p>
          <a:p>
            <a:pPr algn="just"/>
            <a:r>
              <a:rPr lang="en-US" dirty="0"/>
              <a:t>If only a few processes can be kept in main memory, then much of the time all processes will be waiting for I/O and the CPU will be idle </a:t>
            </a:r>
          </a:p>
          <a:p>
            <a:pPr algn="just"/>
            <a:r>
              <a:rPr lang="en-US" dirty="0"/>
              <a:t>Hence, memory needs to be allocated efficiently in order to pack as many processes into memory as possible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While allocating and de-allocating memory to </a:t>
            </a:r>
            <a:r>
              <a:rPr lang="en-US" dirty="0" smtClean="0"/>
              <a:t>the</a:t>
            </a:r>
          </a:p>
          <a:p>
            <a:pPr algn="just">
              <a:buNone/>
            </a:pPr>
            <a:r>
              <a:rPr lang="en-US" dirty="0" smtClean="0"/>
              <a:t>processes </a:t>
            </a:r>
            <a:r>
              <a:rPr lang="en-US" dirty="0" smtClean="0"/>
              <a:t>in partitions through </a:t>
            </a:r>
            <a:r>
              <a:rPr lang="en-US" dirty="0" smtClean="0"/>
              <a:t>various methods</a:t>
            </a:r>
            <a:r>
              <a:rPr lang="en-US" dirty="0" smtClean="0"/>
              <a:t>, </a:t>
            </a:r>
            <a:r>
              <a:rPr lang="en-US" dirty="0" smtClean="0"/>
              <a:t>it</a:t>
            </a:r>
          </a:p>
          <a:p>
            <a:pPr algn="just">
              <a:buNone/>
            </a:pPr>
            <a:r>
              <a:rPr lang="en-US" dirty="0" smtClean="0"/>
              <a:t>may </a:t>
            </a:r>
            <a:r>
              <a:rPr lang="en-US" dirty="0" smtClean="0"/>
              <a:t>be possible that there are small spaces left </a:t>
            </a:r>
            <a:r>
              <a:rPr lang="en-US" dirty="0" smtClean="0"/>
              <a:t>in</a:t>
            </a:r>
          </a:p>
          <a:p>
            <a:pPr algn="just">
              <a:buNone/>
            </a:pPr>
            <a:r>
              <a:rPr lang="en-US" dirty="0" smtClean="0"/>
              <a:t>various </a:t>
            </a:r>
            <a:r>
              <a:rPr lang="en-US" dirty="0" smtClean="0"/>
              <a:t>partitions throughout </a:t>
            </a:r>
            <a:r>
              <a:rPr lang="en-US" dirty="0" smtClean="0"/>
              <a:t>the memory</a:t>
            </a:r>
            <a:r>
              <a:rPr lang="en-US" dirty="0" smtClean="0"/>
              <a:t>, </a:t>
            </a:r>
            <a:r>
              <a:rPr lang="en-US" dirty="0" smtClean="0"/>
              <a:t>such</a:t>
            </a:r>
          </a:p>
          <a:p>
            <a:pPr algn="just">
              <a:buNone/>
            </a:pPr>
            <a:r>
              <a:rPr lang="en-US" dirty="0" smtClean="0"/>
              <a:t>that </a:t>
            </a:r>
            <a:r>
              <a:rPr lang="en-US" dirty="0" smtClean="0"/>
              <a:t>if these spaces are combined, they may </a:t>
            </a:r>
            <a:r>
              <a:rPr lang="en-US" dirty="0" smtClean="0"/>
              <a:t>satisfy</a:t>
            </a:r>
          </a:p>
          <a:p>
            <a:pPr algn="just">
              <a:buNone/>
            </a:pPr>
            <a:r>
              <a:rPr lang="en-US" dirty="0" smtClean="0"/>
              <a:t>some </a:t>
            </a:r>
            <a:r>
              <a:rPr lang="en-US" dirty="0" smtClean="0"/>
              <a:t>other process’ request.</a:t>
            </a:r>
          </a:p>
          <a:p>
            <a:pPr algn="just">
              <a:buNone/>
            </a:pPr>
            <a:r>
              <a:rPr lang="en-US" dirty="0" smtClean="0"/>
              <a:t>But these spaces cannot be combined. </a:t>
            </a:r>
            <a:r>
              <a:rPr lang="en-US" b="1" dirty="0" smtClean="0"/>
              <a:t>This </a:t>
            </a:r>
            <a:r>
              <a:rPr lang="en-US" b="1" dirty="0" smtClean="0"/>
              <a:t>total</a:t>
            </a:r>
          </a:p>
          <a:p>
            <a:pPr algn="just">
              <a:buNone/>
            </a:pPr>
            <a:r>
              <a:rPr lang="en-US" b="1" dirty="0" smtClean="0"/>
              <a:t>memory </a:t>
            </a:r>
            <a:r>
              <a:rPr lang="en-US" b="1" dirty="0" smtClean="0"/>
              <a:t>space fragmented, external to all the</a:t>
            </a:r>
          </a:p>
          <a:p>
            <a:pPr algn="just">
              <a:buNone/>
            </a:pPr>
            <a:r>
              <a:rPr lang="en-US" b="1" dirty="0" smtClean="0"/>
              <a:t>partitions, is known as </a:t>
            </a:r>
            <a:r>
              <a:rPr lang="en-US" b="1" i="1" dirty="0" smtClean="0"/>
              <a:t>external fragmentation.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/>
            <a:r>
              <a:rPr lang="en-US" b="1" dirty="0" smtClean="0"/>
              <a:t>Internal Fragmentation </a:t>
            </a:r>
            <a:r>
              <a:rPr lang="en-US" dirty="0" smtClean="0"/>
              <a:t>: allocated memory may be slightly  larger than requested memory; this size difference in memory internal to a partition, but not being used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External fragmentation : </a:t>
            </a:r>
            <a:r>
              <a:rPr lang="en-US" dirty="0" smtClean="0"/>
              <a:t>total memory space exists to satisfy a request , but it is not contiguous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external and internal fragmentation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33400"/>
            <a:ext cx="57912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Contiguous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42672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contiguous allocation method was implemented by </a:t>
            </a:r>
            <a:r>
              <a:rPr lang="en-US" dirty="0" smtClean="0"/>
              <a:t>partitioning the </a:t>
            </a:r>
            <a:r>
              <a:rPr lang="en-US" dirty="0" smtClean="0"/>
              <a:t>memory into various regions.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memory can be </a:t>
            </a:r>
            <a:r>
              <a:rPr lang="en-US" dirty="0" smtClean="0"/>
              <a:t>partitioned, using </a:t>
            </a:r>
            <a:r>
              <a:rPr lang="en-US" dirty="0" smtClean="0"/>
              <a:t>either fixed memory or variable </a:t>
            </a:r>
            <a:r>
              <a:rPr lang="en-US" dirty="0" smtClean="0"/>
              <a:t>memory partitioning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790575"/>
            <a:ext cx="41910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In this method, a process is allocated a contiguous memory in a single partition.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 smtClean="0"/>
              <a:t>, </a:t>
            </a:r>
            <a:r>
              <a:rPr lang="en-US" dirty="0" smtClean="0"/>
              <a:t>the memory </a:t>
            </a:r>
            <a:r>
              <a:rPr lang="en-US" dirty="0" smtClean="0"/>
              <a:t>partition, which fits the process, is searched and allocated. 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 smtClean="0"/>
              <a:t>memory </a:t>
            </a:r>
            <a:r>
              <a:rPr lang="en-US" b="1" dirty="0" smtClean="0"/>
              <a:t>partition, which </a:t>
            </a:r>
            <a:r>
              <a:rPr lang="en-US" b="1" dirty="0" smtClean="0"/>
              <a:t>is free to allocate, is known as a </a:t>
            </a:r>
            <a:r>
              <a:rPr lang="en-US" b="1" i="1" dirty="0" smtClean="0"/>
              <a:t>hole.</a:t>
            </a:r>
            <a:endParaRPr 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Contiguous Allocation with Fixed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458200" cy="4525963"/>
          </a:xfrm>
        </p:spPr>
        <p:txBody>
          <a:bodyPr/>
          <a:lstStyle/>
          <a:p>
            <a:r>
              <a:rPr lang="en-US" dirty="0" smtClean="0"/>
              <a:t>Fixed partitioning is a method of memory partitioning at the time of system generation. </a:t>
            </a:r>
            <a:endParaRPr lang="en-US" dirty="0" smtClean="0"/>
          </a:p>
          <a:p>
            <a:r>
              <a:rPr lang="en-US" dirty="0" smtClean="0"/>
              <a:t>The partition can </a:t>
            </a:r>
            <a:r>
              <a:rPr lang="en-US" dirty="0" smtClean="0"/>
              <a:t>be of fixed as well as variable size, but once fixed, it cannot be changed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processes P1, P2, and P3 of size 21900, 21950, and 21990 bytes, respectively, need </a:t>
            </a:r>
            <a:r>
              <a:rPr lang="en-US" dirty="0" smtClean="0"/>
              <a:t>space in </a:t>
            </a:r>
            <a:r>
              <a:rPr lang="en-US" dirty="0" smtClean="0"/>
              <a:t>the memory. If equal-sized partitions of 22000 bytes are allocated to P1, P2, and P3, </a:t>
            </a:r>
            <a:r>
              <a:rPr lang="en-US" dirty="0" smtClean="0"/>
              <a:t>will there </a:t>
            </a:r>
            <a:r>
              <a:rPr lang="en-US" dirty="0" smtClean="0"/>
              <a:t>be any fragmentation in this allocation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3733800" cy="5867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i="1" dirty="0" smtClean="0"/>
              <a:t>Solution</a:t>
            </a:r>
          </a:p>
          <a:p>
            <a:pPr algn="just"/>
            <a:r>
              <a:rPr lang="en-US" dirty="0" smtClean="0"/>
              <a:t>After allocating the partitions to the processes, the leftover space in each partition is </a:t>
            </a:r>
            <a:r>
              <a:rPr lang="en-US" dirty="0" smtClean="0"/>
              <a:t>estimated by </a:t>
            </a:r>
            <a:r>
              <a:rPr lang="en-US" dirty="0" smtClean="0"/>
              <a:t>the difference between partition size and process size. Hence,</a:t>
            </a:r>
          </a:p>
          <a:p>
            <a:pPr algn="just"/>
            <a:r>
              <a:rPr lang="en-US" dirty="0" smtClean="0"/>
              <a:t>The leftover space in the first partition = 22000 – 21900 = 100 bytes</a:t>
            </a:r>
          </a:p>
          <a:p>
            <a:pPr algn="just"/>
            <a:r>
              <a:rPr lang="en-US" dirty="0" smtClean="0"/>
              <a:t>The leftover space in the second partition = 22000 – 21950 = 50 bytes</a:t>
            </a:r>
          </a:p>
          <a:p>
            <a:pPr algn="just"/>
            <a:r>
              <a:rPr lang="en-US" dirty="0" smtClean="0"/>
              <a:t>The leftover space in the third partition = 22000 – 21990 = 10 bytes.</a:t>
            </a:r>
          </a:p>
          <a:p>
            <a:pPr algn="just"/>
            <a:r>
              <a:rPr lang="en-US" dirty="0" smtClean="0"/>
              <a:t>This leftover space in each partition is nothing but internal fragmentation, as shown in </a:t>
            </a:r>
            <a:r>
              <a:rPr lang="en-US" dirty="0" smtClean="0"/>
              <a:t>the following </a:t>
            </a:r>
            <a:r>
              <a:rPr lang="en-US" dirty="0" smtClean="0"/>
              <a:t>figure: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399" y="762000"/>
            <a:ext cx="4953001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Why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multi-programming concept of an OS gives rise to another issue known as memory management.</a:t>
            </a:r>
          </a:p>
          <a:p>
            <a:r>
              <a:rPr lang="en-US" dirty="0" smtClean="0"/>
              <a:t>Memory, as a resource, needs to be partitioned and allocated to the ready processes, such that both processor and memory can be utilized</a:t>
            </a:r>
          </a:p>
          <a:p>
            <a:pPr>
              <a:buNone/>
            </a:pPr>
            <a:r>
              <a:rPr lang="en-US" dirty="0" smtClean="0"/>
              <a:t>    efficiently.</a:t>
            </a:r>
          </a:p>
          <a:p>
            <a:r>
              <a:rPr lang="en-US" dirty="0" smtClean="0"/>
              <a:t>It is partitioned into two parts; one for the OS, and the other for the user area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user area needs to be divided into multiple parts for various user processes. </a:t>
            </a:r>
          </a:p>
          <a:p>
            <a:r>
              <a:rPr lang="en-US" dirty="0" smtClean="0"/>
              <a:t>This division of memory for processes needs proper management, including its efficient allocation and protection. </a:t>
            </a:r>
          </a:p>
          <a:p>
            <a:r>
              <a:rPr lang="en-US" dirty="0" smtClean="0"/>
              <a:t>Memory management needs hardware support</a:t>
            </a:r>
          </a:p>
          <a:p>
            <a:pPr>
              <a:buNone/>
            </a:pPr>
            <a:r>
              <a:rPr lang="en-US" dirty="0" smtClean="0"/>
              <a:t>    also, therefore, </a:t>
            </a:r>
            <a:r>
              <a:rPr lang="en-US" b="1" dirty="0" smtClean="0"/>
              <a:t>the management technique also</a:t>
            </a:r>
          </a:p>
          <a:p>
            <a:pPr>
              <a:buNone/>
            </a:pPr>
            <a:r>
              <a:rPr lang="en-US" b="1" dirty="0" smtClean="0"/>
              <a:t>    depends on the hardware available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memory management issue extends from</a:t>
            </a:r>
          </a:p>
          <a:p>
            <a:pPr>
              <a:buNone/>
            </a:pPr>
            <a:r>
              <a:rPr lang="en-US" dirty="0" smtClean="0"/>
              <a:t>    basic memory management techniques to </a:t>
            </a:r>
            <a:r>
              <a:rPr lang="en-US" b="1" dirty="0" smtClean="0"/>
              <a:t>virtual memory management,</a:t>
            </a:r>
            <a:r>
              <a:rPr lang="en-US" dirty="0" smtClean="0"/>
              <a:t> in order to meet the challenge of </a:t>
            </a:r>
            <a:r>
              <a:rPr lang="en-US" b="1" dirty="0" smtClean="0"/>
              <a:t>huge memory requirements of processes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Therefore, there are two types of memory</a:t>
            </a:r>
          </a:p>
          <a:p>
            <a:pPr>
              <a:buNone/>
            </a:pPr>
            <a:r>
              <a:rPr lang="en-US" dirty="0" smtClean="0"/>
              <a:t>management: </a:t>
            </a:r>
          </a:p>
          <a:p>
            <a:r>
              <a:rPr lang="en-US" dirty="0" smtClean="0"/>
              <a:t>real memory(main memory) and </a:t>
            </a:r>
          </a:p>
          <a:p>
            <a:r>
              <a:rPr lang="en-US" dirty="0" smtClean="0"/>
              <a:t>virtual memory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Static and Dynamic Allocation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Memory allocation is generally performed</a:t>
            </a:r>
          </a:p>
          <a:p>
            <a:pPr>
              <a:buNone/>
            </a:pPr>
            <a:r>
              <a:rPr lang="en-US" dirty="0" smtClean="0"/>
              <a:t>through two methods:</a:t>
            </a:r>
          </a:p>
          <a:p>
            <a:r>
              <a:rPr lang="en-US" i="1" dirty="0" smtClean="0"/>
              <a:t>static allocation and </a:t>
            </a:r>
          </a:p>
          <a:p>
            <a:r>
              <a:rPr lang="en-US" i="1" dirty="0" smtClean="0"/>
              <a:t>dynamic allocation.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638800"/>
          </a:xfrm>
        </p:spPr>
        <p:txBody>
          <a:bodyPr>
            <a:normAutofit/>
          </a:bodyPr>
          <a:lstStyle/>
          <a:p>
            <a:pPr algn="just"/>
            <a:r>
              <a:rPr lang="en-US" i="1" dirty="0" smtClean="0"/>
              <a:t>In </a:t>
            </a:r>
            <a:r>
              <a:rPr lang="en-US" b="1" i="1" dirty="0" smtClean="0"/>
              <a:t>static allocation</a:t>
            </a:r>
            <a:r>
              <a:rPr lang="en-US" i="1" dirty="0" smtClean="0"/>
              <a:t>, the </a:t>
            </a:r>
            <a:r>
              <a:rPr lang="en-US" dirty="0" smtClean="0"/>
              <a:t>allocation is done before the execution of a process. There are two instances when this type of allocation is performed:</a:t>
            </a:r>
          </a:p>
          <a:p>
            <a:pPr algn="just">
              <a:buNone/>
            </a:pPr>
            <a:r>
              <a:rPr lang="en-US" dirty="0" smtClean="0"/>
              <a:t>1. When the location of the process in the memory is known at compile time, the compiler generates an </a:t>
            </a:r>
            <a:r>
              <a:rPr lang="en-US" b="1" dirty="0" smtClean="0"/>
              <a:t>absolute code </a:t>
            </a:r>
            <a:r>
              <a:rPr lang="en-US" dirty="0" smtClean="0"/>
              <a:t>for the process. </a:t>
            </a:r>
          </a:p>
          <a:p>
            <a:pPr algn="just">
              <a:buNone/>
            </a:pPr>
            <a:r>
              <a:rPr lang="en-US" dirty="0" smtClean="0"/>
              <a:t>    If the location of the process needs to be changed on the memory, </a:t>
            </a:r>
            <a:r>
              <a:rPr lang="en-US" b="1" dirty="0" smtClean="0"/>
              <a:t>the code must be recompiled.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55637"/>
            <a:ext cx="8610600" cy="45259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2. When the location of the process in the memory is not known at compile time, the compiler does not produce an actual memory address </a:t>
            </a:r>
            <a:r>
              <a:rPr lang="en-US" b="1" dirty="0" smtClean="0"/>
              <a:t>but generates a relocatable code</a:t>
            </a:r>
            <a:r>
              <a:rPr lang="en-US" dirty="0" smtClean="0"/>
              <a:t>, that is, the addresses that are relative to some known point. </a:t>
            </a:r>
          </a:p>
          <a:p>
            <a:pPr algn="just"/>
            <a:r>
              <a:rPr lang="en-US" dirty="0" smtClean="0"/>
              <a:t>With this relocatable code, it is easy to load the process to a changed location and </a:t>
            </a:r>
            <a:r>
              <a:rPr lang="en-US" b="1" dirty="0" smtClean="0"/>
              <a:t>there is no need to recompile the code. </a:t>
            </a:r>
          </a:p>
          <a:p>
            <a:pPr algn="just"/>
            <a:r>
              <a:rPr lang="en-US" dirty="0" smtClean="0"/>
              <a:t>In both cases of static allocation, </a:t>
            </a:r>
            <a:r>
              <a:rPr lang="en-US" b="1" dirty="0" smtClean="0"/>
              <a:t>size should be known before start of the execution</a:t>
            </a:r>
            <a:r>
              <a:rPr lang="en-US" dirty="0" smtClean="0"/>
              <a:t> of the process.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2064</Words>
  <Application>Microsoft Office PowerPoint</Application>
  <PresentationFormat>On-screen Show (4:3)</PresentationFormat>
  <Paragraphs>190</Paragraphs>
  <Slides>37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 Memory Management strategies</vt:lpstr>
      <vt:lpstr>Objectives</vt:lpstr>
      <vt:lpstr>Memory Management</vt:lpstr>
      <vt:lpstr>Why ?</vt:lpstr>
      <vt:lpstr>Slide 5</vt:lpstr>
      <vt:lpstr>Slide 6</vt:lpstr>
      <vt:lpstr>Static and Dynamic Allocation </vt:lpstr>
      <vt:lpstr>Slide 8</vt:lpstr>
      <vt:lpstr>Slide 9</vt:lpstr>
      <vt:lpstr>Dynamic Allocation</vt:lpstr>
      <vt:lpstr>Memory Management Requirements</vt:lpstr>
      <vt:lpstr>Memory Management Requirements</vt:lpstr>
      <vt:lpstr>Memory Management Requirements</vt:lpstr>
      <vt:lpstr>Memory Management Requirements</vt:lpstr>
      <vt:lpstr>Memory Management Requirements</vt:lpstr>
      <vt:lpstr>Address Binding</vt:lpstr>
      <vt:lpstr>Slide 17</vt:lpstr>
      <vt:lpstr>Logical vs. Physical Address Space</vt:lpstr>
      <vt:lpstr>Swapping</vt:lpstr>
      <vt:lpstr>Slide 20</vt:lpstr>
      <vt:lpstr>Slide 21</vt:lpstr>
      <vt:lpstr>Slide 22</vt:lpstr>
      <vt:lpstr>Relocation: Base and Limit Registers</vt:lpstr>
      <vt:lpstr>Hardware Address Protection with Base and Limit Registers</vt:lpstr>
      <vt:lpstr>Slide 25</vt:lpstr>
      <vt:lpstr>Slide 26</vt:lpstr>
      <vt:lpstr>Slide 27</vt:lpstr>
      <vt:lpstr>Fixed and Variable Memory Partitioning</vt:lpstr>
      <vt:lpstr>Fragmentation</vt:lpstr>
      <vt:lpstr>Slide 30</vt:lpstr>
      <vt:lpstr>Slide 31</vt:lpstr>
      <vt:lpstr>Slide 32</vt:lpstr>
      <vt:lpstr>Contiguous Memory Allocation</vt:lpstr>
      <vt:lpstr>Slide 34</vt:lpstr>
      <vt:lpstr>Contiguous Allocation with Fixed Partitioning</vt:lpstr>
      <vt:lpstr>Example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Memory Management strategies</dc:title>
  <dc:creator>nand  kumar</dc:creator>
  <cp:lastModifiedBy>nand  kumar</cp:lastModifiedBy>
  <cp:revision>68</cp:revision>
  <dcterms:created xsi:type="dcterms:W3CDTF">2017-03-29T04:52:36Z</dcterms:created>
  <dcterms:modified xsi:type="dcterms:W3CDTF">2017-04-07T03:28:14Z</dcterms:modified>
</cp:coreProperties>
</file>