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300" r:id="rId6"/>
    <p:sldId id="295" r:id="rId7"/>
    <p:sldId id="312" r:id="rId8"/>
    <p:sldId id="296" r:id="rId9"/>
    <p:sldId id="299" r:id="rId10"/>
    <p:sldId id="306" r:id="rId11"/>
    <p:sldId id="303" r:id="rId12"/>
    <p:sldId id="315" r:id="rId13"/>
    <p:sldId id="297" r:id="rId14"/>
    <p:sldId id="309" r:id="rId15"/>
    <p:sldId id="308" r:id="rId16"/>
    <p:sldId id="304" r:id="rId17"/>
    <p:sldId id="301" r:id="rId18"/>
    <p:sldId id="313" r:id="rId19"/>
    <p:sldId id="310" r:id="rId20"/>
    <p:sldId id="298" r:id="rId21"/>
    <p:sldId id="302" r:id="rId22"/>
    <p:sldId id="305" r:id="rId23"/>
    <p:sldId id="314" r:id="rId24"/>
    <p:sldId id="307" r:id="rId25"/>
    <p:sldId id="3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68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MONTE CARLO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SCL PACKAGE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C875EC-C9C8-6DBA-F2AF-1B293125FA35}"/>
              </a:ext>
            </a:extLst>
          </p:cNvPr>
          <p:cNvSpPr/>
          <p:nvPr/>
        </p:nvSpPr>
        <p:spPr>
          <a:xfrm>
            <a:off x="6505682" y="5263250"/>
            <a:ext cx="4303186" cy="131535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DONE BY:</a:t>
            </a:r>
          </a:p>
          <a:p>
            <a:pPr algn="ctr"/>
            <a:r>
              <a:rPr lang="en-IN" sz="2400" dirty="0"/>
              <a:t>DIRAVINA EI – 22PD12</a:t>
            </a:r>
          </a:p>
          <a:p>
            <a:pPr algn="ctr"/>
            <a:r>
              <a:rPr lang="en-IN" sz="2400" dirty="0"/>
              <a:t>SMRITHI L – 22PD33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0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D0D0D"/>
                </a:solidFill>
                <a:latin typeface="Arial Black" panose="020B0A04020102020204" pitchFamily="34" charset="0"/>
              </a:rPr>
              <a:t>C</a:t>
            </a:r>
            <a:r>
              <a:rPr lang="en-IN" dirty="0" err="1">
                <a:solidFill>
                  <a:srgbClr val="0D0D0D"/>
                </a:solidFill>
                <a:latin typeface="Arial Black" panose="020B0A04020102020204" pitchFamily="34" charset="0"/>
              </a:rPr>
              <a:t>onclusion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BD5B-B180-116C-58E9-795FEACC4677}"/>
              </a:ext>
            </a:extLst>
          </p:cNvPr>
          <p:cNvSpPr txBox="1"/>
          <p:nvPr/>
        </p:nvSpPr>
        <p:spPr>
          <a:xfrm>
            <a:off x="1270678" y="1388469"/>
            <a:ext cx="923967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provides insights in understanding how different sales targets and commission rates impact the total commission amount.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provides effectiveness of the commission structure in relation to sales performance.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Through sensitivity analysis, it allows users to understand how changes in variables like sales targets or commission rates affect total commission amounts.</a:t>
            </a:r>
          </a:p>
          <a:p>
            <a:pPr marL="457200" indent="-457200" rtl="0" fontAlgn="base">
              <a:spcBef>
                <a:spcPts val="0"/>
              </a:spcBef>
              <a:spcAft>
                <a:spcPts val="15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package is useful for businesses to optimize their commission structures based on expected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0191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0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b="0" i="0" u="none" strike="noStrike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Birthday Problem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BD5B-B180-116C-58E9-795FEACC4677}"/>
              </a:ext>
            </a:extLst>
          </p:cNvPr>
          <p:cNvSpPr txBox="1"/>
          <p:nvPr/>
        </p:nvSpPr>
        <p:spPr>
          <a:xfrm>
            <a:off x="2000250" y="1887194"/>
            <a:ext cx="82232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500"/>
              </a:spcBef>
              <a:spcAft>
                <a:spcPts val="1500"/>
              </a:spcAft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The code simulates the classic Birthday Problem, where it calculates the probability of at least two people sharing a birthday in a group of a given size. It runs simulations and plots the probabilities over multiple trials.</a:t>
            </a:r>
          </a:p>
        </p:txBody>
      </p:sp>
    </p:spTree>
    <p:extLst>
      <p:ext uri="{BB962C8B-B14F-4D97-AF65-F5344CB8AC3E}">
        <p14:creationId xmlns:p14="http://schemas.microsoft.com/office/powerpoint/2010/main" val="247663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446988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Mathematical Explanation of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Birthday Problem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0DEC2-26BD-C0A5-B18B-E500B756150E}"/>
              </a:ext>
            </a:extLst>
          </p:cNvPr>
          <p:cNvSpPr txBox="1"/>
          <p:nvPr/>
        </p:nvSpPr>
        <p:spPr>
          <a:xfrm>
            <a:off x="1836291" y="2075774"/>
            <a:ext cx="81707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Birthday Problem is a classic probability problem that asks: "What is the probability that, in a group of n people, at least two of them have the same birthday?“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Birthdays are equally likely to occur on any day of the year, disregarding leap years.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problem asks for the probability of at least two people sharing a birthday, not a specific pair.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0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98" y="534256"/>
            <a:ext cx="9601200" cy="13356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Birthday Problem</a:t>
            </a:r>
            <a:b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  <a:ea typeface="Cambria Math" panose="02040503050406030204" pitchFamily="18" charset="0"/>
              </a:rPr>
              <a:t>Approach</a:t>
            </a:r>
            <a:b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0DEC2-26BD-C0A5-B18B-E500B756150E}"/>
              </a:ext>
            </a:extLst>
          </p:cNvPr>
          <p:cNvSpPr txBox="1"/>
          <p:nvPr/>
        </p:nvSpPr>
        <p:spPr>
          <a:xfrm>
            <a:off x="659880" y="1571946"/>
            <a:ext cx="11124578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 of No Shared Birthday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 of At Least One Shared Birthday</a:t>
            </a:r>
          </a:p>
          <a:p>
            <a:pPr marL="457200" indent="-457200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final probability formula for at least two people sharing a birthday in a group of n people is: </a:t>
            </a:r>
          </a:p>
          <a:p>
            <a:pPr marL="457200" indent="-457200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P(At least 2 people share a birthday) = 1-             (365/365)*(364/365)*(363/365)*....*(365-(n-1))/365 </a:t>
            </a:r>
          </a:p>
          <a:p>
            <a:pPr marL="457200" indent="-457200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Simulation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The problem can also be simulated by generating random birthdays for n people multiple times and counting the occurrences where at least two people share a birthday.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82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446988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Mathematical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Methods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used in 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Birthday Problem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13C41-F145-90A4-5649-E0A46BD04556}"/>
              </a:ext>
            </a:extLst>
          </p:cNvPr>
          <p:cNvSpPr txBox="1"/>
          <p:nvPr/>
        </p:nvSpPr>
        <p:spPr>
          <a:xfrm>
            <a:off x="2106202" y="2393879"/>
            <a:ext cx="70403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Simulations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 Calculation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Statistical Analysis</a:t>
            </a:r>
            <a:endParaRPr lang="en-IN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2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446988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Visualization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B30EE-3C5C-1E50-39E8-A660B8C3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87" y="1673538"/>
            <a:ext cx="9912849" cy="482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1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446988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Conclusion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13C41-F145-90A4-5649-E0A46BD04556}"/>
              </a:ext>
            </a:extLst>
          </p:cNvPr>
          <p:cNvSpPr txBox="1"/>
          <p:nvPr/>
        </p:nvSpPr>
        <p:spPr>
          <a:xfrm>
            <a:off x="2106202" y="2393879"/>
            <a:ext cx="76953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illustrates the concept of probability and the counterintuitive result where the probability is higher than expected.</a:t>
            </a:r>
          </a:p>
          <a:p>
            <a:pPr marL="457200" indent="-457200" rtl="0" fontAlgn="base">
              <a:spcBef>
                <a:spcPts val="0"/>
              </a:spcBef>
              <a:spcAft>
                <a:spcPts val="15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Useful for understanding and visualizing probability concepts in a simple, relatable scenario.</a:t>
            </a:r>
          </a:p>
        </p:txBody>
      </p:sp>
    </p:spTree>
    <p:extLst>
      <p:ext uri="{BB962C8B-B14F-4D97-AF65-F5344CB8AC3E}">
        <p14:creationId xmlns:p14="http://schemas.microsoft.com/office/powerpoint/2010/main" val="225535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446988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IN" sz="3600" b="0" i="0" u="none" strike="noStrike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Monty Hall Problem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BD5B-B180-116C-58E9-795FEACC4677}"/>
              </a:ext>
            </a:extLst>
          </p:cNvPr>
          <p:cNvSpPr txBox="1"/>
          <p:nvPr/>
        </p:nvSpPr>
        <p:spPr>
          <a:xfrm>
            <a:off x="2000250" y="1887194"/>
            <a:ext cx="822325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500"/>
              </a:spcBef>
              <a:spcAft>
                <a:spcPts val="1500"/>
              </a:spcAft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The Monty Hall Problem simulation analyzes the famous probability puzzle. It calculates the winning probabilities when a contestant chooses to switch or stick with their initial choice in a game show scenario with three doors.</a:t>
            </a:r>
          </a:p>
          <a:p>
            <a:pPr rtl="0" fontAlgn="base">
              <a:spcBef>
                <a:spcPts val="1500"/>
              </a:spcBef>
              <a:spcAft>
                <a:spcPts val="1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5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446988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Mathematical Explanation of Monty Hall Problem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0DEC2-26BD-C0A5-B18B-E500B756150E}"/>
              </a:ext>
            </a:extLst>
          </p:cNvPr>
          <p:cNvSpPr txBox="1"/>
          <p:nvPr/>
        </p:nvSpPr>
        <p:spPr>
          <a:xfrm>
            <a:off x="1666910" y="2250435"/>
            <a:ext cx="88899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 puzzle based on a game show scenario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game show host presents the contestant with three doors. Behind one door is a valuable prize (the car), and behind the other two are less valuable prizes (goats).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contestant picks one door, and then the host, who knows what's behind each door, opens another door that does not contain the car, revealing a goat.</a:t>
            </a:r>
          </a:p>
          <a:p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0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08" y="138763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Strategies and Analysis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F2CA2-0914-A2B1-E683-72CD3EC2DB4D}"/>
              </a:ext>
            </a:extLst>
          </p:cNvPr>
          <p:cNvSpPr txBox="1"/>
          <p:nvPr/>
        </p:nvSpPr>
        <p:spPr>
          <a:xfrm>
            <a:off x="811659" y="1318022"/>
            <a:ext cx="1091115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Sticking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If the contestant sticks with their original choice, their chance of winning is simply the probability that they initially picked the car, which is 1/3 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Switching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If the contestant switches doors after the host reveals a goat, the probability of winning increases.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 Initially, the chance of picking the car is 1/3 and the chance of picking a goat is 2/3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When the host reveals a goat, the 2/3 probability of initially picking a goat gets consolidated into the unopened door.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So, when given the option to switch, the probability of winning by switching becomes 2/3 while the probability of winning by sticking remains 1/3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6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094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</a:t>
            </a:r>
            <a:r>
              <a:rPr lang="en-IN" dirty="0">
                <a:latin typeface="Arial Black" panose="020B0A04020102020204" pitchFamily="34" charset="0"/>
              </a:rPr>
              <a:t>HAT IS MONTE CARLO SIMULATION?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BD5B-B180-116C-58E9-795FEACC4677}"/>
              </a:ext>
            </a:extLst>
          </p:cNvPr>
          <p:cNvSpPr txBox="1"/>
          <p:nvPr/>
        </p:nvSpPr>
        <p:spPr>
          <a:xfrm>
            <a:off x="2012950" y="1696694"/>
            <a:ext cx="83454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A Monte Carlo simulation is used to model the probability of different outcomes in a process that cannot easily be predicted due to the intervention of random variables. It is a technique used to understand the impact of risk and uncertainty from which we can make  informed decision.</a:t>
            </a:r>
            <a:endParaRPr lang="en-IN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1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712" y="580552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Mathematical Method used in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Monty Hall Problem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68FD0-B3A9-C71B-6CE7-C39CE24F7A11}"/>
              </a:ext>
            </a:extLst>
          </p:cNvPr>
          <p:cNvSpPr txBox="1"/>
          <p:nvPr/>
        </p:nvSpPr>
        <p:spPr>
          <a:xfrm>
            <a:off x="2229492" y="2989780"/>
            <a:ext cx="7962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Simulations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Conditional Probability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Statistical Analysis</a:t>
            </a:r>
            <a:endParaRPr lang="en-IN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7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00" y="160180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Visualization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7816A-CDF6-EFB5-A117-A9378DA0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013" y="1353246"/>
            <a:ext cx="6394585" cy="50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446988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Conclusion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13C41-F145-90A4-5649-E0A46BD04556}"/>
              </a:ext>
            </a:extLst>
          </p:cNvPr>
          <p:cNvSpPr txBox="1"/>
          <p:nvPr/>
        </p:nvSpPr>
        <p:spPr>
          <a:xfrm>
            <a:off x="1279525" y="1548147"/>
            <a:ext cx="9370031" cy="502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Despite the intuition that both unopened doors should have equal probabilities after the host reveals a goat, the math shows that switching doors gives a 2/3 chance of winning, while sticking only gives 1/3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Demonstrates the counterintuitive probability scenario in the Monty Hall game show problem.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Through simulations, it shows the advantage of switching doors in the game.</a:t>
            </a:r>
          </a:p>
          <a:p>
            <a:pPr marL="457200" indent="-457200" rtl="0" fontAlgn="base">
              <a:spcBef>
                <a:spcPts val="0"/>
              </a:spcBef>
              <a:spcAft>
                <a:spcPts val="15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Useful for illustrating conditional probability and strategic decision-making in a fun, engaging way.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7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094"/>
            <a:ext cx="10058400" cy="1371600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BD5B-B180-116C-58E9-795FEACC4677}"/>
              </a:ext>
            </a:extLst>
          </p:cNvPr>
          <p:cNvSpPr txBox="1"/>
          <p:nvPr/>
        </p:nvSpPr>
        <p:spPr>
          <a:xfrm>
            <a:off x="2012950" y="1455394"/>
            <a:ext cx="8166100" cy="5316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The Scientific Computing Lab Package presented here offers simulations and analyses for three application problems: </a:t>
            </a:r>
          </a:p>
          <a:p>
            <a:pPr marL="571500" indent="-571500" rtl="0"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v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Budget for Sales Commissions</a:t>
            </a:r>
          </a:p>
          <a:p>
            <a:pPr marL="571500" indent="-571500" rtl="0"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v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Birthday Problem</a:t>
            </a:r>
          </a:p>
          <a:p>
            <a:pPr marL="571500" indent="-571500" rtl="0"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v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Monty Hall Problem.</a:t>
            </a:r>
          </a:p>
          <a:p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62" y="140159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PYTHON LIBRARIES USED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BD5B-B180-116C-58E9-795FEACC4677}"/>
              </a:ext>
            </a:extLst>
          </p:cNvPr>
          <p:cNvSpPr txBox="1"/>
          <p:nvPr/>
        </p:nvSpPr>
        <p:spPr>
          <a:xfrm>
            <a:off x="619874" y="962235"/>
            <a:ext cx="10952252" cy="620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random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generating random numbers for simulations.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math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mathematical operations.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matplotlib.pyplot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creating plots and data visualization.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pandas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data manipulation and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analysis,particularly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working with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DataFrames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rtl="0" fontAlgn="base">
              <a:spcBef>
                <a:spcPts val="0"/>
              </a:spcBef>
              <a:spcAft>
                <a:spcPts val="150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numerical computing, especially arrays and mathematical operations.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scipy.stats.t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the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scipy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library, used for calculating t-statistics and related functions.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seaborn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 rtl="0" fontAlgn="base">
              <a:spcBef>
                <a:spcPts val="0"/>
              </a:spcBef>
              <a:spcAft>
                <a:spcPts val="150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Third-party library based on matplotlib, used for statistical data visualization.</a:t>
            </a:r>
          </a:p>
          <a:p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8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0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b="0" i="0" u="none" strike="noStrike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Budget for Sales Commissions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BD5B-B180-116C-58E9-795FEACC4677}"/>
              </a:ext>
            </a:extLst>
          </p:cNvPr>
          <p:cNvSpPr txBox="1"/>
          <p:nvPr/>
        </p:nvSpPr>
        <p:spPr>
          <a:xfrm>
            <a:off x="2012950" y="1455394"/>
            <a:ext cx="85534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500"/>
              </a:spcBef>
              <a:spcAft>
                <a:spcPts val="1500"/>
              </a:spcAft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This simulation-based approach calculates total commission amounts in a sales scenario by generating random sales data based on target values and probabilities. It computes commissions based on percentage-to-target achieved by sales reps, providing insights into commission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57932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446988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Mathematical Explanation of Budget for Sales Commissions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0DEC2-26BD-C0A5-B18B-E500B756150E}"/>
              </a:ext>
            </a:extLst>
          </p:cNvPr>
          <p:cNvSpPr txBox="1"/>
          <p:nvPr/>
        </p:nvSpPr>
        <p:spPr>
          <a:xfrm>
            <a:off x="1065730" y="1993581"/>
            <a:ext cx="942418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Generating Random Variables</a:t>
            </a:r>
            <a:endParaRPr lang="en-IN" sz="2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list of possible sales target values and the probabilities associated  with each sales target  and average and standard deviation used for generating the percentage to target </a:t>
            </a:r>
          </a:p>
          <a:p>
            <a:pPr lvl="1"/>
            <a:endParaRPr lang="en-US" sz="24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Calculating Commission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IN" sz="28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I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Sales =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∑(Percent to 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Target×Sales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Target​)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Total Commission Amount = ∑(Commission Rate; ×Sales)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8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endParaRPr lang="en-IN" sz="28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b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5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446988"/>
            <a:ext cx="9601200" cy="1440206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Mathematical Explanation of Budget for Sales Commissions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0DEC2-26BD-C0A5-B18B-E500B756150E}"/>
              </a:ext>
            </a:extLst>
          </p:cNvPr>
          <p:cNvSpPr txBox="1"/>
          <p:nvPr/>
        </p:nvSpPr>
        <p:spPr>
          <a:xfrm>
            <a:off x="1065730" y="1993581"/>
            <a:ext cx="94241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Simulation</a:t>
            </a:r>
          </a:p>
          <a:p>
            <a:pPr lvl="1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simulation calculates sales based on a percentage-to-target achieved by sales  representatives. This percentage is generated randomly from a normal distribution with a mean of 1 and a standard deviation of 0.1.</a:t>
            </a:r>
          </a:p>
          <a:p>
            <a:pPr lvl="1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Using this simulated sales data, commission rates are applied</a:t>
            </a:r>
            <a:endParaRPr lang="en-IN" sz="28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7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18538"/>
            <a:ext cx="9601200" cy="9817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Mathematical Methods Used in </a:t>
            </a:r>
            <a:r>
              <a:rPr lang="en-IN" b="1" dirty="0">
                <a:solidFill>
                  <a:schemeClr val="tx1"/>
                </a:solidFill>
                <a:latin typeface="Arial Black" panose="020B0A04020102020204" pitchFamily="34" charset="0"/>
              </a:rPr>
              <a:t>Budget for Sales Commissions: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0DEC2-26BD-C0A5-B18B-E500B756150E}"/>
              </a:ext>
            </a:extLst>
          </p:cNvPr>
          <p:cNvSpPr txBox="1"/>
          <p:nvPr/>
        </p:nvSpPr>
        <p:spPr>
          <a:xfrm>
            <a:off x="1890712" y="2636839"/>
            <a:ext cx="76819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800" dirty="0"/>
            </a:br>
            <a:endParaRPr lang="en-I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b="1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b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39290-5CB4-2FF3-99A8-0628ACE09F7E}"/>
              </a:ext>
            </a:extLst>
          </p:cNvPr>
          <p:cNvSpPr txBox="1"/>
          <p:nvPr/>
        </p:nvSpPr>
        <p:spPr>
          <a:xfrm>
            <a:off x="1050923" y="2326374"/>
            <a:ext cx="99134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Statistical Calculations: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Mean, minimum, maximum, median of sales and commission amounts.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sales, total commission amount, and total sales target calculations.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Calculation of confidence intervals for sales and commission amounts.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Sensitivity Analysis: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Changing a variable (like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Sales_Target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or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Commission_Rate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and calculating resulting Total Commission Amounts.</a:t>
            </a:r>
          </a:p>
        </p:txBody>
      </p:sp>
    </p:spTree>
    <p:extLst>
      <p:ext uri="{BB962C8B-B14F-4D97-AF65-F5344CB8AC3E}">
        <p14:creationId xmlns:p14="http://schemas.microsoft.com/office/powerpoint/2010/main" val="80693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C820-B7A4-5B98-4AEC-D8364C6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00" y="-431515"/>
            <a:ext cx="9601200" cy="20319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Visualization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3EBA5-F0F9-B7C1-1CF6-8A2F90F9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2" y="914400"/>
            <a:ext cx="11353875" cy="56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10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0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3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4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5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6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7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8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9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0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9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{606EF565-4C26-48E1-AA23-0C3752B437A5}tf56219246_win32</Template>
  <TotalTime>597</TotalTime>
  <Words>1094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Avenir Next LT Pro</vt:lpstr>
      <vt:lpstr>Avenir Next LT Pro Light</vt:lpstr>
      <vt:lpstr>Cambria Math</vt:lpstr>
      <vt:lpstr>Garamond</vt:lpstr>
      <vt:lpstr>Wingdings</vt:lpstr>
      <vt:lpstr>SavonVTI</vt:lpstr>
      <vt:lpstr>MONTE CARLO SIMULATION</vt:lpstr>
      <vt:lpstr>WHAT IS MONTE CARLO SIMULATION?</vt:lpstr>
      <vt:lpstr>ABSTRACT</vt:lpstr>
      <vt:lpstr>PYTHON LIBRARIES USED</vt:lpstr>
      <vt:lpstr>Budget for Sales Commissions</vt:lpstr>
      <vt:lpstr>Mathematical Explanation of Budget for Sales Commissions</vt:lpstr>
      <vt:lpstr>Mathematical Explanation of Budget for Sales Commissions</vt:lpstr>
      <vt:lpstr>Mathematical Methods Used in Budget for Sales Commissions:  </vt:lpstr>
      <vt:lpstr>Visualization</vt:lpstr>
      <vt:lpstr>Conclusion</vt:lpstr>
      <vt:lpstr>Birthday Problem</vt:lpstr>
      <vt:lpstr>Mathematical Explanation of Birthday Problem</vt:lpstr>
      <vt:lpstr>  Birthday Problem Approach </vt:lpstr>
      <vt:lpstr>Mathematical Methods used in  Birthday Problem</vt:lpstr>
      <vt:lpstr>Visualization</vt:lpstr>
      <vt:lpstr>Conclusion</vt:lpstr>
      <vt:lpstr>Monty Hall Problem</vt:lpstr>
      <vt:lpstr>Mathematical Explanation of Monty Hall Problem</vt:lpstr>
      <vt:lpstr>Strategies and Analysis</vt:lpstr>
      <vt:lpstr>Mathematical Method used in  Monty Hall Problem</vt:lpstr>
      <vt:lpstr>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</dc:title>
  <dc:creator>Smrithi L</dc:creator>
  <cp:lastModifiedBy>Smrithi L</cp:lastModifiedBy>
  <cp:revision>12</cp:revision>
  <dcterms:created xsi:type="dcterms:W3CDTF">2024-04-16T09:37:17Z</dcterms:created>
  <dcterms:modified xsi:type="dcterms:W3CDTF">2024-04-18T10:15:01Z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