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3"/>
  </p:notesMasterIdLst>
  <p:sldIdLst>
    <p:sldId id="257" r:id="rId2"/>
    <p:sldId id="263" r:id="rId3"/>
    <p:sldId id="260" r:id="rId4"/>
    <p:sldId id="261" r:id="rId5"/>
    <p:sldId id="293" r:id="rId6"/>
    <p:sldId id="273" r:id="rId7"/>
    <p:sldId id="302" r:id="rId8"/>
    <p:sldId id="265" r:id="rId9"/>
    <p:sldId id="292" r:id="rId10"/>
    <p:sldId id="305" r:id="rId11"/>
    <p:sldId id="307" r:id="rId12"/>
    <p:sldId id="308" r:id="rId13"/>
    <p:sldId id="306" r:id="rId14"/>
    <p:sldId id="294" r:id="rId15"/>
    <p:sldId id="270" r:id="rId16"/>
    <p:sldId id="311" r:id="rId17"/>
    <p:sldId id="310" r:id="rId18"/>
    <p:sldId id="280" r:id="rId19"/>
    <p:sldId id="285" r:id="rId20"/>
    <p:sldId id="271" r:id="rId21"/>
    <p:sldId id="272" r:id="rId22"/>
    <p:sldId id="295" r:id="rId23"/>
    <p:sldId id="296" r:id="rId24"/>
    <p:sldId id="300" r:id="rId25"/>
    <p:sldId id="297" r:id="rId26"/>
    <p:sldId id="267" r:id="rId27"/>
    <p:sldId id="303" r:id="rId28"/>
    <p:sldId id="312" r:id="rId29"/>
    <p:sldId id="313" r:id="rId30"/>
    <p:sldId id="282" r:id="rId31"/>
    <p:sldId id="27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00FF"/>
    <a:srgbClr val="0013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93" autoAdjust="0"/>
    <p:restoredTop sz="94674"/>
  </p:normalViewPr>
  <p:slideViewPr>
    <p:cSldViewPr snapToGrid="0" snapToObjects="1">
      <p:cViewPr varScale="1">
        <p:scale>
          <a:sx n="79" d="100"/>
          <a:sy n="79" d="100"/>
        </p:scale>
        <p:origin x="114" y="1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93E78E-8BA5-4B0E-B2AC-A90C47ECEA3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3D3E938-2DBD-4137-91C5-443475A761FD}">
      <dgm:prSet custT="1"/>
      <dgm:spPr/>
      <dgm:t>
        <a:bodyPr/>
        <a:lstStyle/>
        <a:p>
          <a:pPr>
            <a:lnSpc>
              <a:spcPct val="100000"/>
            </a:lnSpc>
          </a:pPr>
          <a:r>
            <a:rPr lang="en-US" sz="2800" dirty="0">
              <a:solidFill>
                <a:srgbClr val="FF0000"/>
              </a:solidFill>
            </a:rPr>
            <a:t>Stream processing</a:t>
          </a:r>
        </a:p>
      </dgm:t>
    </dgm:pt>
    <dgm:pt modelId="{EB22D1A2-DE67-4216-B74A-47497975219D}" type="parTrans" cxnId="{3AFB70D6-D829-4C18-ABF6-828B2FEDB4EB}">
      <dgm:prSet/>
      <dgm:spPr/>
      <dgm:t>
        <a:bodyPr/>
        <a:lstStyle/>
        <a:p>
          <a:endParaRPr lang="en-US"/>
        </a:p>
      </dgm:t>
    </dgm:pt>
    <dgm:pt modelId="{1F476336-4482-4939-AEE4-D98BD0CBBB91}" type="sibTrans" cxnId="{3AFB70D6-D829-4C18-ABF6-828B2FEDB4EB}">
      <dgm:prSet/>
      <dgm:spPr/>
      <dgm:t>
        <a:bodyPr/>
        <a:lstStyle/>
        <a:p>
          <a:pPr>
            <a:lnSpc>
              <a:spcPct val="100000"/>
            </a:lnSpc>
          </a:pPr>
          <a:endParaRPr lang="en-US"/>
        </a:p>
      </dgm:t>
    </dgm:pt>
    <dgm:pt modelId="{871B4B2A-ABAC-4485-A4F0-FD81C18B68B9}">
      <dgm:prSet custT="1"/>
      <dgm:spPr/>
      <dgm:t>
        <a:bodyPr/>
        <a:lstStyle/>
        <a:p>
          <a:pPr>
            <a:lnSpc>
              <a:spcPct val="100000"/>
            </a:lnSpc>
          </a:pPr>
          <a:r>
            <a:rPr lang="en-US" sz="2800" dirty="0">
              <a:solidFill>
                <a:srgbClr val="002060"/>
              </a:solidFill>
            </a:rPr>
            <a:t>Machine learning</a:t>
          </a:r>
        </a:p>
      </dgm:t>
    </dgm:pt>
    <dgm:pt modelId="{7A420BBB-BE02-4BC8-A700-B37DB75063AB}" type="parTrans" cxnId="{0DE748B1-BE7B-4AFC-AFF5-866E781F781B}">
      <dgm:prSet/>
      <dgm:spPr/>
      <dgm:t>
        <a:bodyPr/>
        <a:lstStyle/>
        <a:p>
          <a:endParaRPr lang="en-US"/>
        </a:p>
      </dgm:t>
    </dgm:pt>
    <dgm:pt modelId="{3F91B46E-8367-4FD8-BC7D-4CB6FA5DCE19}" type="sibTrans" cxnId="{0DE748B1-BE7B-4AFC-AFF5-866E781F781B}">
      <dgm:prSet/>
      <dgm:spPr/>
      <dgm:t>
        <a:bodyPr/>
        <a:lstStyle/>
        <a:p>
          <a:pPr>
            <a:lnSpc>
              <a:spcPct val="100000"/>
            </a:lnSpc>
          </a:pPr>
          <a:endParaRPr lang="en-US"/>
        </a:p>
      </dgm:t>
    </dgm:pt>
    <dgm:pt modelId="{57819E56-BC21-4B2F-A085-B1F731BBF778}">
      <dgm:prSet custT="1"/>
      <dgm:spPr/>
      <dgm:t>
        <a:bodyPr/>
        <a:lstStyle/>
        <a:p>
          <a:pPr>
            <a:lnSpc>
              <a:spcPct val="100000"/>
            </a:lnSpc>
          </a:pPr>
          <a:r>
            <a:rPr lang="en-US" sz="2800" dirty="0">
              <a:solidFill>
                <a:srgbClr val="00B050"/>
              </a:solidFill>
            </a:rPr>
            <a:t>Interactive analytics</a:t>
          </a:r>
        </a:p>
      </dgm:t>
    </dgm:pt>
    <dgm:pt modelId="{B1D0C753-C2DC-4E64-9EBA-452281BE4DEE}" type="parTrans" cxnId="{C40004F3-5564-4E51-B497-A069544690B2}">
      <dgm:prSet/>
      <dgm:spPr/>
      <dgm:t>
        <a:bodyPr/>
        <a:lstStyle/>
        <a:p>
          <a:endParaRPr lang="en-US"/>
        </a:p>
      </dgm:t>
    </dgm:pt>
    <dgm:pt modelId="{B655EAA2-798B-4E95-95E9-F22E004169CD}" type="sibTrans" cxnId="{C40004F3-5564-4E51-B497-A069544690B2}">
      <dgm:prSet/>
      <dgm:spPr/>
      <dgm:t>
        <a:bodyPr/>
        <a:lstStyle/>
        <a:p>
          <a:pPr>
            <a:lnSpc>
              <a:spcPct val="100000"/>
            </a:lnSpc>
          </a:pPr>
          <a:endParaRPr lang="en-US"/>
        </a:p>
      </dgm:t>
    </dgm:pt>
    <dgm:pt modelId="{FC561A97-96B3-483B-BF94-B5060C60008B}">
      <dgm:prSet custT="1"/>
      <dgm:spPr/>
      <dgm:t>
        <a:bodyPr/>
        <a:lstStyle/>
        <a:p>
          <a:pPr>
            <a:lnSpc>
              <a:spcPct val="100000"/>
            </a:lnSpc>
          </a:pPr>
          <a:r>
            <a:rPr lang="en-US" sz="2800" dirty="0"/>
            <a:t>Data integration</a:t>
          </a:r>
        </a:p>
      </dgm:t>
    </dgm:pt>
    <dgm:pt modelId="{91E07539-EEE2-4F7C-A7AF-933693CA0AD5}" type="parTrans" cxnId="{F122EBBD-445F-49DE-8E91-4F703444FEFF}">
      <dgm:prSet/>
      <dgm:spPr/>
      <dgm:t>
        <a:bodyPr/>
        <a:lstStyle/>
        <a:p>
          <a:endParaRPr lang="en-US"/>
        </a:p>
      </dgm:t>
    </dgm:pt>
    <dgm:pt modelId="{277F4D5D-AEEA-48A0-B1B6-5960DB288E16}" type="sibTrans" cxnId="{F122EBBD-445F-49DE-8E91-4F703444FEFF}">
      <dgm:prSet/>
      <dgm:spPr/>
      <dgm:t>
        <a:bodyPr/>
        <a:lstStyle/>
        <a:p>
          <a:endParaRPr lang="en-US"/>
        </a:p>
      </dgm:t>
    </dgm:pt>
    <dgm:pt modelId="{0FDFD50B-B248-4F7C-910F-9EAD803F0B04}" type="pres">
      <dgm:prSet presAssocID="{E593E78E-8BA5-4B0E-B2AC-A90C47ECEA34}" presName="root" presStyleCnt="0">
        <dgm:presLayoutVars>
          <dgm:dir/>
          <dgm:resizeHandles val="exact"/>
        </dgm:presLayoutVars>
      </dgm:prSet>
      <dgm:spPr/>
    </dgm:pt>
    <dgm:pt modelId="{727AC7EB-96C8-46C3-AB7B-EF528034E439}" type="pres">
      <dgm:prSet presAssocID="{E593E78E-8BA5-4B0E-B2AC-A90C47ECEA34}" presName="container" presStyleCnt="0">
        <dgm:presLayoutVars>
          <dgm:dir/>
          <dgm:resizeHandles val="exact"/>
        </dgm:presLayoutVars>
      </dgm:prSet>
      <dgm:spPr/>
    </dgm:pt>
    <dgm:pt modelId="{41CEEA49-4256-480A-8E5D-64473DF4AEF3}" type="pres">
      <dgm:prSet presAssocID="{93D3E938-2DBD-4137-91C5-443475A761FD}" presName="compNode" presStyleCnt="0"/>
      <dgm:spPr/>
    </dgm:pt>
    <dgm:pt modelId="{06B98A02-D66E-4982-826F-F168205B9F90}" type="pres">
      <dgm:prSet presAssocID="{93D3E938-2DBD-4137-91C5-443475A761FD}" presName="iconBgRect" presStyleLbl="bgShp" presStyleIdx="0" presStyleCnt="4"/>
      <dgm:spPr/>
    </dgm:pt>
    <dgm:pt modelId="{F7677DF8-993B-4282-B28C-E9144EEDDD3F}" type="pres">
      <dgm:prSet presAssocID="{93D3E938-2DBD-4137-91C5-443475A761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79C1410-91C8-4B8A-827A-039C17F32F07}" type="pres">
      <dgm:prSet presAssocID="{93D3E938-2DBD-4137-91C5-443475A761FD}" presName="spaceRect" presStyleCnt="0"/>
      <dgm:spPr/>
    </dgm:pt>
    <dgm:pt modelId="{FA50BC2F-AC8C-4859-A290-7E1BAEE84799}" type="pres">
      <dgm:prSet presAssocID="{93D3E938-2DBD-4137-91C5-443475A761FD}" presName="textRect" presStyleLbl="revTx" presStyleIdx="0" presStyleCnt="4">
        <dgm:presLayoutVars>
          <dgm:chMax val="1"/>
          <dgm:chPref val="1"/>
        </dgm:presLayoutVars>
      </dgm:prSet>
      <dgm:spPr/>
    </dgm:pt>
    <dgm:pt modelId="{4C9C96D7-CA12-444D-B431-93AE25015259}" type="pres">
      <dgm:prSet presAssocID="{1F476336-4482-4939-AEE4-D98BD0CBBB91}" presName="sibTrans" presStyleLbl="sibTrans2D1" presStyleIdx="0" presStyleCnt="0"/>
      <dgm:spPr/>
    </dgm:pt>
    <dgm:pt modelId="{1BE97AA4-CE33-4F59-8B5C-6879AECB93A0}" type="pres">
      <dgm:prSet presAssocID="{871B4B2A-ABAC-4485-A4F0-FD81C18B68B9}" presName="compNode" presStyleCnt="0"/>
      <dgm:spPr/>
    </dgm:pt>
    <dgm:pt modelId="{570461C9-E107-46AA-810F-736ABF91C198}" type="pres">
      <dgm:prSet presAssocID="{871B4B2A-ABAC-4485-A4F0-FD81C18B68B9}" presName="iconBgRect" presStyleLbl="bgShp" presStyleIdx="1" presStyleCnt="4"/>
      <dgm:spPr/>
    </dgm:pt>
    <dgm:pt modelId="{F96F4DC3-9171-49D0-92C6-E9FF3DC651ED}" type="pres">
      <dgm:prSet presAssocID="{871B4B2A-ABAC-4485-A4F0-FD81C18B68B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EC18D606-A0A6-472F-966C-B89F7DBBE5F5}" type="pres">
      <dgm:prSet presAssocID="{871B4B2A-ABAC-4485-A4F0-FD81C18B68B9}" presName="spaceRect" presStyleCnt="0"/>
      <dgm:spPr/>
    </dgm:pt>
    <dgm:pt modelId="{AD359F08-A6D9-4C17-BDFA-FCE076DDB15D}" type="pres">
      <dgm:prSet presAssocID="{871B4B2A-ABAC-4485-A4F0-FD81C18B68B9}" presName="textRect" presStyleLbl="revTx" presStyleIdx="1" presStyleCnt="4">
        <dgm:presLayoutVars>
          <dgm:chMax val="1"/>
          <dgm:chPref val="1"/>
        </dgm:presLayoutVars>
      </dgm:prSet>
      <dgm:spPr/>
    </dgm:pt>
    <dgm:pt modelId="{67F9407B-3A6E-486F-A9E6-721B811A1860}" type="pres">
      <dgm:prSet presAssocID="{3F91B46E-8367-4FD8-BC7D-4CB6FA5DCE19}" presName="sibTrans" presStyleLbl="sibTrans2D1" presStyleIdx="0" presStyleCnt="0"/>
      <dgm:spPr/>
    </dgm:pt>
    <dgm:pt modelId="{7385BE51-F51F-4BAE-B8F2-44D87C663946}" type="pres">
      <dgm:prSet presAssocID="{57819E56-BC21-4B2F-A085-B1F731BBF778}" presName="compNode" presStyleCnt="0"/>
      <dgm:spPr/>
    </dgm:pt>
    <dgm:pt modelId="{6F1B8C1F-3B99-42C4-A739-E3C20CB9B1EA}" type="pres">
      <dgm:prSet presAssocID="{57819E56-BC21-4B2F-A085-B1F731BBF778}" presName="iconBgRect" presStyleLbl="bgShp" presStyleIdx="2" presStyleCnt="4"/>
      <dgm:spPr/>
    </dgm:pt>
    <dgm:pt modelId="{B5DAFE52-6B26-4111-8123-13D87B00BF1C}" type="pres">
      <dgm:prSet presAssocID="{57819E56-BC21-4B2F-A085-B1F731BBF7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58E1EB8D-35EF-42BC-9AC1-FB68E667E169}" type="pres">
      <dgm:prSet presAssocID="{57819E56-BC21-4B2F-A085-B1F731BBF778}" presName="spaceRect" presStyleCnt="0"/>
      <dgm:spPr/>
    </dgm:pt>
    <dgm:pt modelId="{0A825AAD-4D2C-4326-AA4C-CB85CCC21C76}" type="pres">
      <dgm:prSet presAssocID="{57819E56-BC21-4B2F-A085-B1F731BBF778}" presName="textRect" presStyleLbl="revTx" presStyleIdx="2" presStyleCnt="4">
        <dgm:presLayoutVars>
          <dgm:chMax val="1"/>
          <dgm:chPref val="1"/>
        </dgm:presLayoutVars>
      </dgm:prSet>
      <dgm:spPr/>
    </dgm:pt>
    <dgm:pt modelId="{C61A3662-5755-401F-AFF7-862E63286B2D}" type="pres">
      <dgm:prSet presAssocID="{B655EAA2-798B-4E95-95E9-F22E004169CD}" presName="sibTrans" presStyleLbl="sibTrans2D1" presStyleIdx="0" presStyleCnt="0"/>
      <dgm:spPr/>
    </dgm:pt>
    <dgm:pt modelId="{C3B19088-1E2F-4F64-A320-A5A41E8E8191}" type="pres">
      <dgm:prSet presAssocID="{FC561A97-96B3-483B-BF94-B5060C60008B}" presName="compNode" presStyleCnt="0"/>
      <dgm:spPr/>
    </dgm:pt>
    <dgm:pt modelId="{D6EE6452-94C6-4BF3-BC41-E089FD4DA676}" type="pres">
      <dgm:prSet presAssocID="{FC561A97-96B3-483B-BF94-B5060C60008B}" presName="iconBgRect" presStyleLbl="bgShp" presStyleIdx="3" presStyleCnt="4"/>
      <dgm:spPr/>
    </dgm:pt>
    <dgm:pt modelId="{F7CA2B88-B753-4113-B430-71DECDD983FE}" type="pres">
      <dgm:prSet presAssocID="{FC561A97-96B3-483B-BF94-B5060C6000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C16DF120-29D0-4E17-A357-0616DB04813A}" type="pres">
      <dgm:prSet presAssocID="{FC561A97-96B3-483B-BF94-B5060C60008B}" presName="spaceRect" presStyleCnt="0"/>
      <dgm:spPr/>
    </dgm:pt>
    <dgm:pt modelId="{906A5919-F113-4A72-AF73-50E07EE41D19}" type="pres">
      <dgm:prSet presAssocID="{FC561A97-96B3-483B-BF94-B5060C60008B}" presName="textRect" presStyleLbl="revTx" presStyleIdx="3" presStyleCnt="4">
        <dgm:presLayoutVars>
          <dgm:chMax val="1"/>
          <dgm:chPref val="1"/>
        </dgm:presLayoutVars>
      </dgm:prSet>
      <dgm:spPr/>
    </dgm:pt>
  </dgm:ptLst>
  <dgm:cxnLst>
    <dgm:cxn modelId="{48C49721-DCA0-41D3-893B-0C1C2DA955D4}" type="presOf" srcId="{FC561A97-96B3-483B-BF94-B5060C60008B}" destId="{906A5919-F113-4A72-AF73-50E07EE41D19}" srcOrd="0" destOrd="0" presId="urn:microsoft.com/office/officeart/2018/2/layout/IconCircleList"/>
    <dgm:cxn modelId="{F3C15737-3D4C-4448-8D53-1022285BFDFD}" type="presOf" srcId="{57819E56-BC21-4B2F-A085-B1F731BBF778}" destId="{0A825AAD-4D2C-4326-AA4C-CB85CCC21C76}" srcOrd="0" destOrd="0" presId="urn:microsoft.com/office/officeart/2018/2/layout/IconCircleList"/>
    <dgm:cxn modelId="{AA23B65C-3A88-48FD-B3BD-0D0D2F3A77C6}" type="presOf" srcId="{93D3E938-2DBD-4137-91C5-443475A761FD}" destId="{FA50BC2F-AC8C-4859-A290-7E1BAEE84799}" srcOrd="0" destOrd="0" presId="urn:microsoft.com/office/officeart/2018/2/layout/IconCircleList"/>
    <dgm:cxn modelId="{29C9C57A-B207-4199-A078-75FBAAA1561A}" type="presOf" srcId="{3F91B46E-8367-4FD8-BC7D-4CB6FA5DCE19}" destId="{67F9407B-3A6E-486F-A9E6-721B811A1860}" srcOrd="0" destOrd="0" presId="urn:microsoft.com/office/officeart/2018/2/layout/IconCircleList"/>
    <dgm:cxn modelId="{3C2E8085-BA2B-49C6-A8D2-D257EFB63FF0}" type="presOf" srcId="{B655EAA2-798B-4E95-95E9-F22E004169CD}" destId="{C61A3662-5755-401F-AFF7-862E63286B2D}" srcOrd="0" destOrd="0" presId="urn:microsoft.com/office/officeart/2018/2/layout/IconCircleList"/>
    <dgm:cxn modelId="{0DE748B1-BE7B-4AFC-AFF5-866E781F781B}" srcId="{E593E78E-8BA5-4B0E-B2AC-A90C47ECEA34}" destId="{871B4B2A-ABAC-4485-A4F0-FD81C18B68B9}" srcOrd="1" destOrd="0" parTransId="{7A420BBB-BE02-4BC8-A700-B37DB75063AB}" sibTransId="{3F91B46E-8367-4FD8-BC7D-4CB6FA5DCE19}"/>
    <dgm:cxn modelId="{A08B92B1-7A34-4C39-8DA3-4F7AF2FD01F6}" type="presOf" srcId="{1F476336-4482-4939-AEE4-D98BD0CBBB91}" destId="{4C9C96D7-CA12-444D-B431-93AE25015259}" srcOrd="0" destOrd="0" presId="urn:microsoft.com/office/officeart/2018/2/layout/IconCircleList"/>
    <dgm:cxn modelId="{F122EBBD-445F-49DE-8E91-4F703444FEFF}" srcId="{E593E78E-8BA5-4B0E-B2AC-A90C47ECEA34}" destId="{FC561A97-96B3-483B-BF94-B5060C60008B}" srcOrd="3" destOrd="0" parTransId="{91E07539-EEE2-4F7C-A7AF-933693CA0AD5}" sibTransId="{277F4D5D-AEEA-48A0-B1B6-5960DB288E16}"/>
    <dgm:cxn modelId="{3AFB70D6-D829-4C18-ABF6-828B2FEDB4EB}" srcId="{E593E78E-8BA5-4B0E-B2AC-A90C47ECEA34}" destId="{93D3E938-2DBD-4137-91C5-443475A761FD}" srcOrd="0" destOrd="0" parTransId="{EB22D1A2-DE67-4216-B74A-47497975219D}" sibTransId="{1F476336-4482-4939-AEE4-D98BD0CBBB91}"/>
    <dgm:cxn modelId="{C40004F3-5564-4E51-B497-A069544690B2}" srcId="{E593E78E-8BA5-4B0E-B2AC-A90C47ECEA34}" destId="{57819E56-BC21-4B2F-A085-B1F731BBF778}" srcOrd="2" destOrd="0" parTransId="{B1D0C753-C2DC-4E64-9EBA-452281BE4DEE}" sibTransId="{B655EAA2-798B-4E95-95E9-F22E004169CD}"/>
    <dgm:cxn modelId="{9B5E94F3-1C64-4D93-A861-5AB051A31EC9}" type="presOf" srcId="{871B4B2A-ABAC-4485-A4F0-FD81C18B68B9}" destId="{AD359F08-A6D9-4C17-BDFA-FCE076DDB15D}" srcOrd="0" destOrd="0" presId="urn:microsoft.com/office/officeart/2018/2/layout/IconCircleList"/>
    <dgm:cxn modelId="{D44D02FC-50DD-4D2D-97CC-2118CFE0B323}" type="presOf" srcId="{E593E78E-8BA5-4B0E-B2AC-A90C47ECEA34}" destId="{0FDFD50B-B248-4F7C-910F-9EAD803F0B04}" srcOrd="0" destOrd="0" presId="urn:microsoft.com/office/officeart/2018/2/layout/IconCircleList"/>
    <dgm:cxn modelId="{9B6A95F3-1036-4D9C-A7A9-961A05B41C79}" type="presParOf" srcId="{0FDFD50B-B248-4F7C-910F-9EAD803F0B04}" destId="{727AC7EB-96C8-46C3-AB7B-EF528034E439}" srcOrd="0" destOrd="0" presId="urn:microsoft.com/office/officeart/2018/2/layout/IconCircleList"/>
    <dgm:cxn modelId="{E5B4CD7A-14ED-4BB0-8404-90376B0FDB2A}" type="presParOf" srcId="{727AC7EB-96C8-46C3-AB7B-EF528034E439}" destId="{41CEEA49-4256-480A-8E5D-64473DF4AEF3}" srcOrd="0" destOrd="0" presId="urn:microsoft.com/office/officeart/2018/2/layout/IconCircleList"/>
    <dgm:cxn modelId="{A58F41DD-0394-4105-A174-7A4D4D6FFE81}" type="presParOf" srcId="{41CEEA49-4256-480A-8E5D-64473DF4AEF3}" destId="{06B98A02-D66E-4982-826F-F168205B9F90}" srcOrd="0" destOrd="0" presId="urn:microsoft.com/office/officeart/2018/2/layout/IconCircleList"/>
    <dgm:cxn modelId="{167EDBB3-984F-46B5-8F43-AC81D9FA7435}" type="presParOf" srcId="{41CEEA49-4256-480A-8E5D-64473DF4AEF3}" destId="{F7677DF8-993B-4282-B28C-E9144EEDDD3F}" srcOrd="1" destOrd="0" presId="urn:microsoft.com/office/officeart/2018/2/layout/IconCircleList"/>
    <dgm:cxn modelId="{209B657D-9DB3-4D44-8104-4999099E6F01}" type="presParOf" srcId="{41CEEA49-4256-480A-8E5D-64473DF4AEF3}" destId="{479C1410-91C8-4B8A-827A-039C17F32F07}" srcOrd="2" destOrd="0" presId="urn:microsoft.com/office/officeart/2018/2/layout/IconCircleList"/>
    <dgm:cxn modelId="{6B2ADAA1-D1BB-49D9-B9A6-CCAF502DA42E}" type="presParOf" srcId="{41CEEA49-4256-480A-8E5D-64473DF4AEF3}" destId="{FA50BC2F-AC8C-4859-A290-7E1BAEE84799}" srcOrd="3" destOrd="0" presId="urn:microsoft.com/office/officeart/2018/2/layout/IconCircleList"/>
    <dgm:cxn modelId="{E3DAAFE0-C76A-4DA8-8F43-A6D21963F2EA}" type="presParOf" srcId="{727AC7EB-96C8-46C3-AB7B-EF528034E439}" destId="{4C9C96D7-CA12-444D-B431-93AE25015259}" srcOrd="1" destOrd="0" presId="urn:microsoft.com/office/officeart/2018/2/layout/IconCircleList"/>
    <dgm:cxn modelId="{C9978814-37DC-43AA-9AA1-705D8E4402CE}" type="presParOf" srcId="{727AC7EB-96C8-46C3-AB7B-EF528034E439}" destId="{1BE97AA4-CE33-4F59-8B5C-6879AECB93A0}" srcOrd="2" destOrd="0" presId="urn:microsoft.com/office/officeart/2018/2/layout/IconCircleList"/>
    <dgm:cxn modelId="{1C62BE23-7F51-4E39-8BB5-D39BD6B4EAC5}" type="presParOf" srcId="{1BE97AA4-CE33-4F59-8B5C-6879AECB93A0}" destId="{570461C9-E107-46AA-810F-736ABF91C198}" srcOrd="0" destOrd="0" presId="urn:microsoft.com/office/officeart/2018/2/layout/IconCircleList"/>
    <dgm:cxn modelId="{BFFA5AB5-AB74-4841-9D79-941E1891FC2C}" type="presParOf" srcId="{1BE97AA4-CE33-4F59-8B5C-6879AECB93A0}" destId="{F96F4DC3-9171-49D0-92C6-E9FF3DC651ED}" srcOrd="1" destOrd="0" presId="urn:microsoft.com/office/officeart/2018/2/layout/IconCircleList"/>
    <dgm:cxn modelId="{8C868ACF-9211-421E-853E-3C1DE1BBEC05}" type="presParOf" srcId="{1BE97AA4-CE33-4F59-8B5C-6879AECB93A0}" destId="{EC18D606-A0A6-472F-966C-B89F7DBBE5F5}" srcOrd="2" destOrd="0" presId="urn:microsoft.com/office/officeart/2018/2/layout/IconCircleList"/>
    <dgm:cxn modelId="{439FD15A-03DB-4254-8EA4-FEB73BEB36EC}" type="presParOf" srcId="{1BE97AA4-CE33-4F59-8B5C-6879AECB93A0}" destId="{AD359F08-A6D9-4C17-BDFA-FCE076DDB15D}" srcOrd="3" destOrd="0" presId="urn:microsoft.com/office/officeart/2018/2/layout/IconCircleList"/>
    <dgm:cxn modelId="{F9156214-2B6C-4333-84DA-68158D40B7A1}" type="presParOf" srcId="{727AC7EB-96C8-46C3-AB7B-EF528034E439}" destId="{67F9407B-3A6E-486F-A9E6-721B811A1860}" srcOrd="3" destOrd="0" presId="urn:microsoft.com/office/officeart/2018/2/layout/IconCircleList"/>
    <dgm:cxn modelId="{758A5A7B-9675-499D-9F98-56568CC91D7C}" type="presParOf" srcId="{727AC7EB-96C8-46C3-AB7B-EF528034E439}" destId="{7385BE51-F51F-4BAE-B8F2-44D87C663946}" srcOrd="4" destOrd="0" presId="urn:microsoft.com/office/officeart/2018/2/layout/IconCircleList"/>
    <dgm:cxn modelId="{2E421AA9-A397-4806-901F-67C3841B4D9C}" type="presParOf" srcId="{7385BE51-F51F-4BAE-B8F2-44D87C663946}" destId="{6F1B8C1F-3B99-42C4-A739-E3C20CB9B1EA}" srcOrd="0" destOrd="0" presId="urn:microsoft.com/office/officeart/2018/2/layout/IconCircleList"/>
    <dgm:cxn modelId="{8EF1E742-22FC-4F03-830A-F917A6EAEB4E}" type="presParOf" srcId="{7385BE51-F51F-4BAE-B8F2-44D87C663946}" destId="{B5DAFE52-6B26-4111-8123-13D87B00BF1C}" srcOrd="1" destOrd="0" presId="urn:microsoft.com/office/officeart/2018/2/layout/IconCircleList"/>
    <dgm:cxn modelId="{DA84D344-A444-425C-82B5-E2138E0A6A57}" type="presParOf" srcId="{7385BE51-F51F-4BAE-B8F2-44D87C663946}" destId="{58E1EB8D-35EF-42BC-9AC1-FB68E667E169}" srcOrd="2" destOrd="0" presId="urn:microsoft.com/office/officeart/2018/2/layout/IconCircleList"/>
    <dgm:cxn modelId="{8A669DFE-B99B-4DBC-8EBD-4EB33F352785}" type="presParOf" srcId="{7385BE51-F51F-4BAE-B8F2-44D87C663946}" destId="{0A825AAD-4D2C-4326-AA4C-CB85CCC21C76}" srcOrd="3" destOrd="0" presId="urn:microsoft.com/office/officeart/2018/2/layout/IconCircleList"/>
    <dgm:cxn modelId="{901B174E-482A-41B7-95FF-FD7512A3F5FA}" type="presParOf" srcId="{727AC7EB-96C8-46C3-AB7B-EF528034E439}" destId="{C61A3662-5755-401F-AFF7-862E63286B2D}" srcOrd="5" destOrd="0" presId="urn:microsoft.com/office/officeart/2018/2/layout/IconCircleList"/>
    <dgm:cxn modelId="{E975FDD4-E821-41D1-9ACA-84B979AFC652}" type="presParOf" srcId="{727AC7EB-96C8-46C3-AB7B-EF528034E439}" destId="{C3B19088-1E2F-4F64-A320-A5A41E8E8191}" srcOrd="6" destOrd="0" presId="urn:microsoft.com/office/officeart/2018/2/layout/IconCircleList"/>
    <dgm:cxn modelId="{92001E55-9854-4EF2-8BB3-F007C9E4442C}" type="presParOf" srcId="{C3B19088-1E2F-4F64-A320-A5A41E8E8191}" destId="{D6EE6452-94C6-4BF3-BC41-E089FD4DA676}" srcOrd="0" destOrd="0" presId="urn:microsoft.com/office/officeart/2018/2/layout/IconCircleList"/>
    <dgm:cxn modelId="{20882042-0C16-4ECB-9653-0E7705796A68}" type="presParOf" srcId="{C3B19088-1E2F-4F64-A320-A5A41E8E8191}" destId="{F7CA2B88-B753-4113-B430-71DECDD983FE}" srcOrd="1" destOrd="0" presId="urn:microsoft.com/office/officeart/2018/2/layout/IconCircleList"/>
    <dgm:cxn modelId="{498DEED8-3FB0-42DE-9E4E-8840B206BF43}" type="presParOf" srcId="{C3B19088-1E2F-4F64-A320-A5A41E8E8191}" destId="{C16DF120-29D0-4E17-A357-0616DB04813A}" srcOrd="2" destOrd="0" presId="urn:microsoft.com/office/officeart/2018/2/layout/IconCircleList"/>
    <dgm:cxn modelId="{267E9129-73DB-4ABE-8BD6-FC15D0919179}" type="presParOf" srcId="{C3B19088-1E2F-4F64-A320-A5A41E8E8191}" destId="{906A5919-F113-4A72-AF73-50E07EE41D1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4C1F54-615A-4E92-B5E1-C57DD5E215A5}"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A55BFB7-3E0D-4294-9979-CC3D46A4392D}">
      <dgm:prSet custT="1"/>
      <dgm:spPr/>
      <dgm:t>
        <a:bodyPr/>
        <a:lstStyle/>
        <a:p>
          <a:r>
            <a:rPr lang="en-US" sz="2400" cap="none" dirty="0">
              <a:solidFill>
                <a:srgbClr val="002060"/>
              </a:solidFill>
            </a:rPr>
            <a:t>Handling missing values</a:t>
          </a:r>
        </a:p>
      </dgm:t>
    </dgm:pt>
    <dgm:pt modelId="{D673E5C5-DBB3-473D-BB63-B3FD344B41C2}" type="parTrans" cxnId="{FE34A1A4-3166-4B2F-9A9B-89660AC5E982}">
      <dgm:prSet/>
      <dgm:spPr/>
      <dgm:t>
        <a:bodyPr/>
        <a:lstStyle/>
        <a:p>
          <a:endParaRPr lang="en-US"/>
        </a:p>
      </dgm:t>
    </dgm:pt>
    <dgm:pt modelId="{7119E81E-A10B-44BE-8461-89C7E5ABE286}" type="sibTrans" cxnId="{FE34A1A4-3166-4B2F-9A9B-89660AC5E982}">
      <dgm:prSet/>
      <dgm:spPr/>
      <dgm:t>
        <a:bodyPr/>
        <a:lstStyle/>
        <a:p>
          <a:endParaRPr lang="en-US"/>
        </a:p>
      </dgm:t>
    </dgm:pt>
    <dgm:pt modelId="{361A5031-3D46-4391-81B2-9C22218FDC07}">
      <dgm:prSet custT="1"/>
      <dgm:spPr/>
      <dgm:t>
        <a:bodyPr/>
        <a:lstStyle/>
        <a:p>
          <a:pPr>
            <a:defRPr cap="all"/>
          </a:pPr>
          <a:r>
            <a:rPr lang="en-US" sz="2400" cap="none" dirty="0">
              <a:solidFill>
                <a:srgbClr val="002060"/>
              </a:solidFill>
            </a:rPr>
            <a:t>Filtering of Garbage data</a:t>
          </a:r>
        </a:p>
      </dgm:t>
    </dgm:pt>
    <dgm:pt modelId="{92754855-BBE9-4651-89C0-D737B4DBA8A6}" type="parTrans" cxnId="{B185792E-2D86-44CF-823C-674CDFF30D0C}">
      <dgm:prSet/>
      <dgm:spPr/>
      <dgm:t>
        <a:bodyPr/>
        <a:lstStyle/>
        <a:p>
          <a:endParaRPr lang="en-US"/>
        </a:p>
      </dgm:t>
    </dgm:pt>
    <dgm:pt modelId="{21E7B9A4-2BBF-4BFF-A29B-82701A78E0D8}" type="sibTrans" cxnId="{B185792E-2D86-44CF-823C-674CDFF30D0C}">
      <dgm:prSet/>
      <dgm:spPr/>
      <dgm:t>
        <a:bodyPr/>
        <a:lstStyle/>
        <a:p>
          <a:endParaRPr lang="en-US"/>
        </a:p>
      </dgm:t>
    </dgm:pt>
    <dgm:pt modelId="{95CBAA72-D825-4C39-9A5D-499647526D55}">
      <dgm:prSet custT="1"/>
      <dgm:spPr/>
      <dgm:t>
        <a:bodyPr/>
        <a:lstStyle/>
        <a:p>
          <a:pPr>
            <a:defRPr cap="all"/>
          </a:pPr>
          <a:r>
            <a:rPr lang="en-US" sz="2400" cap="none" dirty="0">
              <a:solidFill>
                <a:srgbClr val="002060"/>
              </a:solidFill>
            </a:rPr>
            <a:t>Changing datatypes and data with non-conformities</a:t>
          </a:r>
          <a:endParaRPr lang="en-US" sz="2900" cap="none" dirty="0"/>
        </a:p>
      </dgm:t>
    </dgm:pt>
    <dgm:pt modelId="{900247D3-F620-4B64-AE28-2B7842A1C768}" type="parTrans" cxnId="{A77BB595-5B9E-4D77-8460-F698E9518D20}">
      <dgm:prSet/>
      <dgm:spPr/>
      <dgm:t>
        <a:bodyPr/>
        <a:lstStyle/>
        <a:p>
          <a:endParaRPr lang="en-US"/>
        </a:p>
      </dgm:t>
    </dgm:pt>
    <dgm:pt modelId="{EB4D7F20-4592-4CE0-88DB-81A7AC616E7F}" type="sibTrans" cxnId="{A77BB595-5B9E-4D77-8460-F698E9518D20}">
      <dgm:prSet/>
      <dgm:spPr/>
      <dgm:t>
        <a:bodyPr/>
        <a:lstStyle/>
        <a:p>
          <a:endParaRPr lang="en-US"/>
        </a:p>
      </dgm:t>
    </dgm:pt>
    <dgm:pt modelId="{8D1E0B82-95F7-4339-8FCE-33513A6FB53B}" type="pres">
      <dgm:prSet presAssocID="{204C1F54-615A-4E92-B5E1-C57DD5E215A5}" presName="root" presStyleCnt="0">
        <dgm:presLayoutVars>
          <dgm:dir/>
          <dgm:resizeHandles val="exact"/>
        </dgm:presLayoutVars>
      </dgm:prSet>
      <dgm:spPr/>
    </dgm:pt>
    <dgm:pt modelId="{9649A22F-4C42-478C-946B-BE67098A2E4A}" type="pres">
      <dgm:prSet presAssocID="{CA55BFB7-3E0D-4294-9979-CC3D46A4392D}" presName="compNode" presStyleCnt="0"/>
      <dgm:spPr/>
    </dgm:pt>
    <dgm:pt modelId="{7471C8D1-720F-42BC-87F9-8E41071707E8}" type="pres">
      <dgm:prSet presAssocID="{CA55BFB7-3E0D-4294-9979-CC3D46A4392D}" presName="iconBgRect" presStyleLbl="bgShp" presStyleIdx="0" presStyleCnt="3"/>
      <dgm:spPr>
        <a:prstGeom prst="round2DiagRect">
          <a:avLst>
            <a:gd name="adj1" fmla="val 29727"/>
            <a:gd name="adj2" fmla="val 0"/>
          </a:avLst>
        </a:prstGeom>
      </dgm:spPr>
    </dgm:pt>
    <dgm:pt modelId="{EC57846F-31E2-42DE-8A3C-57BDC0EEA83A}" type="pres">
      <dgm:prSet presAssocID="{CA55BFB7-3E0D-4294-9979-CC3D46A4392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3BDEFDB-733B-47AC-A017-2F2A5D315E2A}" type="pres">
      <dgm:prSet presAssocID="{CA55BFB7-3E0D-4294-9979-CC3D46A4392D}" presName="spaceRect" presStyleCnt="0"/>
      <dgm:spPr/>
    </dgm:pt>
    <dgm:pt modelId="{61A5171E-4087-4BB3-B294-F864CD64DB33}" type="pres">
      <dgm:prSet presAssocID="{CA55BFB7-3E0D-4294-9979-CC3D46A4392D}" presName="textRect" presStyleLbl="revTx" presStyleIdx="0" presStyleCnt="3">
        <dgm:presLayoutVars>
          <dgm:chMax val="1"/>
          <dgm:chPref val="1"/>
        </dgm:presLayoutVars>
      </dgm:prSet>
      <dgm:spPr/>
    </dgm:pt>
    <dgm:pt modelId="{2DA9152B-BED0-4B0D-88C8-EF8641358B2A}" type="pres">
      <dgm:prSet presAssocID="{7119E81E-A10B-44BE-8461-89C7E5ABE286}" presName="sibTrans" presStyleCnt="0"/>
      <dgm:spPr/>
    </dgm:pt>
    <dgm:pt modelId="{A9917EAC-BF7B-4EA8-BF7E-BFE93109F42D}" type="pres">
      <dgm:prSet presAssocID="{361A5031-3D46-4391-81B2-9C22218FDC07}" presName="compNode" presStyleCnt="0"/>
      <dgm:spPr/>
    </dgm:pt>
    <dgm:pt modelId="{7CDC8B8D-6D14-4759-B518-518DDE2A16F1}" type="pres">
      <dgm:prSet presAssocID="{361A5031-3D46-4391-81B2-9C22218FDC07}" presName="iconBgRect" presStyleLbl="bgShp" presStyleIdx="1" presStyleCnt="3"/>
      <dgm:spPr>
        <a:prstGeom prst="round2DiagRect">
          <a:avLst>
            <a:gd name="adj1" fmla="val 29727"/>
            <a:gd name="adj2" fmla="val 0"/>
          </a:avLst>
        </a:prstGeom>
      </dgm:spPr>
    </dgm:pt>
    <dgm:pt modelId="{A90A6815-E434-48D5-987C-884D539D4E8A}" type="pres">
      <dgm:prSet presAssocID="{361A5031-3D46-4391-81B2-9C22218FDC0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54BB0126-9171-4988-A6D9-38AA523C6BCF}" type="pres">
      <dgm:prSet presAssocID="{361A5031-3D46-4391-81B2-9C22218FDC07}" presName="spaceRect" presStyleCnt="0"/>
      <dgm:spPr/>
    </dgm:pt>
    <dgm:pt modelId="{1A34E872-6F78-4EE4-AB00-CD02B04D97A8}" type="pres">
      <dgm:prSet presAssocID="{361A5031-3D46-4391-81B2-9C22218FDC07}" presName="textRect" presStyleLbl="revTx" presStyleIdx="1" presStyleCnt="3">
        <dgm:presLayoutVars>
          <dgm:chMax val="1"/>
          <dgm:chPref val="1"/>
        </dgm:presLayoutVars>
      </dgm:prSet>
      <dgm:spPr/>
    </dgm:pt>
    <dgm:pt modelId="{27E9BEA5-9EE8-4329-BB4B-FB0B9ABA6E26}" type="pres">
      <dgm:prSet presAssocID="{21E7B9A4-2BBF-4BFF-A29B-82701A78E0D8}" presName="sibTrans" presStyleCnt="0"/>
      <dgm:spPr/>
    </dgm:pt>
    <dgm:pt modelId="{0E29D339-7179-4578-82B3-971089E58F7B}" type="pres">
      <dgm:prSet presAssocID="{95CBAA72-D825-4C39-9A5D-499647526D55}" presName="compNode" presStyleCnt="0"/>
      <dgm:spPr/>
    </dgm:pt>
    <dgm:pt modelId="{4DC303E5-8F1B-4139-B985-BDE65B6F416D}" type="pres">
      <dgm:prSet presAssocID="{95CBAA72-D825-4C39-9A5D-499647526D55}" presName="iconBgRect" presStyleLbl="bgShp" presStyleIdx="2" presStyleCnt="3"/>
      <dgm:spPr>
        <a:prstGeom prst="round2DiagRect">
          <a:avLst>
            <a:gd name="adj1" fmla="val 29727"/>
            <a:gd name="adj2" fmla="val 0"/>
          </a:avLst>
        </a:prstGeom>
      </dgm:spPr>
    </dgm:pt>
    <dgm:pt modelId="{1B171EE4-8E64-48D6-AEA8-775651000CD6}" type="pres">
      <dgm:prSet presAssocID="{95CBAA72-D825-4C39-9A5D-499647526D5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Book"/>
        </a:ext>
      </dgm:extLst>
    </dgm:pt>
    <dgm:pt modelId="{9560C587-A23D-41E6-82AC-32C0E5E080D6}" type="pres">
      <dgm:prSet presAssocID="{95CBAA72-D825-4C39-9A5D-499647526D55}" presName="spaceRect" presStyleCnt="0"/>
      <dgm:spPr/>
    </dgm:pt>
    <dgm:pt modelId="{AAB812AF-CEAE-4A51-90B1-1E858092C73F}" type="pres">
      <dgm:prSet presAssocID="{95CBAA72-D825-4C39-9A5D-499647526D55}" presName="textRect" presStyleLbl="revTx" presStyleIdx="2" presStyleCnt="3">
        <dgm:presLayoutVars>
          <dgm:chMax val="1"/>
          <dgm:chPref val="1"/>
        </dgm:presLayoutVars>
      </dgm:prSet>
      <dgm:spPr/>
    </dgm:pt>
  </dgm:ptLst>
  <dgm:cxnLst>
    <dgm:cxn modelId="{B185792E-2D86-44CF-823C-674CDFF30D0C}" srcId="{204C1F54-615A-4E92-B5E1-C57DD5E215A5}" destId="{361A5031-3D46-4391-81B2-9C22218FDC07}" srcOrd="1" destOrd="0" parTransId="{92754855-BBE9-4651-89C0-D737B4DBA8A6}" sibTransId="{21E7B9A4-2BBF-4BFF-A29B-82701A78E0D8}"/>
    <dgm:cxn modelId="{24647191-D425-4EB9-806F-F4F6CE8B090C}" type="presOf" srcId="{CA55BFB7-3E0D-4294-9979-CC3D46A4392D}" destId="{61A5171E-4087-4BB3-B294-F864CD64DB33}" srcOrd="0" destOrd="0" presId="urn:microsoft.com/office/officeart/2018/5/layout/IconLeafLabelList"/>
    <dgm:cxn modelId="{A77BB595-5B9E-4D77-8460-F698E9518D20}" srcId="{204C1F54-615A-4E92-B5E1-C57DD5E215A5}" destId="{95CBAA72-D825-4C39-9A5D-499647526D55}" srcOrd="2" destOrd="0" parTransId="{900247D3-F620-4B64-AE28-2B7842A1C768}" sibTransId="{EB4D7F20-4592-4CE0-88DB-81A7AC616E7F}"/>
    <dgm:cxn modelId="{82C58799-294C-473A-A2C5-D517218B08EA}" type="presOf" srcId="{204C1F54-615A-4E92-B5E1-C57DD5E215A5}" destId="{8D1E0B82-95F7-4339-8FCE-33513A6FB53B}" srcOrd="0" destOrd="0" presId="urn:microsoft.com/office/officeart/2018/5/layout/IconLeafLabelList"/>
    <dgm:cxn modelId="{FE34A1A4-3166-4B2F-9A9B-89660AC5E982}" srcId="{204C1F54-615A-4E92-B5E1-C57DD5E215A5}" destId="{CA55BFB7-3E0D-4294-9979-CC3D46A4392D}" srcOrd="0" destOrd="0" parTransId="{D673E5C5-DBB3-473D-BB63-B3FD344B41C2}" sibTransId="{7119E81E-A10B-44BE-8461-89C7E5ABE286}"/>
    <dgm:cxn modelId="{8BF0F7AF-390C-42C0-99CC-ED8390E9F7B2}" type="presOf" srcId="{361A5031-3D46-4391-81B2-9C22218FDC07}" destId="{1A34E872-6F78-4EE4-AB00-CD02B04D97A8}" srcOrd="0" destOrd="0" presId="urn:microsoft.com/office/officeart/2018/5/layout/IconLeafLabelList"/>
    <dgm:cxn modelId="{DE3FE2CB-392F-4BCF-80BE-4CFF3680846A}" type="presOf" srcId="{95CBAA72-D825-4C39-9A5D-499647526D55}" destId="{AAB812AF-CEAE-4A51-90B1-1E858092C73F}" srcOrd="0" destOrd="0" presId="urn:microsoft.com/office/officeart/2018/5/layout/IconLeafLabelList"/>
    <dgm:cxn modelId="{C2B9B507-818A-4C77-A6FC-FC53154BB84E}" type="presParOf" srcId="{8D1E0B82-95F7-4339-8FCE-33513A6FB53B}" destId="{9649A22F-4C42-478C-946B-BE67098A2E4A}" srcOrd="0" destOrd="0" presId="urn:microsoft.com/office/officeart/2018/5/layout/IconLeafLabelList"/>
    <dgm:cxn modelId="{CBF24BE0-58B2-4A77-A126-A5ABA16F77D9}" type="presParOf" srcId="{9649A22F-4C42-478C-946B-BE67098A2E4A}" destId="{7471C8D1-720F-42BC-87F9-8E41071707E8}" srcOrd="0" destOrd="0" presId="urn:microsoft.com/office/officeart/2018/5/layout/IconLeafLabelList"/>
    <dgm:cxn modelId="{B6BEBE49-9AD0-4BAF-85AE-87AD78EC6B61}" type="presParOf" srcId="{9649A22F-4C42-478C-946B-BE67098A2E4A}" destId="{EC57846F-31E2-42DE-8A3C-57BDC0EEA83A}" srcOrd="1" destOrd="0" presId="urn:microsoft.com/office/officeart/2018/5/layout/IconLeafLabelList"/>
    <dgm:cxn modelId="{BF1453D6-4D31-46F2-90A4-681D5AF4E3E0}" type="presParOf" srcId="{9649A22F-4C42-478C-946B-BE67098A2E4A}" destId="{53BDEFDB-733B-47AC-A017-2F2A5D315E2A}" srcOrd="2" destOrd="0" presId="urn:microsoft.com/office/officeart/2018/5/layout/IconLeafLabelList"/>
    <dgm:cxn modelId="{5B6E8B59-B80B-441E-AAD1-CAFABAFA9E56}" type="presParOf" srcId="{9649A22F-4C42-478C-946B-BE67098A2E4A}" destId="{61A5171E-4087-4BB3-B294-F864CD64DB33}" srcOrd="3" destOrd="0" presId="urn:microsoft.com/office/officeart/2018/5/layout/IconLeafLabelList"/>
    <dgm:cxn modelId="{636D69DC-BB93-4600-A6BC-10A9047A52B5}" type="presParOf" srcId="{8D1E0B82-95F7-4339-8FCE-33513A6FB53B}" destId="{2DA9152B-BED0-4B0D-88C8-EF8641358B2A}" srcOrd="1" destOrd="0" presId="urn:microsoft.com/office/officeart/2018/5/layout/IconLeafLabelList"/>
    <dgm:cxn modelId="{C402A2CC-F468-46D6-8800-FCE0EECF92D4}" type="presParOf" srcId="{8D1E0B82-95F7-4339-8FCE-33513A6FB53B}" destId="{A9917EAC-BF7B-4EA8-BF7E-BFE93109F42D}" srcOrd="2" destOrd="0" presId="urn:microsoft.com/office/officeart/2018/5/layout/IconLeafLabelList"/>
    <dgm:cxn modelId="{85A97559-419A-4A97-87AB-E2ACCD57FF14}" type="presParOf" srcId="{A9917EAC-BF7B-4EA8-BF7E-BFE93109F42D}" destId="{7CDC8B8D-6D14-4759-B518-518DDE2A16F1}" srcOrd="0" destOrd="0" presId="urn:microsoft.com/office/officeart/2018/5/layout/IconLeafLabelList"/>
    <dgm:cxn modelId="{644EEAB3-34CC-4D47-9599-7D732CF7FDD7}" type="presParOf" srcId="{A9917EAC-BF7B-4EA8-BF7E-BFE93109F42D}" destId="{A90A6815-E434-48D5-987C-884D539D4E8A}" srcOrd="1" destOrd="0" presId="urn:microsoft.com/office/officeart/2018/5/layout/IconLeafLabelList"/>
    <dgm:cxn modelId="{B6B1AB2F-1DEB-4193-822A-48E96CE22B2E}" type="presParOf" srcId="{A9917EAC-BF7B-4EA8-BF7E-BFE93109F42D}" destId="{54BB0126-9171-4988-A6D9-38AA523C6BCF}" srcOrd="2" destOrd="0" presId="urn:microsoft.com/office/officeart/2018/5/layout/IconLeafLabelList"/>
    <dgm:cxn modelId="{A9746071-CE91-4338-AF54-7FA4D12D80BA}" type="presParOf" srcId="{A9917EAC-BF7B-4EA8-BF7E-BFE93109F42D}" destId="{1A34E872-6F78-4EE4-AB00-CD02B04D97A8}" srcOrd="3" destOrd="0" presId="urn:microsoft.com/office/officeart/2018/5/layout/IconLeafLabelList"/>
    <dgm:cxn modelId="{5C835EFD-F506-43F2-A916-7D09EBBEB1C4}" type="presParOf" srcId="{8D1E0B82-95F7-4339-8FCE-33513A6FB53B}" destId="{27E9BEA5-9EE8-4329-BB4B-FB0B9ABA6E26}" srcOrd="3" destOrd="0" presId="urn:microsoft.com/office/officeart/2018/5/layout/IconLeafLabelList"/>
    <dgm:cxn modelId="{F720EE75-DC73-4428-8C90-64CD783986DB}" type="presParOf" srcId="{8D1E0B82-95F7-4339-8FCE-33513A6FB53B}" destId="{0E29D339-7179-4578-82B3-971089E58F7B}" srcOrd="4" destOrd="0" presId="urn:microsoft.com/office/officeart/2018/5/layout/IconLeafLabelList"/>
    <dgm:cxn modelId="{B8348643-E524-48A4-974B-AEA8B0B1449F}" type="presParOf" srcId="{0E29D339-7179-4578-82B3-971089E58F7B}" destId="{4DC303E5-8F1B-4139-B985-BDE65B6F416D}" srcOrd="0" destOrd="0" presId="urn:microsoft.com/office/officeart/2018/5/layout/IconLeafLabelList"/>
    <dgm:cxn modelId="{4E1194A0-F95D-4041-BFB6-03086BD439C6}" type="presParOf" srcId="{0E29D339-7179-4578-82B3-971089E58F7B}" destId="{1B171EE4-8E64-48D6-AEA8-775651000CD6}" srcOrd="1" destOrd="0" presId="urn:microsoft.com/office/officeart/2018/5/layout/IconLeafLabelList"/>
    <dgm:cxn modelId="{B1FA7CED-FC5F-4D54-BD20-B78A338AB9A5}" type="presParOf" srcId="{0E29D339-7179-4578-82B3-971089E58F7B}" destId="{9560C587-A23D-41E6-82AC-32C0E5E080D6}" srcOrd="2" destOrd="0" presId="urn:microsoft.com/office/officeart/2018/5/layout/IconLeafLabelList"/>
    <dgm:cxn modelId="{4272689C-293C-4440-A883-F1CE7B2B1AFA}" type="presParOf" srcId="{0E29D339-7179-4578-82B3-971089E58F7B}" destId="{AAB812AF-CEAE-4A51-90B1-1E858092C73F}"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4837D8-38C5-47B2-BFC2-DC4BC06626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7CB1D4D-00DC-4090-818C-91FBBB610787}">
      <dgm:prSet/>
      <dgm:spPr/>
      <dgm:t>
        <a:bodyPr/>
        <a:lstStyle/>
        <a:p>
          <a:r>
            <a:rPr lang="en-US" dirty="0">
              <a:solidFill>
                <a:srgbClr val="FF0000"/>
              </a:solidFill>
            </a:rPr>
            <a:t>Join datasets</a:t>
          </a:r>
        </a:p>
      </dgm:t>
    </dgm:pt>
    <dgm:pt modelId="{0C7458C0-C62A-4007-8D08-27E022EC1294}" type="parTrans" cxnId="{3F5A38D8-31AE-4208-A150-E83F74B3B086}">
      <dgm:prSet/>
      <dgm:spPr/>
      <dgm:t>
        <a:bodyPr/>
        <a:lstStyle/>
        <a:p>
          <a:endParaRPr lang="en-US"/>
        </a:p>
      </dgm:t>
    </dgm:pt>
    <dgm:pt modelId="{83155E06-97FD-43B1-A579-91393EF89D35}" type="sibTrans" cxnId="{3F5A38D8-31AE-4208-A150-E83F74B3B086}">
      <dgm:prSet/>
      <dgm:spPr/>
      <dgm:t>
        <a:bodyPr/>
        <a:lstStyle/>
        <a:p>
          <a:endParaRPr lang="en-US"/>
        </a:p>
      </dgm:t>
    </dgm:pt>
    <dgm:pt modelId="{4CFCEC67-5561-4007-8EE3-81501B37C6FE}">
      <dgm:prSet/>
      <dgm:spPr/>
      <dgm:t>
        <a:bodyPr/>
        <a:lstStyle/>
        <a:p>
          <a:r>
            <a:rPr lang="en-US" dirty="0">
              <a:solidFill>
                <a:srgbClr val="FF0000"/>
              </a:solidFill>
            </a:rPr>
            <a:t>Filter data based on certain conditions</a:t>
          </a:r>
        </a:p>
      </dgm:t>
    </dgm:pt>
    <dgm:pt modelId="{A7E9FF2D-AD8B-42A3-8FB7-309F604D5C13}" type="parTrans" cxnId="{9A59FA7E-FC8B-465F-926B-6DD0704B71BE}">
      <dgm:prSet/>
      <dgm:spPr/>
      <dgm:t>
        <a:bodyPr/>
        <a:lstStyle/>
        <a:p>
          <a:endParaRPr lang="en-US"/>
        </a:p>
      </dgm:t>
    </dgm:pt>
    <dgm:pt modelId="{63E898E5-7647-4158-96A6-3F2AEC3A2126}" type="sibTrans" cxnId="{9A59FA7E-FC8B-465F-926B-6DD0704B71BE}">
      <dgm:prSet/>
      <dgm:spPr/>
      <dgm:t>
        <a:bodyPr/>
        <a:lstStyle/>
        <a:p>
          <a:endParaRPr lang="en-US"/>
        </a:p>
      </dgm:t>
    </dgm:pt>
    <dgm:pt modelId="{111A6221-C732-45C3-8AA7-D9312046BA0D}">
      <dgm:prSet/>
      <dgm:spPr/>
      <dgm:t>
        <a:bodyPr/>
        <a:lstStyle/>
        <a:p>
          <a:r>
            <a:rPr lang="en-US" dirty="0">
              <a:solidFill>
                <a:srgbClr val="FF0000"/>
              </a:solidFill>
            </a:rPr>
            <a:t>Aggregate data by a column or group of columns and find </a:t>
          </a:r>
          <a:r>
            <a:rPr lang="en-US" dirty="0" err="1">
              <a:solidFill>
                <a:srgbClr val="FF0000"/>
              </a:solidFill>
            </a:rPr>
            <a:t>average,sum</a:t>
          </a:r>
          <a:r>
            <a:rPr lang="en-US" dirty="0">
              <a:solidFill>
                <a:srgbClr val="FF0000"/>
              </a:solidFill>
            </a:rPr>
            <a:t> </a:t>
          </a:r>
          <a:r>
            <a:rPr lang="en-US" dirty="0" err="1">
              <a:solidFill>
                <a:srgbClr val="FF0000"/>
              </a:solidFill>
            </a:rPr>
            <a:t>etc</a:t>
          </a:r>
          <a:endParaRPr lang="en-US" dirty="0">
            <a:solidFill>
              <a:srgbClr val="FF0000"/>
            </a:solidFill>
          </a:endParaRPr>
        </a:p>
      </dgm:t>
    </dgm:pt>
    <dgm:pt modelId="{439BA509-77D4-43CE-A26E-45C0C9C22CF1}" type="parTrans" cxnId="{58513C46-2C02-403C-BADC-368B7D48FD6E}">
      <dgm:prSet/>
      <dgm:spPr/>
      <dgm:t>
        <a:bodyPr/>
        <a:lstStyle/>
        <a:p>
          <a:endParaRPr lang="en-US"/>
        </a:p>
      </dgm:t>
    </dgm:pt>
    <dgm:pt modelId="{489F696F-4435-4E1F-8533-7E1CAB0665CC}" type="sibTrans" cxnId="{58513C46-2C02-403C-BADC-368B7D48FD6E}">
      <dgm:prSet/>
      <dgm:spPr/>
      <dgm:t>
        <a:bodyPr/>
        <a:lstStyle/>
        <a:p>
          <a:endParaRPr lang="en-US"/>
        </a:p>
      </dgm:t>
    </dgm:pt>
    <dgm:pt modelId="{C1458FD1-9C88-49C7-AE8F-2D266A894A77}" type="pres">
      <dgm:prSet presAssocID="{CD4837D8-38C5-47B2-BFC2-DC4BC0662685}" presName="root" presStyleCnt="0">
        <dgm:presLayoutVars>
          <dgm:dir/>
          <dgm:resizeHandles val="exact"/>
        </dgm:presLayoutVars>
      </dgm:prSet>
      <dgm:spPr/>
    </dgm:pt>
    <dgm:pt modelId="{DD8278F6-9740-4470-9770-7AC02F8F98B7}" type="pres">
      <dgm:prSet presAssocID="{B7CB1D4D-00DC-4090-818C-91FBBB610787}" presName="compNode" presStyleCnt="0"/>
      <dgm:spPr/>
    </dgm:pt>
    <dgm:pt modelId="{2A1B700F-1B04-48A6-8A1F-3615C57F8EBB}" type="pres">
      <dgm:prSet presAssocID="{B7CB1D4D-00DC-4090-818C-91FBBB610787}" presName="bgRect" presStyleLbl="bgShp" presStyleIdx="0" presStyleCnt="3"/>
      <dgm:spPr/>
    </dgm:pt>
    <dgm:pt modelId="{75FE5EB9-CFE7-4F91-A518-D901DFD405A3}" type="pres">
      <dgm:prSet presAssocID="{B7CB1D4D-00DC-4090-818C-91FBBB6107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5F713A0-3F39-4CF0-8B0F-661E82B11A00}" type="pres">
      <dgm:prSet presAssocID="{B7CB1D4D-00DC-4090-818C-91FBBB610787}" presName="spaceRect" presStyleCnt="0"/>
      <dgm:spPr/>
    </dgm:pt>
    <dgm:pt modelId="{D0189C32-2595-4708-9808-8EC39E087FB2}" type="pres">
      <dgm:prSet presAssocID="{B7CB1D4D-00DC-4090-818C-91FBBB610787}" presName="parTx" presStyleLbl="revTx" presStyleIdx="0" presStyleCnt="3">
        <dgm:presLayoutVars>
          <dgm:chMax val="0"/>
          <dgm:chPref val="0"/>
        </dgm:presLayoutVars>
      </dgm:prSet>
      <dgm:spPr/>
    </dgm:pt>
    <dgm:pt modelId="{544E646E-4149-4340-B436-957EF68CE0C6}" type="pres">
      <dgm:prSet presAssocID="{83155E06-97FD-43B1-A579-91393EF89D35}" presName="sibTrans" presStyleCnt="0"/>
      <dgm:spPr/>
    </dgm:pt>
    <dgm:pt modelId="{8C678B25-2102-4470-BF5F-64152AD7C811}" type="pres">
      <dgm:prSet presAssocID="{4CFCEC67-5561-4007-8EE3-81501B37C6FE}" presName="compNode" presStyleCnt="0"/>
      <dgm:spPr/>
    </dgm:pt>
    <dgm:pt modelId="{A729678E-6362-412C-A913-A78A23970A52}" type="pres">
      <dgm:prSet presAssocID="{4CFCEC67-5561-4007-8EE3-81501B37C6FE}" presName="bgRect" presStyleLbl="bgShp" presStyleIdx="1" presStyleCnt="3"/>
      <dgm:spPr/>
    </dgm:pt>
    <dgm:pt modelId="{4AE833AD-5D82-475E-BC19-5DCE1925E01E}" type="pres">
      <dgm:prSet presAssocID="{4CFCEC67-5561-4007-8EE3-81501B37C6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BAA60CC8-1814-4A2A-8CD6-EDAFA5742C8C}" type="pres">
      <dgm:prSet presAssocID="{4CFCEC67-5561-4007-8EE3-81501B37C6FE}" presName="spaceRect" presStyleCnt="0"/>
      <dgm:spPr/>
    </dgm:pt>
    <dgm:pt modelId="{71A6C656-210F-4BCE-94F7-706041851312}" type="pres">
      <dgm:prSet presAssocID="{4CFCEC67-5561-4007-8EE3-81501B37C6FE}" presName="parTx" presStyleLbl="revTx" presStyleIdx="1" presStyleCnt="3">
        <dgm:presLayoutVars>
          <dgm:chMax val="0"/>
          <dgm:chPref val="0"/>
        </dgm:presLayoutVars>
      </dgm:prSet>
      <dgm:spPr/>
    </dgm:pt>
    <dgm:pt modelId="{47C9D83B-9BAA-4E49-8BCF-A301A5FA7362}" type="pres">
      <dgm:prSet presAssocID="{63E898E5-7647-4158-96A6-3F2AEC3A2126}" presName="sibTrans" presStyleCnt="0"/>
      <dgm:spPr/>
    </dgm:pt>
    <dgm:pt modelId="{66BF48C0-CAF7-4592-BB33-6D8EC3E52347}" type="pres">
      <dgm:prSet presAssocID="{111A6221-C732-45C3-8AA7-D9312046BA0D}" presName="compNode" presStyleCnt="0"/>
      <dgm:spPr/>
    </dgm:pt>
    <dgm:pt modelId="{1443430F-B0DE-475F-99FD-7DD514F88A74}" type="pres">
      <dgm:prSet presAssocID="{111A6221-C732-45C3-8AA7-D9312046BA0D}" presName="bgRect" presStyleLbl="bgShp" presStyleIdx="2" presStyleCnt="3"/>
      <dgm:spPr/>
    </dgm:pt>
    <dgm:pt modelId="{DF126D01-F525-4855-8EFA-9C91471A08FC}" type="pres">
      <dgm:prSet presAssocID="{111A6221-C732-45C3-8AA7-D9312046BA0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BF66DAC6-08FF-4763-A938-4BE52BF4624B}" type="pres">
      <dgm:prSet presAssocID="{111A6221-C732-45C3-8AA7-D9312046BA0D}" presName="spaceRect" presStyleCnt="0"/>
      <dgm:spPr/>
    </dgm:pt>
    <dgm:pt modelId="{80335A91-5080-434F-AF0E-28470714BCD5}" type="pres">
      <dgm:prSet presAssocID="{111A6221-C732-45C3-8AA7-D9312046BA0D}" presName="parTx" presStyleLbl="revTx" presStyleIdx="2" presStyleCnt="3">
        <dgm:presLayoutVars>
          <dgm:chMax val="0"/>
          <dgm:chPref val="0"/>
        </dgm:presLayoutVars>
      </dgm:prSet>
      <dgm:spPr/>
    </dgm:pt>
  </dgm:ptLst>
  <dgm:cxnLst>
    <dgm:cxn modelId="{238A6E3F-FA8E-4093-8020-3C9ECAF22C41}" type="presOf" srcId="{CD4837D8-38C5-47B2-BFC2-DC4BC0662685}" destId="{C1458FD1-9C88-49C7-AE8F-2D266A894A77}" srcOrd="0" destOrd="0" presId="urn:microsoft.com/office/officeart/2018/2/layout/IconVerticalSolidList"/>
    <dgm:cxn modelId="{58513C46-2C02-403C-BADC-368B7D48FD6E}" srcId="{CD4837D8-38C5-47B2-BFC2-DC4BC0662685}" destId="{111A6221-C732-45C3-8AA7-D9312046BA0D}" srcOrd="2" destOrd="0" parTransId="{439BA509-77D4-43CE-A26E-45C0C9C22CF1}" sibTransId="{489F696F-4435-4E1F-8533-7E1CAB0665CC}"/>
    <dgm:cxn modelId="{47EC247D-24A8-4CB3-8419-EF6EEBDC6EF4}" type="presOf" srcId="{B7CB1D4D-00DC-4090-818C-91FBBB610787}" destId="{D0189C32-2595-4708-9808-8EC39E087FB2}" srcOrd="0" destOrd="0" presId="urn:microsoft.com/office/officeart/2018/2/layout/IconVerticalSolidList"/>
    <dgm:cxn modelId="{9A59FA7E-FC8B-465F-926B-6DD0704B71BE}" srcId="{CD4837D8-38C5-47B2-BFC2-DC4BC0662685}" destId="{4CFCEC67-5561-4007-8EE3-81501B37C6FE}" srcOrd="1" destOrd="0" parTransId="{A7E9FF2D-AD8B-42A3-8FB7-309F604D5C13}" sibTransId="{63E898E5-7647-4158-96A6-3F2AEC3A2126}"/>
    <dgm:cxn modelId="{17CB15C6-D7C2-4B85-9DC4-890F4B1C1A5D}" type="presOf" srcId="{111A6221-C732-45C3-8AA7-D9312046BA0D}" destId="{80335A91-5080-434F-AF0E-28470714BCD5}" srcOrd="0" destOrd="0" presId="urn:microsoft.com/office/officeart/2018/2/layout/IconVerticalSolidList"/>
    <dgm:cxn modelId="{3F5A38D8-31AE-4208-A150-E83F74B3B086}" srcId="{CD4837D8-38C5-47B2-BFC2-DC4BC0662685}" destId="{B7CB1D4D-00DC-4090-818C-91FBBB610787}" srcOrd="0" destOrd="0" parTransId="{0C7458C0-C62A-4007-8D08-27E022EC1294}" sibTransId="{83155E06-97FD-43B1-A579-91393EF89D35}"/>
    <dgm:cxn modelId="{CB6D7CDC-3B8C-4C25-969B-B8B2CD7D4BE3}" type="presOf" srcId="{4CFCEC67-5561-4007-8EE3-81501B37C6FE}" destId="{71A6C656-210F-4BCE-94F7-706041851312}" srcOrd="0" destOrd="0" presId="urn:microsoft.com/office/officeart/2018/2/layout/IconVerticalSolidList"/>
    <dgm:cxn modelId="{E499E695-8868-43DF-822A-E0814C1176F7}" type="presParOf" srcId="{C1458FD1-9C88-49C7-AE8F-2D266A894A77}" destId="{DD8278F6-9740-4470-9770-7AC02F8F98B7}" srcOrd="0" destOrd="0" presId="urn:microsoft.com/office/officeart/2018/2/layout/IconVerticalSolidList"/>
    <dgm:cxn modelId="{E2EBA8F3-54B6-412E-BA0F-79E57FA2C835}" type="presParOf" srcId="{DD8278F6-9740-4470-9770-7AC02F8F98B7}" destId="{2A1B700F-1B04-48A6-8A1F-3615C57F8EBB}" srcOrd="0" destOrd="0" presId="urn:microsoft.com/office/officeart/2018/2/layout/IconVerticalSolidList"/>
    <dgm:cxn modelId="{A0FF43F3-FA16-49FA-964E-E6821ED5F610}" type="presParOf" srcId="{DD8278F6-9740-4470-9770-7AC02F8F98B7}" destId="{75FE5EB9-CFE7-4F91-A518-D901DFD405A3}" srcOrd="1" destOrd="0" presId="urn:microsoft.com/office/officeart/2018/2/layout/IconVerticalSolidList"/>
    <dgm:cxn modelId="{4AC69376-5891-4A39-8D04-73C7EB3D94F7}" type="presParOf" srcId="{DD8278F6-9740-4470-9770-7AC02F8F98B7}" destId="{95F713A0-3F39-4CF0-8B0F-661E82B11A00}" srcOrd="2" destOrd="0" presId="urn:microsoft.com/office/officeart/2018/2/layout/IconVerticalSolidList"/>
    <dgm:cxn modelId="{14951E3F-C865-45D2-BB5F-55D9D9B1A6BA}" type="presParOf" srcId="{DD8278F6-9740-4470-9770-7AC02F8F98B7}" destId="{D0189C32-2595-4708-9808-8EC39E087FB2}" srcOrd="3" destOrd="0" presId="urn:microsoft.com/office/officeart/2018/2/layout/IconVerticalSolidList"/>
    <dgm:cxn modelId="{63F099B8-BB42-4EEC-ADCB-B85B7036346C}" type="presParOf" srcId="{C1458FD1-9C88-49C7-AE8F-2D266A894A77}" destId="{544E646E-4149-4340-B436-957EF68CE0C6}" srcOrd="1" destOrd="0" presId="urn:microsoft.com/office/officeart/2018/2/layout/IconVerticalSolidList"/>
    <dgm:cxn modelId="{C743852A-BDE2-4B2C-98FE-E581FAE29AD2}" type="presParOf" srcId="{C1458FD1-9C88-49C7-AE8F-2D266A894A77}" destId="{8C678B25-2102-4470-BF5F-64152AD7C811}" srcOrd="2" destOrd="0" presId="urn:microsoft.com/office/officeart/2018/2/layout/IconVerticalSolidList"/>
    <dgm:cxn modelId="{4FFDE4E8-7355-4F7F-81F0-EA51C9A33A2F}" type="presParOf" srcId="{8C678B25-2102-4470-BF5F-64152AD7C811}" destId="{A729678E-6362-412C-A913-A78A23970A52}" srcOrd="0" destOrd="0" presId="urn:microsoft.com/office/officeart/2018/2/layout/IconVerticalSolidList"/>
    <dgm:cxn modelId="{8CE20244-4859-4835-A848-E9EC8A1DC175}" type="presParOf" srcId="{8C678B25-2102-4470-BF5F-64152AD7C811}" destId="{4AE833AD-5D82-475E-BC19-5DCE1925E01E}" srcOrd="1" destOrd="0" presId="urn:microsoft.com/office/officeart/2018/2/layout/IconVerticalSolidList"/>
    <dgm:cxn modelId="{53D44C94-F86B-4DEB-8644-D163972D3FFC}" type="presParOf" srcId="{8C678B25-2102-4470-BF5F-64152AD7C811}" destId="{BAA60CC8-1814-4A2A-8CD6-EDAFA5742C8C}" srcOrd="2" destOrd="0" presId="urn:microsoft.com/office/officeart/2018/2/layout/IconVerticalSolidList"/>
    <dgm:cxn modelId="{3EF9E0F1-A29A-44FB-BAF1-D46EF95601FF}" type="presParOf" srcId="{8C678B25-2102-4470-BF5F-64152AD7C811}" destId="{71A6C656-210F-4BCE-94F7-706041851312}" srcOrd="3" destOrd="0" presId="urn:microsoft.com/office/officeart/2018/2/layout/IconVerticalSolidList"/>
    <dgm:cxn modelId="{C5CDDA09-F4F4-4EE0-928F-E744396003EA}" type="presParOf" srcId="{C1458FD1-9C88-49C7-AE8F-2D266A894A77}" destId="{47C9D83B-9BAA-4E49-8BCF-A301A5FA7362}" srcOrd="3" destOrd="0" presId="urn:microsoft.com/office/officeart/2018/2/layout/IconVerticalSolidList"/>
    <dgm:cxn modelId="{EB6ACD56-45C7-48A8-85F0-755AB86410A0}" type="presParOf" srcId="{C1458FD1-9C88-49C7-AE8F-2D266A894A77}" destId="{66BF48C0-CAF7-4592-BB33-6D8EC3E52347}" srcOrd="4" destOrd="0" presId="urn:microsoft.com/office/officeart/2018/2/layout/IconVerticalSolidList"/>
    <dgm:cxn modelId="{516BABD2-9837-4E41-8526-1D138DB20409}" type="presParOf" srcId="{66BF48C0-CAF7-4592-BB33-6D8EC3E52347}" destId="{1443430F-B0DE-475F-99FD-7DD514F88A74}" srcOrd="0" destOrd="0" presId="urn:microsoft.com/office/officeart/2018/2/layout/IconVerticalSolidList"/>
    <dgm:cxn modelId="{32ED630A-DE89-4E7F-9439-C84329DC52EB}" type="presParOf" srcId="{66BF48C0-CAF7-4592-BB33-6D8EC3E52347}" destId="{DF126D01-F525-4855-8EFA-9C91471A08FC}" srcOrd="1" destOrd="0" presId="urn:microsoft.com/office/officeart/2018/2/layout/IconVerticalSolidList"/>
    <dgm:cxn modelId="{DA193724-F255-4CC9-B85C-242CB02E3350}" type="presParOf" srcId="{66BF48C0-CAF7-4592-BB33-6D8EC3E52347}" destId="{BF66DAC6-08FF-4763-A938-4BE52BF4624B}" srcOrd="2" destOrd="0" presId="urn:microsoft.com/office/officeart/2018/2/layout/IconVerticalSolidList"/>
    <dgm:cxn modelId="{A785AC29-5450-446B-82D7-28E7DD30AECE}" type="presParOf" srcId="{66BF48C0-CAF7-4592-BB33-6D8EC3E52347}" destId="{80335A91-5080-434F-AF0E-28470714BCD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98A02-D66E-4982-826F-F168205B9F90}">
      <dsp:nvSpPr>
        <dsp:cNvPr id="0" name=""/>
        <dsp:cNvSpPr/>
      </dsp:nvSpPr>
      <dsp:spPr>
        <a:xfrm>
          <a:off x="57854" y="288956"/>
          <a:ext cx="1256182" cy="12561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677DF8-993B-4282-B28C-E9144EEDDD3F}">
      <dsp:nvSpPr>
        <dsp:cNvPr id="0" name=""/>
        <dsp:cNvSpPr/>
      </dsp:nvSpPr>
      <dsp:spPr>
        <a:xfrm>
          <a:off x="321652" y="552754"/>
          <a:ext cx="728586" cy="728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50BC2F-AC8C-4859-A290-7E1BAEE84799}">
      <dsp:nvSpPr>
        <dsp:cNvPr id="0" name=""/>
        <dsp:cNvSpPr/>
      </dsp:nvSpPr>
      <dsp:spPr>
        <a:xfrm>
          <a:off x="1583219" y="28895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solidFill>
                <a:srgbClr val="FF0000"/>
              </a:solidFill>
            </a:rPr>
            <a:t>Stream processing</a:t>
          </a:r>
        </a:p>
      </dsp:txBody>
      <dsp:txXfrm>
        <a:off x="1583219" y="288956"/>
        <a:ext cx="2961002" cy="1256182"/>
      </dsp:txXfrm>
    </dsp:sp>
    <dsp:sp modelId="{570461C9-E107-46AA-810F-736ABF91C198}">
      <dsp:nvSpPr>
        <dsp:cNvPr id="0" name=""/>
        <dsp:cNvSpPr/>
      </dsp:nvSpPr>
      <dsp:spPr>
        <a:xfrm>
          <a:off x="5060153" y="288956"/>
          <a:ext cx="1256182" cy="12561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6F4DC3-9171-49D0-92C6-E9FF3DC651ED}">
      <dsp:nvSpPr>
        <dsp:cNvPr id="0" name=""/>
        <dsp:cNvSpPr/>
      </dsp:nvSpPr>
      <dsp:spPr>
        <a:xfrm>
          <a:off x="5323952" y="552754"/>
          <a:ext cx="728586" cy="728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359F08-A6D9-4C17-BDFA-FCE076DDB15D}">
      <dsp:nvSpPr>
        <dsp:cNvPr id="0" name=""/>
        <dsp:cNvSpPr/>
      </dsp:nvSpPr>
      <dsp:spPr>
        <a:xfrm>
          <a:off x="6585518" y="28895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solidFill>
                <a:srgbClr val="002060"/>
              </a:solidFill>
            </a:rPr>
            <a:t>Machine learning</a:t>
          </a:r>
        </a:p>
      </dsp:txBody>
      <dsp:txXfrm>
        <a:off x="6585518" y="288956"/>
        <a:ext cx="2961002" cy="1256182"/>
      </dsp:txXfrm>
    </dsp:sp>
    <dsp:sp modelId="{6F1B8C1F-3B99-42C4-A739-E3C20CB9B1EA}">
      <dsp:nvSpPr>
        <dsp:cNvPr id="0" name=""/>
        <dsp:cNvSpPr/>
      </dsp:nvSpPr>
      <dsp:spPr>
        <a:xfrm>
          <a:off x="57854" y="2178087"/>
          <a:ext cx="1256182" cy="12561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DAFE52-6B26-4111-8123-13D87B00BF1C}">
      <dsp:nvSpPr>
        <dsp:cNvPr id="0" name=""/>
        <dsp:cNvSpPr/>
      </dsp:nvSpPr>
      <dsp:spPr>
        <a:xfrm>
          <a:off x="321652" y="2441886"/>
          <a:ext cx="728586" cy="728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825AAD-4D2C-4326-AA4C-CB85CCC21C76}">
      <dsp:nvSpPr>
        <dsp:cNvPr id="0" name=""/>
        <dsp:cNvSpPr/>
      </dsp:nvSpPr>
      <dsp:spPr>
        <a:xfrm>
          <a:off x="1583219" y="2178087"/>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solidFill>
                <a:srgbClr val="00B050"/>
              </a:solidFill>
            </a:rPr>
            <a:t>Interactive analytics</a:t>
          </a:r>
        </a:p>
      </dsp:txBody>
      <dsp:txXfrm>
        <a:off x="1583219" y="2178087"/>
        <a:ext cx="2961002" cy="1256182"/>
      </dsp:txXfrm>
    </dsp:sp>
    <dsp:sp modelId="{D6EE6452-94C6-4BF3-BC41-E089FD4DA676}">
      <dsp:nvSpPr>
        <dsp:cNvPr id="0" name=""/>
        <dsp:cNvSpPr/>
      </dsp:nvSpPr>
      <dsp:spPr>
        <a:xfrm>
          <a:off x="5060153" y="2178087"/>
          <a:ext cx="1256182" cy="12561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CA2B88-B753-4113-B430-71DECDD983FE}">
      <dsp:nvSpPr>
        <dsp:cNvPr id="0" name=""/>
        <dsp:cNvSpPr/>
      </dsp:nvSpPr>
      <dsp:spPr>
        <a:xfrm>
          <a:off x="5323952" y="2441886"/>
          <a:ext cx="728586" cy="7285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6A5919-F113-4A72-AF73-50E07EE41D19}">
      <dsp:nvSpPr>
        <dsp:cNvPr id="0" name=""/>
        <dsp:cNvSpPr/>
      </dsp:nvSpPr>
      <dsp:spPr>
        <a:xfrm>
          <a:off x="6585518" y="2178087"/>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t>Data integration</a:t>
          </a:r>
        </a:p>
      </dsp:txBody>
      <dsp:txXfrm>
        <a:off x="6585518" y="2178087"/>
        <a:ext cx="2961002" cy="1256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1C8D1-720F-42BC-87F9-8E41071707E8}">
      <dsp:nvSpPr>
        <dsp:cNvPr id="0" name=""/>
        <dsp:cNvSpPr/>
      </dsp:nvSpPr>
      <dsp:spPr>
        <a:xfrm>
          <a:off x="639687" y="53497"/>
          <a:ext cx="1715625" cy="17156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57846F-31E2-42DE-8A3C-57BDC0EEA83A}">
      <dsp:nvSpPr>
        <dsp:cNvPr id="0" name=""/>
        <dsp:cNvSpPr/>
      </dsp:nvSpPr>
      <dsp:spPr>
        <a:xfrm>
          <a:off x="1005312" y="419122"/>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A5171E-4087-4BB3-B294-F864CD64DB33}">
      <dsp:nvSpPr>
        <dsp:cNvPr id="0" name=""/>
        <dsp:cNvSpPr/>
      </dsp:nvSpPr>
      <dsp:spPr>
        <a:xfrm>
          <a:off x="91250" y="2303497"/>
          <a:ext cx="2812500"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cap="none" dirty="0">
              <a:solidFill>
                <a:srgbClr val="002060"/>
              </a:solidFill>
            </a:rPr>
            <a:t>Handling missing values</a:t>
          </a:r>
        </a:p>
      </dsp:txBody>
      <dsp:txXfrm>
        <a:off x="91250" y="2303497"/>
        <a:ext cx="2812500" cy="967500"/>
      </dsp:txXfrm>
    </dsp:sp>
    <dsp:sp modelId="{7CDC8B8D-6D14-4759-B518-518DDE2A16F1}">
      <dsp:nvSpPr>
        <dsp:cNvPr id="0" name=""/>
        <dsp:cNvSpPr/>
      </dsp:nvSpPr>
      <dsp:spPr>
        <a:xfrm>
          <a:off x="3944375" y="53497"/>
          <a:ext cx="1715625" cy="17156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A6815-E434-48D5-987C-884D539D4E8A}">
      <dsp:nvSpPr>
        <dsp:cNvPr id="0" name=""/>
        <dsp:cNvSpPr/>
      </dsp:nvSpPr>
      <dsp:spPr>
        <a:xfrm>
          <a:off x="4310000" y="419122"/>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4E872-6F78-4EE4-AB00-CD02B04D97A8}">
      <dsp:nvSpPr>
        <dsp:cNvPr id="0" name=""/>
        <dsp:cNvSpPr/>
      </dsp:nvSpPr>
      <dsp:spPr>
        <a:xfrm>
          <a:off x="3395937" y="2303497"/>
          <a:ext cx="2812500"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cap="none" dirty="0">
              <a:solidFill>
                <a:srgbClr val="002060"/>
              </a:solidFill>
            </a:rPr>
            <a:t>Filtering of Garbage data</a:t>
          </a:r>
        </a:p>
      </dsp:txBody>
      <dsp:txXfrm>
        <a:off x="3395937" y="2303497"/>
        <a:ext cx="2812500" cy="967500"/>
      </dsp:txXfrm>
    </dsp:sp>
    <dsp:sp modelId="{4DC303E5-8F1B-4139-B985-BDE65B6F416D}">
      <dsp:nvSpPr>
        <dsp:cNvPr id="0" name=""/>
        <dsp:cNvSpPr/>
      </dsp:nvSpPr>
      <dsp:spPr>
        <a:xfrm>
          <a:off x="7249062" y="53497"/>
          <a:ext cx="1715625" cy="17156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171EE4-8E64-48D6-AEA8-775651000CD6}">
      <dsp:nvSpPr>
        <dsp:cNvPr id="0" name=""/>
        <dsp:cNvSpPr/>
      </dsp:nvSpPr>
      <dsp:spPr>
        <a:xfrm>
          <a:off x="7614687" y="419122"/>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B812AF-CEAE-4A51-90B1-1E858092C73F}">
      <dsp:nvSpPr>
        <dsp:cNvPr id="0" name=""/>
        <dsp:cNvSpPr/>
      </dsp:nvSpPr>
      <dsp:spPr>
        <a:xfrm>
          <a:off x="6700625" y="2303497"/>
          <a:ext cx="2812500"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cap="none" dirty="0">
              <a:solidFill>
                <a:srgbClr val="002060"/>
              </a:solidFill>
            </a:rPr>
            <a:t>Changing datatypes and data with non-conformities</a:t>
          </a:r>
          <a:endParaRPr lang="en-US" sz="2900" kern="1200" cap="none" dirty="0"/>
        </a:p>
      </dsp:txBody>
      <dsp:txXfrm>
        <a:off x="6700625" y="2303497"/>
        <a:ext cx="2812500" cy="96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B700F-1B04-48A6-8A1F-3615C57F8EBB}">
      <dsp:nvSpPr>
        <dsp:cNvPr id="0" name=""/>
        <dsp:cNvSpPr/>
      </dsp:nvSpPr>
      <dsp:spPr>
        <a:xfrm>
          <a:off x="0" y="641"/>
          <a:ext cx="5913437" cy="15000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FE5EB9-CFE7-4F91-A518-D901DFD405A3}">
      <dsp:nvSpPr>
        <dsp:cNvPr id="0" name=""/>
        <dsp:cNvSpPr/>
      </dsp:nvSpPr>
      <dsp:spPr>
        <a:xfrm>
          <a:off x="453764" y="338151"/>
          <a:ext cx="825026" cy="8250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189C32-2595-4708-9808-8EC39E087FB2}">
      <dsp:nvSpPr>
        <dsp:cNvPr id="0" name=""/>
        <dsp:cNvSpPr/>
      </dsp:nvSpPr>
      <dsp:spPr>
        <a:xfrm>
          <a:off x="1732555" y="641"/>
          <a:ext cx="4180881" cy="1500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5" tIns="158755" rIns="158755" bIns="158755" numCol="1" spcCol="1270" anchor="ctr" anchorCtr="0">
          <a:noAutofit/>
        </a:bodyPr>
        <a:lstStyle/>
        <a:p>
          <a:pPr marL="0" lvl="0" indent="0" algn="l" defTabSz="1111250">
            <a:lnSpc>
              <a:spcPct val="90000"/>
            </a:lnSpc>
            <a:spcBef>
              <a:spcPct val="0"/>
            </a:spcBef>
            <a:spcAft>
              <a:spcPct val="35000"/>
            </a:spcAft>
            <a:buNone/>
          </a:pPr>
          <a:r>
            <a:rPr lang="en-US" sz="2500" kern="1200" dirty="0">
              <a:solidFill>
                <a:srgbClr val="FF0000"/>
              </a:solidFill>
            </a:rPr>
            <a:t>Join datasets</a:t>
          </a:r>
        </a:p>
      </dsp:txBody>
      <dsp:txXfrm>
        <a:off x="1732555" y="641"/>
        <a:ext cx="4180881" cy="1500047"/>
      </dsp:txXfrm>
    </dsp:sp>
    <dsp:sp modelId="{A729678E-6362-412C-A913-A78A23970A52}">
      <dsp:nvSpPr>
        <dsp:cNvPr id="0" name=""/>
        <dsp:cNvSpPr/>
      </dsp:nvSpPr>
      <dsp:spPr>
        <a:xfrm>
          <a:off x="0" y="1875701"/>
          <a:ext cx="5913437" cy="15000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E833AD-5D82-475E-BC19-5DCE1925E01E}">
      <dsp:nvSpPr>
        <dsp:cNvPr id="0" name=""/>
        <dsp:cNvSpPr/>
      </dsp:nvSpPr>
      <dsp:spPr>
        <a:xfrm>
          <a:off x="453764" y="2213211"/>
          <a:ext cx="825026" cy="8250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A6C656-210F-4BCE-94F7-706041851312}">
      <dsp:nvSpPr>
        <dsp:cNvPr id="0" name=""/>
        <dsp:cNvSpPr/>
      </dsp:nvSpPr>
      <dsp:spPr>
        <a:xfrm>
          <a:off x="1732555" y="1875701"/>
          <a:ext cx="4180881" cy="1500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5" tIns="158755" rIns="158755" bIns="158755" numCol="1" spcCol="1270" anchor="ctr" anchorCtr="0">
          <a:noAutofit/>
        </a:bodyPr>
        <a:lstStyle/>
        <a:p>
          <a:pPr marL="0" lvl="0" indent="0" algn="l" defTabSz="1111250">
            <a:lnSpc>
              <a:spcPct val="90000"/>
            </a:lnSpc>
            <a:spcBef>
              <a:spcPct val="0"/>
            </a:spcBef>
            <a:spcAft>
              <a:spcPct val="35000"/>
            </a:spcAft>
            <a:buNone/>
          </a:pPr>
          <a:r>
            <a:rPr lang="en-US" sz="2500" kern="1200" dirty="0">
              <a:solidFill>
                <a:srgbClr val="FF0000"/>
              </a:solidFill>
            </a:rPr>
            <a:t>Filter data based on certain conditions</a:t>
          </a:r>
        </a:p>
      </dsp:txBody>
      <dsp:txXfrm>
        <a:off x="1732555" y="1875701"/>
        <a:ext cx="4180881" cy="1500047"/>
      </dsp:txXfrm>
    </dsp:sp>
    <dsp:sp modelId="{1443430F-B0DE-475F-99FD-7DD514F88A74}">
      <dsp:nvSpPr>
        <dsp:cNvPr id="0" name=""/>
        <dsp:cNvSpPr/>
      </dsp:nvSpPr>
      <dsp:spPr>
        <a:xfrm>
          <a:off x="0" y="3750760"/>
          <a:ext cx="5913437" cy="15000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126D01-F525-4855-8EFA-9C91471A08FC}">
      <dsp:nvSpPr>
        <dsp:cNvPr id="0" name=""/>
        <dsp:cNvSpPr/>
      </dsp:nvSpPr>
      <dsp:spPr>
        <a:xfrm>
          <a:off x="453764" y="4088271"/>
          <a:ext cx="825026" cy="8250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335A91-5080-434F-AF0E-28470714BCD5}">
      <dsp:nvSpPr>
        <dsp:cNvPr id="0" name=""/>
        <dsp:cNvSpPr/>
      </dsp:nvSpPr>
      <dsp:spPr>
        <a:xfrm>
          <a:off x="1732555" y="3750760"/>
          <a:ext cx="4180881" cy="1500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5" tIns="158755" rIns="158755" bIns="158755" numCol="1" spcCol="1270" anchor="ctr" anchorCtr="0">
          <a:noAutofit/>
        </a:bodyPr>
        <a:lstStyle/>
        <a:p>
          <a:pPr marL="0" lvl="0" indent="0" algn="l" defTabSz="1111250">
            <a:lnSpc>
              <a:spcPct val="90000"/>
            </a:lnSpc>
            <a:spcBef>
              <a:spcPct val="0"/>
            </a:spcBef>
            <a:spcAft>
              <a:spcPct val="35000"/>
            </a:spcAft>
            <a:buNone/>
          </a:pPr>
          <a:r>
            <a:rPr lang="en-US" sz="2500" kern="1200" dirty="0">
              <a:solidFill>
                <a:srgbClr val="FF0000"/>
              </a:solidFill>
            </a:rPr>
            <a:t>Aggregate data by a column or group of columns and find </a:t>
          </a:r>
          <a:r>
            <a:rPr lang="en-US" sz="2500" kern="1200" dirty="0" err="1">
              <a:solidFill>
                <a:srgbClr val="FF0000"/>
              </a:solidFill>
            </a:rPr>
            <a:t>average,sum</a:t>
          </a:r>
          <a:r>
            <a:rPr lang="en-US" sz="2500" kern="1200" dirty="0">
              <a:solidFill>
                <a:srgbClr val="FF0000"/>
              </a:solidFill>
            </a:rPr>
            <a:t> </a:t>
          </a:r>
          <a:r>
            <a:rPr lang="en-US" sz="2500" kern="1200" dirty="0" err="1">
              <a:solidFill>
                <a:srgbClr val="FF0000"/>
              </a:solidFill>
            </a:rPr>
            <a:t>etc</a:t>
          </a:r>
          <a:endParaRPr lang="en-US" sz="2500" kern="1200" dirty="0">
            <a:solidFill>
              <a:srgbClr val="FF0000"/>
            </a:solidFill>
          </a:endParaRPr>
        </a:p>
      </dsp:txBody>
      <dsp:txXfrm>
        <a:off x="1732555" y="3750760"/>
        <a:ext cx="4180881" cy="150004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6CF70C-EB37-0344-965C-B5CA6CDE0BB8}" type="datetimeFigureOut">
              <a:rPr lang="en-US" smtClean="0"/>
              <a:t>11/29/2020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97A73-B7E6-5F46-872F-0A4FD0A67B80}" type="slidenum">
              <a:rPr lang="en-US" smtClean="0"/>
              <a:t>‹#›</a:t>
            </a:fld>
            <a:endParaRPr lang="en-US"/>
          </a:p>
        </p:txBody>
      </p:sp>
    </p:spTree>
    <p:extLst>
      <p:ext uri="{BB962C8B-B14F-4D97-AF65-F5344CB8AC3E}">
        <p14:creationId xmlns:p14="http://schemas.microsoft.com/office/powerpoint/2010/main" val="696863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190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US" dirty="0"/>
              <a:t>If you want to know more about cabinet</a:t>
            </a:r>
            <a:r>
              <a:rPr lang="en-US" baseline="0" dirty="0"/>
              <a:t> hardware, see this description written by Rob Klug (Clark County, Washington): http://howtrafficsignalswork.blogspot.com/2010/05/so-what-is-inside-traffic-signal.html</a:t>
            </a:r>
          </a:p>
          <a:p>
            <a:endParaRPr lang="en-US" dirty="0"/>
          </a:p>
        </p:txBody>
      </p:sp>
      <p:sp>
        <p:nvSpPr>
          <p:cNvPr id="4" name="Slide Number Placeholder 3"/>
          <p:cNvSpPr>
            <a:spLocks noGrp="1"/>
          </p:cNvSpPr>
          <p:nvPr>
            <p:ph type="sldNum" sz="quarter" idx="10"/>
          </p:nvPr>
        </p:nvSpPr>
        <p:spPr/>
        <p:txBody>
          <a:bodyPr/>
          <a:lstStyle/>
          <a:p>
            <a:fld id="{6A53C3B0-0141-44F1-BAAC-693F08BE4A44}" type="slidenum">
              <a:rPr lang="en-US" smtClean="0"/>
              <a:t>2</a:t>
            </a:fld>
            <a:endParaRPr lang="en-US"/>
          </a:p>
        </p:txBody>
      </p:sp>
    </p:spTree>
    <p:extLst>
      <p:ext uri="{BB962C8B-B14F-4D97-AF65-F5344CB8AC3E}">
        <p14:creationId xmlns:p14="http://schemas.microsoft.com/office/powerpoint/2010/main" val="555817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p:sp>
        <p:nvSpPr>
          <p:cNvPr id="3" name="Notes Placeholder 2"/>
          <p:cNvSpPr>
            <a:spLocks noGrp="1"/>
          </p:cNvSpPr>
          <p:nvPr>
            <p:ph type="body" idx="1"/>
          </p:nvPr>
        </p:nvSpPr>
        <p:spPr/>
        <p:txBody>
          <a:bodyPr/>
          <a:lstStyle/>
          <a:p>
            <a:r>
              <a:rPr lang="en-US" dirty="0"/>
              <a:t>If you want to know more about cabinet</a:t>
            </a:r>
            <a:r>
              <a:rPr lang="en-US" baseline="0" dirty="0"/>
              <a:t> hardware, see this description written by Rob Klug (Clark County, Washington): http://howtrafficsignalswork.blogspot.com/2010/05/so-what-is-inside-traffic-signal.html</a:t>
            </a:r>
          </a:p>
          <a:p>
            <a:endParaRPr lang="en-US" dirty="0"/>
          </a:p>
        </p:txBody>
      </p:sp>
      <p:sp>
        <p:nvSpPr>
          <p:cNvPr id="4" name="Slide Number Placeholder 3"/>
          <p:cNvSpPr>
            <a:spLocks noGrp="1"/>
          </p:cNvSpPr>
          <p:nvPr>
            <p:ph type="sldNum" sz="quarter" idx="10"/>
          </p:nvPr>
        </p:nvSpPr>
        <p:spPr/>
        <p:txBody>
          <a:bodyPr/>
          <a:lstStyle/>
          <a:p>
            <a:fld id="{6A53C3B0-0141-44F1-BAAC-693F08BE4A44}" type="slidenum">
              <a:rPr lang="en-US" smtClean="0"/>
              <a:t>3</a:t>
            </a:fld>
            <a:endParaRPr lang="en-US"/>
          </a:p>
        </p:txBody>
      </p:sp>
    </p:spTree>
    <p:extLst>
      <p:ext uri="{BB962C8B-B14F-4D97-AF65-F5344CB8AC3E}">
        <p14:creationId xmlns:p14="http://schemas.microsoft.com/office/powerpoint/2010/main" val="55581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US" dirty="0"/>
              <a:t>If you want to know more about cabinet</a:t>
            </a:r>
            <a:r>
              <a:rPr lang="en-US" baseline="0" dirty="0"/>
              <a:t> hardware, see this description written by Rob Klug (Clark County, Washington): http://howtrafficsignalswork.blogspot.com/2010/05/so-what-is-inside-traffic-signal.html</a:t>
            </a:r>
          </a:p>
          <a:p>
            <a:endParaRPr lang="en-US" dirty="0"/>
          </a:p>
        </p:txBody>
      </p:sp>
      <p:sp>
        <p:nvSpPr>
          <p:cNvPr id="4" name="Slide Number Placeholder 3"/>
          <p:cNvSpPr>
            <a:spLocks noGrp="1"/>
          </p:cNvSpPr>
          <p:nvPr>
            <p:ph type="sldNum" sz="quarter" idx="10"/>
          </p:nvPr>
        </p:nvSpPr>
        <p:spPr/>
        <p:txBody>
          <a:bodyPr/>
          <a:lstStyle/>
          <a:p>
            <a:fld id="{6A53C3B0-0141-44F1-BAAC-693F08BE4A44}" type="slidenum">
              <a:rPr lang="en-US" smtClean="0"/>
              <a:t>8</a:t>
            </a:fld>
            <a:endParaRPr lang="en-US"/>
          </a:p>
        </p:txBody>
      </p:sp>
    </p:spTree>
    <p:extLst>
      <p:ext uri="{BB962C8B-B14F-4D97-AF65-F5344CB8AC3E}">
        <p14:creationId xmlns:p14="http://schemas.microsoft.com/office/powerpoint/2010/main" val="871722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US" dirty="0"/>
              <a:t>If you want to know more about cabinet</a:t>
            </a:r>
            <a:r>
              <a:rPr lang="en-US" baseline="0" dirty="0"/>
              <a:t> hardware, see this description written by Rob Klug (Clark County, Washington): http://howtrafficsignalswork.blogspot.com/2010/05/so-what-is-inside-traffic-signal.html</a:t>
            </a:r>
          </a:p>
          <a:p>
            <a:endParaRPr lang="en-US" dirty="0"/>
          </a:p>
        </p:txBody>
      </p:sp>
      <p:sp>
        <p:nvSpPr>
          <p:cNvPr id="4" name="Slide Number Placeholder 3"/>
          <p:cNvSpPr>
            <a:spLocks noGrp="1"/>
          </p:cNvSpPr>
          <p:nvPr>
            <p:ph type="sldNum" sz="quarter" idx="10"/>
          </p:nvPr>
        </p:nvSpPr>
        <p:spPr/>
        <p:txBody>
          <a:bodyPr/>
          <a:lstStyle/>
          <a:p>
            <a:fld id="{6A53C3B0-0141-44F1-BAAC-693F08BE4A44}" type="slidenum">
              <a:rPr lang="en-US" smtClean="0"/>
              <a:t>9</a:t>
            </a:fld>
            <a:endParaRPr lang="en-US"/>
          </a:p>
        </p:txBody>
      </p:sp>
    </p:spTree>
    <p:extLst>
      <p:ext uri="{BB962C8B-B14F-4D97-AF65-F5344CB8AC3E}">
        <p14:creationId xmlns:p14="http://schemas.microsoft.com/office/powerpoint/2010/main" val="1827677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US" dirty="0"/>
              <a:t>If you want to know more about cabinet</a:t>
            </a:r>
            <a:r>
              <a:rPr lang="en-US" baseline="0" dirty="0"/>
              <a:t> hardware, see this description written by Rob Klug (Clark County, Washington): http://howtrafficsignalswork.blogspot.com/2010/05/so-what-is-inside-traffic-signal.html</a:t>
            </a:r>
          </a:p>
          <a:p>
            <a:endParaRPr lang="en-US" dirty="0"/>
          </a:p>
        </p:txBody>
      </p:sp>
      <p:sp>
        <p:nvSpPr>
          <p:cNvPr id="4" name="Slide Number Placeholder 3"/>
          <p:cNvSpPr>
            <a:spLocks noGrp="1"/>
          </p:cNvSpPr>
          <p:nvPr>
            <p:ph type="sldNum" sz="quarter" idx="10"/>
          </p:nvPr>
        </p:nvSpPr>
        <p:spPr/>
        <p:txBody>
          <a:bodyPr/>
          <a:lstStyle/>
          <a:p>
            <a:fld id="{6A53C3B0-0141-44F1-BAAC-693F08BE4A44}" type="slidenum">
              <a:rPr lang="en-US" smtClean="0"/>
              <a:t>22</a:t>
            </a:fld>
            <a:endParaRPr lang="en-US"/>
          </a:p>
        </p:txBody>
      </p:sp>
    </p:spTree>
    <p:extLst>
      <p:ext uri="{BB962C8B-B14F-4D97-AF65-F5344CB8AC3E}">
        <p14:creationId xmlns:p14="http://schemas.microsoft.com/office/powerpoint/2010/main" val="228813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US" dirty="0"/>
              <a:t>If you want to know more about cabinet</a:t>
            </a:r>
            <a:r>
              <a:rPr lang="en-US" baseline="0" dirty="0"/>
              <a:t> hardware, see this description written by Rob Klug (Clark County, Washington): http://howtrafficsignalswork.blogspot.com/2010/05/so-what-is-inside-traffic-signal.html</a:t>
            </a:r>
          </a:p>
          <a:p>
            <a:endParaRPr lang="en-US" dirty="0"/>
          </a:p>
        </p:txBody>
      </p:sp>
      <p:sp>
        <p:nvSpPr>
          <p:cNvPr id="4" name="Slide Number Placeholder 3"/>
          <p:cNvSpPr>
            <a:spLocks noGrp="1"/>
          </p:cNvSpPr>
          <p:nvPr>
            <p:ph type="sldNum" sz="quarter" idx="10"/>
          </p:nvPr>
        </p:nvSpPr>
        <p:spPr/>
        <p:txBody>
          <a:bodyPr/>
          <a:lstStyle/>
          <a:p>
            <a:fld id="{6A53C3B0-0141-44F1-BAAC-693F08BE4A44}" type="slidenum">
              <a:rPr lang="en-US" smtClean="0"/>
              <a:t>26</a:t>
            </a:fld>
            <a:endParaRPr lang="en-US"/>
          </a:p>
        </p:txBody>
      </p:sp>
    </p:spTree>
    <p:extLst>
      <p:ext uri="{BB962C8B-B14F-4D97-AF65-F5344CB8AC3E}">
        <p14:creationId xmlns:p14="http://schemas.microsoft.com/office/powerpoint/2010/main" val="55581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2EB290-1DC2-9C4A-9D3B-D750E5D544A2}" type="datetimeFigureOut">
              <a:rPr lang="en-US" smtClean="0"/>
              <a:t>11/29/2020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5CBF3DF-CD65-094B-8FDB-F4986F1BCE8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0226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EB290-1DC2-9C4A-9D3B-D750E5D544A2}"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BF3DF-CD65-094B-8FDB-F4986F1BCE8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07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EB290-1DC2-9C4A-9D3B-D750E5D544A2}"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BF3DF-CD65-094B-8FDB-F4986F1BCE8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7133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68923" y="1825625"/>
            <a:ext cx="5392616" cy="4572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5451599F-D7BF-4222-9C8C-A34269CFA19E}"/>
              </a:ext>
            </a:extLst>
          </p:cNvPr>
          <p:cNvSpPr/>
          <p:nvPr userDrawn="1"/>
        </p:nvSpPr>
        <p:spPr>
          <a:xfrm>
            <a:off x="0" y="6400800"/>
            <a:ext cx="12192000" cy="4572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pic>
        <p:nvPicPr>
          <p:cNvPr id="6" name="Picture 5">
            <a:extLst>
              <a:ext uri="{FF2B5EF4-FFF2-40B4-BE49-F238E27FC236}">
                <a16:creationId xmlns:a16="http://schemas.microsoft.com/office/drawing/2014/main" id="{74B66A2C-F07B-406D-ACC4-3C4763519336}"/>
              </a:ext>
            </a:extLst>
          </p:cNvPr>
          <p:cNvPicPr>
            <a:picLocks noChangeAspect="1"/>
          </p:cNvPicPr>
          <p:nvPr userDrawn="1"/>
        </p:nvPicPr>
        <p:blipFill>
          <a:blip r:embed="rId2"/>
          <a:stretch>
            <a:fillRect/>
          </a:stretch>
        </p:blipFill>
        <p:spPr>
          <a:xfrm>
            <a:off x="49546" y="6446520"/>
            <a:ext cx="3701841" cy="365760"/>
          </a:xfrm>
          <a:prstGeom prst="rect">
            <a:avLst/>
          </a:prstGeom>
        </p:spPr>
      </p:pic>
      <p:sp>
        <p:nvSpPr>
          <p:cNvPr id="7" name="TextBox 6">
            <a:extLst>
              <a:ext uri="{FF2B5EF4-FFF2-40B4-BE49-F238E27FC236}">
                <a16:creationId xmlns:a16="http://schemas.microsoft.com/office/drawing/2014/main" id="{E4FDF933-CF17-4DC8-85AC-1B73CB33E042}"/>
              </a:ext>
            </a:extLst>
          </p:cNvPr>
          <p:cNvSpPr txBox="1"/>
          <p:nvPr userDrawn="1"/>
        </p:nvSpPr>
        <p:spPr>
          <a:xfrm>
            <a:off x="7033848" y="6473954"/>
            <a:ext cx="5158153" cy="258084"/>
          </a:xfrm>
          <a:prstGeom prst="rect">
            <a:avLst/>
          </a:prstGeom>
          <a:noFill/>
        </p:spPr>
        <p:txBody>
          <a:bodyPr wrap="square" rtlCol="0">
            <a:spAutoFit/>
          </a:bodyPr>
          <a:lstStyle/>
          <a:p>
            <a:pPr algn="r"/>
            <a:r>
              <a:rPr lang="en-US" sz="1077" dirty="0">
                <a:solidFill>
                  <a:schemeClr val="bg1"/>
                </a:solidFill>
              </a:rPr>
              <a:t>Department of Civil, Construction, and Environmental Engineering</a:t>
            </a:r>
          </a:p>
        </p:txBody>
      </p:sp>
    </p:spTree>
    <p:extLst>
      <p:ext uri="{BB962C8B-B14F-4D97-AF65-F5344CB8AC3E}">
        <p14:creationId xmlns:p14="http://schemas.microsoft.com/office/powerpoint/2010/main" val="127993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EB290-1DC2-9C4A-9D3B-D750E5D544A2}"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BF3DF-CD65-094B-8FDB-F4986F1BCE8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44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EB290-1DC2-9C4A-9D3B-D750E5D544A2}"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BF3DF-CD65-094B-8FDB-F4986F1BCE8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785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2EB290-1DC2-9C4A-9D3B-D750E5D544A2}"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BF3DF-CD65-094B-8FDB-F4986F1BCE8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673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2EB290-1DC2-9C4A-9D3B-D750E5D544A2}" type="datetimeFigureOut">
              <a:rPr lang="en-US" smtClean="0"/>
              <a:t>11/29/2020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CBF3DF-CD65-094B-8FDB-F4986F1BCE8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460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2EB290-1DC2-9C4A-9D3B-D750E5D544A2}" type="datetimeFigureOut">
              <a:rPr lang="en-US" smtClean="0"/>
              <a:t>11/29/2020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CBF3DF-CD65-094B-8FDB-F4986F1BCE8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460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EB290-1DC2-9C4A-9D3B-D750E5D544A2}" type="datetimeFigureOut">
              <a:rPr lang="en-US" smtClean="0"/>
              <a:t>11/29/2020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CBF3DF-CD65-094B-8FDB-F4986F1BCE83}" type="slidenum">
              <a:rPr lang="en-US" smtClean="0"/>
              <a:t>‹#›</a:t>
            </a:fld>
            <a:endParaRPr lang="en-US"/>
          </a:p>
        </p:txBody>
      </p:sp>
    </p:spTree>
    <p:extLst>
      <p:ext uri="{BB962C8B-B14F-4D97-AF65-F5344CB8AC3E}">
        <p14:creationId xmlns:p14="http://schemas.microsoft.com/office/powerpoint/2010/main" val="229093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2EB290-1DC2-9C4A-9D3B-D750E5D544A2}"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BF3DF-CD65-094B-8FDB-F4986F1BCE8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396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D2EB290-1DC2-9C4A-9D3B-D750E5D544A2}" type="datetimeFigureOut">
              <a:rPr lang="en-US" smtClean="0"/>
              <a:t>11/29/2020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5CBF3DF-CD65-094B-8FDB-F4986F1BCE8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166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D2EB290-1DC2-9C4A-9D3B-D750E5D544A2}" type="datetimeFigureOut">
              <a:rPr lang="en-US" smtClean="0"/>
              <a:t>11/29/2020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5CBF3DF-CD65-094B-8FDB-F4986F1BCE8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96838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ata-flair.training/blogs/dag-in-apache-spark/"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data-flair.training/blogs/apache-spark-ecosystem-components/" TargetMode="External"/><Relationship Id="rId2" Type="http://schemas.openxmlformats.org/officeDocument/2006/relationships/hyperlink" Target="http://static.googleusercontent.com/media/research.google.com/en/us/archive/mapreduce-osdi04.pdf" TargetMode="External"/><Relationship Id="rId1" Type="http://schemas.openxmlformats.org/officeDocument/2006/relationships/slideLayout" Target="../slideLayouts/slideLayout2.xml"/><Relationship Id="rId4" Type="http://schemas.openxmlformats.org/officeDocument/2006/relationships/hyperlink" Target="https://databricks.com/spar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147"/>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352BB3D1-FC10-43EE-8114-34C0EBA6F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Google Shape;148;p1"/>
          <p:cNvSpPr txBox="1">
            <a:spLocks noGrp="1"/>
          </p:cNvSpPr>
          <p:nvPr>
            <p:ph type="ctrTitle"/>
          </p:nvPr>
        </p:nvSpPr>
        <p:spPr>
          <a:xfrm>
            <a:off x="4976636" y="992221"/>
            <a:ext cx="6247308" cy="4873558"/>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lt2"/>
              </a:buClr>
              <a:buSzPts val="7200"/>
              <a:buFont typeface="Century Gothic"/>
              <a:buNone/>
            </a:pPr>
            <a:r>
              <a:rPr lang="en-US" sz="4800" dirty="0">
                <a:latin typeface="Cambria" panose="02040503050406030204" pitchFamily="18" charset="0"/>
              </a:rPr>
              <a:t>APACHE SPARK</a:t>
            </a:r>
          </a:p>
        </p:txBody>
      </p:sp>
      <p:sp>
        <p:nvSpPr>
          <p:cNvPr id="149" name="Google Shape;149;p1"/>
          <p:cNvSpPr txBox="1">
            <a:spLocks noGrp="1"/>
          </p:cNvSpPr>
          <p:nvPr>
            <p:ph type="subTitle" idx="1"/>
          </p:nvPr>
        </p:nvSpPr>
        <p:spPr>
          <a:xfrm>
            <a:off x="5089119" y="4128118"/>
            <a:ext cx="3363901" cy="907346"/>
          </a:xfrm>
          <a:prstGeom prst="rect">
            <a:avLst/>
          </a:prstGeom>
        </p:spPr>
        <p:txBody>
          <a:bodyPr spcFirstLastPara="1" lIns="91425" tIns="45700" rIns="91425" bIns="45700" anchor="ctr" anchorCtr="0">
            <a:normAutofit fontScale="92500" lnSpcReduction="10000"/>
          </a:bodyPr>
          <a:lstStyle/>
          <a:p>
            <a:pPr marL="0" lvl="0" indent="0" algn="r" rtl="0">
              <a:spcBef>
                <a:spcPts val="0"/>
              </a:spcBef>
              <a:spcAft>
                <a:spcPts val="600"/>
              </a:spcAft>
              <a:buSzPts val="1600"/>
              <a:buNone/>
            </a:pPr>
            <a:r>
              <a:rPr lang="en-US" sz="2000" dirty="0">
                <a:solidFill>
                  <a:schemeClr val="tx2"/>
                </a:solidFill>
                <a:latin typeface="Cambria" panose="02040503050406030204" pitchFamily="18" charset="0"/>
              </a:rPr>
              <a:t>Smrithi Ajit</a:t>
            </a:r>
          </a:p>
          <a:p>
            <a:pPr marL="0" lvl="0" indent="0" algn="r" rtl="0">
              <a:spcBef>
                <a:spcPts val="0"/>
              </a:spcBef>
              <a:spcAft>
                <a:spcPts val="600"/>
              </a:spcAft>
              <a:buSzPts val="1600"/>
              <a:buNone/>
            </a:pPr>
            <a:r>
              <a:rPr lang="en-US" sz="2000" dirty="0">
                <a:solidFill>
                  <a:schemeClr val="tx2"/>
                </a:solidFill>
                <a:latin typeface="Cambria" panose="02040503050406030204" pitchFamily="18" charset="0"/>
              </a:rPr>
              <a:t>BIG DATA WORKSHOP</a:t>
            </a:r>
          </a:p>
        </p:txBody>
      </p:sp>
      <p:cxnSp>
        <p:nvCxnSpPr>
          <p:cNvPr id="92" name="Straight Connector 91">
            <a:extLst>
              <a:ext uri="{FF2B5EF4-FFF2-40B4-BE49-F238E27FC236}">
                <a16:creationId xmlns:a16="http://schemas.microsoft.com/office/drawing/2014/main" id="{7766695C-9F91-4225-8954-E3288BC513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890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03CB-FFA3-4A4C-B883-7F8ADBA53FEC}"/>
              </a:ext>
            </a:extLst>
          </p:cNvPr>
          <p:cNvSpPr>
            <a:spLocks noGrp="1"/>
          </p:cNvSpPr>
          <p:nvPr>
            <p:ph type="title"/>
          </p:nvPr>
        </p:nvSpPr>
        <p:spPr>
          <a:xfrm>
            <a:off x="1294362" y="106788"/>
            <a:ext cx="9603275" cy="732852"/>
          </a:xfrm>
        </p:spPr>
        <p:txBody>
          <a:bodyPr/>
          <a:lstStyle/>
          <a:p>
            <a:pPr algn="ctr"/>
            <a:r>
              <a:rPr lang="en-US" dirty="0">
                <a:solidFill>
                  <a:srgbClr val="002060"/>
                </a:solidFill>
              </a:rPr>
              <a:t>ITERATIVE PROCESSES</a:t>
            </a:r>
          </a:p>
        </p:txBody>
      </p:sp>
      <p:grpSp>
        <p:nvGrpSpPr>
          <p:cNvPr id="5" name="Group 4">
            <a:extLst>
              <a:ext uri="{FF2B5EF4-FFF2-40B4-BE49-F238E27FC236}">
                <a16:creationId xmlns:a16="http://schemas.microsoft.com/office/drawing/2014/main" id="{FC177ED7-D150-408D-B379-C552FF5C8F9A}"/>
              </a:ext>
            </a:extLst>
          </p:cNvPr>
          <p:cNvGrpSpPr/>
          <p:nvPr/>
        </p:nvGrpSpPr>
        <p:grpSpPr>
          <a:xfrm>
            <a:off x="1776809" y="2383366"/>
            <a:ext cx="1810689" cy="1277157"/>
            <a:chOff x="3682383" y="2030775"/>
            <a:chExt cx="1810689" cy="1277157"/>
          </a:xfrm>
        </p:grpSpPr>
        <p:cxnSp>
          <p:nvCxnSpPr>
            <p:cNvPr id="6" name="Straight Connector 5">
              <a:extLst>
                <a:ext uri="{FF2B5EF4-FFF2-40B4-BE49-F238E27FC236}">
                  <a16:creationId xmlns:a16="http://schemas.microsoft.com/office/drawing/2014/main" id="{62DAB76F-B1FA-4C4F-AB78-7DAD6099AB1A}"/>
                </a:ext>
              </a:extLst>
            </p:cNvPr>
            <p:cNvCxnSpPr>
              <a:stCxn id="13" idx="2"/>
              <a:endCxn id="15" idx="1"/>
            </p:cNvCxnSpPr>
            <p:nvPr/>
          </p:nvCxnSpPr>
          <p:spPr>
            <a:xfrm>
              <a:off x="5088731" y="2272158"/>
              <a:ext cx="108378" cy="513432"/>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73031283-AA89-45F2-9E75-E08D7DF6B0D7}"/>
                </a:ext>
              </a:extLst>
            </p:cNvPr>
            <p:cNvGrpSpPr/>
            <p:nvPr/>
          </p:nvGrpSpPr>
          <p:grpSpPr>
            <a:xfrm>
              <a:off x="3682383" y="2030775"/>
              <a:ext cx="1810689" cy="1277157"/>
              <a:chOff x="3540166" y="2030775"/>
              <a:chExt cx="1810689" cy="1277157"/>
            </a:xfrm>
          </p:grpSpPr>
          <p:sp>
            <p:nvSpPr>
              <p:cNvPr id="8" name="Cylinder 7">
                <a:extLst>
                  <a:ext uri="{FF2B5EF4-FFF2-40B4-BE49-F238E27FC236}">
                    <a16:creationId xmlns:a16="http://schemas.microsoft.com/office/drawing/2014/main" id="{AAD0C41F-AAC7-42B3-9FBD-6A6D43657413}"/>
                  </a:ext>
                </a:extLst>
              </p:cNvPr>
              <p:cNvSpPr/>
              <p:nvPr/>
            </p:nvSpPr>
            <p:spPr>
              <a:xfrm>
                <a:off x="3540166" y="2358189"/>
                <a:ext cx="1010653" cy="949743"/>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7871443-5AB2-440D-B976-8DFAD621F1C2}"/>
                  </a:ext>
                </a:extLst>
              </p:cNvPr>
              <p:cNvCxnSpPr/>
              <p:nvPr/>
            </p:nvCxnSpPr>
            <p:spPr>
              <a:xfrm flipV="1">
                <a:off x="4398920" y="2151467"/>
                <a:ext cx="497933" cy="241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B1724F5-184F-48D1-9926-E74622C9F32F}"/>
                  </a:ext>
                </a:extLst>
              </p:cNvPr>
              <p:cNvCxnSpPr>
                <a:cxnSpLocks/>
                <a:endCxn id="14" idx="1"/>
              </p:cNvCxnSpPr>
              <p:nvPr/>
            </p:nvCxnSpPr>
            <p:spPr>
              <a:xfrm flipV="1">
                <a:off x="4550819" y="2408183"/>
                <a:ext cx="560845" cy="19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E2CF801-E9E1-4E3C-9A9E-5711C2957957}"/>
                  </a:ext>
                </a:extLst>
              </p:cNvPr>
              <p:cNvCxnSpPr>
                <a:cxnSpLocks/>
              </p:cNvCxnSpPr>
              <p:nvPr/>
            </p:nvCxnSpPr>
            <p:spPr>
              <a:xfrm flipV="1">
                <a:off x="4587728" y="2833060"/>
                <a:ext cx="47838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3ACBD0-07B0-46E6-AF80-20933616CF23}"/>
                  </a:ext>
                </a:extLst>
              </p:cNvPr>
              <p:cNvCxnSpPr>
                <a:cxnSpLocks/>
              </p:cNvCxnSpPr>
              <p:nvPr/>
            </p:nvCxnSpPr>
            <p:spPr>
              <a:xfrm>
                <a:off x="4522120" y="3039784"/>
                <a:ext cx="507080" cy="20785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13EA054-95D8-4A1A-B505-C1473E78FBF7}"/>
                  </a:ext>
                </a:extLst>
              </p:cNvPr>
              <p:cNvSpPr/>
              <p:nvPr/>
            </p:nvSpPr>
            <p:spPr>
              <a:xfrm>
                <a:off x="4826918" y="2030775"/>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92417BF-520E-40B2-B0B5-D81D8E2589DC}"/>
                  </a:ext>
                </a:extLst>
              </p:cNvPr>
              <p:cNvSpPr/>
              <p:nvPr/>
            </p:nvSpPr>
            <p:spPr>
              <a:xfrm>
                <a:off x="5111664" y="2287491"/>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093DF6-0C92-4B86-9E32-0A443B6DDAD3}"/>
                  </a:ext>
                </a:extLst>
              </p:cNvPr>
              <p:cNvSpPr/>
              <p:nvPr/>
            </p:nvSpPr>
            <p:spPr>
              <a:xfrm>
                <a:off x="5054892" y="2664898"/>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58BB06-8239-4D89-8EE1-A45EC3662CB9}"/>
                  </a:ext>
                </a:extLst>
              </p:cNvPr>
              <p:cNvSpPr/>
              <p:nvPr/>
            </p:nvSpPr>
            <p:spPr>
              <a:xfrm>
                <a:off x="4796898" y="3055116"/>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5FB468BB-61BD-4350-83E3-C102FC9DB21A}"/>
                  </a:ext>
                </a:extLst>
              </p:cNvPr>
              <p:cNvCxnSpPr>
                <a:stCxn id="14" idx="2"/>
              </p:cNvCxnSpPr>
              <p:nvPr/>
            </p:nvCxnSpPr>
            <p:spPr>
              <a:xfrm flipH="1">
                <a:off x="4896853" y="2528874"/>
                <a:ext cx="334407" cy="51091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8" name="Rectangle 17">
            <a:extLst>
              <a:ext uri="{FF2B5EF4-FFF2-40B4-BE49-F238E27FC236}">
                <a16:creationId xmlns:a16="http://schemas.microsoft.com/office/drawing/2014/main" id="{CDD2C057-7292-4C68-A597-0088175729D2}"/>
              </a:ext>
            </a:extLst>
          </p:cNvPr>
          <p:cNvSpPr/>
          <p:nvPr/>
        </p:nvSpPr>
        <p:spPr>
          <a:xfrm>
            <a:off x="4811975" y="1720208"/>
            <a:ext cx="2184400" cy="2969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reduce job</a:t>
            </a:r>
          </a:p>
        </p:txBody>
      </p:sp>
      <p:cxnSp>
        <p:nvCxnSpPr>
          <p:cNvPr id="20" name="Straight Arrow Connector 19">
            <a:extLst>
              <a:ext uri="{FF2B5EF4-FFF2-40B4-BE49-F238E27FC236}">
                <a16:creationId xmlns:a16="http://schemas.microsoft.com/office/drawing/2014/main" id="{1693CD0B-0D71-4F46-94B3-F227249AC4DB}"/>
              </a:ext>
            </a:extLst>
          </p:cNvPr>
          <p:cNvCxnSpPr>
            <a:cxnSpLocks/>
            <a:stCxn id="16" idx="3"/>
          </p:cNvCxnSpPr>
          <p:nvPr/>
        </p:nvCxnSpPr>
        <p:spPr>
          <a:xfrm>
            <a:off x="3272732" y="3528399"/>
            <a:ext cx="1475743" cy="18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C72C07-9B9A-460F-A025-9E0F4655E654}"/>
              </a:ext>
            </a:extLst>
          </p:cNvPr>
          <p:cNvCxnSpPr>
            <a:endCxn id="13" idx="3"/>
          </p:cNvCxnSpPr>
          <p:nvPr/>
        </p:nvCxnSpPr>
        <p:spPr>
          <a:xfrm flipH="1">
            <a:off x="3302752" y="2504058"/>
            <a:ext cx="1509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0C57194-3333-450E-B755-CE6FDA07BD57}"/>
              </a:ext>
            </a:extLst>
          </p:cNvPr>
          <p:cNvCxnSpPr>
            <a:cxnSpLocks/>
          </p:cNvCxnSpPr>
          <p:nvPr/>
        </p:nvCxnSpPr>
        <p:spPr>
          <a:xfrm flipV="1">
            <a:off x="2282135" y="1476808"/>
            <a:ext cx="0" cy="1233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E33EC43-0244-4DE1-B22E-6EB4B0218656}"/>
              </a:ext>
            </a:extLst>
          </p:cNvPr>
          <p:cNvCxnSpPr>
            <a:cxnSpLocks/>
          </p:cNvCxnSpPr>
          <p:nvPr/>
        </p:nvCxnSpPr>
        <p:spPr>
          <a:xfrm>
            <a:off x="2282135" y="1476808"/>
            <a:ext cx="56465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04274BF-7EBE-4BEC-942C-809DD0ADD4FE}"/>
              </a:ext>
            </a:extLst>
          </p:cNvPr>
          <p:cNvSpPr/>
          <p:nvPr/>
        </p:nvSpPr>
        <p:spPr>
          <a:xfrm>
            <a:off x="7928688" y="1371247"/>
            <a:ext cx="2184400" cy="2969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reduce job</a:t>
            </a:r>
          </a:p>
        </p:txBody>
      </p:sp>
      <p:cxnSp>
        <p:nvCxnSpPr>
          <p:cNvPr id="45" name="Straight Connector 44">
            <a:extLst>
              <a:ext uri="{FF2B5EF4-FFF2-40B4-BE49-F238E27FC236}">
                <a16:creationId xmlns:a16="http://schemas.microsoft.com/office/drawing/2014/main" id="{4CE77BA2-D273-441C-99F6-706A74626A33}"/>
              </a:ext>
            </a:extLst>
          </p:cNvPr>
          <p:cNvCxnSpPr>
            <a:cxnSpLocks/>
            <a:stCxn id="41" idx="2"/>
          </p:cNvCxnSpPr>
          <p:nvPr/>
        </p:nvCxnSpPr>
        <p:spPr>
          <a:xfrm>
            <a:off x="9020888" y="4340941"/>
            <a:ext cx="0" cy="748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35757DE-B32A-4974-B5E5-4DFBA0BCBCAE}"/>
              </a:ext>
            </a:extLst>
          </p:cNvPr>
          <p:cNvCxnSpPr>
            <a:cxnSpLocks/>
          </p:cNvCxnSpPr>
          <p:nvPr/>
        </p:nvCxnSpPr>
        <p:spPr>
          <a:xfrm flipV="1">
            <a:off x="2282135" y="3660525"/>
            <a:ext cx="0" cy="1348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32E19E9-D9BE-45E5-BFEF-90F280042A9A}"/>
              </a:ext>
            </a:extLst>
          </p:cNvPr>
          <p:cNvCxnSpPr>
            <a:cxnSpLocks/>
          </p:cNvCxnSpPr>
          <p:nvPr/>
        </p:nvCxnSpPr>
        <p:spPr>
          <a:xfrm>
            <a:off x="2282135" y="5008681"/>
            <a:ext cx="6738753" cy="80707"/>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5D9A9FB3-A964-4D4C-9C38-ED2DEE105158}"/>
              </a:ext>
            </a:extLst>
          </p:cNvPr>
          <p:cNvSpPr/>
          <p:nvPr/>
        </p:nvSpPr>
        <p:spPr>
          <a:xfrm>
            <a:off x="2541406" y="3743254"/>
            <a:ext cx="565930" cy="547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F1C5F21-BB20-4039-BFD1-8A7D42ED9E8A}"/>
              </a:ext>
            </a:extLst>
          </p:cNvPr>
          <p:cNvSpPr/>
          <p:nvPr/>
        </p:nvSpPr>
        <p:spPr>
          <a:xfrm>
            <a:off x="4235065" y="1847685"/>
            <a:ext cx="565929" cy="5877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845C1DEC-3B42-453A-803B-0890638CF59F}"/>
              </a:ext>
            </a:extLst>
          </p:cNvPr>
          <p:cNvSpPr txBox="1"/>
          <p:nvPr/>
        </p:nvSpPr>
        <p:spPr>
          <a:xfrm>
            <a:off x="3724650" y="4273381"/>
            <a:ext cx="1115470" cy="369332"/>
          </a:xfrm>
          <a:prstGeom prst="rect">
            <a:avLst/>
          </a:prstGeom>
          <a:noFill/>
        </p:spPr>
        <p:txBody>
          <a:bodyPr wrap="square" rtlCol="0">
            <a:spAutoFit/>
          </a:bodyPr>
          <a:lstStyle/>
          <a:p>
            <a:r>
              <a:rPr lang="en-US" dirty="0"/>
              <a:t>Data</a:t>
            </a:r>
          </a:p>
        </p:txBody>
      </p:sp>
      <p:sp>
        <p:nvSpPr>
          <p:cNvPr id="63" name="TextBox 62">
            <a:extLst>
              <a:ext uri="{FF2B5EF4-FFF2-40B4-BE49-F238E27FC236}">
                <a16:creationId xmlns:a16="http://schemas.microsoft.com/office/drawing/2014/main" id="{B394CF6E-903C-4BC0-A06C-6DE30AE3E383}"/>
              </a:ext>
            </a:extLst>
          </p:cNvPr>
          <p:cNvSpPr txBox="1"/>
          <p:nvPr/>
        </p:nvSpPr>
        <p:spPr>
          <a:xfrm>
            <a:off x="3663086" y="2482652"/>
            <a:ext cx="1115470" cy="369332"/>
          </a:xfrm>
          <a:prstGeom prst="rect">
            <a:avLst/>
          </a:prstGeom>
          <a:noFill/>
        </p:spPr>
        <p:txBody>
          <a:bodyPr wrap="square" rtlCol="0">
            <a:spAutoFit/>
          </a:bodyPr>
          <a:lstStyle/>
          <a:p>
            <a:r>
              <a:rPr lang="en-US" dirty="0"/>
              <a:t>Result</a:t>
            </a:r>
          </a:p>
        </p:txBody>
      </p:sp>
      <p:sp>
        <p:nvSpPr>
          <p:cNvPr id="65" name="Rectangle 64">
            <a:extLst>
              <a:ext uri="{FF2B5EF4-FFF2-40B4-BE49-F238E27FC236}">
                <a16:creationId xmlns:a16="http://schemas.microsoft.com/office/drawing/2014/main" id="{0E1197B7-C514-491A-828F-23EDB2D87008}"/>
              </a:ext>
            </a:extLst>
          </p:cNvPr>
          <p:cNvSpPr/>
          <p:nvPr/>
        </p:nvSpPr>
        <p:spPr>
          <a:xfrm>
            <a:off x="4748475" y="789246"/>
            <a:ext cx="565929" cy="5877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26D2BB3-9C75-4F0D-AB04-E2D533D79D64}"/>
              </a:ext>
            </a:extLst>
          </p:cNvPr>
          <p:cNvSpPr/>
          <p:nvPr/>
        </p:nvSpPr>
        <p:spPr>
          <a:xfrm>
            <a:off x="6096000" y="5190046"/>
            <a:ext cx="565929" cy="587778"/>
          </a:xfrm>
          <a:prstGeom prst="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589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3372 -0.05602 L -0.03372 -0.05602 C -0.03242 -0.0507 -0.03151 -0.04445 -0.02956 -0.03959 C -0.02865 -0.03681 -0.02669 -0.03611 -0.02539 -0.03403 C -0.02422 -0.03171 -0.0237 -0.02847 -0.02226 -0.02662 C -0.02083 -0.02408 -0.01888 -0.02292 -0.01706 -0.02107 C -0.01497 -0.01852 -0.01302 -0.01574 -0.01081 -0.01366 C -0.0099 -0.01273 -0.00872 -0.0125 -0.00768 -0.01181 C -0.00664 -0.01065 -0.00573 -0.00903 -0.00456 -0.0081 C -0.00325 -0.00671 -0.00182 -0.00579 -0.00039 -0.0044 C 0.01198 0.00903 -0.00117 -0.00185 0.01628 0.01041 C 0.01797 0.0118 0.01953 0.01366 0.02149 0.01412 C 0.02656 0.01551 0.02839 0.01551 0.03294 0.01782 C 0.0457 0.02477 0.03177 0.01921 0.04857 0.02338 C 0.05026 0.02384 0.05195 0.02477 0.05378 0.02523 C 0.05612 0.02592 0.05859 0.02639 0.06107 0.02708 C 0.06237 0.02754 0.0638 0.02893 0.06524 0.02893 C 0.07526 0.03009 0.08529 0.03032 0.09544 0.03079 C 0.11458 0.03356 0.11107 0.03379 0.13607 0.03079 C 0.13711 0.03079 0.13802 0.0294 0.13919 0.02893 C 0.14219 0.02801 0.14531 0.02754 0.14857 0.02708 C 0.16133 0.02523 0.15885 0.02523 0.16628 0.02523 " pathEditMode="relative" ptsTypes="AAAAAAAAAAAAAAAAAAAAAA">
                                      <p:cBhvr>
                                        <p:cTn id="6" dur="2000" fill="hold"/>
                                        <p:tgtEl>
                                          <p:spTgt spid="60"/>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2057 0.04884 L -0.02057 0.04884 C -0.08359 0.04699 -0.08646 0.0456 -0.15286 0.04884 C -0.15508 0.04884 -0.15703 0.05023 -0.15911 0.05069 C -0.16406 0.05162 -0.16888 0.05185 -0.17369 0.05254 C -0.17695 0.05393 -0.17864 0.0537 -0.18099 0.0581 C -0.1819 0.05972 -0.18229 0.0618 -0.18307 0.06366 C -0.18411 0.06551 -0.18541 0.06713 -0.18619 0.06921 C -0.18984 0.07824 -0.18711 0.07407 -0.18932 0.08217 C -0.18997 0.08403 -0.19088 0.08565 -0.1914 0.08773 C -0.19231 0.0912 -0.19284 0.09514 -0.19349 0.09884 C -0.19479 0.10555 -0.19453 0.10231 -0.19453 0.1081 " pathEditMode="relative" ptsTypes="AAAAAAAAAAAA">
                                      <p:cBhvr>
                                        <p:cTn id="10" dur="2000" fill="hold"/>
                                        <p:tgtEl>
                                          <p:spTgt spid="61"/>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25221 0.23472 L -0.25221 0.23472 C -0.25091 0.22847 -0.24922 0.22245 -0.24805 0.2162 C -0.24753 0.2125 -0.24753 0.20857 -0.247 0.20509 C -0.24518 0.18958 -0.24596 0.19352 -0.24284 0.18287 C -0.24258 0.17732 -0.24258 0.17153 -0.2418 0.1662 C -0.24154 0.16389 -0.24023 0.16273 -0.23971 0.16065 C -0.2388 0.15579 -0.23932 0.15 -0.23763 0.14583 C -0.23698 0.14398 -0.2362 0.14213 -0.23555 0.14028 C -0.2349 0.13773 -0.23437 0.13519 -0.23346 0.13287 C -0.23255 0.13009 -0.23138 0.12778 -0.23034 0.12546 C -0.23008 0.12361 -0.22982 0.12153 -0.2293 0.11991 C -0.22747 0.11204 -0.22656 0.11111 -0.22409 0.10324 C -0.22344 0.10069 -0.22292 0.09815 -0.222 0.09583 C -0.22083 0.0919 -0.21927 0.08843 -0.21784 0.08472 C -0.21719 0.08287 -0.21641 0.08102 -0.21575 0.07917 C -0.21302 0.06898 -0.21471 0.07384 -0.21055 0.06435 C -0.20846 0.05301 -0.21133 0.06389 -0.20534 0.05509 C -0.20443 0.05347 -0.2043 0.05093 -0.20325 0.04954 C -0.20208 0.04769 -0.20052 0.04699 -0.19909 0.04583 C -0.1974 0.04398 -0.19557 0.04213 -0.19388 0.04028 C -0.1888 0.03403 -0.18607 0.02755 -0.1793 0.02361 C -0.16927 0.01759 -0.1849 0.02708 -0.172 0.01806 C -0.17005 0.01644 -0.16771 0.01644 -0.16575 0.01435 C -0.16471 0.01296 -0.1638 0.01157 -0.16263 0.01065 C -0.16172 0.00972 -0.16068 0.00926 -0.1595 0.0088 C -0.15755 0.00787 -0.15234 0.00648 -0.15013 0.00509 C -0.1487 0.00394 -0.14753 0.00232 -0.14596 0.00139 C -0.14284 -0.00093 -0.1375 -0.00162 -0.1345 -0.00231 C -0.13281 -0.00301 -0.13112 -0.0037 -0.1293 -0.00417 C -0.12695 -0.00509 -0.12448 -0.00556 -0.122 -0.00602 L -0.05325 -0.00417 C -0.05052 -0.00417 -0.04779 -0.00278 -0.04492 -0.00231 C -0.0388 -0.00162 -0.03242 -0.00116 -0.02617 -0.00046 L -0.01159 0.00139 L 0.02487 0.00509 C 0.03594 0.00648 0.03425 0.00787 0.04675 0.0088 C 0.06016 0.00972 0.07383 0.00972 0.08737 0.01065 C 0.17773 0.01528 0.07318 0.00972 0.13425 0.01435 L 0.16758 0.0162 C 0.1707 0.01667 0.17383 0.01713 0.17695 0.01806 C 0.178 0.01829 0.17891 0.01944 0.18008 0.01991 C 0.18203 0.0206 0.18425 0.02083 0.18633 0.02176 C 0.18737 0.02199 0.18828 0.02292 0.18945 0.02361 C 0.19115 0.02431 0.19284 0.02454 0.19466 0.02546 C 0.1957 0.02593 0.19661 0.02662 0.19779 0.02732 C 0.20521 0.03102 0.19857 0.02708 0.20716 0.03102 C 0.2082 0.03148 0.20925 0.03194 0.21029 0.03287 C 0.21159 0.0338 0.21289 0.03565 0.21445 0.03657 C 0.2168 0.0375 0.21927 0.03773 0.22175 0.03843 L 0.23425 0.04583 C 0.23529 0.0463 0.23633 0.04653 0.23737 0.04769 L 0.2405 0.05139 " pathEditMode="relative" ptsTypes="AAAAAAAAAAAAAAAAAAAAAAAAAAAAAAAAAAAAAAAAAAAAAAAAAAAAA">
                                      <p:cBhvr>
                                        <p:cTn id="14" dur="2000" fill="hold"/>
                                        <p:tgtEl>
                                          <p:spTgt spid="65"/>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23711 -0.16065 L 0.23711 -0.16065 C 0.23685 -0.14723 0.23659 -0.13357 0.2362 -0.11991 C 0.23593 -0.1132 0.23567 -0.10648 0.23515 -0.09954 C 0.23268 -0.07037 0.23385 -0.09051 0.23203 -0.07361 C 0.23151 -0.07014 0.23138 -0.06621 0.23099 -0.0625 C 0.23034 -0.0588 0.22942 -0.05533 0.2289 -0.05139 C 0.22838 -0.04908 0.22825 -0.04653 0.22786 -0.04398 C 0.22721 -0.04028 0.2263 -0.03681 0.22578 -0.03287 C 0.22396 -0.02246 0.22552 -0.02778 0.22252 -0.01621 C 0.21927 -0.00324 0.21536 0.01134 0.20807 0.01898 C 0.20703 0.0199 0.20586 0.0199 0.20481 0.02083 C 0.20351 0.02176 0.20208 0.02315 0.20078 0.02453 C 0.19961 0.02546 0.19883 0.02731 0.19752 0.02824 C 0.19596 0.02916 0.19414 0.02916 0.19245 0.03009 C 0.19062 0.03102 0.18906 0.0331 0.18724 0.03379 C 0.18307 0.03495 0.17877 0.03472 0.17474 0.03565 C 0.16002 0.03842 0.17825 0.03842 0.15182 0.0412 L 0.13307 0.04305 L -0.02956 0.0412 C -0.05261 0.04051 -0.0388 0.03958 -0.05456 0.0375 C -0.06042 0.03657 -0.06628 0.03611 -0.07214 0.03565 L -0.08047 0.03379 C -0.08295 0.0331 -0.08542 0.03217 -0.08776 0.03194 C -0.09688 0.03032 -0.11485 0.02824 -0.11485 0.02824 C -0.12761 0.0243 -0.11407 0.02801 -0.13255 0.02453 C -0.15391 0.02014 -0.11732 0.02477 -0.15964 0.02083 C -0.16211 0.02014 -0.16459 0.01944 -0.16693 0.01898 C -0.17045 0.01805 -0.17396 0.01782 -0.17735 0.01713 C -0.17878 0.01666 -0.18021 0.01574 -0.18151 0.01527 C -0.18334 0.01458 -0.18503 0.01389 -0.18672 0.01342 C -0.18815 0.01273 -0.18959 0.0118 -0.19089 0.01157 C -0.1961 0.01041 -0.2013 0.01018 -0.20651 0.00972 C -0.20899 0.00833 -0.21146 0.00694 -0.2138 0.00602 C -0.21758 0.00416 -0.22162 0.00347 -0.22526 0.00231 C -0.22878 0.00092 -0.23216 -0.00093 -0.23568 -0.00139 C -0.2392 -0.00209 -0.24271 -0.00255 -0.2461 -0.00324 C -0.24974 -0.00417 -0.26081 -0.0081 -0.26276 -0.0088 C -0.2642 -0.00949 -0.26563 -0.01042 -0.26693 -0.01065 C -0.27045 -0.01158 -0.27396 -0.01181 -0.27735 -0.0125 C -0.29271 -0.01598 -0.27318 -0.0125 -0.29193 -0.01806 C -0.31341 -0.02454 -0.28685 -0.01644 -0.30235 -0.02176 C -0.30443 -0.02269 -0.30664 -0.02292 -0.3086 -0.02361 C -0.31003 -0.02431 -0.31146 -0.02523 -0.31276 -0.02547 C -0.31589 -0.02639 -0.31901 -0.02685 -0.32214 -0.02732 C -0.32422 -0.02871 -0.3263 -0.03033 -0.32839 -0.03102 C -0.33203 -0.03241 -0.33438 -0.0331 -0.33776 -0.03473 C -0.33894 -0.03542 -0.33985 -0.03611 -0.34089 -0.03658 C -0.35196 -0.04236 -0.33646 -0.03334 -0.3513 -0.04213 C -0.35235 -0.04283 -0.35352 -0.04306 -0.35443 -0.04398 L -0.35755 -0.04769 C -0.35795 -0.04954 -0.35834 -0.05139 -0.3586 -0.05324 C -0.36055 -0.06574 -0.36055 -0.06667 -0.36172 -0.07732 C -0.36146 -0.08797 -0.3612 -0.09838 -0.36068 -0.1088 C -0.36003 -0.12454 -0.36016 -0.11505 -0.3586 -0.12547 C -0.35821 -0.12871 -0.35808 -0.13172 -0.35755 -0.13473 C -0.35729 -0.13681 -0.35677 -0.13843 -0.35651 -0.14028 C -0.35612 -0.14398 -0.35599 -0.14792 -0.35547 -0.15139 C -0.35521 -0.15394 -0.35482 -0.15648 -0.35443 -0.1588 C -0.35404 -0.1625 -0.35391 -0.16644 -0.35339 -0.16991 C -0.35326 -0.17199 -0.35274 -0.17361 -0.35235 -0.17547 C -0.35196 -0.17801 -0.35183 -0.18056 -0.3513 -0.18287 C -0.35104 -0.18496 -0.35052 -0.18658 -0.35026 -0.18843 C -0.34948 -0.19468 -0.34896 -0.20093 -0.34818 -0.20695 C -0.34792 -0.21019 -0.34766 -0.2132 -0.34714 -0.21621 C -0.34688 -0.21875 -0.34662 -0.2213 -0.3461 -0.22361 C -0.34584 -0.2257 -0.34545 -0.22732 -0.34505 -0.22917 C -0.34466 -0.23241 -0.3444 -0.23542 -0.34401 -0.23843 C -0.34375 -0.24098 -0.34349 -0.24352 -0.34297 -0.24584 C -0.34271 -0.24792 -0.34219 -0.24954 -0.34193 -0.25139 C -0.3418 -0.25394 -0.34193 -0.25648 -0.34193 -0.2588 " pathEditMode="relative" ptsTypes="AAAAAAAAAAAAAAAAAAAAAAAAAAAAAAAAAAAAAAAAAAAAAAAAAAAAAAAAAAAAAAAAAAAAAAA">
                                      <p:cBhvr>
                                        <p:cTn id="18" dur="2000" fill="hold"/>
                                        <p:tgtEl>
                                          <p:spTgt spid="6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5" grpId="0" animBg="1"/>
      <p:bldP spid="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03CB-FFA3-4A4C-B883-7F8ADBA53FEC}"/>
              </a:ext>
            </a:extLst>
          </p:cNvPr>
          <p:cNvSpPr>
            <a:spLocks noGrp="1"/>
          </p:cNvSpPr>
          <p:nvPr>
            <p:ph type="title"/>
          </p:nvPr>
        </p:nvSpPr>
        <p:spPr>
          <a:xfrm>
            <a:off x="1294362" y="106788"/>
            <a:ext cx="9603275" cy="732852"/>
          </a:xfrm>
        </p:spPr>
        <p:txBody>
          <a:bodyPr/>
          <a:lstStyle/>
          <a:p>
            <a:pPr algn="ctr"/>
            <a:r>
              <a:rPr lang="en-US" dirty="0">
                <a:solidFill>
                  <a:srgbClr val="002060"/>
                </a:solidFill>
              </a:rPr>
              <a:t>ITERATIVE PROCESSES</a:t>
            </a:r>
          </a:p>
        </p:txBody>
      </p:sp>
      <p:grpSp>
        <p:nvGrpSpPr>
          <p:cNvPr id="5" name="Group 4">
            <a:extLst>
              <a:ext uri="{FF2B5EF4-FFF2-40B4-BE49-F238E27FC236}">
                <a16:creationId xmlns:a16="http://schemas.microsoft.com/office/drawing/2014/main" id="{FC177ED7-D150-408D-B379-C552FF5C8F9A}"/>
              </a:ext>
            </a:extLst>
          </p:cNvPr>
          <p:cNvGrpSpPr/>
          <p:nvPr/>
        </p:nvGrpSpPr>
        <p:grpSpPr>
          <a:xfrm>
            <a:off x="1776809" y="2383366"/>
            <a:ext cx="1810689" cy="1277157"/>
            <a:chOff x="3682383" y="2030775"/>
            <a:chExt cx="1810689" cy="1277157"/>
          </a:xfrm>
        </p:grpSpPr>
        <p:cxnSp>
          <p:nvCxnSpPr>
            <p:cNvPr id="6" name="Straight Connector 5">
              <a:extLst>
                <a:ext uri="{FF2B5EF4-FFF2-40B4-BE49-F238E27FC236}">
                  <a16:creationId xmlns:a16="http://schemas.microsoft.com/office/drawing/2014/main" id="{62DAB76F-B1FA-4C4F-AB78-7DAD6099AB1A}"/>
                </a:ext>
              </a:extLst>
            </p:cNvPr>
            <p:cNvCxnSpPr>
              <a:stCxn id="13" idx="2"/>
              <a:endCxn id="15" idx="1"/>
            </p:cNvCxnSpPr>
            <p:nvPr/>
          </p:nvCxnSpPr>
          <p:spPr>
            <a:xfrm>
              <a:off x="5088731" y="2272158"/>
              <a:ext cx="108378" cy="513432"/>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73031283-AA89-45F2-9E75-E08D7DF6B0D7}"/>
                </a:ext>
              </a:extLst>
            </p:cNvPr>
            <p:cNvGrpSpPr/>
            <p:nvPr/>
          </p:nvGrpSpPr>
          <p:grpSpPr>
            <a:xfrm>
              <a:off x="3682383" y="2030775"/>
              <a:ext cx="1810689" cy="1277157"/>
              <a:chOff x="3540166" y="2030775"/>
              <a:chExt cx="1810689" cy="1277157"/>
            </a:xfrm>
          </p:grpSpPr>
          <p:sp>
            <p:nvSpPr>
              <p:cNvPr id="8" name="Cylinder 7">
                <a:extLst>
                  <a:ext uri="{FF2B5EF4-FFF2-40B4-BE49-F238E27FC236}">
                    <a16:creationId xmlns:a16="http://schemas.microsoft.com/office/drawing/2014/main" id="{AAD0C41F-AAC7-42B3-9FBD-6A6D43657413}"/>
                  </a:ext>
                </a:extLst>
              </p:cNvPr>
              <p:cNvSpPr/>
              <p:nvPr/>
            </p:nvSpPr>
            <p:spPr>
              <a:xfrm>
                <a:off x="3540166" y="2358189"/>
                <a:ext cx="1010653" cy="949743"/>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7871443-5AB2-440D-B976-8DFAD621F1C2}"/>
                  </a:ext>
                </a:extLst>
              </p:cNvPr>
              <p:cNvCxnSpPr/>
              <p:nvPr/>
            </p:nvCxnSpPr>
            <p:spPr>
              <a:xfrm flipV="1">
                <a:off x="4398920" y="2151467"/>
                <a:ext cx="497933" cy="241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B1724F5-184F-48D1-9926-E74622C9F32F}"/>
                  </a:ext>
                </a:extLst>
              </p:cNvPr>
              <p:cNvCxnSpPr>
                <a:cxnSpLocks/>
                <a:endCxn id="14" idx="1"/>
              </p:cNvCxnSpPr>
              <p:nvPr/>
            </p:nvCxnSpPr>
            <p:spPr>
              <a:xfrm flipV="1">
                <a:off x="4550819" y="2408183"/>
                <a:ext cx="560845" cy="19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E2CF801-E9E1-4E3C-9A9E-5711C2957957}"/>
                  </a:ext>
                </a:extLst>
              </p:cNvPr>
              <p:cNvCxnSpPr>
                <a:cxnSpLocks/>
              </p:cNvCxnSpPr>
              <p:nvPr/>
            </p:nvCxnSpPr>
            <p:spPr>
              <a:xfrm flipV="1">
                <a:off x="4587728" y="2833060"/>
                <a:ext cx="47838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3ACBD0-07B0-46E6-AF80-20933616CF23}"/>
                  </a:ext>
                </a:extLst>
              </p:cNvPr>
              <p:cNvCxnSpPr>
                <a:cxnSpLocks/>
              </p:cNvCxnSpPr>
              <p:nvPr/>
            </p:nvCxnSpPr>
            <p:spPr>
              <a:xfrm>
                <a:off x="4522120" y="3039784"/>
                <a:ext cx="507080" cy="20785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13EA054-95D8-4A1A-B505-C1473E78FBF7}"/>
                  </a:ext>
                </a:extLst>
              </p:cNvPr>
              <p:cNvSpPr/>
              <p:nvPr/>
            </p:nvSpPr>
            <p:spPr>
              <a:xfrm>
                <a:off x="4826918" y="2030775"/>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92417BF-520E-40B2-B0B5-D81D8E2589DC}"/>
                  </a:ext>
                </a:extLst>
              </p:cNvPr>
              <p:cNvSpPr/>
              <p:nvPr/>
            </p:nvSpPr>
            <p:spPr>
              <a:xfrm>
                <a:off x="5111664" y="2287491"/>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093DF6-0C92-4B86-9E32-0A443B6DDAD3}"/>
                  </a:ext>
                </a:extLst>
              </p:cNvPr>
              <p:cNvSpPr/>
              <p:nvPr/>
            </p:nvSpPr>
            <p:spPr>
              <a:xfrm>
                <a:off x="5054892" y="2664898"/>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58BB06-8239-4D89-8EE1-A45EC3662CB9}"/>
                  </a:ext>
                </a:extLst>
              </p:cNvPr>
              <p:cNvSpPr/>
              <p:nvPr/>
            </p:nvSpPr>
            <p:spPr>
              <a:xfrm>
                <a:off x="4796898" y="3055116"/>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5FB468BB-61BD-4350-83E3-C102FC9DB21A}"/>
                  </a:ext>
                </a:extLst>
              </p:cNvPr>
              <p:cNvCxnSpPr>
                <a:stCxn id="14" idx="2"/>
              </p:cNvCxnSpPr>
              <p:nvPr/>
            </p:nvCxnSpPr>
            <p:spPr>
              <a:xfrm flipH="1">
                <a:off x="4896853" y="2528874"/>
                <a:ext cx="334407" cy="51091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8" name="Rectangle 17">
            <a:extLst>
              <a:ext uri="{FF2B5EF4-FFF2-40B4-BE49-F238E27FC236}">
                <a16:creationId xmlns:a16="http://schemas.microsoft.com/office/drawing/2014/main" id="{CDD2C057-7292-4C68-A597-0088175729D2}"/>
              </a:ext>
            </a:extLst>
          </p:cNvPr>
          <p:cNvSpPr/>
          <p:nvPr/>
        </p:nvSpPr>
        <p:spPr>
          <a:xfrm>
            <a:off x="5027789" y="1774025"/>
            <a:ext cx="2184400" cy="2969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Distributed memory</a:t>
            </a:r>
          </a:p>
        </p:txBody>
      </p:sp>
      <p:cxnSp>
        <p:nvCxnSpPr>
          <p:cNvPr id="32" name="Straight Arrow Connector 31">
            <a:extLst>
              <a:ext uri="{FF2B5EF4-FFF2-40B4-BE49-F238E27FC236}">
                <a16:creationId xmlns:a16="http://schemas.microsoft.com/office/drawing/2014/main" id="{24A6684D-4878-4AAB-A930-9A7ADD5F6A3C}"/>
              </a:ext>
            </a:extLst>
          </p:cNvPr>
          <p:cNvCxnSpPr>
            <a:cxnSpLocks/>
          </p:cNvCxnSpPr>
          <p:nvPr/>
        </p:nvCxnSpPr>
        <p:spPr>
          <a:xfrm>
            <a:off x="3680068" y="2930704"/>
            <a:ext cx="1349132" cy="2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B311225-25F6-429F-887D-7657833C11AC}"/>
              </a:ext>
            </a:extLst>
          </p:cNvPr>
          <p:cNvSpPr/>
          <p:nvPr/>
        </p:nvSpPr>
        <p:spPr>
          <a:xfrm>
            <a:off x="9067800" y="1922860"/>
            <a:ext cx="2184400" cy="2969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a:t>
            </a:r>
          </a:p>
        </p:txBody>
      </p:sp>
      <p:sp>
        <p:nvSpPr>
          <p:cNvPr id="46" name="Rectangle 45">
            <a:extLst>
              <a:ext uri="{FF2B5EF4-FFF2-40B4-BE49-F238E27FC236}">
                <a16:creationId xmlns:a16="http://schemas.microsoft.com/office/drawing/2014/main" id="{50A9794C-6177-4D33-82F5-2038BA3B86A7}"/>
              </a:ext>
            </a:extLst>
          </p:cNvPr>
          <p:cNvSpPr/>
          <p:nvPr/>
        </p:nvSpPr>
        <p:spPr>
          <a:xfrm>
            <a:off x="3741713" y="2198393"/>
            <a:ext cx="565930" cy="547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1BFFDFA-BECA-4CAC-A8BA-838BEF2B4659}"/>
              </a:ext>
            </a:extLst>
          </p:cNvPr>
          <p:cNvCxnSpPr>
            <a:cxnSpLocks/>
          </p:cNvCxnSpPr>
          <p:nvPr/>
        </p:nvCxnSpPr>
        <p:spPr>
          <a:xfrm>
            <a:off x="7303348" y="2710780"/>
            <a:ext cx="1764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A083BB8-40B8-4198-935E-91F9AF0952F0}"/>
              </a:ext>
            </a:extLst>
          </p:cNvPr>
          <p:cNvSpPr/>
          <p:nvPr/>
        </p:nvSpPr>
        <p:spPr>
          <a:xfrm>
            <a:off x="7212189" y="2139298"/>
            <a:ext cx="565930" cy="547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9E1AFC-5611-403D-8344-0EB692807ED4}"/>
              </a:ext>
            </a:extLst>
          </p:cNvPr>
          <p:cNvSpPr/>
          <p:nvPr/>
        </p:nvSpPr>
        <p:spPr>
          <a:xfrm>
            <a:off x="8441783" y="2987061"/>
            <a:ext cx="565930" cy="58273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898476C-ADE6-49D4-A360-26B46FBD0937}"/>
              </a:ext>
            </a:extLst>
          </p:cNvPr>
          <p:cNvSpPr/>
          <p:nvPr/>
        </p:nvSpPr>
        <p:spPr>
          <a:xfrm>
            <a:off x="6973553" y="3510299"/>
            <a:ext cx="565930" cy="58273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D093ED3-F9E7-4003-9EBD-DB69741D4234}"/>
              </a:ext>
            </a:extLst>
          </p:cNvPr>
          <p:cNvSpPr/>
          <p:nvPr/>
        </p:nvSpPr>
        <p:spPr>
          <a:xfrm>
            <a:off x="8527132" y="1556561"/>
            <a:ext cx="565930" cy="582737"/>
          </a:xfrm>
          <a:prstGeom prst="rect">
            <a:avLst/>
          </a:prstGeom>
          <a:solidFill>
            <a:srgbClr val="FFFF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23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5404 0.00995 L -0.05404 0.00995 C -0.02643 0.00092 -0.05182 0.00949 -0.03854 0.00439 C -0.03672 0.0037 -0.03503 0.00324 -0.03334 0.00254 C -0.03047 0.00139 -0.02774 -0.00023 -0.025 -0.00116 C -0.02214 -0.00209 -0.0194 -0.00232 -0.01667 -0.00301 C -0.00964 -0.00533 -0.00274 -0.00811 0.00416 -0.01042 C 0.00807 -0.01181 0.01185 -0.01297 0.01562 -0.01412 C 0.02213 -0.01621 0.03333 -0.01991 0.03958 -0.02153 L 0.05416 -0.02523 C 0.05729 -0.02593 0.06055 -0.02639 0.06354 -0.02709 C 0.06693 -0.02801 0.07396 -0.03056 0.07812 -0.03264 C 0.08307 -0.03519 0.08789 -0.03727 0.09271 -0.04005 C 0.09479 -0.04144 0.09687 -0.04283 0.09896 -0.04375 C 0.10247 -0.04537 0.10599 -0.04607 0.10937 -0.04746 C 0.12239 -0.05324 0.10625 -0.04584 0.11666 -0.05116 C 0.1181 -0.05186 0.11953 -0.05232 0.12083 -0.05301 C 0.1276 -0.05672 0.1293 -0.05926 0.12396 -0.05301 C 0.12331 -0.05116 0.12291 -0.04885 0.12187 -0.04746 C 0.12005 -0.04468 0.11562 -0.04005 0.11562 -0.04005 C 0.11497 -0.0382 0.11458 -0.03588 0.11354 -0.03449 C 0.11276 -0.03334 0.11146 -0.03357 0.11041 -0.03264 C 0.10937 -0.03172 0.10846 -0.0301 0.10729 -0.02894 C 0.1026 -0.02477 0.10547 -0.0294 0.10312 -0.02523 " pathEditMode="relative" ptsTypes="AAAAAAAAAAAAAAAAAAAAAAAA">
                                      <p:cBhvr>
                                        <p:cTn id="6" dur="2000" fill="hold"/>
                                        <p:tgtEl>
                                          <p:spTgt spid="46"/>
                                        </p:tgtEl>
                                        <p:attrNameLst>
                                          <p:attrName>ppt_x</p:attrName>
                                          <p:attrName>ppt_y</p:attrName>
                                        </p:attrNameLst>
                                      </p:cBhvr>
                                    </p:animMotion>
                                  </p:childTnLst>
                                </p:cTn>
                              </p:par>
                            </p:childTnLst>
                          </p:cTn>
                        </p:par>
                        <p:par>
                          <p:cTn id="7" fill="hold">
                            <p:stCondLst>
                              <p:cond delay="2000"/>
                            </p:stCondLst>
                            <p:childTnLst>
                              <p:par>
                                <p:cTn id="8" presetID="0" presetClass="path" presetSubtype="0" accel="50000" decel="50000" fill="hold" grpId="0" nodeType="afterEffect">
                                  <p:stCondLst>
                                    <p:cond delay="0"/>
                                  </p:stCondLst>
                                  <p:childTnLst>
                                    <p:animMotion origin="layout" path="M -0.05403 0.00996 L -0.05403 0.01019 C -0.02643 0.00093 -0.05182 0.00949 -0.03854 0.0044 C -0.03672 0.00371 -0.03502 0.00324 -0.03333 0.00255 C -0.03047 0.00139 -0.02773 -0.00023 -0.025 -0.00116 C -0.02213 -0.00208 -0.0194 -0.00231 -0.01666 -0.00301 C -0.00963 -0.00532 -0.00273 -0.0081 0.00417 -0.01041 C 0.00808 -0.0118 0.01185 -0.01296 0.01563 -0.01412 C 0.02214 -0.0162 0.03334 -0.01991 0.03959 -0.02153 L 0.05417 -0.02523 C 0.0573 -0.02592 0.06055 -0.02639 0.06355 -0.02708 C 0.06693 -0.02801 0.07396 -0.03055 0.07813 -0.03264 C 0.08308 -0.03518 0.08789 -0.03727 0.09271 -0.04004 C 0.0948 -0.04143 0.09688 -0.04282 0.09896 -0.04375 C 0.10248 -0.04537 0.10599 -0.04606 0.10938 -0.04745 C 0.1224 -0.05324 0.10625 -0.04583 0.11667 -0.05116 C 0.1181 -0.05185 0.11953 -0.05231 0.12084 -0.05301 C 0.12761 -0.05671 0.1293 -0.05926 0.12396 -0.05301 C 0.12331 -0.05116 0.12292 -0.04884 0.12188 -0.04745 C 0.12006 -0.04467 0.11563 -0.04004 0.11563 -0.03981 C 0.11498 -0.03819 0.11459 -0.03588 0.11355 -0.03449 C 0.11276 -0.03333 0.11146 -0.03356 0.11042 -0.03264 C 0.10938 -0.03171 0.10847 -0.03009 0.1073 -0.02893 C 0.10261 -0.02477 0.10547 -0.0294 0.10313 -0.02523 " pathEditMode="relative" rAng="0" ptsTypes="AAAAAAAAAAAAAAAAAAAAAAAA">
                                      <p:cBhvr>
                                        <p:cTn id="9" dur="2000" fill="hold"/>
                                        <p:tgtEl>
                                          <p:spTgt spid="52"/>
                                        </p:tgtEl>
                                        <p:attrNameLst>
                                          <p:attrName>ppt_x</p:attrName>
                                          <p:attrName>ppt_y</p:attrName>
                                        </p:attrNameLst>
                                      </p:cBhvr>
                                      <p:rCtr x="9049" y="-3333"/>
                                    </p:animMotion>
                                  </p:childTnLst>
                                </p:cTn>
                              </p:par>
                            </p:childTnLst>
                          </p:cTn>
                        </p:par>
                        <p:par>
                          <p:cTn id="10" fill="hold">
                            <p:stCondLst>
                              <p:cond delay="4000"/>
                            </p:stCondLst>
                            <p:childTnLst>
                              <p:par>
                                <p:cTn id="11" presetID="0" presetClass="path" presetSubtype="0" accel="50000" decel="50000" fill="hold" grpId="0" nodeType="afterEffect">
                                  <p:stCondLst>
                                    <p:cond delay="0"/>
                                  </p:stCondLst>
                                  <p:childTnLst>
                                    <p:animMotion origin="layout" path="M 0.02501 0.05718 L 0.02501 0.05718 C -0.0112 0.07847 0.02982 0.05463 0.01146 0.06458 C 0.00925 0.06551 0.0073 0.06759 0.00521 0.06829 C -0.00911 0.07176 0.00352 0.06898 -0.01874 0.07199 C -0.03567 0.07407 -0.03072 0.07523 -0.05312 0.07569 C -0.07604 0.07616 -0.09895 0.07569 -0.12188 0.07569 " pathEditMode="relative" ptsTypes="AAAAAAA">
                                      <p:cBhvr>
                                        <p:cTn id="12" dur="2000" fill="hold"/>
                                        <p:tgtEl>
                                          <p:spTgt spid="36"/>
                                        </p:tgtEl>
                                        <p:attrNameLst>
                                          <p:attrName>ppt_x</p:attrName>
                                          <p:attrName>ppt_y</p:attrName>
                                        </p:attrNameLst>
                                      </p:cBhvr>
                                    </p:animMotion>
                                  </p:childTnLst>
                                </p:cTn>
                              </p:par>
                            </p:childTnLst>
                          </p:cTn>
                        </p:par>
                        <p:par>
                          <p:cTn id="13" fill="hold">
                            <p:stCondLst>
                              <p:cond delay="6000"/>
                            </p:stCondLst>
                            <p:childTnLst>
                              <p:par>
                                <p:cTn id="14" presetID="0" presetClass="path" presetSubtype="0" accel="50000" decel="50000" fill="hold" grpId="0" nodeType="afterEffect">
                                  <p:stCondLst>
                                    <p:cond delay="0"/>
                                  </p:stCondLst>
                                  <p:childTnLst>
                                    <p:animMotion origin="layout" path="M 0.00482 0.04583 L 0.00482 0.04583 C 0.00365 0.05439 0.00065 0.0699 0.00378 0.07916 C 0.00547 0.08426 0.00873 0.08819 0.01211 0.09027 L 0.02774 0.09953 C 0.02878 0.1 0.02969 0.10092 0.03086 0.10139 L 0.03607 0.10324 C 0.03841 0.10509 0.04076 0.10764 0.04336 0.10879 C 0.0474 0.11018 0.0517 0.10972 0.05586 0.11064 C 0.05729 0.11088 0.0586 0.1118 0.06003 0.1125 L 0.1142 0.11064 C 0.11628 0.11041 0.11836 0.10949 0.12045 0.10879 C 0.13164 0.1037 0.12214 0.10694 0.13086 0.10139 C 0.13347 0.09953 0.13555 0.09977 0.13815 0.09768 C 0.1392 0.09652 0.14011 0.09467 0.14128 0.09398 C 0.14323 0.09236 0.14545 0.09143 0.14753 0.09027 C 0.14857 0.08958 0.14961 0.08935 0.15065 0.08842 L 0.15378 0.08472 L 0.15378 0.08472 " pathEditMode="relative" ptsTypes="AAAAAAAAAAAAAAAAAAA">
                                      <p:cBhvr>
                                        <p:cTn id="15" dur="2000" fill="hold"/>
                                        <p:tgtEl>
                                          <p:spTgt spid="55"/>
                                        </p:tgtEl>
                                        <p:attrNameLst>
                                          <p:attrName>ppt_x</p:attrName>
                                          <p:attrName>ppt_y</p:attrName>
                                        </p:attrNameLst>
                                      </p:cBhvr>
                                    </p:animMotion>
                                  </p:childTnLst>
                                </p:cTn>
                              </p:par>
                            </p:childTnLst>
                          </p:cTn>
                        </p:par>
                        <p:par>
                          <p:cTn id="16" fill="hold">
                            <p:stCondLst>
                              <p:cond delay="8000"/>
                            </p:stCondLst>
                            <p:childTnLst>
                              <p:par>
                                <p:cTn id="17" presetID="0" presetClass="path" presetSubtype="0" accel="50000" decel="50000" fill="hold" grpId="0" nodeType="afterEffect">
                                  <p:stCondLst>
                                    <p:cond delay="0"/>
                                  </p:stCondLst>
                                  <p:childTnLst>
                                    <p:animMotion origin="layout" path="M 0.025 0.05718 L 0.025 0.05741 C -0.0112 0.07848 0.02981 0.05463 0.01145 0.06459 C 0.00924 0.06551 0.00729 0.0676 0.0052 0.06829 C -0.00912 0.07176 0.00351 0.06899 -0.01875 0.072 C -0.03568 0.07408 -0.03073 0.07524 -0.05313 0.0757 C -0.07605 0.07616 -0.09896 0.0757 -0.12188 0.0757 " pathEditMode="relative" rAng="0" ptsTypes="AAAAAAA">
                                      <p:cBhvr>
                                        <p:cTn id="18" dur="2000" fill="hold"/>
                                        <p:tgtEl>
                                          <p:spTgt spid="56"/>
                                        </p:tgtEl>
                                        <p:attrNameLst>
                                          <p:attrName>ppt_x</p:attrName>
                                          <p:attrName>ppt_y</p:attrName>
                                        </p:attrNameLst>
                                      </p:cBhvr>
                                      <p:rCtr x="-7344" y="9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2" grpId="0" animBg="1"/>
      <p:bldP spid="36" grpId="0" animBg="1"/>
      <p:bldP spid="55" grpId="0" animBg="1"/>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03CB-FFA3-4A4C-B883-7F8ADBA53FEC}"/>
              </a:ext>
            </a:extLst>
          </p:cNvPr>
          <p:cNvSpPr>
            <a:spLocks noGrp="1"/>
          </p:cNvSpPr>
          <p:nvPr>
            <p:ph type="title"/>
          </p:nvPr>
        </p:nvSpPr>
        <p:spPr>
          <a:xfrm>
            <a:off x="1294362" y="106788"/>
            <a:ext cx="9603275" cy="732852"/>
          </a:xfrm>
        </p:spPr>
        <p:txBody>
          <a:bodyPr/>
          <a:lstStyle/>
          <a:p>
            <a:pPr algn="ctr"/>
            <a:r>
              <a:rPr lang="en-US" dirty="0">
                <a:solidFill>
                  <a:srgbClr val="002060"/>
                </a:solidFill>
              </a:rPr>
              <a:t>INTERACTIVE PROCESS(SQL Query)</a:t>
            </a:r>
          </a:p>
        </p:txBody>
      </p:sp>
      <p:grpSp>
        <p:nvGrpSpPr>
          <p:cNvPr id="5" name="Group 4">
            <a:extLst>
              <a:ext uri="{FF2B5EF4-FFF2-40B4-BE49-F238E27FC236}">
                <a16:creationId xmlns:a16="http://schemas.microsoft.com/office/drawing/2014/main" id="{FC177ED7-D150-408D-B379-C552FF5C8F9A}"/>
              </a:ext>
            </a:extLst>
          </p:cNvPr>
          <p:cNvGrpSpPr/>
          <p:nvPr/>
        </p:nvGrpSpPr>
        <p:grpSpPr>
          <a:xfrm>
            <a:off x="2527496" y="2515484"/>
            <a:ext cx="1810689" cy="1277157"/>
            <a:chOff x="3682383" y="2030775"/>
            <a:chExt cx="1810689" cy="1277157"/>
          </a:xfrm>
        </p:grpSpPr>
        <p:cxnSp>
          <p:nvCxnSpPr>
            <p:cNvPr id="6" name="Straight Connector 5">
              <a:extLst>
                <a:ext uri="{FF2B5EF4-FFF2-40B4-BE49-F238E27FC236}">
                  <a16:creationId xmlns:a16="http://schemas.microsoft.com/office/drawing/2014/main" id="{62DAB76F-B1FA-4C4F-AB78-7DAD6099AB1A}"/>
                </a:ext>
              </a:extLst>
            </p:cNvPr>
            <p:cNvCxnSpPr>
              <a:stCxn id="13" idx="2"/>
              <a:endCxn id="15" idx="1"/>
            </p:cNvCxnSpPr>
            <p:nvPr/>
          </p:nvCxnSpPr>
          <p:spPr>
            <a:xfrm>
              <a:off x="5088731" y="2272158"/>
              <a:ext cx="108378" cy="513432"/>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73031283-AA89-45F2-9E75-E08D7DF6B0D7}"/>
                </a:ext>
              </a:extLst>
            </p:cNvPr>
            <p:cNvGrpSpPr/>
            <p:nvPr/>
          </p:nvGrpSpPr>
          <p:grpSpPr>
            <a:xfrm>
              <a:off x="3682383" y="2030775"/>
              <a:ext cx="1810689" cy="1277157"/>
              <a:chOff x="3540166" y="2030775"/>
              <a:chExt cx="1810689" cy="1277157"/>
            </a:xfrm>
          </p:grpSpPr>
          <p:sp>
            <p:nvSpPr>
              <p:cNvPr id="8" name="Cylinder 7">
                <a:extLst>
                  <a:ext uri="{FF2B5EF4-FFF2-40B4-BE49-F238E27FC236}">
                    <a16:creationId xmlns:a16="http://schemas.microsoft.com/office/drawing/2014/main" id="{AAD0C41F-AAC7-42B3-9FBD-6A6D43657413}"/>
                  </a:ext>
                </a:extLst>
              </p:cNvPr>
              <p:cNvSpPr/>
              <p:nvPr/>
            </p:nvSpPr>
            <p:spPr>
              <a:xfrm>
                <a:off x="3540166" y="2358189"/>
                <a:ext cx="1010653" cy="949743"/>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7871443-5AB2-440D-B976-8DFAD621F1C2}"/>
                  </a:ext>
                </a:extLst>
              </p:cNvPr>
              <p:cNvCxnSpPr/>
              <p:nvPr/>
            </p:nvCxnSpPr>
            <p:spPr>
              <a:xfrm flipV="1">
                <a:off x="4398920" y="2151467"/>
                <a:ext cx="497933" cy="241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B1724F5-184F-48D1-9926-E74622C9F32F}"/>
                  </a:ext>
                </a:extLst>
              </p:cNvPr>
              <p:cNvCxnSpPr>
                <a:cxnSpLocks/>
                <a:endCxn id="14" idx="1"/>
              </p:cNvCxnSpPr>
              <p:nvPr/>
            </p:nvCxnSpPr>
            <p:spPr>
              <a:xfrm flipV="1">
                <a:off x="4550819" y="2408183"/>
                <a:ext cx="560845" cy="19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E2CF801-E9E1-4E3C-9A9E-5711C2957957}"/>
                  </a:ext>
                </a:extLst>
              </p:cNvPr>
              <p:cNvCxnSpPr>
                <a:cxnSpLocks/>
              </p:cNvCxnSpPr>
              <p:nvPr/>
            </p:nvCxnSpPr>
            <p:spPr>
              <a:xfrm flipV="1">
                <a:off x="4587728" y="2833060"/>
                <a:ext cx="47838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3ACBD0-07B0-46E6-AF80-20933616CF23}"/>
                  </a:ext>
                </a:extLst>
              </p:cNvPr>
              <p:cNvCxnSpPr>
                <a:cxnSpLocks/>
              </p:cNvCxnSpPr>
              <p:nvPr/>
            </p:nvCxnSpPr>
            <p:spPr>
              <a:xfrm>
                <a:off x="4522120" y="3039784"/>
                <a:ext cx="507080" cy="20785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13EA054-95D8-4A1A-B505-C1473E78FBF7}"/>
                  </a:ext>
                </a:extLst>
              </p:cNvPr>
              <p:cNvSpPr/>
              <p:nvPr/>
            </p:nvSpPr>
            <p:spPr>
              <a:xfrm>
                <a:off x="4826918" y="2030775"/>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92417BF-520E-40B2-B0B5-D81D8E2589DC}"/>
                  </a:ext>
                </a:extLst>
              </p:cNvPr>
              <p:cNvSpPr/>
              <p:nvPr/>
            </p:nvSpPr>
            <p:spPr>
              <a:xfrm>
                <a:off x="5111664" y="2287491"/>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093DF6-0C92-4B86-9E32-0A443B6DDAD3}"/>
                  </a:ext>
                </a:extLst>
              </p:cNvPr>
              <p:cNvSpPr/>
              <p:nvPr/>
            </p:nvSpPr>
            <p:spPr>
              <a:xfrm>
                <a:off x="5054892" y="2664898"/>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58BB06-8239-4D89-8EE1-A45EC3662CB9}"/>
                  </a:ext>
                </a:extLst>
              </p:cNvPr>
              <p:cNvSpPr/>
              <p:nvPr/>
            </p:nvSpPr>
            <p:spPr>
              <a:xfrm>
                <a:off x="4796898" y="3055116"/>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5FB468BB-61BD-4350-83E3-C102FC9DB21A}"/>
                  </a:ext>
                </a:extLst>
              </p:cNvPr>
              <p:cNvCxnSpPr>
                <a:stCxn id="14" idx="2"/>
              </p:cNvCxnSpPr>
              <p:nvPr/>
            </p:nvCxnSpPr>
            <p:spPr>
              <a:xfrm flipH="1">
                <a:off x="4896853" y="2528874"/>
                <a:ext cx="334407" cy="51091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8" name="Rectangle 17">
            <a:extLst>
              <a:ext uri="{FF2B5EF4-FFF2-40B4-BE49-F238E27FC236}">
                <a16:creationId xmlns:a16="http://schemas.microsoft.com/office/drawing/2014/main" id="{CDD2C057-7292-4C68-A597-0088175729D2}"/>
              </a:ext>
            </a:extLst>
          </p:cNvPr>
          <p:cNvSpPr/>
          <p:nvPr/>
        </p:nvSpPr>
        <p:spPr>
          <a:xfrm>
            <a:off x="7559030" y="1402118"/>
            <a:ext cx="2184400" cy="3377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Reduce</a:t>
            </a:r>
          </a:p>
        </p:txBody>
      </p:sp>
      <p:sp>
        <p:nvSpPr>
          <p:cNvPr id="60" name="Rectangle 59">
            <a:extLst>
              <a:ext uri="{FF2B5EF4-FFF2-40B4-BE49-F238E27FC236}">
                <a16:creationId xmlns:a16="http://schemas.microsoft.com/office/drawing/2014/main" id="{5D9A9FB3-A964-4D4C-9C38-ED2DEE105158}"/>
              </a:ext>
            </a:extLst>
          </p:cNvPr>
          <p:cNvSpPr/>
          <p:nvPr/>
        </p:nvSpPr>
        <p:spPr>
          <a:xfrm>
            <a:off x="3961597" y="1900424"/>
            <a:ext cx="565930" cy="547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E1197B7-C514-491A-828F-23EDB2D87008}"/>
              </a:ext>
            </a:extLst>
          </p:cNvPr>
          <p:cNvSpPr/>
          <p:nvPr/>
        </p:nvSpPr>
        <p:spPr>
          <a:xfrm>
            <a:off x="4424520" y="2549009"/>
            <a:ext cx="565929" cy="5877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26D2BB3-9C75-4F0D-AB04-E2D533D79D64}"/>
              </a:ext>
            </a:extLst>
          </p:cNvPr>
          <p:cNvSpPr/>
          <p:nvPr/>
        </p:nvSpPr>
        <p:spPr>
          <a:xfrm>
            <a:off x="4325655" y="3230604"/>
            <a:ext cx="565929" cy="587778"/>
          </a:xfrm>
          <a:prstGeom prst="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BEEA5E9-09BD-41BD-97E0-9F753AEFD984}"/>
              </a:ext>
            </a:extLst>
          </p:cNvPr>
          <p:cNvCxnSpPr>
            <a:cxnSpLocks/>
          </p:cNvCxnSpPr>
          <p:nvPr/>
        </p:nvCxnSpPr>
        <p:spPr>
          <a:xfrm flipV="1">
            <a:off x="4679733" y="2342288"/>
            <a:ext cx="2876269" cy="550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A0DB97-9B09-486B-B32A-F788266A151C}"/>
              </a:ext>
            </a:extLst>
          </p:cNvPr>
          <p:cNvCxnSpPr>
            <a:cxnSpLocks/>
          </p:cNvCxnSpPr>
          <p:nvPr/>
        </p:nvCxnSpPr>
        <p:spPr>
          <a:xfrm flipV="1">
            <a:off x="4438873" y="3297633"/>
            <a:ext cx="3022683" cy="47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3CC816B-76CE-473E-8ECA-09CF05C8A111}"/>
              </a:ext>
            </a:extLst>
          </p:cNvPr>
          <p:cNvCxnSpPr/>
          <p:nvPr/>
        </p:nvCxnSpPr>
        <p:spPr>
          <a:xfrm>
            <a:off x="4281413" y="3792641"/>
            <a:ext cx="3131203" cy="557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78C4E78-DD00-4348-BE60-088040507E71}"/>
              </a:ext>
            </a:extLst>
          </p:cNvPr>
          <p:cNvCxnSpPr>
            <a:cxnSpLocks/>
          </p:cNvCxnSpPr>
          <p:nvPr/>
        </p:nvCxnSpPr>
        <p:spPr>
          <a:xfrm flipV="1">
            <a:off x="4536347" y="1628978"/>
            <a:ext cx="2876269" cy="88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F346508-44DE-40C1-B498-77FF89599E3D}"/>
              </a:ext>
            </a:extLst>
          </p:cNvPr>
          <p:cNvSpPr/>
          <p:nvPr/>
        </p:nvSpPr>
        <p:spPr>
          <a:xfrm>
            <a:off x="4134999" y="3895306"/>
            <a:ext cx="565930" cy="547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142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3112 0.00162 L 0.03112 0.00162 C 0.03424 -0.00093 0.03724 -0.00347 0.04049 -0.00579 C 0.0414 -0.00671 0.04258 -0.00695 0.04362 -0.00764 C 0.04466 -0.0088 0.04557 -0.01065 0.04674 -0.01134 C 0.04804 -0.0125 0.04948 -0.0125 0.05091 -0.0132 C 0.05195 -0.01389 0.05286 -0.01459 0.05403 -0.01505 C 0.05534 -0.01597 0.05677 -0.01621 0.0582 -0.0169 C 0.06432 -0.0206 0.06211 -0.02014 0.06758 -0.02431 C 0.07005 -0.02639 0.07643 -0.03079 0.07903 -0.03171 C 0.08411 -0.03403 0.08971 -0.0338 0.09466 -0.03727 C 0.10885 -0.04746 0.09088 -0.03542 0.10508 -0.04283 C 0.10677 -0.04398 0.10846 -0.04584 0.11028 -0.04653 C 0.11224 -0.04769 0.11445 -0.04792 0.11653 -0.04838 C 0.11823 -0.04908 0.11992 -0.04954 0.12174 -0.05023 C 0.12409 -0.05139 0.12656 -0.05301 0.12903 -0.05394 C 0.13099 -0.05486 0.1332 -0.05509 0.13528 -0.05579 C 0.1513 -0.06204 0.13606 -0.05764 0.15091 -0.06134 C 0.15299 -0.06273 0.15494 -0.06435 0.15716 -0.06505 C 0.16119 -0.0669 0.17278 -0.06829 0.17591 -0.06875 L 0.18424 -0.07246 C 0.18554 -0.07315 0.18698 -0.07384 0.18841 -0.07431 C 0.1901 -0.075 0.19179 -0.07546 0.19362 -0.07616 C 0.19466 -0.07685 0.19557 -0.07755 0.19674 -0.07801 C 0.20273 -0.08079 0.20169 -0.0794 0.2082 -0.08171 C 0.21093 -0.08287 0.21367 -0.08426 0.21653 -0.08542 C 0.21784 -0.08611 0.21927 -0.08704 0.2207 -0.08727 C 0.22409 -0.0882 0.2306 -0.08982 0.23424 -0.09097 C 0.23554 -0.09167 0.23698 -0.09259 0.23841 -0.09283 C 0.24218 -0.09375 0.24596 -0.09421 0.24987 -0.09468 C 0.2569 -0.09908 0.24804 -0.09398 0.2582 -0.09838 C 0.25924 -0.09908 0.26015 -0.1 0.26133 -0.10023 C 0.26718 -0.10255 0.26705 -0.10209 0.27174 -0.10209 " pathEditMode="relative" ptsTypes="AAAAAAAAAAAAAAAAAAAAAAAAAAAAAAAAA">
                                      <p:cBhvr>
                                        <p:cTn id="6" dur="2000" fill="hold"/>
                                        <p:tgtEl>
                                          <p:spTgt spid="60"/>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306 -0.01828 L 0.0306 -0.01828 C 0.03333 -0.02014 0.03607 -0.02222 0.03893 -0.02384 C 0.04023 -0.02477 0.04166 -0.025 0.0431 -0.02569 C 0.04479 -0.02685 0.04648 -0.02847 0.04831 -0.02939 C 0.05026 -0.03078 0.05247 -0.03194 0.05456 -0.0331 C 0.0556 -0.03379 0.05651 -0.03472 0.05768 -0.03495 C 0.05963 -0.03588 0.06484 -0.0375 0.06706 -0.03865 C 0.06875 -0.03981 0.07044 -0.04143 0.07226 -0.04236 C 0.075 -0.04398 0.07786 -0.04444 0.0806 -0.04606 C 0.08164 -0.04676 0.08255 -0.04745 0.08372 -0.04791 C 0.08711 -0.0493 0.09414 -0.05162 0.09414 -0.05162 C 0.10117 -0.05787 0.09557 -0.05393 0.1056 -0.05717 C 0.1069 -0.05764 0.10833 -0.05833 0.10976 -0.05902 C 0.11185 -0.06018 0.1138 -0.06227 0.11601 -0.06273 L 0.12435 -0.06458 C 0.12838 -0.06713 0.13099 -0.06875 0.13581 -0.07014 C 0.1444 -0.07268 0.13984 -0.07152 0.14935 -0.07384 C 0.15039 -0.07453 0.1513 -0.07546 0.15247 -0.07569 C 0.15651 -0.07731 0.16081 -0.07754 0.16497 -0.07939 C 0.17291 -0.08287 0.16523 -0.07986 0.17643 -0.0831 C 0.17812 -0.08356 0.17982 -0.08426 0.18164 -0.08495 C 0.18268 -0.08541 0.18359 -0.08634 0.18476 -0.0868 C 0.18711 -0.08773 0.18958 -0.08796 0.19206 -0.08865 C 0.19622 -0.08981 0.20026 -0.09143 0.20456 -0.09236 L 0.21289 -0.09421 C 0.21497 -0.09467 0.21692 -0.0956 0.21914 -0.09606 C 0.22148 -0.09676 0.22396 -0.09722 0.22643 -0.09791 C 0.22773 -0.09838 0.22916 -0.09907 0.2306 -0.09977 C 0.23164 -0.10023 0.23255 -0.10115 0.23372 -0.10162 C 0.23437 -0.10185 0.23502 -0.10162 0.23581 -0.10162 " pathEditMode="relative" ptsTypes="AAAAAAAAAAAAAAAAAAAAAAAAAAAAAAA">
                                      <p:cBhvr>
                                        <p:cTn id="10" dur="2000" fill="hold"/>
                                        <p:tgtEl>
                                          <p:spTgt spid="6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2409 -0.00833 L 0.02409 -0.00833 C 0.02748 -0.01158 0.03086 -0.01528 0.03451 -0.01783 C 0.03711 -0.01968 0.04024 -0.01921 0.04284 -0.02153 C 0.05092 -0.0287 0.04271 -0.02222 0.05222 -0.02708 C 0.05534 -0.0287 0.05834 -0.03102 0.06159 -0.03264 C 0.0629 -0.0331 0.06433 -0.03357 0.06576 -0.03449 C 0.07748 -0.04144 0.06511 -0.03542 0.07514 -0.04005 C 0.08165 -0.04769 0.07487 -0.04097 0.08764 -0.0456 C 0.08972 -0.0463 0.0918 -0.04792 0.09389 -0.04931 C 0.09493 -0.04977 0.09584 -0.0507 0.09701 -0.05116 C 0.09909 -0.05162 0.10118 -0.05208 0.10326 -0.05301 C 0.1043 -0.05347 0.10521 -0.0544 0.10639 -0.05486 C 0.10912 -0.05625 0.11198 -0.05695 0.11472 -0.05857 C 0.1168 -0.05972 0.11875 -0.06181 0.12097 -0.06227 C 0.12409 -0.06273 0.12722 -0.06343 0.13034 -0.06412 C 0.13243 -0.06458 0.13451 -0.06505 0.13659 -0.06597 C 0.13764 -0.06644 0.13855 -0.06759 0.13972 -0.06783 C 0.15495 -0.06898 0.17019 -0.06945 0.18555 -0.06968 C 0.20391 -0.06991 0.22227 -0.06968 0.24076 -0.06968 " pathEditMode="relative" ptsTypes="AAAAAAAAAAAAAAAAAAAA">
                                      <p:cBhvr>
                                        <p:cTn id="14" dur="2000" fill="hold"/>
                                        <p:tgtEl>
                                          <p:spTgt spid="66"/>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2826 -0.01157 L 0.02826 -0.01157 C 0.03138 -0.01111 0.03451 -0.01065 0.03763 -0.00972 C 0.03867 -0.00949 0.03958 -0.00856 0.04076 -0.00787 C 0.04206 -0.00718 0.04349 -0.00671 0.04492 -0.00602 C 0.06497 0.00093 0.03542 -0.01088 0.05846 -0.00046 C 0.06016 0.00023 0.06185 0.00046 0.06367 0.00139 C 0.06536 0.00232 0.06706 0.00417 0.06888 0.00509 C 0.07227 0.00671 0.07578 0.00718 0.0793 0.0088 C 0.0806 0.00926 0.08203 0.00995 0.08346 0.01065 C 0.08867 0.01319 0.09362 0.01597 0.09909 0.01806 C 0.10078 0.01852 0.10247 0.01921 0.1043 0.01991 C 0.1056 0.02037 0.10703 0.02107 0.10846 0.02176 C 0.11042 0.02245 0.11263 0.02292 0.11471 0.02361 C 0.11641 0.02407 0.1181 0.025 0.11992 0.02546 C 0.12292 0.02616 0.12617 0.02662 0.1293 0.02732 C 0.13138 0.02847 0.13333 0.03009 0.13555 0.03102 C 0.14375 0.0338 0.13893 0.03241 0.15013 0.03472 C 0.15117 0.03519 0.15208 0.03611 0.15326 0.03657 C 0.15573 0.0375 0.16445 0.03958 0.1668 0.04028 C 0.17383 0.04444 0.16497 0.03935 0.17513 0.04398 C 0.17617 0.04444 0.17708 0.04537 0.17826 0.04583 C 0.18203 0.04676 0.18581 0.04676 0.18971 0.04769 C 0.19596 0.04884 0.20078 0.05116 0.20742 0.05139 C 0.22604 0.05185 0.24492 0.05139 0.26367 0.05139 " pathEditMode="relative" ptsTypes="AAAAAAAAAAAAAAAAAAAAAAAAA">
                                      <p:cBhvr>
                                        <p:cTn id="18" dur="2000" fill="hold"/>
                                        <p:tgtEl>
                                          <p:spTgt spid="4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5" grpId="0" animBg="1"/>
      <p:bldP spid="66" grpId="0" animBg="1"/>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Straight Arrow Connector 85">
            <a:extLst>
              <a:ext uri="{FF2B5EF4-FFF2-40B4-BE49-F238E27FC236}">
                <a16:creationId xmlns:a16="http://schemas.microsoft.com/office/drawing/2014/main" id="{0FFBF39B-0F64-4BC0-8E16-941312CA221F}"/>
              </a:ext>
            </a:extLst>
          </p:cNvPr>
          <p:cNvCxnSpPr>
            <a:cxnSpLocks/>
          </p:cNvCxnSpPr>
          <p:nvPr/>
        </p:nvCxnSpPr>
        <p:spPr>
          <a:xfrm>
            <a:off x="7766557" y="2504051"/>
            <a:ext cx="1558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6230328-93FB-4366-ADED-44F4AD5B5068}"/>
              </a:ext>
            </a:extLst>
          </p:cNvPr>
          <p:cNvCxnSpPr>
            <a:stCxn id="80" idx="3"/>
            <a:endCxn id="18" idx="1"/>
          </p:cNvCxnSpPr>
          <p:nvPr/>
        </p:nvCxnSpPr>
        <p:spPr>
          <a:xfrm flipV="1">
            <a:off x="7766557" y="2976779"/>
            <a:ext cx="1444099" cy="25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24501E2-1BF1-4A64-9341-9ECCD63BD945}"/>
              </a:ext>
            </a:extLst>
          </p:cNvPr>
          <p:cNvCxnSpPr>
            <a:cxnSpLocks/>
          </p:cNvCxnSpPr>
          <p:nvPr/>
        </p:nvCxnSpPr>
        <p:spPr>
          <a:xfrm>
            <a:off x="7766557" y="2188464"/>
            <a:ext cx="1558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A799ECD-3D24-40E8-8E9F-3F8FF7847636}"/>
              </a:ext>
            </a:extLst>
          </p:cNvPr>
          <p:cNvCxnSpPr>
            <a:cxnSpLocks/>
          </p:cNvCxnSpPr>
          <p:nvPr/>
        </p:nvCxnSpPr>
        <p:spPr>
          <a:xfrm>
            <a:off x="7766557" y="1926336"/>
            <a:ext cx="15481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1FC03CB-FFA3-4A4C-B883-7F8ADBA53FEC}"/>
              </a:ext>
            </a:extLst>
          </p:cNvPr>
          <p:cNvSpPr>
            <a:spLocks noGrp="1"/>
          </p:cNvSpPr>
          <p:nvPr>
            <p:ph type="title"/>
          </p:nvPr>
        </p:nvSpPr>
        <p:spPr>
          <a:xfrm>
            <a:off x="1294362" y="106788"/>
            <a:ext cx="9603275" cy="732852"/>
          </a:xfrm>
        </p:spPr>
        <p:txBody>
          <a:bodyPr/>
          <a:lstStyle/>
          <a:p>
            <a:pPr algn="ctr"/>
            <a:r>
              <a:rPr lang="en-US" dirty="0">
                <a:solidFill>
                  <a:srgbClr val="002060"/>
                </a:solidFill>
              </a:rPr>
              <a:t>INTERACTIVE PROCESS(SQL QUERY)</a:t>
            </a:r>
          </a:p>
        </p:txBody>
      </p:sp>
      <p:grpSp>
        <p:nvGrpSpPr>
          <p:cNvPr id="5" name="Group 4">
            <a:extLst>
              <a:ext uri="{FF2B5EF4-FFF2-40B4-BE49-F238E27FC236}">
                <a16:creationId xmlns:a16="http://schemas.microsoft.com/office/drawing/2014/main" id="{FC177ED7-D150-408D-B379-C552FF5C8F9A}"/>
              </a:ext>
            </a:extLst>
          </p:cNvPr>
          <p:cNvGrpSpPr/>
          <p:nvPr/>
        </p:nvGrpSpPr>
        <p:grpSpPr>
          <a:xfrm>
            <a:off x="482796" y="2504051"/>
            <a:ext cx="1810689" cy="1277157"/>
            <a:chOff x="3682383" y="2030775"/>
            <a:chExt cx="1810689" cy="1277157"/>
          </a:xfrm>
        </p:grpSpPr>
        <p:cxnSp>
          <p:nvCxnSpPr>
            <p:cNvPr id="6" name="Straight Connector 5">
              <a:extLst>
                <a:ext uri="{FF2B5EF4-FFF2-40B4-BE49-F238E27FC236}">
                  <a16:creationId xmlns:a16="http://schemas.microsoft.com/office/drawing/2014/main" id="{62DAB76F-B1FA-4C4F-AB78-7DAD6099AB1A}"/>
                </a:ext>
              </a:extLst>
            </p:cNvPr>
            <p:cNvCxnSpPr>
              <a:stCxn id="13" idx="2"/>
              <a:endCxn id="15" idx="1"/>
            </p:cNvCxnSpPr>
            <p:nvPr/>
          </p:nvCxnSpPr>
          <p:spPr>
            <a:xfrm>
              <a:off x="5088731" y="2272158"/>
              <a:ext cx="108378" cy="513432"/>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73031283-AA89-45F2-9E75-E08D7DF6B0D7}"/>
                </a:ext>
              </a:extLst>
            </p:cNvPr>
            <p:cNvGrpSpPr/>
            <p:nvPr/>
          </p:nvGrpSpPr>
          <p:grpSpPr>
            <a:xfrm>
              <a:off x="3682383" y="2030775"/>
              <a:ext cx="1810689" cy="1277157"/>
              <a:chOff x="3540166" y="2030775"/>
              <a:chExt cx="1810689" cy="1277157"/>
            </a:xfrm>
          </p:grpSpPr>
          <p:sp>
            <p:nvSpPr>
              <p:cNvPr id="8" name="Cylinder 7">
                <a:extLst>
                  <a:ext uri="{FF2B5EF4-FFF2-40B4-BE49-F238E27FC236}">
                    <a16:creationId xmlns:a16="http://schemas.microsoft.com/office/drawing/2014/main" id="{AAD0C41F-AAC7-42B3-9FBD-6A6D43657413}"/>
                  </a:ext>
                </a:extLst>
              </p:cNvPr>
              <p:cNvSpPr/>
              <p:nvPr/>
            </p:nvSpPr>
            <p:spPr>
              <a:xfrm>
                <a:off x="3540166" y="2358189"/>
                <a:ext cx="1010653" cy="949743"/>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7871443-5AB2-440D-B976-8DFAD621F1C2}"/>
                  </a:ext>
                </a:extLst>
              </p:cNvPr>
              <p:cNvCxnSpPr/>
              <p:nvPr/>
            </p:nvCxnSpPr>
            <p:spPr>
              <a:xfrm flipV="1">
                <a:off x="4398920" y="2151467"/>
                <a:ext cx="497933" cy="241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B1724F5-184F-48D1-9926-E74622C9F32F}"/>
                  </a:ext>
                </a:extLst>
              </p:cNvPr>
              <p:cNvCxnSpPr>
                <a:cxnSpLocks/>
                <a:endCxn id="14" idx="1"/>
              </p:cNvCxnSpPr>
              <p:nvPr/>
            </p:nvCxnSpPr>
            <p:spPr>
              <a:xfrm flipV="1">
                <a:off x="4550819" y="2408183"/>
                <a:ext cx="560845" cy="19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E2CF801-E9E1-4E3C-9A9E-5711C2957957}"/>
                  </a:ext>
                </a:extLst>
              </p:cNvPr>
              <p:cNvCxnSpPr>
                <a:cxnSpLocks/>
              </p:cNvCxnSpPr>
              <p:nvPr/>
            </p:nvCxnSpPr>
            <p:spPr>
              <a:xfrm flipV="1">
                <a:off x="4587728" y="2833060"/>
                <a:ext cx="47838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3ACBD0-07B0-46E6-AF80-20933616CF23}"/>
                  </a:ext>
                </a:extLst>
              </p:cNvPr>
              <p:cNvCxnSpPr>
                <a:cxnSpLocks/>
              </p:cNvCxnSpPr>
              <p:nvPr/>
            </p:nvCxnSpPr>
            <p:spPr>
              <a:xfrm>
                <a:off x="4522120" y="3039784"/>
                <a:ext cx="507080" cy="20785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13EA054-95D8-4A1A-B505-C1473E78FBF7}"/>
                  </a:ext>
                </a:extLst>
              </p:cNvPr>
              <p:cNvSpPr/>
              <p:nvPr/>
            </p:nvSpPr>
            <p:spPr>
              <a:xfrm>
                <a:off x="4826918" y="2030775"/>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92417BF-520E-40B2-B0B5-D81D8E2589DC}"/>
                  </a:ext>
                </a:extLst>
              </p:cNvPr>
              <p:cNvSpPr/>
              <p:nvPr/>
            </p:nvSpPr>
            <p:spPr>
              <a:xfrm>
                <a:off x="5111664" y="2287491"/>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093DF6-0C92-4B86-9E32-0A443B6DDAD3}"/>
                  </a:ext>
                </a:extLst>
              </p:cNvPr>
              <p:cNvSpPr/>
              <p:nvPr/>
            </p:nvSpPr>
            <p:spPr>
              <a:xfrm>
                <a:off x="5054892" y="2664898"/>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58BB06-8239-4D89-8EE1-A45EC3662CB9}"/>
                  </a:ext>
                </a:extLst>
              </p:cNvPr>
              <p:cNvSpPr/>
              <p:nvPr/>
            </p:nvSpPr>
            <p:spPr>
              <a:xfrm>
                <a:off x="4796898" y="3055116"/>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5FB468BB-61BD-4350-83E3-C102FC9DB21A}"/>
                  </a:ext>
                </a:extLst>
              </p:cNvPr>
              <p:cNvCxnSpPr>
                <a:stCxn id="14" idx="2"/>
              </p:cNvCxnSpPr>
              <p:nvPr/>
            </p:nvCxnSpPr>
            <p:spPr>
              <a:xfrm flipH="1">
                <a:off x="4896853" y="2528874"/>
                <a:ext cx="334407" cy="51091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8" name="Rectangle 17">
            <a:extLst>
              <a:ext uri="{FF2B5EF4-FFF2-40B4-BE49-F238E27FC236}">
                <a16:creationId xmlns:a16="http://schemas.microsoft.com/office/drawing/2014/main" id="{CDD2C057-7292-4C68-A597-0088175729D2}"/>
              </a:ext>
            </a:extLst>
          </p:cNvPr>
          <p:cNvSpPr/>
          <p:nvPr/>
        </p:nvSpPr>
        <p:spPr>
          <a:xfrm>
            <a:off x="9210656" y="1287986"/>
            <a:ext cx="2184400" cy="3377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 Process</a:t>
            </a:r>
          </a:p>
        </p:txBody>
      </p:sp>
      <p:sp>
        <p:nvSpPr>
          <p:cNvPr id="65" name="Rectangle 64">
            <a:extLst>
              <a:ext uri="{FF2B5EF4-FFF2-40B4-BE49-F238E27FC236}">
                <a16:creationId xmlns:a16="http://schemas.microsoft.com/office/drawing/2014/main" id="{0E1197B7-C514-491A-828F-23EDB2D87008}"/>
              </a:ext>
            </a:extLst>
          </p:cNvPr>
          <p:cNvSpPr/>
          <p:nvPr/>
        </p:nvSpPr>
        <p:spPr>
          <a:xfrm>
            <a:off x="2379820" y="2537576"/>
            <a:ext cx="565929" cy="587778"/>
          </a:xfrm>
          <a:prstGeom prst="rect">
            <a:avLst/>
          </a:prstGeom>
          <a:solidFill>
            <a:srgbClr val="0070C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BEEA5E9-09BD-41BD-97E0-9F753AEFD984}"/>
              </a:ext>
            </a:extLst>
          </p:cNvPr>
          <p:cNvCxnSpPr>
            <a:cxnSpLocks/>
          </p:cNvCxnSpPr>
          <p:nvPr/>
        </p:nvCxnSpPr>
        <p:spPr>
          <a:xfrm>
            <a:off x="2635033" y="2881459"/>
            <a:ext cx="2781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917B42A7-9F2B-468C-A2D5-055756DEEB80}"/>
              </a:ext>
            </a:extLst>
          </p:cNvPr>
          <p:cNvSpPr/>
          <p:nvPr/>
        </p:nvSpPr>
        <p:spPr>
          <a:xfrm>
            <a:off x="5582157" y="1313357"/>
            <a:ext cx="2184400" cy="3377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Distributed memory</a:t>
            </a:r>
          </a:p>
        </p:txBody>
      </p:sp>
      <p:sp>
        <p:nvSpPr>
          <p:cNvPr id="81" name="Rectangle 80">
            <a:extLst>
              <a:ext uri="{FF2B5EF4-FFF2-40B4-BE49-F238E27FC236}">
                <a16:creationId xmlns:a16="http://schemas.microsoft.com/office/drawing/2014/main" id="{5C1C8F88-FDD2-4C63-8010-F03EB30F8B67}"/>
              </a:ext>
            </a:extLst>
          </p:cNvPr>
          <p:cNvSpPr/>
          <p:nvPr/>
        </p:nvSpPr>
        <p:spPr>
          <a:xfrm>
            <a:off x="7376479" y="1754536"/>
            <a:ext cx="565930" cy="547048"/>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6E5FE59-BA83-46F5-92D0-B41A9765C9C0}"/>
              </a:ext>
            </a:extLst>
          </p:cNvPr>
          <p:cNvSpPr/>
          <p:nvPr/>
        </p:nvSpPr>
        <p:spPr>
          <a:xfrm>
            <a:off x="7382121" y="2057331"/>
            <a:ext cx="565930" cy="547048"/>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B846C25-3DBE-4443-9B99-1EFB298D92AF}"/>
              </a:ext>
            </a:extLst>
          </p:cNvPr>
          <p:cNvSpPr/>
          <p:nvPr/>
        </p:nvSpPr>
        <p:spPr>
          <a:xfrm>
            <a:off x="7376479" y="2297477"/>
            <a:ext cx="565930" cy="547048"/>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7B90F3DB-C745-48FC-9238-FA115A3DC6D2}"/>
              </a:ext>
            </a:extLst>
          </p:cNvPr>
          <p:cNvSpPr/>
          <p:nvPr/>
        </p:nvSpPr>
        <p:spPr>
          <a:xfrm>
            <a:off x="7365928" y="2578306"/>
            <a:ext cx="565930" cy="547048"/>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11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2565 -0.02523 L 0.02565 -0.02523 L 0.24661 -0.02338 " pathEditMode="relative" ptsTypes="AAA">
                                      <p:cBhvr>
                                        <p:cTn id="6" dur="2000" fill="hold"/>
                                        <p:tgtEl>
                                          <p:spTgt spid="65"/>
                                        </p:tgtEl>
                                        <p:attrNameLst>
                                          <p:attrName>ppt_x</p:attrName>
                                          <p:attrName>ppt_y</p:attrName>
                                        </p:attrNameLst>
                                      </p:cBhvr>
                                    </p:animMotion>
                                  </p:childTnLst>
                                </p:cTn>
                              </p:par>
                            </p:childTnLst>
                          </p:cTn>
                        </p:par>
                        <p:par>
                          <p:cTn id="7" fill="hold">
                            <p:stCondLst>
                              <p:cond delay="2000"/>
                            </p:stCondLst>
                            <p:childTnLst>
                              <p:par>
                                <p:cTn id="8" presetID="0" presetClass="path" presetSubtype="0" accel="50000" decel="50000" fill="hold" grpId="0" nodeType="afterEffect">
                                  <p:stCondLst>
                                    <p:cond delay="0"/>
                                  </p:stCondLst>
                                  <p:childTnLst>
                                    <p:animMotion origin="layout" path="M 0.02578 -0.01597 L 0.02578 -0.01574 C 0.0289 -0.01666 0.03203 -0.01713 0.03515 -0.01782 C 0.03619 -0.01829 0.0371 -0.01944 0.03828 -0.01967 C 0.04309 -0.02083 0.04791 -0.02083 0.05286 -0.02153 C 0.0552 -0.02199 0.05768 -0.02338 0.06015 -0.02338 C 0.08684 -0.02407 0.11354 -0.02338 0.14036 -0.02338 " pathEditMode="relative" rAng="0" ptsTypes="AAAAAAA">
                                      <p:cBhvr>
                                        <p:cTn id="9" dur="2000" fill="hold"/>
                                        <p:tgtEl>
                                          <p:spTgt spid="81"/>
                                        </p:tgtEl>
                                        <p:attrNameLst>
                                          <p:attrName>ppt_x</p:attrName>
                                          <p:attrName>ppt_y</p:attrName>
                                        </p:attrNameLst>
                                      </p:cBhvr>
                                      <p:rCtr x="5729" y="-394"/>
                                    </p:animMotion>
                                  </p:childTnLst>
                                </p:cTn>
                              </p:par>
                            </p:childTnLst>
                          </p:cTn>
                        </p:par>
                        <p:par>
                          <p:cTn id="10" fill="hold">
                            <p:stCondLst>
                              <p:cond delay="4000"/>
                            </p:stCondLst>
                            <p:childTnLst>
                              <p:par>
                                <p:cTn id="11" presetID="0" presetClass="path" presetSubtype="0" accel="50000" decel="50000" fill="hold" grpId="0" nodeType="afterEffect">
                                  <p:stCondLst>
                                    <p:cond delay="0"/>
                                  </p:stCondLst>
                                  <p:childTnLst>
                                    <p:animMotion origin="layout" path="M 0.03073 -0.02129 L 0.03073 -0.02129 C 0.03411 -0.02314 0.0375 -0.02569 0.04114 -0.02685 C 0.04453 -0.02824 0.04804 -0.02847 0.05156 -0.0287 C 0.06119 -0.02962 0.07096 -0.03009 0.08073 -0.03055 C 0.09283 -0.03009 0.10494 -0.03032 0.11718 -0.0287 C 0.11992 -0.02847 0.12265 -0.02638 0.12552 -0.025 C 0.12682 -0.02453 0.12825 -0.02314 0.12968 -0.02314 L 0.13177 -0.02314 " pathEditMode="relative" ptsTypes="AAAAAAAAA">
                                      <p:cBhvr>
                                        <p:cTn id="12" dur="2000" fill="hold"/>
                                        <p:tgtEl>
                                          <p:spTgt spid="82"/>
                                        </p:tgtEl>
                                        <p:attrNameLst>
                                          <p:attrName>ppt_x</p:attrName>
                                          <p:attrName>ppt_y</p:attrName>
                                        </p:attrNameLst>
                                      </p:cBhvr>
                                    </p:animMotion>
                                  </p:childTnLst>
                                </p:cTn>
                              </p:par>
                            </p:childTnLst>
                          </p:cTn>
                        </p:par>
                        <p:par>
                          <p:cTn id="13" fill="hold">
                            <p:stCondLst>
                              <p:cond delay="6000"/>
                            </p:stCondLst>
                            <p:childTnLst>
                              <p:par>
                                <p:cTn id="14" presetID="0" presetClass="path" presetSubtype="0" accel="50000" decel="50000" fill="hold" grpId="0" nodeType="afterEffect">
                                  <p:stCondLst>
                                    <p:cond delay="0"/>
                                  </p:stCondLst>
                                  <p:childTnLst>
                                    <p:animMotion origin="layout" path="M 0.02174 0.00116 L 0.02174 0.00116 C 0.02513 -0.0007 0.02851 -0.00301 0.03216 -0.0044 C 0.03411 -0.00533 0.03632 -0.00556 0.03841 -0.00625 C 0.05286 -0.01158 0.0263 -0.00394 0.05091 -0.00996 C 0.05612 -0.01134 0.06106 -0.01366 0.06653 -0.01366 C 0.08906 -0.01435 0.11158 -0.01366 0.13424 -0.01366 " pathEditMode="relative" ptsTypes="AAAAAAA">
                                      <p:cBhvr>
                                        <p:cTn id="15" dur="2000" fill="hold"/>
                                        <p:tgtEl>
                                          <p:spTgt spid="83"/>
                                        </p:tgtEl>
                                        <p:attrNameLst>
                                          <p:attrName>ppt_x</p:attrName>
                                          <p:attrName>ppt_y</p:attrName>
                                        </p:attrNameLst>
                                      </p:cBhvr>
                                    </p:animMotion>
                                  </p:childTnLst>
                                </p:cTn>
                              </p:par>
                            </p:childTnLst>
                          </p:cTn>
                        </p:par>
                        <p:par>
                          <p:cTn id="16" fill="hold">
                            <p:stCondLst>
                              <p:cond delay="8000"/>
                            </p:stCondLst>
                            <p:childTnLst>
                              <p:par>
                                <p:cTn id="17" presetID="0" presetClass="path" presetSubtype="0" accel="50000" decel="50000" fill="hold" grpId="0" nodeType="afterEffect">
                                  <p:stCondLst>
                                    <p:cond delay="0"/>
                                  </p:stCondLst>
                                  <p:childTnLst>
                                    <p:animMotion origin="layout" path="M 0.02474 0.00093 L 0.02474 0.00093 C 0.02774 -0.00116 0.03946 -0.00926 0.04245 -0.01018 C 0.04584 -0.01157 0.04935 -0.0125 0.05287 -0.01389 C 0.05417 -0.01458 0.0556 -0.01551 0.05704 -0.01574 C 0.06211 -0.0169 0.06745 -0.0169 0.07266 -0.01759 C 0.07644 -0.01829 0.08021 -0.01921 0.08412 -0.01944 C 0.11237 -0.02153 0.11524 -0.0213 0.13516 -0.0213 " pathEditMode="relative" ptsTypes="AAAAAAAA">
                                      <p:cBhvr>
                                        <p:cTn id="18" dur="2000" fill="hold"/>
                                        <p:tgtEl>
                                          <p:spTgt spid="8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81" grpId="0" animBg="1"/>
      <p:bldP spid="82" grpId="0" animBg="1"/>
      <p:bldP spid="83" grpId="0" animBg="1"/>
      <p:bldP spid="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F66C-88FD-432F-B78B-93AC6177F540}"/>
              </a:ext>
            </a:extLst>
          </p:cNvPr>
          <p:cNvSpPr>
            <a:spLocks noGrp="1"/>
          </p:cNvSpPr>
          <p:nvPr>
            <p:ph type="title"/>
          </p:nvPr>
        </p:nvSpPr>
        <p:spPr>
          <a:xfrm>
            <a:off x="960251" y="804519"/>
            <a:ext cx="10271498" cy="1049235"/>
          </a:xfrm>
        </p:spPr>
        <p:txBody>
          <a:bodyPr/>
          <a:lstStyle/>
          <a:p>
            <a:r>
              <a:rPr lang="en-US" dirty="0">
                <a:solidFill>
                  <a:srgbClr val="0000FF"/>
                </a:solidFill>
              </a:rPr>
              <a:t>WHERE DO YOU SEE SPARK IN THE BIG DATA PIPELINE?</a:t>
            </a:r>
          </a:p>
        </p:txBody>
      </p:sp>
      <p:sp>
        <p:nvSpPr>
          <p:cNvPr id="4" name="Rectangle: Rounded Corners 3">
            <a:extLst>
              <a:ext uri="{FF2B5EF4-FFF2-40B4-BE49-F238E27FC236}">
                <a16:creationId xmlns:a16="http://schemas.microsoft.com/office/drawing/2014/main" id="{DB034CC2-6DB0-4E1C-8EFE-0BFB5E39DA52}"/>
              </a:ext>
            </a:extLst>
          </p:cNvPr>
          <p:cNvSpPr/>
          <p:nvPr/>
        </p:nvSpPr>
        <p:spPr>
          <a:xfrm>
            <a:off x="184269" y="2275599"/>
            <a:ext cx="2083738" cy="1191126"/>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Source</a:t>
            </a:r>
          </a:p>
        </p:txBody>
      </p:sp>
      <p:grpSp>
        <p:nvGrpSpPr>
          <p:cNvPr id="26" name="Group 25">
            <a:extLst>
              <a:ext uri="{FF2B5EF4-FFF2-40B4-BE49-F238E27FC236}">
                <a16:creationId xmlns:a16="http://schemas.microsoft.com/office/drawing/2014/main" id="{154232D2-8B3B-4CCA-814C-26A019D5A807}"/>
              </a:ext>
            </a:extLst>
          </p:cNvPr>
          <p:cNvGrpSpPr/>
          <p:nvPr/>
        </p:nvGrpSpPr>
        <p:grpSpPr>
          <a:xfrm>
            <a:off x="4341607" y="2117431"/>
            <a:ext cx="1810689" cy="1277157"/>
            <a:chOff x="3682383" y="2030775"/>
            <a:chExt cx="1810689" cy="1277157"/>
          </a:xfrm>
        </p:grpSpPr>
        <p:cxnSp>
          <p:nvCxnSpPr>
            <p:cNvPr id="21" name="Straight Connector 20">
              <a:extLst>
                <a:ext uri="{FF2B5EF4-FFF2-40B4-BE49-F238E27FC236}">
                  <a16:creationId xmlns:a16="http://schemas.microsoft.com/office/drawing/2014/main" id="{68A6822F-4920-41B1-A459-9C9D8F8153DD}"/>
                </a:ext>
              </a:extLst>
            </p:cNvPr>
            <p:cNvCxnSpPr>
              <a:stCxn id="16" idx="2"/>
              <a:endCxn id="19" idx="1"/>
            </p:cNvCxnSpPr>
            <p:nvPr/>
          </p:nvCxnSpPr>
          <p:spPr>
            <a:xfrm>
              <a:off x="5088731" y="2272158"/>
              <a:ext cx="108378" cy="513432"/>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25CD4EA4-BF0A-4870-8182-DCB2E7DC229D}"/>
                </a:ext>
              </a:extLst>
            </p:cNvPr>
            <p:cNvGrpSpPr/>
            <p:nvPr/>
          </p:nvGrpSpPr>
          <p:grpSpPr>
            <a:xfrm>
              <a:off x="3682383" y="2030775"/>
              <a:ext cx="1810689" cy="1277157"/>
              <a:chOff x="3540166" y="2030775"/>
              <a:chExt cx="1810689" cy="1277157"/>
            </a:xfrm>
          </p:grpSpPr>
          <p:sp>
            <p:nvSpPr>
              <p:cNvPr id="3" name="Cylinder 2">
                <a:extLst>
                  <a:ext uri="{FF2B5EF4-FFF2-40B4-BE49-F238E27FC236}">
                    <a16:creationId xmlns:a16="http://schemas.microsoft.com/office/drawing/2014/main" id="{57D69578-46EA-4C61-B00E-44242CA55994}"/>
                  </a:ext>
                </a:extLst>
              </p:cNvPr>
              <p:cNvSpPr/>
              <p:nvPr/>
            </p:nvSpPr>
            <p:spPr>
              <a:xfrm>
                <a:off x="3540166" y="2358189"/>
                <a:ext cx="1010653" cy="949743"/>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5F4C571-DF87-4F4A-B66F-E60EED027A3C}"/>
                  </a:ext>
                </a:extLst>
              </p:cNvPr>
              <p:cNvCxnSpPr/>
              <p:nvPr/>
            </p:nvCxnSpPr>
            <p:spPr>
              <a:xfrm flipV="1">
                <a:off x="4398920" y="2151467"/>
                <a:ext cx="497933" cy="241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AC2283-AA36-4611-B4B8-5023F35501D0}"/>
                  </a:ext>
                </a:extLst>
              </p:cNvPr>
              <p:cNvCxnSpPr>
                <a:cxnSpLocks/>
                <a:endCxn id="18" idx="1"/>
              </p:cNvCxnSpPr>
              <p:nvPr/>
            </p:nvCxnSpPr>
            <p:spPr>
              <a:xfrm flipV="1">
                <a:off x="4550819" y="2408183"/>
                <a:ext cx="560845" cy="19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8E10BB-6846-446D-8266-2F38205E7E62}"/>
                  </a:ext>
                </a:extLst>
              </p:cNvPr>
              <p:cNvCxnSpPr>
                <a:cxnSpLocks/>
              </p:cNvCxnSpPr>
              <p:nvPr/>
            </p:nvCxnSpPr>
            <p:spPr>
              <a:xfrm flipV="1">
                <a:off x="4587728" y="2833060"/>
                <a:ext cx="47838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51A641-DEF7-4813-8807-27A1C037E6F4}"/>
                  </a:ext>
                </a:extLst>
              </p:cNvPr>
              <p:cNvCxnSpPr>
                <a:cxnSpLocks/>
              </p:cNvCxnSpPr>
              <p:nvPr/>
            </p:nvCxnSpPr>
            <p:spPr>
              <a:xfrm>
                <a:off x="4522120" y="3039784"/>
                <a:ext cx="507080" cy="207851"/>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D6FE478-E5B9-42B4-89ED-B3A32971F252}"/>
                  </a:ext>
                </a:extLst>
              </p:cNvPr>
              <p:cNvSpPr/>
              <p:nvPr/>
            </p:nvSpPr>
            <p:spPr>
              <a:xfrm>
                <a:off x="4826918" y="2030775"/>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CFB236-B911-4066-9552-72BB7764D54B}"/>
                  </a:ext>
                </a:extLst>
              </p:cNvPr>
              <p:cNvSpPr/>
              <p:nvPr/>
            </p:nvSpPr>
            <p:spPr>
              <a:xfrm>
                <a:off x="5111664" y="2287491"/>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4D37210-A26E-4771-979A-5EA3EC435195}"/>
                  </a:ext>
                </a:extLst>
              </p:cNvPr>
              <p:cNvSpPr/>
              <p:nvPr/>
            </p:nvSpPr>
            <p:spPr>
              <a:xfrm>
                <a:off x="5054892" y="2664898"/>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3930BB5-5392-4DE6-895B-2FDF355386FF}"/>
                  </a:ext>
                </a:extLst>
              </p:cNvPr>
              <p:cNvSpPr/>
              <p:nvPr/>
            </p:nvSpPr>
            <p:spPr>
              <a:xfrm>
                <a:off x="4796898" y="3055116"/>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2A8800D-F10C-4F2C-ABE7-7CA5459C841C}"/>
                  </a:ext>
                </a:extLst>
              </p:cNvPr>
              <p:cNvCxnSpPr>
                <a:stCxn id="18" idx="2"/>
              </p:cNvCxnSpPr>
              <p:nvPr/>
            </p:nvCxnSpPr>
            <p:spPr>
              <a:xfrm flipH="1">
                <a:off x="4896853" y="2528874"/>
                <a:ext cx="334407" cy="51091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29" name="Rectangle 28">
            <a:extLst>
              <a:ext uri="{FF2B5EF4-FFF2-40B4-BE49-F238E27FC236}">
                <a16:creationId xmlns:a16="http://schemas.microsoft.com/office/drawing/2014/main" id="{ACB60ECB-75BC-4F44-A85E-C331AE483DA7}"/>
              </a:ext>
            </a:extLst>
          </p:cNvPr>
          <p:cNvSpPr/>
          <p:nvPr/>
        </p:nvSpPr>
        <p:spPr>
          <a:xfrm>
            <a:off x="690102" y="3546434"/>
            <a:ext cx="497806" cy="56883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0F65F67-1D45-4D9E-971A-9F8728F1ADA7}"/>
              </a:ext>
            </a:extLst>
          </p:cNvPr>
          <p:cNvSpPr/>
          <p:nvPr/>
        </p:nvSpPr>
        <p:spPr>
          <a:xfrm>
            <a:off x="789832" y="3775249"/>
            <a:ext cx="497806" cy="56883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D03E3C-1EB4-4358-A603-0E4C7C3AFFFD}"/>
              </a:ext>
            </a:extLst>
          </p:cNvPr>
          <p:cNvSpPr/>
          <p:nvPr/>
        </p:nvSpPr>
        <p:spPr>
          <a:xfrm>
            <a:off x="913030" y="3983161"/>
            <a:ext cx="497806" cy="56883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904098A-4E64-457A-93AC-5977C6E914AE}"/>
              </a:ext>
            </a:extLst>
          </p:cNvPr>
          <p:cNvSpPr/>
          <p:nvPr/>
        </p:nvSpPr>
        <p:spPr>
          <a:xfrm>
            <a:off x="6617774" y="3348064"/>
            <a:ext cx="2709955" cy="839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 Process</a:t>
            </a:r>
          </a:p>
        </p:txBody>
      </p:sp>
      <p:sp>
        <p:nvSpPr>
          <p:cNvPr id="37" name="Rectangle: Rounded Corners 36">
            <a:extLst>
              <a:ext uri="{FF2B5EF4-FFF2-40B4-BE49-F238E27FC236}">
                <a16:creationId xmlns:a16="http://schemas.microsoft.com/office/drawing/2014/main" id="{B2F0CC8C-2E75-4A97-ADE0-64A78E1DAE73}"/>
              </a:ext>
            </a:extLst>
          </p:cNvPr>
          <p:cNvSpPr/>
          <p:nvPr/>
        </p:nvSpPr>
        <p:spPr>
          <a:xfrm>
            <a:off x="6596130" y="1711243"/>
            <a:ext cx="2709955" cy="839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 Storage</a:t>
            </a:r>
          </a:p>
        </p:txBody>
      </p:sp>
      <p:cxnSp>
        <p:nvCxnSpPr>
          <p:cNvPr id="38" name="Straight Arrow Connector 37">
            <a:extLst>
              <a:ext uri="{FF2B5EF4-FFF2-40B4-BE49-F238E27FC236}">
                <a16:creationId xmlns:a16="http://schemas.microsoft.com/office/drawing/2014/main" id="{336BA415-F030-42D5-8C3C-730E6F979C33}"/>
              </a:ext>
            </a:extLst>
          </p:cNvPr>
          <p:cNvCxnSpPr>
            <a:cxnSpLocks/>
            <a:stCxn id="37" idx="2"/>
            <a:endCxn id="35" idx="0"/>
          </p:cNvCxnSpPr>
          <p:nvPr/>
        </p:nvCxnSpPr>
        <p:spPr>
          <a:xfrm>
            <a:off x="7951108" y="2550695"/>
            <a:ext cx="21644" cy="797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F499A8-F07E-4928-9EE9-3B8F0900E34F}"/>
              </a:ext>
            </a:extLst>
          </p:cNvPr>
          <p:cNvCxnSpPr>
            <a:cxnSpLocks/>
            <a:endCxn id="40" idx="0"/>
          </p:cNvCxnSpPr>
          <p:nvPr/>
        </p:nvCxnSpPr>
        <p:spPr>
          <a:xfrm flipH="1">
            <a:off x="7957939" y="4022168"/>
            <a:ext cx="2" cy="691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237ACC1-BA5C-48B2-9C8F-76ECDD8F2EF5}"/>
              </a:ext>
            </a:extLst>
          </p:cNvPr>
          <p:cNvSpPr/>
          <p:nvPr/>
        </p:nvSpPr>
        <p:spPr>
          <a:xfrm>
            <a:off x="7668167" y="4713249"/>
            <a:ext cx="579544" cy="74205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3C121F4-8DC3-42D1-A0F9-B8B7ED5A0E84}"/>
              </a:ext>
            </a:extLst>
          </p:cNvPr>
          <p:cNvSpPr/>
          <p:nvPr/>
        </p:nvSpPr>
        <p:spPr>
          <a:xfrm>
            <a:off x="7830597" y="4861620"/>
            <a:ext cx="579544" cy="74205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A0417EB-D11E-48B2-B78C-120607304AB4}"/>
              </a:ext>
            </a:extLst>
          </p:cNvPr>
          <p:cNvSpPr/>
          <p:nvPr/>
        </p:nvSpPr>
        <p:spPr>
          <a:xfrm>
            <a:off x="7939823" y="5081855"/>
            <a:ext cx="579544" cy="74205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4F69C032-A941-4056-BC57-80AB3967EB78}"/>
              </a:ext>
            </a:extLst>
          </p:cNvPr>
          <p:cNvCxnSpPr/>
          <p:nvPr/>
        </p:nvCxnSpPr>
        <p:spPr>
          <a:xfrm>
            <a:off x="8534395" y="5357611"/>
            <a:ext cx="24483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BB0D193-5509-4AA8-97FD-E18F17431541}"/>
              </a:ext>
            </a:extLst>
          </p:cNvPr>
          <p:cNvCxnSpPr>
            <a:cxnSpLocks/>
          </p:cNvCxnSpPr>
          <p:nvPr/>
        </p:nvCxnSpPr>
        <p:spPr>
          <a:xfrm flipH="1">
            <a:off x="9306086" y="2067695"/>
            <a:ext cx="16766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5EFD40C-9E0A-4158-9C99-FBB9CB5507CA}"/>
              </a:ext>
            </a:extLst>
          </p:cNvPr>
          <p:cNvCxnSpPr>
            <a:cxnSpLocks/>
          </p:cNvCxnSpPr>
          <p:nvPr/>
        </p:nvCxnSpPr>
        <p:spPr>
          <a:xfrm flipV="1">
            <a:off x="10982752" y="2067696"/>
            <a:ext cx="0" cy="3289915"/>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29E3D02-4FD7-44E4-9EAE-C1341DA1E079}"/>
              </a:ext>
            </a:extLst>
          </p:cNvPr>
          <p:cNvSpPr txBox="1"/>
          <p:nvPr/>
        </p:nvSpPr>
        <p:spPr>
          <a:xfrm>
            <a:off x="7160439" y="5730338"/>
            <a:ext cx="2598134" cy="369332"/>
          </a:xfrm>
          <a:prstGeom prst="rect">
            <a:avLst/>
          </a:prstGeom>
          <a:noFill/>
        </p:spPr>
        <p:txBody>
          <a:bodyPr wrap="square" rtlCol="0">
            <a:spAutoFit/>
          </a:bodyPr>
          <a:lstStyle/>
          <a:p>
            <a:r>
              <a:rPr lang="en-US" dirty="0"/>
              <a:t>Performance Reports </a:t>
            </a:r>
          </a:p>
        </p:txBody>
      </p:sp>
      <p:sp>
        <p:nvSpPr>
          <p:cNvPr id="59" name="TextBox 58">
            <a:extLst>
              <a:ext uri="{FF2B5EF4-FFF2-40B4-BE49-F238E27FC236}">
                <a16:creationId xmlns:a16="http://schemas.microsoft.com/office/drawing/2014/main" id="{77E28DF8-74DF-48E7-9338-75DF665A8BF9}"/>
              </a:ext>
            </a:extLst>
          </p:cNvPr>
          <p:cNvSpPr txBox="1"/>
          <p:nvPr/>
        </p:nvSpPr>
        <p:spPr>
          <a:xfrm>
            <a:off x="9533651" y="1504514"/>
            <a:ext cx="2282596" cy="646331"/>
          </a:xfrm>
          <a:prstGeom prst="rect">
            <a:avLst/>
          </a:prstGeom>
          <a:noFill/>
        </p:spPr>
        <p:txBody>
          <a:bodyPr wrap="square" rtlCol="0">
            <a:spAutoFit/>
          </a:bodyPr>
          <a:lstStyle/>
          <a:p>
            <a:pPr algn="ctr"/>
            <a:r>
              <a:rPr lang="en-US" dirty="0"/>
              <a:t>Reports stored on HDFS</a:t>
            </a:r>
          </a:p>
        </p:txBody>
      </p:sp>
      <p:sp>
        <p:nvSpPr>
          <p:cNvPr id="60" name="TextBox 59">
            <a:extLst>
              <a:ext uri="{FF2B5EF4-FFF2-40B4-BE49-F238E27FC236}">
                <a16:creationId xmlns:a16="http://schemas.microsoft.com/office/drawing/2014/main" id="{2A607099-A201-4F93-90CD-B49D5190D239}"/>
              </a:ext>
            </a:extLst>
          </p:cNvPr>
          <p:cNvSpPr txBox="1"/>
          <p:nvPr/>
        </p:nvSpPr>
        <p:spPr>
          <a:xfrm>
            <a:off x="328413" y="4763818"/>
            <a:ext cx="5267455" cy="156966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FF"/>
                </a:solidFill>
              </a:rPr>
              <a:t>Data preprocessing: Cleaning, partitioning</a:t>
            </a:r>
          </a:p>
          <a:p>
            <a:endParaRPr lang="en-US" sz="2000" dirty="0">
              <a:solidFill>
                <a:srgbClr val="0000FF"/>
              </a:solidFill>
            </a:endParaRPr>
          </a:p>
          <a:p>
            <a:pPr marL="285750" indent="-285750">
              <a:buFont typeface="Arial" panose="020B0604020202020204" pitchFamily="34" charset="0"/>
              <a:buChar char="•"/>
            </a:pPr>
            <a:r>
              <a:rPr lang="en-US" sz="2000" dirty="0">
                <a:solidFill>
                  <a:srgbClr val="0000FF"/>
                </a:solidFill>
              </a:rPr>
              <a:t>Data processing: Filtering, joining, aggregating</a:t>
            </a:r>
          </a:p>
          <a:p>
            <a:endParaRPr lang="en-US" dirty="0">
              <a:solidFill>
                <a:srgbClr val="0000FF"/>
              </a:solidFill>
            </a:endParaRPr>
          </a:p>
          <a:p>
            <a:pPr marL="285750" indent="-285750">
              <a:buFont typeface="Arial" panose="020B0604020202020204" pitchFamily="34" charset="0"/>
              <a:buChar char="•"/>
            </a:pPr>
            <a:endParaRPr lang="en-US" dirty="0"/>
          </a:p>
        </p:txBody>
      </p:sp>
      <p:cxnSp>
        <p:nvCxnSpPr>
          <p:cNvPr id="7" name="Straight Arrow Connector 6">
            <a:extLst>
              <a:ext uri="{FF2B5EF4-FFF2-40B4-BE49-F238E27FC236}">
                <a16:creationId xmlns:a16="http://schemas.microsoft.com/office/drawing/2014/main" id="{939124AC-D940-4F1F-BBCA-FAF0E7C5623C}"/>
              </a:ext>
            </a:extLst>
          </p:cNvPr>
          <p:cNvCxnSpPr>
            <a:cxnSpLocks/>
            <a:stCxn id="4" idx="2"/>
            <a:endCxn id="39" idx="1"/>
          </p:cNvCxnSpPr>
          <p:nvPr/>
        </p:nvCxnSpPr>
        <p:spPr>
          <a:xfrm>
            <a:off x="1226138" y="3466725"/>
            <a:ext cx="531620" cy="713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72CDA9E3-A121-454E-A070-6396C8C7E66C}"/>
              </a:ext>
            </a:extLst>
          </p:cNvPr>
          <p:cNvSpPr/>
          <p:nvPr/>
        </p:nvSpPr>
        <p:spPr>
          <a:xfrm>
            <a:off x="1757758" y="3760898"/>
            <a:ext cx="2709955" cy="839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 Process</a:t>
            </a:r>
          </a:p>
        </p:txBody>
      </p:sp>
      <p:cxnSp>
        <p:nvCxnSpPr>
          <p:cNvPr id="17" name="Straight Arrow Connector 16">
            <a:extLst>
              <a:ext uri="{FF2B5EF4-FFF2-40B4-BE49-F238E27FC236}">
                <a16:creationId xmlns:a16="http://schemas.microsoft.com/office/drawing/2014/main" id="{E8FFD066-5579-4082-A4C3-0FF0CE2A8B8D}"/>
              </a:ext>
            </a:extLst>
          </p:cNvPr>
          <p:cNvCxnSpPr>
            <a:cxnSpLocks/>
            <a:endCxn id="3" idx="3"/>
          </p:cNvCxnSpPr>
          <p:nvPr/>
        </p:nvCxnSpPr>
        <p:spPr>
          <a:xfrm flipV="1">
            <a:off x="4418068" y="3394588"/>
            <a:ext cx="428866" cy="786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A937C5BD-A5AB-47D3-8BC3-6E9ECCBD8F5A}"/>
              </a:ext>
            </a:extLst>
          </p:cNvPr>
          <p:cNvSpPr/>
          <p:nvPr/>
        </p:nvSpPr>
        <p:spPr>
          <a:xfrm>
            <a:off x="9371378" y="2411379"/>
            <a:ext cx="584195" cy="7973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620E66-3660-4E30-AB66-B831DEB4B55C}"/>
              </a:ext>
            </a:extLst>
          </p:cNvPr>
          <p:cNvSpPr/>
          <p:nvPr/>
        </p:nvSpPr>
        <p:spPr>
          <a:xfrm>
            <a:off x="9523778" y="2563779"/>
            <a:ext cx="584195" cy="7973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Rectangle 60">
            <a:extLst>
              <a:ext uri="{FF2B5EF4-FFF2-40B4-BE49-F238E27FC236}">
                <a16:creationId xmlns:a16="http://schemas.microsoft.com/office/drawing/2014/main" id="{9E659F3A-4B15-431B-8BC3-56CFCE570017}"/>
              </a:ext>
            </a:extLst>
          </p:cNvPr>
          <p:cNvSpPr/>
          <p:nvPr/>
        </p:nvSpPr>
        <p:spPr>
          <a:xfrm>
            <a:off x="9676178" y="2716179"/>
            <a:ext cx="584195" cy="7973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425702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26 0.00556 0 0.01135 0.00104 0.01667 C 0.00143 0.01899 0.00326 0.01991 0.00417 0.02223 C 0.00469 0.02385 0.00469 0.02593 0.00521 0.02778 C 0.00573 0.02963 0.00664 0.03125 0.00729 0.03334 C 0.00768 0.03496 0.00768 0.03704 0.00833 0.03889 C 0.00951 0.0426 0.01107 0.0463 0.0125 0.05 C 0.01315 0.05186 0.01406 0.05325 0.01458 0.05556 C 0.01589 0.0625 0.01615 0.06575 0.01979 0.07223 C 0.02083 0.07408 0.02188 0.0757 0.02292 0.07778 C 0.0237 0.0794 0.02435 0.08125 0.025 0.08334 C 0.02539 0.08496 0.02526 0.0875 0.02604 0.08889 C 0.02734 0.09121 0.02943 0.0926 0.03125 0.09445 C 0.03229 0.09676 0.03307 0.09954 0.03438 0.10186 C 0.03763 0.10764 0.0388 0.10718 0.04271 0.11112 C 0.04792 0.11621 0.04362 0.11366 0.05 0.11852 C 0.05208 0.11991 0.05508 0.12107 0.05729 0.12223 C 0.06445 0.13079 0.05534 0.12038 0.06563 0.12963 C 0.06667 0.13056 0.06745 0.13264 0.06875 0.13334 C 0.07201 0.13496 0.07917 0.13704 0.07917 0.13704 C 0.08607 0.14306 0.08034 0.13866 0.0875 0.1426 C 0.08958 0.14352 0.09375 0.1463 0.09375 0.1463 C 0.10859 0.14422 0.10339 0.14445 0.10938 0.14445 L 0.32708 0.17038 L 0.36875 -0.01111 L 0.36979 -0.01481 L 0.36979 -0.01851 " pathEditMode="relative" ptsTypes="AAAAAAAAAAAAAAAAAAAAAAAAAAAA">
                                      <p:cBhvr>
                                        <p:cTn id="6" dur="2000" fill="hold"/>
                                        <p:tgtEl>
                                          <p:spTgt spid="3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 0 C 0.00026 0.00556 0 0.01135 0.00104 0.01667 C 0.00143 0.01899 0.00326 0.01991 0.00417 0.02223 C 0.00469 0.02385 0.00469 0.02593 0.00521 0.02778 C 0.00573 0.02963 0.00664 0.03125 0.00729 0.03334 C 0.00768 0.03496 0.00768 0.03704 0.00833 0.03889 C 0.00951 0.0426 0.01107 0.0463 0.0125 0.05 C 0.01315 0.05186 0.01406 0.05325 0.01458 0.05556 C 0.01589 0.0625 0.01615 0.06575 0.01979 0.07223 C 0.02083 0.07408 0.02188 0.0757 0.02292 0.07778 C 0.0237 0.0794 0.02435 0.08125 0.025 0.08334 C 0.02539 0.08496 0.02526 0.0875 0.02604 0.08889 C 0.02734 0.09121 0.02943 0.0926 0.03125 0.09445 C 0.03229 0.09676 0.03307 0.09954 0.03438 0.10186 C 0.03763 0.10764 0.0388 0.10718 0.04271 0.11112 C 0.04792 0.11621 0.04362 0.11366 0.05 0.11852 C 0.05208 0.11991 0.05508 0.12107 0.05729 0.12223 C 0.06445 0.13079 0.05534 0.12038 0.06563 0.12963 C 0.06667 0.13056 0.06745 0.13264 0.06875 0.13334 C 0.07201 0.13496 0.07917 0.13704 0.07917 0.13704 C 0.08607 0.14306 0.08034 0.13866 0.0875 0.1426 C 0.08958 0.14352 0.09375 0.1463 0.09375 0.1463 C 0.10859 0.14422 0.10339 0.14445 0.10938 0.14445 L 0.32708 0.17038 L 0.36875 -0.01111 L 0.36979 -0.01481 L 0.36979 -0.01851 " pathEditMode="relative" ptsTypes="AAAAAAAAAAAAAAAAAAAAAAAAAAAA">
                                      <p:cBhvr>
                                        <p:cTn id="8" dur="2000" fill="hold"/>
                                        <p:tgtEl>
                                          <p:spTgt spid="32"/>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 0 C 0.00026 0.00556 0 0.01135 0.00104 0.01667 C 0.00143 0.01899 0.00326 0.01991 0.00417 0.02223 C 0.00469 0.02385 0.00469 0.02593 0.00521 0.02778 C 0.00573 0.02963 0.00664 0.03125 0.00729 0.03334 C 0.00768 0.03496 0.00768 0.03704 0.00833 0.03889 C 0.00951 0.0426 0.01107 0.0463 0.0125 0.05 C 0.01315 0.05186 0.01406 0.05325 0.01458 0.05556 C 0.01589 0.0625 0.01615 0.06575 0.01979 0.07223 C 0.02083 0.07408 0.02188 0.0757 0.02292 0.07778 C 0.0237 0.0794 0.02435 0.08125 0.025 0.08334 C 0.02539 0.08496 0.02526 0.0875 0.02604 0.08889 C 0.02734 0.09121 0.02943 0.0926 0.03125 0.09445 C 0.03229 0.09676 0.03307 0.09954 0.03438 0.10186 C 0.03763 0.10764 0.0388 0.10718 0.04271 0.11112 C 0.04792 0.11621 0.04362 0.11366 0.05 0.11852 C 0.05208 0.11991 0.05508 0.12107 0.05729 0.12223 C 0.06445 0.13079 0.05534 0.12038 0.06563 0.12963 C 0.06667 0.13056 0.06745 0.13264 0.06875 0.13334 C 0.07201 0.13496 0.07917 0.13704 0.07917 0.13704 C 0.08607 0.14306 0.08034 0.13866 0.0875 0.1426 C 0.08958 0.14352 0.09375 0.1463 0.09375 0.1463 C 0.10859 0.14422 0.10339 0.14445 0.10938 0.14445 L 0.32708 0.17038 L 0.36875 -0.01111 L 0.36979 -0.01481 L 0.36979 -0.01851 " pathEditMode="relative" ptsTypes="AAAAAAAAAAAAAAAAAAAAAAAAAAAA">
                                      <p:cBhvr>
                                        <p:cTn id="10" dur="2000" fill="hold"/>
                                        <p:tgtEl>
                                          <p:spTgt spid="29"/>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 0 L 0 0 C -0.00131 0.09745 -0.00104 0.05671 -0.00104 0.12222 " pathEditMode="relative" ptsTypes="AAA">
                                      <p:cBhvr>
                                        <p:cTn id="14" dur="2000" fill="hold"/>
                                        <p:tgtEl>
                                          <p:spTgt spid="53"/>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 0 C -0.00131 0.09745 -0.00104 0.05671 -0.00104 0.12222 " pathEditMode="relative" ptsTypes="AAA">
                                      <p:cBhvr>
                                        <p:cTn id="16" dur="2000" fill="hold"/>
                                        <p:tgtEl>
                                          <p:spTgt spid="57"/>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 0 C -0.00131 0.09745 -0.00104 0.05671 -0.00104 0.12222 " pathEditMode="relative" ptsTypes="AAA">
                                      <p:cBhvr>
                                        <p:cTn id="18" dur="2000" fill="hold"/>
                                        <p:tgtEl>
                                          <p:spTgt spid="61"/>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 0 L 0 0 L 0.07591 -0.00162 C 0.07799 -0.00185 0.07995 -0.00301 0.0819 -0.00347 C 0.08594 -0.00417 0.08997 -0.00463 0.09388 -0.00533 C 0.09714 -0.00625 0.10182 -0.0081 0.10495 -0.0088 C 0.10859 -0.00949 0.11224 -0.00972 0.11589 -0.01065 C 0.14245 -0.01667 0.11198 -0.01227 0.14297 -0.01597 C 0.15417 -0.01991 0.14049 -0.01528 0.15885 -0.01945 C 0.172 -0.02246 0.15677 -0.01991 0.16797 -0.02292 C 0.17096 -0.02384 0.17396 -0.02408 0.17695 -0.02477 C 0.18125 -0.02662 0.18203 -0.02732 0.18698 -0.02824 C 0.19023 -0.02917 0.19362 -0.02963 0.19687 -0.03009 L 0.20286 -0.03357 C 0.20391 -0.03426 0.20508 -0.03449 0.20586 -0.03542 C 0.2069 -0.03658 0.20781 -0.03797 0.20885 -0.03889 C 0.21016 -0.04028 0.21159 -0.04121 0.21289 -0.04259 C 0.21523 -0.04491 0.21732 -0.04769 0.21888 -0.05139 C 0.22044 -0.05486 0.22161 -0.05857 0.22292 -0.06204 C 0.22357 -0.06389 0.22448 -0.06551 0.22487 -0.06736 C 0.23086 -0.09375 0.22331 -0.06111 0.22891 -0.08357 C 0.22969 -0.08634 0.23008 -0.08959 0.23086 -0.09236 C 0.23177 -0.09491 0.23294 -0.09699 0.23385 -0.09954 C 0.23464 -0.10417 0.23503 -0.10903 0.23594 -0.11366 C 0.23659 -0.11713 0.2375 -0.1206 0.23789 -0.12431 C 0.23919 -0.1375 0.23841 -0.13148 0.23997 -0.14213 C 0.23958 -0.16829 0.23945 -0.19422 0.23893 -0.22037 C 0.2388 -0.22454 0.23815 -0.22871 0.23789 -0.23287 C 0.2375 -0.23935 0.23737 -0.24584 0.23685 -0.25232 C 0.23672 -0.25417 0.2362 -0.25579 0.23594 -0.25764 C 0.23555 -0.26065 0.23529 -0.26366 0.2349 -0.26667 C 0.23464 -0.27315 0.23437 -0.27963 0.23385 -0.28611 C 0.23346 -0.29213 0.23229 -0.29792 0.2319 -0.30394 C 0.23099 -0.31621 0.23125 -0.31667 0.22995 -0.32709 C 0.22891 -0.33519 0.22852 -0.33588 0.22695 -0.34491 C 0.22656 -0.34653 0.22643 -0.34861 0.22591 -0.35023 C 0.22018 -0.36551 0.22708 -0.34607 0.22292 -0.36088 C 0.2224 -0.36273 0.22135 -0.36412 0.22096 -0.36621 C 0.22005 -0.36968 0.22005 -0.37361 0.21888 -0.37685 C 0.21758 -0.38033 0.21562 -0.38357 0.21497 -0.3875 C 0.21302 -0.39722 0.21484 -0.38912 0.21094 -0.40162 C 0.20586 -0.41806 0.2125 -0.39931 0.20586 -0.41597 C 0.20456 -0.41945 0.20365 -0.42361 0.20195 -0.42662 C 0.20091 -0.42847 0.19987 -0.43009 0.19896 -0.43195 C 0.19818 -0.43357 0.19779 -0.43588 0.19687 -0.43727 C 0.19583 -0.43889 0.19414 -0.43935 0.19297 -0.44074 C 0.1918 -0.44236 0.19115 -0.44491 0.18997 -0.4463 C 0.18906 -0.44722 0.18789 -0.44699 0.18698 -0.44792 C 0.18477 -0.45 0.1832 -0.45371 0.18086 -0.45509 C 0.17995 -0.45579 0.17891 -0.45602 0.17786 -0.45695 C 0.17682 -0.45787 0.17591 -0.45949 0.17487 -0.46042 C 0.17227 -0.46297 0.16953 -0.46505 0.16693 -0.46759 C 0.16562 -0.46875 0.16432 -0.47014 0.16289 -0.47107 L 0.1569 -0.47454 C 0.15586 -0.47523 0.15482 -0.47547 0.15391 -0.47639 C 0.14727 -0.48241 0.15273 -0.47801 0.14596 -0.48172 C 0.14388 -0.48287 0.14206 -0.48496 0.13997 -0.48542 C 0.12786 -0.4875 0.1332 -0.48611 0.12396 -0.48889 C 0.07279 -0.48704 0.09036 -0.4963 0.06888 -0.48357 C 0.06523 -0.48125 0.06693 -0.48264 0.06393 -0.47986 " pathEditMode="relative" ptsTypes="AAAAAAAAAAAAAAAAAAAAAAAAAAAAAAAAAAAAAAAAAAAAAAAAAAAAAAAAAAAA">
                                      <p:cBhvr>
                                        <p:cTn id="22" dur="2000" fill="hold"/>
                                        <p:tgtEl>
                                          <p:spTgt spid="40"/>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0 0 L 0 0 L 0.07591 -0.00162 C 0.07799 -0.00185 0.07995 -0.00301 0.0819 -0.00347 C 0.08594 -0.00417 0.08997 -0.00463 0.09388 -0.00533 C 0.09714 -0.00625 0.10182 -0.0081 0.10495 -0.0088 C 0.10859 -0.00949 0.11224 -0.00972 0.11589 -0.01065 C 0.14245 -0.01667 0.11198 -0.01227 0.14297 -0.01597 C 0.15417 -0.01991 0.14049 -0.01528 0.15885 -0.01945 C 0.172 -0.02246 0.15677 -0.01991 0.16797 -0.02292 C 0.17096 -0.02384 0.17396 -0.02408 0.17695 -0.02477 C 0.18125 -0.02662 0.18203 -0.02732 0.18698 -0.02824 C 0.19023 -0.02917 0.19362 -0.02963 0.19687 -0.03009 L 0.20286 -0.03357 C 0.20391 -0.03426 0.20508 -0.03449 0.20586 -0.03542 C 0.2069 -0.03658 0.20781 -0.03797 0.20885 -0.03889 C 0.21016 -0.04028 0.21159 -0.04121 0.21289 -0.04259 C 0.21523 -0.04491 0.21732 -0.04769 0.21888 -0.05139 C 0.22044 -0.05486 0.22161 -0.05857 0.22292 -0.06204 C 0.22357 -0.06389 0.22448 -0.06551 0.22487 -0.06736 C 0.23086 -0.09375 0.22331 -0.06111 0.22891 -0.08357 C 0.22969 -0.08634 0.23008 -0.08959 0.23086 -0.09236 C 0.23177 -0.09491 0.23294 -0.09699 0.23385 -0.09954 C 0.23464 -0.10417 0.23503 -0.10903 0.23594 -0.11366 C 0.23659 -0.11713 0.2375 -0.1206 0.23789 -0.12431 C 0.23919 -0.1375 0.23841 -0.13148 0.23997 -0.14213 C 0.23958 -0.16829 0.23945 -0.19422 0.23893 -0.22037 C 0.2388 -0.22454 0.23815 -0.22871 0.23789 -0.23287 C 0.2375 -0.23935 0.23737 -0.24584 0.23685 -0.25232 C 0.23672 -0.25417 0.2362 -0.25579 0.23594 -0.25764 C 0.23555 -0.26065 0.23529 -0.26366 0.2349 -0.26667 C 0.23464 -0.27315 0.23437 -0.27963 0.23385 -0.28611 C 0.23346 -0.29213 0.23229 -0.29792 0.2319 -0.30394 C 0.23099 -0.31621 0.23125 -0.31667 0.22995 -0.32709 C 0.22891 -0.33519 0.22852 -0.33588 0.22695 -0.34491 C 0.22656 -0.34653 0.22643 -0.34861 0.22591 -0.35023 C 0.22018 -0.36551 0.22708 -0.34607 0.22292 -0.36088 C 0.2224 -0.36273 0.22135 -0.36412 0.22096 -0.36621 C 0.22005 -0.36968 0.22005 -0.37361 0.21888 -0.37685 C 0.21758 -0.38033 0.21562 -0.38357 0.21497 -0.3875 C 0.21302 -0.39722 0.21484 -0.38912 0.21094 -0.40162 C 0.20586 -0.41806 0.2125 -0.39931 0.20586 -0.41597 C 0.20456 -0.41945 0.20365 -0.42361 0.20195 -0.42662 C 0.20091 -0.42847 0.19987 -0.43009 0.19896 -0.43195 C 0.19818 -0.43357 0.19779 -0.43588 0.19687 -0.43727 C 0.19583 -0.43889 0.19414 -0.43935 0.19297 -0.44074 C 0.1918 -0.44236 0.19115 -0.44491 0.18997 -0.4463 C 0.18906 -0.44722 0.18789 -0.44699 0.18698 -0.44792 C 0.18477 -0.45 0.1832 -0.45371 0.18086 -0.45509 C 0.17995 -0.45579 0.17891 -0.45602 0.17786 -0.45695 C 0.17682 -0.45787 0.17591 -0.45949 0.17487 -0.46042 C 0.17227 -0.46297 0.16953 -0.46505 0.16693 -0.46759 C 0.16562 -0.46875 0.16432 -0.47014 0.16289 -0.47107 L 0.1569 -0.47454 C 0.15586 -0.47523 0.15482 -0.47547 0.15391 -0.47639 C 0.14727 -0.48241 0.15273 -0.47801 0.14596 -0.48172 C 0.14388 -0.48287 0.14206 -0.48496 0.13997 -0.48542 C 0.12786 -0.4875 0.1332 -0.48611 0.12396 -0.48889 C 0.07279 -0.48704 0.09036 -0.4963 0.06888 -0.48357 C 0.06523 -0.48125 0.06693 -0.48264 0.06393 -0.47986 " pathEditMode="relative" ptsTypes="AAAAAAAAAAAAAAAAAAAAAAAAAAAAAAAAAAAAAAAAAAAAAAAAAAAAAAAAAAAA">
                                      <p:cBhvr>
                                        <p:cTn id="24" dur="2000" fill="hold"/>
                                        <p:tgtEl>
                                          <p:spTgt spid="43"/>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0 0 L 0 0 L 0.07591 -0.00162 C 0.07799 -0.00185 0.07995 -0.00301 0.0819 -0.00347 C 0.08594 -0.00417 0.08997 -0.00463 0.09388 -0.00533 C 0.09714 -0.00625 0.10182 -0.0081 0.10495 -0.0088 C 0.10859 -0.00949 0.11224 -0.00972 0.11589 -0.01065 C 0.14245 -0.01667 0.11198 -0.01227 0.14297 -0.01597 C 0.15417 -0.01991 0.14049 -0.01528 0.15885 -0.01945 C 0.172 -0.02246 0.15677 -0.01991 0.16797 -0.02292 C 0.17096 -0.02384 0.17396 -0.02408 0.17695 -0.02477 C 0.18125 -0.02662 0.18203 -0.02732 0.18698 -0.02824 C 0.19023 -0.02917 0.19362 -0.02963 0.19687 -0.03009 L 0.20286 -0.03357 C 0.20391 -0.03426 0.20508 -0.03449 0.20586 -0.03542 C 0.2069 -0.03658 0.20781 -0.03797 0.20885 -0.03889 C 0.21016 -0.04028 0.21159 -0.04121 0.21289 -0.04259 C 0.21523 -0.04491 0.21732 -0.04769 0.21888 -0.05139 C 0.22044 -0.05486 0.22161 -0.05857 0.22292 -0.06204 C 0.22357 -0.06389 0.22448 -0.06551 0.22487 -0.06736 C 0.23086 -0.09375 0.22331 -0.06111 0.22891 -0.08357 C 0.22969 -0.08634 0.23008 -0.08959 0.23086 -0.09236 C 0.23177 -0.09491 0.23294 -0.09699 0.23385 -0.09954 C 0.23464 -0.10417 0.23503 -0.10903 0.23594 -0.11366 C 0.23659 -0.11713 0.2375 -0.1206 0.23789 -0.12431 C 0.23919 -0.1375 0.23841 -0.13148 0.23997 -0.14213 C 0.23958 -0.16829 0.23945 -0.19422 0.23893 -0.22037 C 0.2388 -0.22454 0.23815 -0.22871 0.23789 -0.23287 C 0.2375 -0.23935 0.23737 -0.24584 0.23685 -0.25232 C 0.23672 -0.25417 0.2362 -0.25579 0.23594 -0.25764 C 0.23555 -0.26065 0.23529 -0.26366 0.2349 -0.26667 C 0.23464 -0.27315 0.23437 -0.27963 0.23385 -0.28611 C 0.23346 -0.29213 0.23229 -0.29792 0.2319 -0.30394 C 0.23099 -0.31621 0.23125 -0.31667 0.22995 -0.32709 C 0.22891 -0.33519 0.22852 -0.33588 0.22695 -0.34491 C 0.22656 -0.34653 0.22643 -0.34861 0.22591 -0.35023 C 0.22018 -0.36551 0.22708 -0.34607 0.22292 -0.36088 C 0.2224 -0.36273 0.22135 -0.36412 0.22096 -0.36621 C 0.22005 -0.36968 0.22005 -0.37361 0.21888 -0.37685 C 0.21758 -0.38033 0.21562 -0.38357 0.21497 -0.3875 C 0.21302 -0.39722 0.21484 -0.38912 0.21094 -0.40162 C 0.20586 -0.41806 0.2125 -0.39931 0.20586 -0.41597 C 0.20456 -0.41945 0.20365 -0.42361 0.20195 -0.42662 C 0.20091 -0.42847 0.19987 -0.43009 0.19896 -0.43195 C 0.19818 -0.43357 0.19779 -0.43588 0.19687 -0.43727 C 0.19583 -0.43889 0.19414 -0.43935 0.19297 -0.44074 C 0.1918 -0.44236 0.19115 -0.44491 0.18997 -0.4463 C 0.18906 -0.44722 0.18789 -0.44699 0.18698 -0.44792 C 0.18477 -0.45 0.1832 -0.45371 0.18086 -0.45509 C 0.17995 -0.45579 0.17891 -0.45602 0.17786 -0.45695 C 0.17682 -0.45787 0.17591 -0.45949 0.17487 -0.46042 C 0.17227 -0.46297 0.16953 -0.46505 0.16693 -0.46759 C 0.16562 -0.46875 0.16432 -0.47014 0.16289 -0.47107 L 0.1569 -0.47454 C 0.15586 -0.47523 0.15482 -0.47547 0.15391 -0.47639 C 0.14727 -0.48241 0.15273 -0.47801 0.14596 -0.48172 C 0.14388 -0.48287 0.14206 -0.48496 0.13997 -0.48542 C 0.12786 -0.4875 0.1332 -0.48611 0.12396 -0.48889 C 0.07279 -0.48704 0.09036 -0.4963 0.06888 -0.48357 C 0.06523 -0.48125 0.06693 -0.48264 0.06393 -0.47986 " pathEditMode="relative" ptsTypes="AAAAAAAAAAAAAAAAAAAAAAAAAAAAAAAAAAAAAAAAAAAAAAAAAAAAAAAAAAAA">
                                      <p:cBhvr>
                                        <p:cTn id="26" dur="2000" fill="hold"/>
                                        <p:tgtEl>
                                          <p:spTgt spid="4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P spid="33" grpId="0" animBg="1"/>
      <p:bldP spid="40" grpId="0" animBg="1"/>
      <p:bldP spid="43" grpId="0" animBg="1"/>
      <p:bldP spid="44" grpId="0" animBg="1"/>
      <p:bldP spid="53" grpId="0" animBg="1"/>
      <p:bldP spid="57" grpId="0" animBg="1"/>
      <p:bldP spid="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826" y="879334"/>
            <a:ext cx="9603275" cy="1049235"/>
          </a:xfrm>
        </p:spPr>
        <p:txBody>
          <a:bodyPr/>
          <a:lstStyle/>
          <a:p>
            <a:pPr algn="ctr"/>
            <a:r>
              <a:rPr lang="en-US" dirty="0">
                <a:solidFill>
                  <a:srgbClr val="002060"/>
                </a:solidFill>
              </a:rPr>
              <a:t>ADVANTAGES of SPARK</a:t>
            </a:r>
          </a:p>
        </p:txBody>
      </p:sp>
      <p:sp>
        <p:nvSpPr>
          <p:cNvPr id="3" name="Content Placeholder 2"/>
          <p:cNvSpPr>
            <a:spLocks noGrp="1"/>
          </p:cNvSpPr>
          <p:nvPr>
            <p:ph idx="1"/>
          </p:nvPr>
        </p:nvSpPr>
        <p:spPr>
          <a:xfrm>
            <a:off x="1016001" y="2015732"/>
            <a:ext cx="10038854" cy="3450613"/>
          </a:xfrm>
        </p:spPr>
        <p:txBody>
          <a:bodyPr>
            <a:normAutofit/>
          </a:bodyPr>
          <a:lstStyle/>
          <a:p>
            <a:pPr>
              <a:buFont typeface="Wingdings" panose="05000000000000000000" pitchFamily="2" charset="2"/>
              <a:buChar char="Ø"/>
            </a:pPr>
            <a:r>
              <a:rPr lang="en-US" dirty="0"/>
              <a:t> </a:t>
            </a:r>
            <a:r>
              <a:rPr lang="en-US" dirty="0">
                <a:solidFill>
                  <a:srgbClr val="002060"/>
                </a:solidFill>
              </a:rPr>
              <a:t>C</a:t>
            </a:r>
            <a:r>
              <a:rPr lang="en-US" dirty="0">
                <a:solidFill>
                  <a:srgbClr val="002060"/>
                </a:solidFill>
                <a:latin typeface="Cambria" panose="02040503050406030204" pitchFamily="18" charset="0"/>
              </a:rPr>
              <a:t>apable of handling several petabytes of data</a:t>
            </a:r>
          </a:p>
          <a:p>
            <a:pPr>
              <a:buFont typeface="Wingdings" panose="05000000000000000000" pitchFamily="2" charset="2"/>
              <a:buChar char="Ø"/>
            </a:pPr>
            <a:r>
              <a:rPr lang="en-US" dirty="0">
                <a:solidFill>
                  <a:srgbClr val="002060"/>
                </a:solidFill>
                <a:latin typeface="Cambria" panose="02040503050406030204" pitchFamily="18" charset="0"/>
              </a:rPr>
              <a:t>Simplicity</a:t>
            </a:r>
          </a:p>
          <a:p>
            <a:pPr>
              <a:buFont typeface="Wingdings" panose="05000000000000000000" pitchFamily="2" charset="2"/>
              <a:buChar char="Ø"/>
            </a:pPr>
            <a:r>
              <a:rPr lang="en-US" dirty="0">
                <a:solidFill>
                  <a:srgbClr val="002060"/>
                </a:solidFill>
                <a:latin typeface="Cambria" panose="02040503050406030204" pitchFamily="18" charset="0"/>
              </a:rPr>
              <a:t>Speed-100 times faster than Hadoop Map Reduce</a:t>
            </a:r>
          </a:p>
          <a:p>
            <a:pPr>
              <a:buFont typeface="Wingdings" panose="05000000000000000000" pitchFamily="2" charset="2"/>
              <a:buChar char="Ø"/>
            </a:pPr>
            <a:r>
              <a:rPr lang="en-US" dirty="0">
                <a:solidFill>
                  <a:srgbClr val="002060"/>
                </a:solidFill>
                <a:latin typeface="Cambria" panose="02040503050406030204" pitchFamily="18" charset="0"/>
              </a:rPr>
              <a:t>Spark is often used with distributed data stores such as </a:t>
            </a:r>
            <a:r>
              <a:rPr lang="en-US" dirty="0" err="1">
                <a:solidFill>
                  <a:srgbClr val="002060"/>
                </a:solidFill>
                <a:latin typeface="Cambria" panose="02040503050406030204" pitchFamily="18" charset="0"/>
              </a:rPr>
              <a:t>MapR</a:t>
            </a:r>
            <a:r>
              <a:rPr lang="en-US" dirty="0">
                <a:solidFill>
                  <a:srgbClr val="002060"/>
                </a:solidFill>
                <a:latin typeface="Cambria" panose="02040503050406030204" pitchFamily="18" charset="0"/>
              </a:rPr>
              <a:t> XD, Hadoop’s HDFS, and Amazon’s S3, with popular NoSQL databases such as </a:t>
            </a:r>
            <a:r>
              <a:rPr lang="en-US" dirty="0" err="1">
                <a:solidFill>
                  <a:srgbClr val="002060"/>
                </a:solidFill>
                <a:latin typeface="Cambria" panose="02040503050406030204" pitchFamily="18" charset="0"/>
              </a:rPr>
              <a:t>MapR</a:t>
            </a:r>
            <a:r>
              <a:rPr lang="en-US" dirty="0">
                <a:solidFill>
                  <a:srgbClr val="002060"/>
                </a:solidFill>
                <a:latin typeface="Cambria" panose="02040503050406030204" pitchFamily="18" charset="0"/>
              </a:rPr>
              <a:t> Database, Apache HBase, Apache Cassandra, and MongoDB, and with distributed messaging stores such as </a:t>
            </a:r>
            <a:r>
              <a:rPr lang="en-US" dirty="0" err="1">
                <a:solidFill>
                  <a:srgbClr val="002060"/>
                </a:solidFill>
                <a:latin typeface="Cambria" panose="02040503050406030204" pitchFamily="18" charset="0"/>
              </a:rPr>
              <a:t>MapR</a:t>
            </a:r>
            <a:r>
              <a:rPr lang="en-US" dirty="0">
                <a:solidFill>
                  <a:srgbClr val="002060"/>
                </a:solidFill>
                <a:latin typeface="Cambria" panose="02040503050406030204" pitchFamily="18" charset="0"/>
              </a:rPr>
              <a:t> Event Store and Apache Kafka.</a:t>
            </a:r>
          </a:p>
          <a:p>
            <a:endParaRPr lang="en-US" dirty="0"/>
          </a:p>
        </p:txBody>
      </p:sp>
    </p:spTree>
    <p:extLst>
      <p:ext uri="{BB962C8B-B14F-4D97-AF65-F5344CB8AC3E}">
        <p14:creationId xmlns:p14="http://schemas.microsoft.com/office/powerpoint/2010/main" val="4203875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00FF"/>
                </a:solidFill>
              </a:rPr>
              <a:t>Components of Spark</a:t>
            </a:r>
          </a:p>
        </p:txBody>
      </p:sp>
      <p:sp>
        <p:nvSpPr>
          <p:cNvPr id="4" name="Rectangle 3"/>
          <p:cNvSpPr/>
          <p:nvPr/>
        </p:nvSpPr>
        <p:spPr>
          <a:xfrm>
            <a:off x="2498270" y="2237013"/>
            <a:ext cx="1719944"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4615542" y="3379874"/>
            <a:ext cx="4593772"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528957" y="2201957"/>
            <a:ext cx="1719944"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4419599" y="2237013"/>
            <a:ext cx="1719944"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408965" y="2238969"/>
            <a:ext cx="1719944"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99654" y="4468584"/>
            <a:ext cx="3091545"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50429" y="4444413"/>
            <a:ext cx="1719944"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29603" y="4444413"/>
            <a:ext cx="1719944"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699654" y="2238969"/>
            <a:ext cx="1317174" cy="923330"/>
          </a:xfrm>
          <a:prstGeom prst="rect">
            <a:avLst/>
          </a:prstGeom>
          <a:noFill/>
        </p:spPr>
        <p:txBody>
          <a:bodyPr wrap="square" rtlCol="0">
            <a:spAutoFit/>
          </a:bodyPr>
          <a:lstStyle/>
          <a:p>
            <a:pPr algn="ctr"/>
            <a:r>
              <a:rPr lang="en-US" dirty="0">
                <a:solidFill>
                  <a:schemeClr val="bg1"/>
                </a:solidFill>
              </a:rPr>
              <a:t>Spark SQL Structured data</a:t>
            </a:r>
          </a:p>
        </p:txBody>
      </p:sp>
      <p:sp>
        <p:nvSpPr>
          <p:cNvPr id="13" name="TextBox 12"/>
          <p:cNvSpPr txBox="1"/>
          <p:nvPr/>
        </p:nvSpPr>
        <p:spPr>
          <a:xfrm>
            <a:off x="4689020" y="2222640"/>
            <a:ext cx="1317174" cy="923330"/>
          </a:xfrm>
          <a:prstGeom prst="rect">
            <a:avLst/>
          </a:prstGeom>
          <a:noFill/>
        </p:spPr>
        <p:txBody>
          <a:bodyPr wrap="square" rtlCol="0">
            <a:spAutoFit/>
          </a:bodyPr>
          <a:lstStyle/>
          <a:p>
            <a:pPr algn="ctr"/>
            <a:r>
              <a:rPr lang="en-US" dirty="0">
                <a:solidFill>
                  <a:schemeClr val="bg1"/>
                </a:solidFill>
              </a:rPr>
              <a:t>Spark Streaming real time</a:t>
            </a:r>
          </a:p>
        </p:txBody>
      </p:sp>
      <p:sp>
        <p:nvSpPr>
          <p:cNvPr id="14" name="TextBox 13"/>
          <p:cNvSpPr txBox="1"/>
          <p:nvPr/>
        </p:nvSpPr>
        <p:spPr>
          <a:xfrm>
            <a:off x="6675663" y="2225500"/>
            <a:ext cx="1317174" cy="923330"/>
          </a:xfrm>
          <a:prstGeom prst="rect">
            <a:avLst/>
          </a:prstGeom>
          <a:noFill/>
        </p:spPr>
        <p:txBody>
          <a:bodyPr wrap="square" rtlCol="0">
            <a:spAutoFit/>
          </a:bodyPr>
          <a:lstStyle/>
          <a:p>
            <a:pPr algn="ctr"/>
            <a:r>
              <a:rPr lang="en-US" dirty="0" err="1">
                <a:solidFill>
                  <a:schemeClr val="bg1"/>
                </a:solidFill>
              </a:rPr>
              <a:t>MLlib</a:t>
            </a:r>
            <a:r>
              <a:rPr lang="en-US" dirty="0">
                <a:solidFill>
                  <a:schemeClr val="bg1"/>
                </a:solidFill>
              </a:rPr>
              <a:t> machine learning</a:t>
            </a:r>
          </a:p>
        </p:txBody>
      </p:sp>
      <p:sp>
        <p:nvSpPr>
          <p:cNvPr id="15" name="TextBox 14"/>
          <p:cNvSpPr txBox="1"/>
          <p:nvPr/>
        </p:nvSpPr>
        <p:spPr>
          <a:xfrm>
            <a:off x="8801101" y="2237013"/>
            <a:ext cx="1317174" cy="923330"/>
          </a:xfrm>
          <a:prstGeom prst="rect">
            <a:avLst/>
          </a:prstGeom>
          <a:noFill/>
        </p:spPr>
        <p:txBody>
          <a:bodyPr wrap="square" rtlCol="0">
            <a:spAutoFit/>
          </a:bodyPr>
          <a:lstStyle/>
          <a:p>
            <a:pPr algn="ctr"/>
            <a:r>
              <a:rPr lang="en-US" dirty="0" err="1">
                <a:solidFill>
                  <a:schemeClr val="bg1"/>
                </a:solidFill>
              </a:rPr>
              <a:t>GraphX</a:t>
            </a:r>
            <a:r>
              <a:rPr lang="en-US" dirty="0">
                <a:solidFill>
                  <a:schemeClr val="bg1"/>
                </a:solidFill>
              </a:rPr>
              <a:t> graph processing</a:t>
            </a:r>
          </a:p>
        </p:txBody>
      </p:sp>
      <p:sp>
        <p:nvSpPr>
          <p:cNvPr id="16" name="TextBox 15"/>
          <p:cNvSpPr txBox="1"/>
          <p:nvPr/>
        </p:nvSpPr>
        <p:spPr>
          <a:xfrm>
            <a:off x="5891895" y="3614446"/>
            <a:ext cx="2237014" cy="369332"/>
          </a:xfrm>
          <a:prstGeom prst="rect">
            <a:avLst/>
          </a:prstGeom>
          <a:noFill/>
        </p:spPr>
        <p:txBody>
          <a:bodyPr wrap="square" rtlCol="0">
            <a:spAutoFit/>
          </a:bodyPr>
          <a:lstStyle/>
          <a:p>
            <a:pPr algn="ctr"/>
            <a:r>
              <a:rPr lang="en-US" dirty="0">
                <a:solidFill>
                  <a:schemeClr val="bg1"/>
                </a:solidFill>
              </a:rPr>
              <a:t>Spark core</a:t>
            </a:r>
          </a:p>
        </p:txBody>
      </p:sp>
      <p:sp>
        <p:nvSpPr>
          <p:cNvPr id="17" name="TextBox 16"/>
          <p:cNvSpPr txBox="1"/>
          <p:nvPr/>
        </p:nvSpPr>
        <p:spPr>
          <a:xfrm>
            <a:off x="3037114" y="4634915"/>
            <a:ext cx="2547257" cy="369332"/>
          </a:xfrm>
          <a:prstGeom prst="rect">
            <a:avLst/>
          </a:prstGeom>
          <a:noFill/>
        </p:spPr>
        <p:txBody>
          <a:bodyPr wrap="square" rtlCol="0">
            <a:spAutoFit/>
          </a:bodyPr>
          <a:lstStyle/>
          <a:p>
            <a:pPr algn="ctr"/>
            <a:r>
              <a:rPr lang="en-US" dirty="0">
                <a:solidFill>
                  <a:schemeClr val="bg1"/>
                </a:solidFill>
              </a:rPr>
              <a:t>Standalone Scheduler</a:t>
            </a:r>
          </a:p>
        </p:txBody>
      </p:sp>
      <p:sp>
        <p:nvSpPr>
          <p:cNvPr id="18" name="TextBox 17"/>
          <p:cNvSpPr txBox="1"/>
          <p:nvPr/>
        </p:nvSpPr>
        <p:spPr>
          <a:xfrm>
            <a:off x="6408965" y="4659086"/>
            <a:ext cx="1374321" cy="369332"/>
          </a:xfrm>
          <a:prstGeom prst="rect">
            <a:avLst/>
          </a:prstGeom>
          <a:noFill/>
        </p:spPr>
        <p:txBody>
          <a:bodyPr wrap="square" rtlCol="0">
            <a:spAutoFit/>
          </a:bodyPr>
          <a:lstStyle/>
          <a:p>
            <a:pPr algn="ctr"/>
            <a:r>
              <a:rPr lang="en-US" dirty="0">
                <a:solidFill>
                  <a:schemeClr val="bg1"/>
                </a:solidFill>
              </a:rPr>
              <a:t>YARN</a:t>
            </a:r>
          </a:p>
        </p:txBody>
      </p:sp>
      <p:sp>
        <p:nvSpPr>
          <p:cNvPr id="19" name="TextBox 18"/>
          <p:cNvSpPr txBox="1"/>
          <p:nvPr/>
        </p:nvSpPr>
        <p:spPr>
          <a:xfrm>
            <a:off x="8528957" y="4659086"/>
            <a:ext cx="1344386" cy="369332"/>
          </a:xfrm>
          <a:prstGeom prst="rect">
            <a:avLst/>
          </a:prstGeom>
          <a:noFill/>
        </p:spPr>
        <p:txBody>
          <a:bodyPr wrap="square" rtlCol="0">
            <a:spAutoFit/>
          </a:bodyPr>
          <a:lstStyle/>
          <a:p>
            <a:pPr algn="ctr"/>
            <a:r>
              <a:rPr lang="en-US" dirty="0">
                <a:solidFill>
                  <a:schemeClr val="bg1"/>
                </a:solidFill>
              </a:rPr>
              <a:t>MESOS</a:t>
            </a:r>
          </a:p>
        </p:txBody>
      </p:sp>
    </p:spTree>
    <p:extLst>
      <p:ext uri="{BB962C8B-B14F-4D97-AF65-F5344CB8AC3E}">
        <p14:creationId xmlns:p14="http://schemas.microsoft.com/office/powerpoint/2010/main" val="3251384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3BEB19-DDFE-994E-A355-15E636054324}"/>
              </a:ext>
            </a:extLst>
          </p:cNvPr>
          <p:cNvSpPr>
            <a:spLocks noGrp="1"/>
          </p:cNvSpPr>
          <p:nvPr>
            <p:ph type="title" idx="4294967295"/>
          </p:nvPr>
        </p:nvSpPr>
        <p:spPr>
          <a:xfrm>
            <a:off x="849683" y="1240076"/>
            <a:ext cx="2727813" cy="4584527"/>
          </a:xfrm>
        </p:spPr>
        <p:txBody>
          <a:bodyPr vert="horz" lIns="91440" tIns="45720" rIns="91440" bIns="45720" rtlCol="0" anchor="t">
            <a:normAutofit/>
          </a:bodyPr>
          <a:lstStyle/>
          <a:p>
            <a:pPr algn="ctr"/>
            <a:br>
              <a:rPr lang="en-US" sz="2700" b="0" i="0" kern="1200" cap="all" dirty="0">
                <a:solidFill>
                  <a:srgbClr val="FFFFFF"/>
                </a:solidFill>
                <a:effectLst/>
                <a:latin typeface="+mj-lt"/>
                <a:ea typeface="+mj-ea"/>
                <a:cs typeface="+mj-cs"/>
              </a:rPr>
            </a:br>
            <a:br>
              <a:rPr lang="en-US" sz="2700" b="0" i="0" kern="1200" cap="all" dirty="0">
                <a:solidFill>
                  <a:srgbClr val="FFFFFF"/>
                </a:solidFill>
                <a:effectLst/>
                <a:latin typeface="+mj-lt"/>
                <a:ea typeface="+mj-ea"/>
                <a:cs typeface="+mj-cs"/>
              </a:rPr>
            </a:br>
            <a:br>
              <a:rPr lang="en-US" sz="2700" b="0" i="0" kern="1200" cap="all" dirty="0">
                <a:solidFill>
                  <a:srgbClr val="FFFFFF"/>
                </a:solidFill>
                <a:effectLst/>
                <a:latin typeface="+mj-lt"/>
                <a:ea typeface="+mj-ea"/>
                <a:cs typeface="+mj-cs"/>
              </a:rPr>
            </a:br>
            <a:br>
              <a:rPr lang="en-US" sz="2700" b="0" i="0" kern="1200" cap="all" dirty="0">
                <a:solidFill>
                  <a:srgbClr val="FFFFFF"/>
                </a:solidFill>
                <a:effectLst/>
                <a:latin typeface="+mj-lt"/>
                <a:ea typeface="+mj-ea"/>
                <a:cs typeface="+mj-cs"/>
              </a:rPr>
            </a:br>
            <a:r>
              <a:rPr lang="en-US" sz="2700" b="0" i="0" kern="1200" cap="all" dirty="0">
                <a:solidFill>
                  <a:srgbClr val="FFFFFF"/>
                </a:solidFill>
                <a:effectLst/>
                <a:latin typeface="+mj-lt"/>
                <a:ea typeface="+mj-ea"/>
                <a:cs typeface="+mj-cs"/>
              </a:rPr>
              <a:t>COMPONENTS OF SPARK</a:t>
            </a:r>
          </a:p>
        </p:txBody>
      </p:sp>
      <p:sp>
        <p:nvSpPr>
          <p:cNvPr id="3" name="Content Placeholder 2">
            <a:extLst>
              <a:ext uri="{FF2B5EF4-FFF2-40B4-BE49-F238E27FC236}">
                <a16:creationId xmlns:a16="http://schemas.microsoft.com/office/drawing/2014/main" id="{2A5EF8B1-427D-804B-92CA-F57AB798D5F4}"/>
              </a:ext>
            </a:extLst>
          </p:cNvPr>
          <p:cNvSpPr>
            <a:spLocks noGrp="1"/>
          </p:cNvSpPr>
          <p:nvPr>
            <p:ph idx="4294967295"/>
          </p:nvPr>
        </p:nvSpPr>
        <p:spPr>
          <a:xfrm>
            <a:off x="4426876" y="352933"/>
            <a:ext cx="7380113" cy="5803610"/>
          </a:xfrm>
        </p:spPr>
        <p:txBody>
          <a:bodyPr vert="horz" lIns="91440" tIns="45720" rIns="91440" bIns="45720" rtlCol="0" anchor="t">
            <a:normAutofit fontScale="92500" lnSpcReduction="20000"/>
          </a:bodyPr>
          <a:lstStyle/>
          <a:p>
            <a:pPr fontAlgn="base">
              <a:lnSpc>
                <a:spcPct val="110000"/>
              </a:lnSpc>
            </a:pPr>
            <a:r>
              <a:rPr lang="en-US" sz="2600" dirty="0">
                <a:solidFill>
                  <a:srgbClr val="0000FF"/>
                </a:solidFill>
              </a:rPr>
              <a:t>All the functionalities of Apache Spark built on the top of </a:t>
            </a:r>
            <a:r>
              <a:rPr lang="en-US" sz="2600" dirty="0">
                <a:solidFill>
                  <a:srgbClr val="FF0000"/>
                </a:solidFill>
              </a:rPr>
              <a:t>Spark Core</a:t>
            </a:r>
            <a:r>
              <a:rPr lang="en-US" sz="2600" dirty="0">
                <a:solidFill>
                  <a:srgbClr val="0000FF"/>
                </a:solidFill>
              </a:rPr>
              <a:t>. </a:t>
            </a:r>
          </a:p>
          <a:p>
            <a:pPr fontAlgn="base">
              <a:lnSpc>
                <a:spcPct val="110000"/>
              </a:lnSpc>
            </a:pPr>
            <a:r>
              <a:rPr lang="en-US" sz="2600" dirty="0">
                <a:solidFill>
                  <a:srgbClr val="0000FF"/>
                </a:solidFill>
              </a:rPr>
              <a:t>Significant in programming and observing the role of the Spark Cluster</a:t>
            </a:r>
          </a:p>
          <a:p>
            <a:pPr>
              <a:lnSpc>
                <a:spcPct val="110000"/>
              </a:lnSpc>
            </a:pPr>
            <a:r>
              <a:rPr lang="en-US" sz="2600" dirty="0">
                <a:solidFill>
                  <a:srgbClr val="FF0000"/>
                </a:solidFill>
              </a:rPr>
              <a:t>Spark SQL </a:t>
            </a:r>
            <a:r>
              <a:rPr lang="en-US" sz="2600" dirty="0">
                <a:solidFill>
                  <a:srgbClr val="0000FF"/>
                </a:solidFill>
              </a:rPr>
              <a:t>is a Distributed framework for</a:t>
            </a:r>
            <a:r>
              <a:rPr lang="en-US" sz="2600" i="1" dirty="0">
                <a:solidFill>
                  <a:srgbClr val="0000FF"/>
                </a:solidFill>
              </a:rPr>
              <a:t> structured</a:t>
            </a:r>
            <a:r>
              <a:rPr lang="en-US" sz="2600" dirty="0">
                <a:solidFill>
                  <a:srgbClr val="0000FF"/>
                </a:solidFill>
              </a:rPr>
              <a:t> data processing and acts as a distributed SQL query engine.</a:t>
            </a:r>
          </a:p>
          <a:p>
            <a:pPr>
              <a:lnSpc>
                <a:spcPct val="110000"/>
              </a:lnSpc>
            </a:pPr>
            <a:r>
              <a:rPr lang="en-US" sz="2600" dirty="0">
                <a:solidFill>
                  <a:srgbClr val="FF0000"/>
                </a:solidFill>
              </a:rPr>
              <a:t>Spark streaming </a:t>
            </a:r>
            <a:r>
              <a:rPr lang="en-US" sz="2600" dirty="0">
                <a:solidFill>
                  <a:srgbClr val="0000FF"/>
                </a:solidFill>
              </a:rPr>
              <a:t>is an add-on to core Spark API which allows scalable, high-throughput, fault-tolerant stream processing of live data streams. </a:t>
            </a:r>
          </a:p>
          <a:p>
            <a:pPr>
              <a:lnSpc>
                <a:spcPct val="110000"/>
              </a:lnSpc>
            </a:pPr>
            <a:r>
              <a:rPr lang="en-US" sz="2600" dirty="0" err="1">
                <a:solidFill>
                  <a:srgbClr val="FF0000"/>
                </a:solidFill>
              </a:rPr>
              <a:t>GraphX</a:t>
            </a:r>
            <a:r>
              <a:rPr lang="en-US" sz="2600" dirty="0">
                <a:solidFill>
                  <a:srgbClr val="0000FF"/>
                </a:solidFill>
              </a:rPr>
              <a:t> in Spark is API for graphs and graph parallel execution.</a:t>
            </a:r>
          </a:p>
          <a:p>
            <a:pPr>
              <a:lnSpc>
                <a:spcPct val="110000"/>
              </a:lnSpc>
            </a:pPr>
            <a:r>
              <a:rPr lang="en-US" sz="2800" dirty="0" err="1">
                <a:solidFill>
                  <a:srgbClr val="FF0000"/>
                </a:solidFill>
                <a:latin typeface="Cambria" panose="02040503050406030204" pitchFamily="18" charset="0"/>
              </a:rPr>
              <a:t>MLlib</a:t>
            </a:r>
            <a:r>
              <a:rPr lang="en-US" sz="2800" dirty="0">
                <a:latin typeface="Cambria" panose="02040503050406030204" pitchFamily="18" charset="0"/>
              </a:rPr>
              <a:t> </a:t>
            </a:r>
            <a:r>
              <a:rPr lang="en-US" sz="2800" dirty="0">
                <a:solidFill>
                  <a:srgbClr val="0000FF"/>
                </a:solidFill>
                <a:latin typeface="Cambria" panose="02040503050406030204" pitchFamily="18" charset="0"/>
              </a:rPr>
              <a:t>creation is to make machine learning scalable and easy. </a:t>
            </a:r>
          </a:p>
          <a:p>
            <a:pPr>
              <a:lnSpc>
                <a:spcPct val="110000"/>
              </a:lnSpc>
            </a:pPr>
            <a:endParaRPr lang="en-US" sz="2600" dirty="0">
              <a:solidFill>
                <a:srgbClr val="0000FF"/>
              </a:solidFill>
            </a:endParaRPr>
          </a:p>
          <a:p>
            <a:pPr>
              <a:lnSpc>
                <a:spcPct val="110000"/>
              </a:lnSpc>
            </a:pPr>
            <a:endParaRPr lang="en-US" dirty="0"/>
          </a:p>
          <a:p>
            <a:pPr>
              <a:lnSpc>
                <a:spcPct val="110000"/>
              </a:lnSpc>
            </a:pPr>
            <a:endParaRPr lang="en-US" dirty="0"/>
          </a:p>
          <a:p>
            <a:pPr>
              <a:lnSpc>
                <a:spcPct val="110000"/>
              </a:lnSpc>
            </a:pPr>
            <a:endParaRPr lang="en-US" dirty="0"/>
          </a:p>
          <a:p>
            <a:pPr>
              <a:lnSpc>
                <a:spcPct val="110000"/>
              </a:lnSpc>
            </a:pPr>
            <a:endParaRPr lang="en-US" dirty="0"/>
          </a:p>
        </p:txBody>
      </p:sp>
    </p:spTree>
    <p:extLst>
      <p:ext uri="{BB962C8B-B14F-4D97-AF65-F5344CB8AC3E}">
        <p14:creationId xmlns:p14="http://schemas.microsoft.com/office/powerpoint/2010/main" val="57755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8175" y="116378"/>
            <a:ext cx="3807229" cy="400110"/>
          </a:xfrm>
          <a:prstGeom prst="rect">
            <a:avLst/>
          </a:prstGeom>
          <a:noFill/>
        </p:spPr>
        <p:txBody>
          <a:bodyPr wrap="square" rtlCol="0">
            <a:spAutoFit/>
          </a:bodyPr>
          <a:lstStyle/>
          <a:p>
            <a:r>
              <a:rPr lang="en-US" sz="2000" b="1" dirty="0">
                <a:solidFill>
                  <a:srgbClr val="002060"/>
                </a:solidFill>
                <a:latin typeface="Cambria" panose="02040503050406030204" pitchFamily="18" charset="0"/>
              </a:rPr>
              <a:t>HOW IT WORKS?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263" y="656704"/>
            <a:ext cx="8646704" cy="5164575"/>
          </a:xfrm>
          <a:prstGeom prst="rect">
            <a:avLst/>
          </a:prstGeom>
        </p:spPr>
      </p:pic>
      <p:sp>
        <p:nvSpPr>
          <p:cNvPr id="6" name="Rectangle 5"/>
          <p:cNvSpPr/>
          <p:nvPr/>
        </p:nvSpPr>
        <p:spPr>
          <a:xfrm>
            <a:off x="7223970" y="5821280"/>
            <a:ext cx="4893006" cy="369332"/>
          </a:xfrm>
          <a:prstGeom prst="rect">
            <a:avLst/>
          </a:prstGeom>
        </p:spPr>
        <p:txBody>
          <a:bodyPr wrap="none">
            <a:spAutoFit/>
          </a:bodyPr>
          <a:lstStyle/>
          <a:p>
            <a:r>
              <a:rPr lang="en-US">
                <a:hlinkClick r:id="rId3"/>
              </a:rPr>
              <a:t>https://data-flair.training/blogs/dag-in-apache-spark/</a:t>
            </a:r>
            <a:endParaRPr lang="en-US"/>
          </a:p>
        </p:txBody>
      </p:sp>
    </p:spTree>
    <p:extLst>
      <p:ext uri="{BB962C8B-B14F-4D97-AF65-F5344CB8AC3E}">
        <p14:creationId xmlns:p14="http://schemas.microsoft.com/office/powerpoint/2010/main" val="1669598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MODES OF OPERATION</a:t>
            </a:r>
          </a:p>
        </p:txBody>
      </p:sp>
      <p:sp>
        <p:nvSpPr>
          <p:cNvPr id="5" name="Oval 4">
            <a:extLst>
              <a:ext uri="{FF2B5EF4-FFF2-40B4-BE49-F238E27FC236}">
                <a16:creationId xmlns:a16="http://schemas.microsoft.com/office/drawing/2014/main" id="{57EEC221-715A-4ABE-9838-EF4D7A5A53E9}"/>
              </a:ext>
            </a:extLst>
          </p:cNvPr>
          <p:cNvSpPr/>
          <p:nvPr/>
        </p:nvSpPr>
        <p:spPr>
          <a:xfrm>
            <a:off x="116312" y="1963221"/>
            <a:ext cx="3644900" cy="241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Client Mode</a:t>
            </a:r>
          </a:p>
          <a:p>
            <a:pPr algn="ctr"/>
            <a:r>
              <a:rPr lang="en-US" sz="1800" dirty="0">
                <a:latin typeface="Cambria" panose="02040503050406030204" pitchFamily="18" charset="0"/>
              </a:rPr>
              <a:t>Spark Driver and Spark Context run on client node outside Yarn Cluster</a:t>
            </a:r>
            <a:endParaRPr lang="en-US" dirty="0"/>
          </a:p>
          <a:p>
            <a:pPr algn="ctr"/>
            <a:endParaRPr lang="en-US" dirty="0"/>
          </a:p>
        </p:txBody>
      </p:sp>
      <p:sp>
        <p:nvSpPr>
          <p:cNvPr id="6" name="Oval 5">
            <a:extLst>
              <a:ext uri="{FF2B5EF4-FFF2-40B4-BE49-F238E27FC236}">
                <a16:creationId xmlns:a16="http://schemas.microsoft.com/office/drawing/2014/main" id="{6990D4A5-94A4-43B8-BF22-9CBFAF18BA1B}"/>
              </a:ext>
            </a:extLst>
          </p:cNvPr>
          <p:cNvSpPr/>
          <p:nvPr/>
        </p:nvSpPr>
        <p:spPr>
          <a:xfrm>
            <a:off x="7406112" y="2161665"/>
            <a:ext cx="3644900" cy="241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FF00"/>
                </a:solidFill>
                <a:latin typeface="Cambria" panose="02040503050406030204" pitchFamily="18" charset="0"/>
              </a:rPr>
              <a:t>Cluster</a:t>
            </a:r>
            <a:r>
              <a:rPr lang="en-US" sz="1800" dirty="0">
                <a:latin typeface="Cambria" panose="02040503050406030204" pitchFamily="18" charset="0"/>
              </a:rPr>
              <a:t> mode</a:t>
            </a:r>
          </a:p>
          <a:p>
            <a:pPr algn="ctr"/>
            <a:r>
              <a:rPr lang="en-US" sz="1800" dirty="0">
                <a:latin typeface="Cambria" panose="02040503050406030204" pitchFamily="18" charset="0"/>
              </a:rPr>
              <a:t>They run inside the YARN cluster</a:t>
            </a:r>
          </a:p>
          <a:p>
            <a:pPr algn="ctr"/>
            <a:endParaRPr lang="en-US" dirty="0"/>
          </a:p>
        </p:txBody>
      </p:sp>
      <p:sp>
        <p:nvSpPr>
          <p:cNvPr id="7" name="Oval 6">
            <a:extLst>
              <a:ext uri="{FF2B5EF4-FFF2-40B4-BE49-F238E27FC236}">
                <a16:creationId xmlns:a16="http://schemas.microsoft.com/office/drawing/2014/main" id="{5FFBFDEB-4C43-463E-BDFF-758F6590461D}"/>
              </a:ext>
            </a:extLst>
          </p:cNvPr>
          <p:cNvSpPr/>
          <p:nvPr/>
        </p:nvSpPr>
        <p:spPr>
          <a:xfrm>
            <a:off x="3761212" y="3279265"/>
            <a:ext cx="3644900" cy="2413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FF00"/>
                </a:solidFill>
                <a:latin typeface="Cambria" panose="02040503050406030204" pitchFamily="18" charset="0"/>
              </a:rPr>
              <a:t>Local mode</a:t>
            </a:r>
          </a:p>
          <a:p>
            <a:pPr algn="ctr"/>
            <a:r>
              <a:rPr lang="en-US" sz="1800" dirty="0">
                <a:latin typeface="Cambria" panose="02040503050406030204" pitchFamily="18" charset="0"/>
              </a:rPr>
              <a:t>Process run in within a node </a:t>
            </a:r>
          </a:p>
          <a:p>
            <a:pPr algn="ctr"/>
            <a:endParaRPr lang="en-US" dirty="0"/>
          </a:p>
        </p:txBody>
      </p:sp>
    </p:spTree>
    <p:extLst>
      <p:ext uri="{BB962C8B-B14F-4D97-AF65-F5344CB8AC3E}">
        <p14:creationId xmlns:p14="http://schemas.microsoft.com/office/powerpoint/2010/main" val="147374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940" y="749783"/>
            <a:ext cx="8440615" cy="1055077"/>
          </a:xfrm>
        </p:spPr>
        <p:txBody>
          <a:bodyPr/>
          <a:lstStyle/>
          <a:p>
            <a:pPr algn="ctr"/>
            <a:r>
              <a:rPr lang="en-US" dirty="0">
                <a:solidFill>
                  <a:srgbClr val="002060"/>
                </a:solidFill>
              </a:rPr>
              <a:t>BIG DATA</a:t>
            </a:r>
          </a:p>
        </p:txBody>
      </p:sp>
      <p:sp>
        <p:nvSpPr>
          <p:cNvPr id="13" name="TextBox 12">
            <a:extLst>
              <a:ext uri="{FF2B5EF4-FFF2-40B4-BE49-F238E27FC236}">
                <a16:creationId xmlns:a16="http://schemas.microsoft.com/office/drawing/2014/main" id="{593F8550-0B64-46A7-BA50-8DA83849A185}"/>
              </a:ext>
            </a:extLst>
          </p:cNvPr>
          <p:cNvSpPr txBox="1"/>
          <p:nvPr/>
        </p:nvSpPr>
        <p:spPr>
          <a:xfrm>
            <a:off x="1083937" y="1847499"/>
            <a:ext cx="7426645" cy="390684"/>
          </a:xfrm>
          <a:prstGeom prst="rect">
            <a:avLst/>
          </a:prstGeom>
          <a:noFill/>
        </p:spPr>
        <p:txBody>
          <a:bodyPr wrap="square">
            <a:spAutoFit/>
          </a:bodyPr>
          <a:lstStyle/>
          <a:p>
            <a:pPr algn="just" defTabSz="703329">
              <a:lnSpc>
                <a:spcPct val="90000"/>
              </a:lnSpc>
              <a:spcAft>
                <a:spcPts val="462"/>
              </a:spcAft>
            </a:pPr>
            <a:r>
              <a:rPr lang="en-US" sz="2154" dirty="0">
                <a:solidFill>
                  <a:srgbClr val="0000FF"/>
                </a:solidFill>
              </a:rPr>
              <a:t>“Data that is so big and complex that it is hard to process it”</a:t>
            </a:r>
          </a:p>
        </p:txBody>
      </p:sp>
      <p:sp>
        <p:nvSpPr>
          <p:cNvPr id="15" name="TextBox 14">
            <a:extLst>
              <a:ext uri="{FF2B5EF4-FFF2-40B4-BE49-F238E27FC236}">
                <a16:creationId xmlns:a16="http://schemas.microsoft.com/office/drawing/2014/main" id="{E0478CA6-FD23-4A11-9ECD-AF188C78F5E7}"/>
              </a:ext>
            </a:extLst>
          </p:cNvPr>
          <p:cNvSpPr txBox="1"/>
          <p:nvPr/>
        </p:nvSpPr>
        <p:spPr>
          <a:xfrm>
            <a:off x="874299" y="3222648"/>
            <a:ext cx="5487441" cy="878418"/>
          </a:xfrm>
          <a:prstGeom prst="rect">
            <a:avLst/>
          </a:prstGeom>
        </p:spPr>
        <p:txBody>
          <a:bodyPr vert="horz" lIns="70338" tIns="35169" rIns="70338" bIns="35169" rtlCol="0">
            <a:normAutofit/>
          </a:bodyPr>
          <a:lstStyle/>
          <a:p>
            <a:pPr algn="just" defTabSz="703329">
              <a:lnSpc>
                <a:spcPct val="90000"/>
              </a:lnSpc>
              <a:spcAft>
                <a:spcPts val="462"/>
              </a:spcAft>
            </a:pPr>
            <a:r>
              <a:rPr lang="en-US" sz="2154" b="1" dirty="0">
                <a:solidFill>
                  <a:srgbClr val="FF33CC"/>
                </a:solidFill>
              </a:rPr>
              <a:t>3Vs of Big Data: </a:t>
            </a:r>
          </a:p>
          <a:p>
            <a:pPr algn="just" defTabSz="703329">
              <a:lnSpc>
                <a:spcPct val="90000"/>
              </a:lnSpc>
              <a:spcAft>
                <a:spcPts val="462"/>
              </a:spcAft>
            </a:pPr>
            <a:endParaRPr lang="en-US" sz="2154" dirty="0">
              <a:solidFill>
                <a:srgbClr val="FF33CC"/>
              </a:solidFill>
            </a:endParaRPr>
          </a:p>
        </p:txBody>
      </p:sp>
      <p:cxnSp>
        <p:nvCxnSpPr>
          <p:cNvPr id="23" name="Straight Arrow Connector 22">
            <a:extLst>
              <a:ext uri="{FF2B5EF4-FFF2-40B4-BE49-F238E27FC236}">
                <a16:creationId xmlns:a16="http://schemas.microsoft.com/office/drawing/2014/main" id="{99DD287E-DE2E-49C5-8FE8-0EDD76060321}"/>
              </a:ext>
            </a:extLst>
          </p:cNvPr>
          <p:cNvCxnSpPr>
            <a:cxnSpLocks/>
          </p:cNvCxnSpPr>
          <p:nvPr/>
        </p:nvCxnSpPr>
        <p:spPr>
          <a:xfrm flipV="1">
            <a:off x="4583920" y="3414252"/>
            <a:ext cx="2021203" cy="947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463AE40-7ACB-4754-B6C2-3AB2E1D7DEB2}"/>
              </a:ext>
            </a:extLst>
          </p:cNvPr>
          <p:cNvSpPr txBox="1"/>
          <p:nvPr/>
        </p:nvSpPr>
        <p:spPr>
          <a:xfrm>
            <a:off x="6533176" y="3108468"/>
            <a:ext cx="1611498" cy="423834"/>
          </a:xfrm>
          <a:prstGeom prst="rect">
            <a:avLst/>
          </a:prstGeom>
          <a:noFill/>
        </p:spPr>
        <p:txBody>
          <a:bodyPr wrap="square" rtlCol="0">
            <a:spAutoFit/>
          </a:bodyPr>
          <a:lstStyle/>
          <a:p>
            <a:r>
              <a:rPr lang="en-US" sz="2154" b="1" dirty="0">
                <a:solidFill>
                  <a:srgbClr val="0000FF"/>
                </a:solidFill>
              </a:rPr>
              <a:t>BIG DATA</a:t>
            </a:r>
          </a:p>
        </p:txBody>
      </p:sp>
      <p:pic>
        <p:nvPicPr>
          <p:cNvPr id="8" name="Picture 7">
            <a:extLst>
              <a:ext uri="{FF2B5EF4-FFF2-40B4-BE49-F238E27FC236}">
                <a16:creationId xmlns:a16="http://schemas.microsoft.com/office/drawing/2014/main" id="{CE15514B-2CA9-404F-8A4C-7F0C00073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8808" y="1349096"/>
            <a:ext cx="3599785" cy="3942578"/>
          </a:xfrm>
          <a:prstGeom prst="rect">
            <a:avLst/>
          </a:prstGeom>
        </p:spPr>
      </p:pic>
      <p:sp>
        <p:nvSpPr>
          <p:cNvPr id="3" name="Oval 2">
            <a:extLst>
              <a:ext uri="{FF2B5EF4-FFF2-40B4-BE49-F238E27FC236}">
                <a16:creationId xmlns:a16="http://schemas.microsoft.com/office/drawing/2014/main" id="{18917A3E-088E-47B2-A48F-393B07759FAF}"/>
              </a:ext>
            </a:extLst>
          </p:cNvPr>
          <p:cNvSpPr/>
          <p:nvPr/>
        </p:nvSpPr>
        <p:spPr>
          <a:xfrm>
            <a:off x="2704611" y="3773832"/>
            <a:ext cx="2149812" cy="2052536"/>
          </a:xfrm>
          <a:prstGeom prst="ellipse">
            <a:avLst/>
          </a:prstGeom>
          <a:solidFill>
            <a:srgbClr val="FFFF0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VELOCITY</a:t>
            </a:r>
          </a:p>
        </p:txBody>
      </p:sp>
      <p:sp>
        <p:nvSpPr>
          <p:cNvPr id="10" name="Oval 9">
            <a:extLst>
              <a:ext uri="{FF2B5EF4-FFF2-40B4-BE49-F238E27FC236}">
                <a16:creationId xmlns:a16="http://schemas.microsoft.com/office/drawing/2014/main" id="{7B519FD6-E92A-4831-906B-CCA855E50C5A}"/>
              </a:ext>
            </a:extLst>
          </p:cNvPr>
          <p:cNvSpPr/>
          <p:nvPr/>
        </p:nvSpPr>
        <p:spPr>
          <a:xfrm>
            <a:off x="4181719" y="3853011"/>
            <a:ext cx="2149812" cy="2052536"/>
          </a:xfrm>
          <a:prstGeom prst="ellipse">
            <a:avLst/>
          </a:prstGeom>
          <a:solidFill>
            <a:srgbClr val="92D05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VERACITY</a:t>
            </a:r>
          </a:p>
        </p:txBody>
      </p:sp>
      <p:sp>
        <p:nvSpPr>
          <p:cNvPr id="11" name="Oval 10">
            <a:extLst>
              <a:ext uri="{FF2B5EF4-FFF2-40B4-BE49-F238E27FC236}">
                <a16:creationId xmlns:a16="http://schemas.microsoft.com/office/drawing/2014/main" id="{A855B64E-5928-4EC9-BDC1-6A0959975EC4}"/>
              </a:ext>
            </a:extLst>
          </p:cNvPr>
          <p:cNvSpPr/>
          <p:nvPr/>
        </p:nvSpPr>
        <p:spPr>
          <a:xfrm>
            <a:off x="3509014" y="2668385"/>
            <a:ext cx="2149812" cy="2052536"/>
          </a:xfrm>
          <a:prstGeom prst="ellipse">
            <a:avLst/>
          </a:prstGeom>
          <a:solidFill>
            <a:srgbClr val="00B0F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FF"/>
                </a:solidFill>
              </a:rPr>
              <a:t>VOLUME</a:t>
            </a:r>
          </a:p>
          <a:p>
            <a:pPr algn="ctr"/>
            <a:endParaRPr lang="en-US" dirty="0"/>
          </a:p>
        </p:txBody>
      </p:sp>
    </p:spTree>
    <p:extLst>
      <p:ext uri="{BB962C8B-B14F-4D97-AF65-F5344CB8AC3E}">
        <p14:creationId xmlns:p14="http://schemas.microsoft.com/office/powerpoint/2010/main" val="17682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4" grpId="0"/>
      <p:bldP spid="3"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79" y="804519"/>
            <a:ext cx="9603275" cy="1049235"/>
          </a:xfrm>
        </p:spPr>
        <p:txBody>
          <a:bodyPr>
            <a:normAutofit/>
          </a:bodyPr>
          <a:lstStyle/>
          <a:p>
            <a:pPr algn="ctr"/>
            <a:r>
              <a:rPr lang="en-US" b="1" dirty="0">
                <a:solidFill>
                  <a:srgbClr val="002060"/>
                </a:solidFill>
              </a:rPr>
              <a:t>USE CASES</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296A845C-4CA8-4BA9-BA6F-52E4D74D00A4}"/>
              </a:ext>
            </a:extLst>
          </p:cNvPr>
          <p:cNvGraphicFramePr>
            <a:graphicFrameLocks noGrp="1"/>
          </p:cNvGraphicFramePr>
          <p:nvPr>
            <p:ph idx="1"/>
            <p:extLst>
              <p:ext uri="{D42A27DB-BD31-4B8C-83A1-F6EECF244321}">
                <p14:modId xmlns:p14="http://schemas.microsoft.com/office/powerpoint/2010/main" val="1831126343"/>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7847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4"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849683" y="2873805"/>
            <a:ext cx="2727813" cy="1405588"/>
          </a:xfrm>
        </p:spPr>
        <p:txBody>
          <a:bodyPr vert="horz" lIns="91440" tIns="45720" rIns="91440" bIns="45720" rtlCol="0" anchor="t">
            <a:normAutofit fontScale="90000"/>
          </a:bodyPr>
          <a:lstStyle/>
          <a:p>
            <a:r>
              <a:rPr lang="en-US" sz="3200" b="0" i="0" kern="1200" cap="all" dirty="0">
                <a:solidFill>
                  <a:srgbClr val="FFFFFF"/>
                </a:solidFill>
                <a:effectLst/>
                <a:latin typeface="+mj-lt"/>
                <a:ea typeface="+mj-ea"/>
                <a:cs typeface="+mj-cs"/>
              </a:rPr>
              <a:t>Who is using spark??</a:t>
            </a:r>
          </a:p>
        </p:txBody>
      </p:sp>
      <p:sp>
        <p:nvSpPr>
          <p:cNvPr id="3" name="Content Placeholder 2"/>
          <p:cNvSpPr>
            <a:spLocks noGrp="1"/>
          </p:cNvSpPr>
          <p:nvPr>
            <p:ph idx="4294967295"/>
          </p:nvPr>
        </p:nvSpPr>
        <p:spPr>
          <a:xfrm>
            <a:off x="4705594" y="671513"/>
            <a:ext cx="6960037" cy="5485029"/>
          </a:xfrm>
        </p:spPr>
        <p:txBody>
          <a:bodyPr vert="horz" lIns="91440" tIns="45720" rIns="91440" bIns="45720" rtlCol="0" anchor="t">
            <a:normAutofit lnSpcReduction="10000"/>
          </a:bodyPr>
          <a:lstStyle/>
          <a:p>
            <a:pPr algn="just">
              <a:lnSpc>
                <a:spcPct val="110000"/>
              </a:lnSpc>
            </a:pPr>
            <a:r>
              <a:rPr lang="en-US" sz="1800" kern="1200" dirty="0">
                <a:solidFill>
                  <a:schemeClr val="tx1"/>
                </a:solidFill>
                <a:effectLst/>
                <a:latin typeface="Cambria" panose="02040503050406030204" pitchFamily="18" charset="0"/>
              </a:rPr>
              <a:t>IBM and Huawei have invested significant sums in the technology, </a:t>
            </a:r>
          </a:p>
          <a:p>
            <a:pPr algn="just">
              <a:lnSpc>
                <a:spcPct val="110000"/>
              </a:lnSpc>
            </a:pPr>
            <a:r>
              <a:rPr lang="en-US" sz="1800" kern="1200" dirty="0">
                <a:solidFill>
                  <a:schemeClr val="tx1"/>
                </a:solidFill>
                <a:effectLst/>
                <a:latin typeface="Cambria" panose="02040503050406030204" pitchFamily="18" charset="0"/>
              </a:rPr>
              <a:t>The major Hadoop vendors, including </a:t>
            </a:r>
            <a:r>
              <a:rPr lang="en-US" sz="1800" kern="1200" dirty="0" err="1">
                <a:solidFill>
                  <a:schemeClr val="tx1"/>
                </a:solidFill>
                <a:effectLst/>
                <a:latin typeface="Cambria" panose="02040503050406030204" pitchFamily="18" charset="0"/>
              </a:rPr>
              <a:t>MapR</a:t>
            </a:r>
            <a:r>
              <a:rPr lang="en-US" sz="1800" kern="1200" dirty="0">
                <a:solidFill>
                  <a:schemeClr val="tx1"/>
                </a:solidFill>
                <a:effectLst/>
                <a:latin typeface="Cambria" panose="02040503050406030204" pitchFamily="18" charset="0"/>
              </a:rPr>
              <a:t>, Cloudera, and Hortonworks, have all moved to support YARN-based Spark alongside their existing products, </a:t>
            </a:r>
          </a:p>
          <a:p>
            <a:pPr algn="just">
              <a:lnSpc>
                <a:spcPct val="110000"/>
              </a:lnSpc>
            </a:pPr>
            <a:r>
              <a:rPr lang="en-US" sz="1800" kern="1200" dirty="0">
                <a:solidFill>
                  <a:schemeClr val="tx1"/>
                </a:solidFill>
                <a:effectLst/>
                <a:latin typeface="Cambria" panose="02040503050406030204" pitchFamily="18" charset="0"/>
              </a:rPr>
              <a:t>Chinese search engine Baidu, e-commerce operation Taobao, and social networking company Tencent, all run Spark-based operations at scale, with Tencent’s 800 million active users reportedly generating over 700 TB of data per day for processing on a cluster of more than 8,000 compute nodes.</a:t>
            </a:r>
          </a:p>
          <a:p>
            <a:pPr algn="just">
              <a:lnSpc>
                <a:spcPct val="110000"/>
              </a:lnSpc>
            </a:pPr>
            <a:r>
              <a:rPr lang="en-US" sz="1800" kern="1200" dirty="0">
                <a:solidFill>
                  <a:schemeClr val="tx1"/>
                </a:solidFill>
                <a:effectLst/>
                <a:latin typeface="Cambria" panose="02040503050406030204" pitchFamily="18" charset="0"/>
              </a:rPr>
              <a:t>Pharmaceutical company Novartis depends upon Spark to reduce the time required to get modeling data into the hands of researchers</a:t>
            </a:r>
          </a:p>
          <a:p>
            <a:pPr algn="just">
              <a:lnSpc>
                <a:spcPct val="110000"/>
              </a:lnSpc>
            </a:pPr>
            <a:r>
              <a:rPr lang="en-US" sz="1800" kern="1200" dirty="0">
                <a:solidFill>
                  <a:schemeClr val="tx1"/>
                </a:solidFill>
                <a:effectLst/>
                <a:latin typeface="Cambria" panose="02040503050406030204" pitchFamily="18" charset="0"/>
              </a:rPr>
              <a:t>Internet powerhouses such as Netflix, Yahoo, and eBay have deployed Spark at massive scale, collectively processing multiple petabytes of data on clusters of over 8,000 nodes. It has quickly become the largest open source community in big data, with over 1000 contributors from 250+ organizations.</a:t>
            </a:r>
          </a:p>
          <a:p>
            <a:pPr algn="just">
              <a:lnSpc>
                <a:spcPct val="110000"/>
              </a:lnSpc>
            </a:pPr>
            <a:endParaRPr lang="en-US" sz="1400" kern="1200" dirty="0">
              <a:solidFill>
                <a:schemeClr val="tx1"/>
              </a:solidFill>
              <a:effectLst/>
              <a:latin typeface="Cambria" panose="02040503050406030204" pitchFamily="18" charset="0"/>
            </a:endParaRPr>
          </a:p>
          <a:p>
            <a:pPr>
              <a:lnSpc>
                <a:spcPct val="110000"/>
              </a:lnSpc>
            </a:pPr>
            <a:endParaRPr lang="en-US" sz="14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98767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9" name="Rectangle 31">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0" name="Picture 33">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35">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579" y="804519"/>
            <a:ext cx="9603275" cy="1049235"/>
          </a:xfrm>
        </p:spPr>
        <p:txBody>
          <a:bodyPr vert="horz" lIns="91440" tIns="45720" rIns="91440" bIns="45720" rtlCol="0" anchor="t">
            <a:normAutofit/>
          </a:bodyPr>
          <a:lstStyle/>
          <a:p>
            <a:pPr algn="ctr"/>
            <a:r>
              <a:rPr lang="en-US" dirty="0">
                <a:solidFill>
                  <a:srgbClr val="002060"/>
                </a:solidFill>
              </a:rPr>
              <a:t>DATA PREPROCESSING USING SPARK</a:t>
            </a:r>
          </a:p>
        </p:txBody>
      </p:sp>
      <p:graphicFrame>
        <p:nvGraphicFramePr>
          <p:cNvPr id="5" name="TextBox 2">
            <a:extLst>
              <a:ext uri="{FF2B5EF4-FFF2-40B4-BE49-F238E27FC236}">
                <a16:creationId xmlns:a16="http://schemas.microsoft.com/office/drawing/2014/main" id="{0F79A879-935B-4057-8333-8F85F74B007B}"/>
              </a:ext>
            </a:extLst>
          </p:cNvPr>
          <p:cNvGraphicFramePr/>
          <p:nvPr>
            <p:extLst>
              <p:ext uri="{D42A27DB-BD31-4B8C-83A1-F6EECF244321}">
                <p14:modId xmlns:p14="http://schemas.microsoft.com/office/powerpoint/2010/main" val="597729632"/>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0671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ext, letter&#10;&#10;Description automatically generated">
            <a:extLst>
              <a:ext uri="{FF2B5EF4-FFF2-40B4-BE49-F238E27FC236}">
                <a16:creationId xmlns:a16="http://schemas.microsoft.com/office/drawing/2014/main" id="{EB6EC08D-7CCF-4E1F-BEF7-58AB3A6C0493}"/>
              </a:ext>
            </a:extLst>
          </p:cNvPr>
          <p:cNvPicPr>
            <a:picLocks noChangeAspect="1"/>
          </p:cNvPicPr>
          <p:nvPr/>
        </p:nvPicPr>
        <p:blipFill>
          <a:blip r:embed="rId2"/>
          <a:stretch>
            <a:fillRect/>
          </a:stretch>
        </p:blipFill>
        <p:spPr>
          <a:xfrm>
            <a:off x="240631" y="1928570"/>
            <a:ext cx="9329364" cy="3774398"/>
          </a:xfrm>
          <a:prstGeom prst="rect">
            <a:avLst/>
          </a:prstGeom>
        </p:spPr>
      </p:pic>
      <p:sp>
        <p:nvSpPr>
          <p:cNvPr id="2" name="Title 1"/>
          <p:cNvSpPr>
            <a:spLocks noGrp="1"/>
          </p:cNvSpPr>
          <p:nvPr>
            <p:ph type="title"/>
          </p:nvPr>
        </p:nvSpPr>
        <p:spPr>
          <a:xfrm>
            <a:off x="1351826" y="879334"/>
            <a:ext cx="9603275" cy="1049235"/>
          </a:xfrm>
        </p:spPr>
        <p:txBody>
          <a:bodyPr>
            <a:normAutofit fontScale="90000"/>
          </a:bodyPr>
          <a:lstStyle/>
          <a:p>
            <a:pPr algn="ctr"/>
            <a:r>
              <a:rPr lang="en-US" sz="3200" i="1" dirty="0">
                <a:solidFill>
                  <a:srgbClr val="002060"/>
                </a:solidFill>
              </a:rPr>
              <a:t>What are the issues that come up when we do </a:t>
            </a:r>
            <a:br>
              <a:rPr lang="en-US" sz="3200" i="1" dirty="0">
                <a:solidFill>
                  <a:srgbClr val="002060"/>
                </a:solidFill>
              </a:rPr>
            </a:br>
            <a:r>
              <a:rPr lang="en-US" sz="3200" i="1" dirty="0">
                <a:solidFill>
                  <a:srgbClr val="002060"/>
                </a:solidFill>
              </a:rPr>
              <a:t>pre-processing?</a:t>
            </a:r>
            <a:br>
              <a:rPr lang="en-US" sz="3200" i="1" dirty="0">
                <a:solidFill>
                  <a:schemeClr val="accent2">
                    <a:lumMod val="75000"/>
                  </a:schemeClr>
                </a:solidFill>
              </a:rPr>
            </a:br>
            <a:endParaRPr lang="en-US" dirty="0">
              <a:solidFill>
                <a:srgbClr val="002060"/>
              </a:solidFill>
            </a:endParaRPr>
          </a:p>
        </p:txBody>
      </p:sp>
      <p:sp>
        <p:nvSpPr>
          <p:cNvPr id="4" name="Oval 3">
            <a:extLst>
              <a:ext uri="{FF2B5EF4-FFF2-40B4-BE49-F238E27FC236}">
                <a16:creationId xmlns:a16="http://schemas.microsoft.com/office/drawing/2014/main" id="{1B80AC87-B9F8-42FE-8E72-DF152ECC8EBF}"/>
              </a:ext>
            </a:extLst>
          </p:cNvPr>
          <p:cNvSpPr/>
          <p:nvPr/>
        </p:nvSpPr>
        <p:spPr>
          <a:xfrm>
            <a:off x="9224831" y="3989631"/>
            <a:ext cx="22352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Malformed data</a:t>
            </a:r>
          </a:p>
        </p:txBody>
      </p:sp>
      <p:sp>
        <p:nvSpPr>
          <p:cNvPr id="5" name="Oval 4">
            <a:extLst>
              <a:ext uri="{FF2B5EF4-FFF2-40B4-BE49-F238E27FC236}">
                <a16:creationId xmlns:a16="http://schemas.microsoft.com/office/drawing/2014/main" id="{2D5CA920-CBC3-4FDA-B846-9045E12B0868}"/>
              </a:ext>
            </a:extLst>
          </p:cNvPr>
          <p:cNvSpPr/>
          <p:nvPr/>
        </p:nvSpPr>
        <p:spPr>
          <a:xfrm>
            <a:off x="7226532" y="1928569"/>
            <a:ext cx="2343463"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Issue with timestamps</a:t>
            </a:r>
          </a:p>
        </p:txBody>
      </p:sp>
      <p:sp>
        <p:nvSpPr>
          <p:cNvPr id="6" name="Oval 5">
            <a:extLst>
              <a:ext uri="{FF2B5EF4-FFF2-40B4-BE49-F238E27FC236}">
                <a16:creationId xmlns:a16="http://schemas.microsoft.com/office/drawing/2014/main" id="{0D435A03-D334-41C8-8A5D-2D4FB3F69E0C}"/>
              </a:ext>
            </a:extLst>
          </p:cNvPr>
          <p:cNvSpPr/>
          <p:nvPr/>
        </p:nvSpPr>
        <p:spPr>
          <a:xfrm>
            <a:off x="9668442" y="1928569"/>
            <a:ext cx="2343463"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Absence of headers</a:t>
            </a:r>
          </a:p>
        </p:txBody>
      </p:sp>
      <p:sp>
        <p:nvSpPr>
          <p:cNvPr id="14" name="Rectangle 13">
            <a:extLst>
              <a:ext uri="{FF2B5EF4-FFF2-40B4-BE49-F238E27FC236}">
                <a16:creationId xmlns:a16="http://schemas.microsoft.com/office/drawing/2014/main" id="{AB58732C-61F6-453C-B9C2-B04E5CCF60DA}"/>
              </a:ext>
            </a:extLst>
          </p:cNvPr>
          <p:cNvSpPr/>
          <p:nvPr/>
        </p:nvSpPr>
        <p:spPr>
          <a:xfrm>
            <a:off x="3260557" y="3759200"/>
            <a:ext cx="1684421" cy="379663"/>
          </a:xfrm>
          <a:prstGeom prst="rect">
            <a:avLst/>
          </a:prstGeom>
          <a:solidFill>
            <a:schemeClr val="accent1">
              <a:alpha val="23000"/>
            </a:schemeClr>
          </a:solidFill>
          <a:ln>
            <a:solidFill>
              <a:schemeClr val="accent1">
                <a:shade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F94F4D2-D491-4FC7-834B-AFC4CEE0E51A}"/>
              </a:ext>
            </a:extLst>
          </p:cNvPr>
          <p:cNvSpPr/>
          <p:nvPr/>
        </p:nvSpPr>
        <p:spPr>
          <a:xfrm>
            <a:off x="240631" y="2769268"/>
            <a:ext cx="3958390" cy="379663"/>
          </a:xfrm>
          <a:prstGeom prst="rect">
            <a:avLst/>
          </a:prstGeom>
          <a:solidFill>
            <a:schemeClr val="accent1">
              <a:alpha val="23000"/>
            </a:schemeClr>
          </a:solidFill>
          <a:ln>
            <a:solidFill>
              <a:schemeClr val="accent1">
                <a:shade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6520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98173-33BC-4A00-99F4-FE53B4F9CFBF}"/>
              </a:ext>
            </a:extLst>
          </p:cNvPr>
          <p:cNvSpPr>
            <a:spLocks noGrp="1"/>
          </p:cNvSpPr>
          <p:nvPr>
            <p:ph type="title"/>
          </p:nvPr>
        </p:nvSpPr>
        <p:spPr>
          <a:xfrm>
            <a:off x="1451579" y="804519"/>
            <a:ext cx="9603275" cy="1049235"/>
          </a:xfrm>
        </p:spPr>
        <p:txBody>
          <a:bodyPr>
            <a:normAutofit/>
          </a:bodyPr>
          <a:lstStyle/>
          <a:p>
            <a:pPr algn="ctr"/>
            <a:r>
              <a:rPr lang="en-US" dirty="0">
                <a:solidFill>
                  <a:srgbClr val="002060"/>
                </a:solidFill>
              </a:rPr>
              <a:t>ISSUES AND SOLUTIONS</a:t>
            </a:r>
          </a:p>
        </p:txBody>
      </p:sp>
      <p:cxnSp>
        <p:nvCxnSpPr>
          <p:cNvPr id="16"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4" name="Table 4">
            <a:extLst>
              <a:ext uri="{FF2B5EF4-FFF2-40B4-BE49-F238E27FC236}">
                <a16:creationId xmlns:a16="http://schemas.microsoft.com/office/drawing/2014/main" id="{EA4F5201-B3FF-4EE0-9600-A55E27344561}"/>
              </a:ext>
            </a:extLst>
          </p:cNvPr>
          <p:cNvGraphicFramePr>
            <a:graphicFrameLocks noGrp="1"/>
          </p:cNvGraphicFramePr>
          <p:nvPr>
            <p:ph idx="1"/>
            <p:extLst>
              <p:ext uri="{D42A27DB-BD31-4B8C-83A1-F6EECF244321}">
                <p14:modId xmlns:p14="http://schemas.microsoft.com/office/powerpoint/2010/main" val="2534299324"/>
              </p:ext>
            </p:extLst>
          </p:nvPr>
        </p:nvGraphicFramePr>
        <p:xfrm>
          <a:off x="1450975" y="2619439"/>
          <a:ext cx="9604376" cy="3281904"/>
        </p:xfrm>
        <a:graphic>
          <a:graphicData uri="http://schemas.openxmlformats.org/drawingml/2006/table">
            <a:tbl>
              <a:tblPr firstRow="1" bandRow="1">
                <a:solidFill>
                  <a:srgbClr val="404040"/>
                </a:solidFill>
                <a:tableStyleId>{5C22544A-7EE6-4342-B048-85BDC9FD1C3A}</a:tableStyleId>
              </a:tblPr>
              <a:tblGrid>
                <a:gridCol w="3217434">
                  <a:extLst>
                    <a:ext uri="{9D8B030D-6E8A-4147-A177-3AD203B41FA5}">
                      <a16:colId xmlns:a16="http://schemas.microsoft.com/office/drawing/2014/main" val="85759604"/>
                    </a:ext>
                  </a:extLst>
                </a:gridCol>
                <a:gridCol w="6386942">
                  <a:extLst>
                    <a:ext uri="{9D8B030D-6E8A-4147-A177-3AD203B41FA5}">
                      <a16:colId xmlns:a16="http://schemas.microsoft.com/office/drawing/2014/main" val="4090438860"/>
                    </a:ext>
                  </a:extLst>
                </a:gridCol>
              </a:tblGrid>
              <a:tr h="581650">
                <a:tc>
                  <a:txBody>
                    <a:bodyPr/>
                    <a:lstStyle/>
                    <a:p>
                      <a:pPr algn="ctr"/>
                      <a:r>
                        <a:rPr lang="en-US" sz="2800" b="0" cap="none" spc="0" dirty="0">
                          <a:solidFill>
                            <a:schemeClr val="bg1"/>
                          </a:solidFill>
                        </a:rPr>
                        <a:t>Data issue</a:t>
                      </a:r>
                    </a:p>
                  </a:txBody>
                  <a:tcPr marL="120264" marR="120264" marT="120264" marB="60132"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2800" b="0" cap="none" spc="0" err="1">
                          <a:solidFill>
                            <a:schemeClr val="bg1"/>
                          </a:solidFill>
                        </a:rPr>
                        <a:t>PySpark</a:t>
                      </a:r>
                      <a:r>
                        <a:rPr lang="en-US" sz="2800" b="0" cap="none" spc="0">
                          <a:solidFill>
                            <a:schemeClr val="bg1"/>
                          </a:solidFill>
                        </a:rPr>
                        <a:t> solution</a:t>
                      </a:r>
                    </a:p>
                  </a:txBody>
                  <a:tcPr marL="120264" marR="120264" marT="120264" marB="60132"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497429032"/>
                  </a:ext>
                </a:extLst>
              </a:tr>
              <a:tr h="764038">
                <a:tc>
                  <a:txBody>
                    <a:bodyPr/>
                    <a:lstStyle/>
                    <a:p>
                      <a:pPr algn="ctr"/>
                      <a:r>
                        <a:rPr lang="en-US" sz="2000" cap="none" spc="0" dirty="0">
                          <a:solidFill>
                            <a:schemeClr val="bg1"/>
                          </a:solidFill>
                        </a:rPr>
                        <a:t>Malformed data</a:t>
                      </a:r>
                    </a:p>
                  </a:txBody>
                  <a:tcPr marL="120264" marR="120264" marT="120264" marB="60132">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ctr"/>
                      <a:r>
                        <a:rPr lang="en-US" sz="2000" cap="none" spc="0" dirty="0">
                          <a:solidFill>
                            <a:schemeClr val="bg1"/>
                          </a:solidFill>
                        </a:rPr>
                        <a:t>An extra parameter included when reading data into spark data frame</a:t>
                      </a:r>
                    </a:p>
                  </a:txBody>
                  <a:tcPr marL="120264" marR="120264" marT="120264" marB="60132">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942068670"/>
                  </a:ext>
                </a:extLst>
              </a:tr>
              <a:tr h="1037620">
                <a:tc>
                  <a:txBody>
                    <a:bodyPr/>
                    <a:lstStyle/>
                    <a:p>
                      <a:pPr algn="ctr"/>
                      <a:r>
                        <a:rPr lang="en-US" sz="2000" cap="none" spc="0" dirty="0">
                          <a:solidFill>
                            <a:schemeClr val="bg1"/>
                          </a:solidFill>
                        </a:rPr>
                        <a:t>Timestamp issue</a:t>
                      </a:r>
                    </a:p>
                  </a:txBody>
                  <a:tcPr marL="120264" marR="120264" marT="120264" marB="6013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US" sz="2000" cap="none" spc="0" dirty="0">
                          <a:solidFill>
                            <a:schemeClr val="bg1"/>
                          </a:solidFill>
                        </a:rPr>
                        <a:t>The data can be dropped by first converting time string to timestamp and then filtering out based on year or regex pattern</a:t>
                      </a:r>
                    </a:p>
                  </a:txBody>
                  <a:tcPr marL="120264" marR="120264" marT="120264" marB="6013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728609686"/>
                  </a:ext>
                </a:extLst>
              </a:tr>
              <a:tr h="764038">
                <a:tc>
                  <a:txBody>
                    <a:bodyPr/>
                    <a:lstStyle/>
                    <a:p>
                      <a:pPr algn="ctr"/>
                      <a:r>
                        <a:rPr lang="en-US" sz="2000" cap="none" spc="0" dirty="0">
                          <a:solidFill>
                            <a:schemeClr val="bg1"/>
                          </a:solidFill>
                        </a:rPr>
                        <a:t>Absence of headers</a:t>
                      </a:r>
                    </a:p>
                  </a:txBody>
                  <a:tcPr marL="120264" marR="120264" marT="120264" marB="60132">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algn="ctr"/>
                      <a:r>
                        <a:rPr lang="en-US" sz="2000" cap="none" spc="0" dirty="0">
                          <a:solidFill>
                            <a:schemeClr val="bg1"/>
                          </a:solidFill>
                        </a:rPr>
                        <a:t>The headers and the datatypes of the columns can be specified in the initial step when defining the schema</a:t>
                      </a:r>
                    </a:p>
                  </a:txBody>
                  <a:tcPr marL="120264" marR="120264" marT="120264" marB="60132">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43807620"/>
                  </a:ext>
                </a:extLst>
              </a:tr>
            </a:tbl>
          </a:graphicData>
        </a:graphic>
      </p:graphicFrame>
    </p:spTree>
    <p:extLst>
      <p:ext uri="{BB962C8B-B14F-4D97-AF65-F5344CB8AC3E}">
        <p14:creationId xmlns:p14="http://schemas.microsoft.com/office/powerpoint/2010/main" val="2066421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E6233401-E3DF-4FDC-AF56-7DD4804569F7}"/>
              </a:ext>
            </a:extLst>
          </p:cNvPr>
          <p:cNvSpPr/>
          <p:nvPr/>
        </p:nvSpPr>
        <p:spPr>
          <a:xfrm>
            <a:off x="360203" y="4331286"/>
            <a:ext cx="11586519" cy="917968"/>
          </a:xfrm>
          <a:prstGeom prst="round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E8B35D9-ED75-4A02-9BF6-4675BD737895}"/>
              </a:ext>
            </a:extLst>
          </p:cNvPr>
          <p:cNvSpPr/>
          <p:nvPr/>
        </p:nvSpPr>
        <p:spPr>
          <a:xfrm>
            <a:off x="1539874" y="2194573"/>
            <a:ext cx="10117780" cy="369332"/>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51826" y="879334"/>
            <a:ext cx="9603275" cy="1049235"/>
          </a:xfrm>
        </p:spPr>
        <p:txBody>
          <a:bodyPr/>
          <a:lstStyle/>
          <a:p>
            <a:pPr algn="ctr"/>
            <a:r>
              <a:rPr lang="en-US" dirty="0">
                <a:solidFill>
                  <a:srgbClr val="002060"/>
                </a:solidFill>
              </a:rPr>
              <a:t>Handling Malformed data</a:t>
            </a:r>
          </a:p>
        </p:txBody>
      </p:sp>
      <p:sp>
        <p:nvSpPr>
          <p:cNvPr id="3" name="Content Placeholder 2"/>
          <p:cNvSpPr>
            <a:spLocks noGrp="1"/>
          </p:cNvSpPr>
          <p:nvPr>
            <p:ph idx="1"/>
          </p:nvPr>
        </p:nvSpPr>
        <p:spPr>
          <a:xfrm>
            <a:off x="245278" y="4361278"/>
            <a:ext cx="12065000" cy="917968"/>
          </a:xfrm>
        </p:spPr>
        <p:txBody>
          <a:bodyPr>
            <a:normAutofit/>
          </a:bodyPr>
          <a:lstStyle/>
          <a:p>
            <a:pPr marL="0" indent="0" algn="ctr">
              <a:buNone/>
            </a:pPr>
            <a:r>
              <a:rPr lang="en-US" sz="1800" b="1" dirty="0">
                <a:solidFill>
                  <a:srgbClr val="000000"/>
                </a:solidFill>
                <a:effectLst/>
                <a:latin typeface="Courier New" panose="02070309020205020404" pitchFamily="49" charset="0"/>
              </a:rPr>
              <a:t>df2=</a:t>
            </a:r>
            <a:r>
              <a:rPr lang="en-US" sz="1800" b="1" dirty="0" err="1">
                <a:solidFill>
                  <a:srgbClr val="000000"/>
                </a:solidFill>
                <a:effectLst/>
                <a:latin typeface="Courier New" panose="02070309020205020404" pitchFamily="49" charset="0"/>
              </a:rPr>
              <a:t>spark.read.</a:t>
            </a:r>
            <a:r>
              <a:rPr lang="en-US" sz="1800" b="1" dirty="0" err="1">
                <a:solidFill>
                  <a:srgbClr val="795E26"/>
                </a:solidFill>
                <a:effectLst/>
                <a:latin typeface="Courier New" panose="02070309020205020404" pitchFamily="49" charset="0"/>
              </a:rPr>
              <a:t>format</a:t>
            </a:r>
            <a:r>
              <a:rPr lang="en-US" sz="1800" b="1" dirty="0">
                <a:solidFill>
                  <a:srgbClr val="000000"/>
                </a:solidFill>
                <a:effectLst/>
                <a:latin typeface="Courier New" panose="02070309020205020404" pitchFamily="49" charset="0"/>
              </a:rPr>
              <a:t>(</a:t>
            </a:r>
            <a:r>
              <a:rPr lang="en-US" sz="1800" b="1" dirty="0">
                <a:solidFill>
                  <a:srgbClr val="A31515"/>
                </a:solidFill>
                <a:effectLst/>
                <a:latin typeface="Courier New" panose="02070309020205020404" pitchFamily="49" charset="0"/>
              </a:rPr>
              <a:t>'csv'</a:t>
            </a:r>
            <a:r>
              <a:rPr lang="en-US" sz="1800" b="1" dirty="0">
                <a:solidFill>
                  <a:srgbClr val="000000"/>
                </a:solidFill>
                <a:effectLst/>
                <a:latin typeface="Courier New" panose="02070309020205020404" pitchFamily="49" charset="0"/>
              </a:rPr>
              <a:t>).option(</a:t>
            </a:r>
            <a:r>
              <a:rPr lang="en-US" sz="1800" b="1" dirty="0">
                <a:solidFill>
                  <a:srgbClr val="A31515"/>
                </a:solidFill>
                <a:effectLst/>
                <a:latin typeface="Courier New" panose="02070309020205020404" pitchFamily="49" charset="0"/>
              </a:rPr>
              <a:t>"</a:t>
            </a:r>
            <a:r>
              <a:rPr lang="en-US" sz="1800" b="1" dirty="0" err="1">
                <a:solidFill>
                  <a:srgbClr val="A31515"/>
                </a:solidFill>
                <a:effectLst/>
                <a:latin typeface="Courier New" panose="02070309020205020404" pitchFamily="49" charset="0"/>
              </a:rPr>
              <a:t>mode"</a:t>
            </a:r>
            <a:r>
              <a:rPr lang="en-US" sz="1800" b="1" dirty="0" err="1">
                <a:solidFill>
                  <a:srgbClr val="000000"/>
                </a:solidFill>
                <a:effectLst/>
                <a:latin typeface="Courier New" panose="02070309020205020404" pitchFamily="49" charset="0"/>
              </a:rPr>
              <a:t>,</a:t>
            </a:r>
            <a:r>
              <a:rPr lang="en-US" sz="1800" b="1" dirty="0" err="1">
                <a:solidFill>
                  <a:srgbClr val="A31515"/>
                </a:solidFill>
                <a:effectLst/>
                <a:latin typeface="Courier New" panose="02070309020205020404" pitchFamily="49" charset="0"/>
              </a:rPr>
              <a:t>"DROPMALFORMED</a:t>
            </a:r>
            <a:r>
              <a:rPr lang="en-US" sz="1800" b="1" dirty="0">
                <a:solidFill>
                  <a:srgbClr val="A31515"/>
                </a:solidFill>
                <a:effectLst/>
                <a:latin typeface="Courier New" panose="02070309020205020404" pitchFamily="49" charset="0"/>
              </a:rPr>
              <a:t>"</a:t>
            </a:r>
            <a:r>
              <a:rPr lang="en-US" sz="1800" b="1" dirty="0">
                <a:solidFill>
                  <a:srgbClr val="000000"/>
                </a:solidFill>
                <a:effectLst/>
                <a:latin typeface="Courier New" panose="02070309020205020404" pitchFamily="49" charset="0"/>
              </a:rPr>
              <a:t>).option(</a:t>
            </a:r>
            <a:r>
              <a:rPr lang="en-US" sz="1800" b="1" dirty="0">
                <a:solidFill>
                  <a:srgbClr val="A31515"/>
                </a:solidFill>
                <a:effectLst/>
                <a:latin typeface="Courier New" panose="02070309020205020404" pitchFamily="49" charset="0"/>
              </a:rPr>
              <a:t>'</a:t>
            </a:r>
            <a:r>
              <a:rPr lang="en-US" sz="1800" b="1" dirty="0" err="1">
                <a:solidFill>
                  <a:srgbClr val="A31515"/>
                </a:solidFill>
                <a:effectLst/>
                <a:latin typeface="Courier New" panose="02070309020205020404" pitchFamily="49" charset="0"/>
              </a:rPr>
              <a:t>header'</a:t>
            </a:r>
            <a:r>
              <a:rPr lang="en-US" sz="1800" b="1" dirty="0" err="1">
                <a:solidFill>
                  <a:srgbClr val="000000"/>
                </a:solidFill>
                <a:effectLst/>
                <a:latin typeface="Courier New" panose="02070309020205020404" pitchFamily="49" charset="0"/>
              </a:rPr>
              <a:t>,</a:t>
            </a:r>
            <a:r>
              <a:rPr lang="en-US" sz="1800" b="1" dirty="0" err="1">
                <a:solidFill>
                  <a:srgbClr val="A31515"/>
                </a:solidFill>
                <a:effectLst/>
                <a:latin typeface="Courier New" panose="02070309020205020404" pitchFamily="49" charset="0"/>
              </a:rPr>
              <a:t>'true</a:t>
            </a:r>
            <a:r>
              <a:rPr lang="en-US" sz="1800" b="1" dirty="0">
                <a:solidFill>
                  <a:srgbClr val="A31515"/>
                </a:solidFill>
                <a:effectLst/>
                <a:latin typeface="Courier New" panose="02070309020205020404" pitchFamily="49" charset="0"/>
              </a:rPr>
              <a:t>’</a:t>
            </a:r>
            <a:r>
              <a:rPr lang="en-US" sz="1800" b="1" dirty="0">
                <a:solidFill>
                  <a:srgbClr val="000000"/>
                </a:solidFill>
                <a:effectLst/>
                <a:latin typeface="Courier New" panose="02070309020205020404" pitchFamily="49" charset="0"/>
              </a:rPr>
              <a:t>)</a:t>
            </a:r>
          </a:p>
          <a:p>
            <a:pPr marL="0" indent="0" algn="ctr">
              <a:buNone/>
            </a:pPr>
            <a:r>
              <a:rPr lang="en-US" sz="1800" b="1" dirty="0">
                <a:solidFill>
                  <a:srgbClr val="000000"/>
                </a:solidFill>
                <a:effectLst/>
                <a:latin typeface="Courier New" panose="02070309020205020404" pitchFamily="49" charset="0"/>
              </a:rPr>
              <a:t>.load(</a:t>
            </a:r>
            <a:r>
              <a:rPr lang="en-US" sz="1800" b="1" dirty="0">
                <a:solidFill>
                  <a:srgbClr val="A31515"/>
                </a:solidFill>
                <a:effectLst/>
                <a:latin typeface="Courier New" panose="02070309020205020404" pitchFamily="49" charset="0"/>
              </a:rPr>
              <a:t>'Data_cleaning6.csv'</a:t>
            </a:r>
            <a:r>
              <a:rPr lang="en-US" sz="1800" b="1" dirty="0">
                <a:solidFill>
                  <a:srgbClr val="000000"/>
                </a:solidFill>
                <a:effectLst/>
                <a:latin typeface="Courier New" panose="02070309020205020404" pitchFamily="49" charset="0"/>
              </a:rPr>
              <a:t>,inferSchema=</a:t>
            </a:r>
            <a:r>
              <a:rPr lang="en-US" sz="1800" b="1" dirty="0">
                <a:solidFill>
                  <a:srgbClr val="0000FF"/>
                </a:solidFill>
                <a:effectLst/>
                <a:latin typeface="Courier New" panose="02070309020205020404" pitchFamily="49" charset="0"/>
              </a:rPr>
              <a:t>True</a:t>
            </a:r>
            <a:r>
              <a:rPr lang="en-US" sz="1800" b="1" dirty="0">
                <a:solidFill>
                  <a:srgbClr val="000000"/>
                </a:solidFill>
                <a:effectLst/>
                <a:latin typeface="Courier New" panose="02070309020205020404" pitchFamily="49" charset="0"/>
              </a:rPr>
              <a:t>)</a:t>
            </a:r>
          </a:p>
          <a:p>
            <a:pPr marL="0" indent="0">
              <a:buNone/>
            </a:pPr>
            <a:endParaRPr lang="en-US" dirty="0"/>
          </a:p>
        </p:txBody>
      </p:sp>
      <p:sp>
        <p:nvSpPr>
          <p:cNvPr id="5" name="TextBox 4">
            <a:extLst>
              <a:ext uri="{FF2B5EF4-FFF2-40B4-BE49-F238E27FC236}">
                <a16:creationId xmlns:a16="http://schemas.microsoft.com/office/drawing/2014/main" id="{5313EB49-B69E-4ACA-90AC-F99C0F95A4B6}"/>
              </a:ext>
            </a:extLst>
          </p:cNvPr>
          <p:cNvSpPr txBox="1"/>
          <p:nvPr/>
        </p:nvSpPr>
        <p:spPr>
          <a:xfrm>
            <a:off x="1539874" y="2200205"/>
            <a:ext cx="10182225" cy="369332"/>
          </a:xfrm>
          <a:prstGeom prst="rect">
            <a:avLst/>
          </a:prstGeom>
          <a:noFill/>
        </p:spPr>
        <p:txBody>
          <a:bodyPr wrap="square">
            <a:spAutoFit/>
          </a:bodyPr>
          <a:lstStyle/>
          <a:p>
            <a:r>
              <a:rPr lang="en-US" b="1" dirty="0">
                <a:solidFill>
                  <a:srgbClr val="000000"/>
                </a:solidFill>
                <a:effectLst/>
                <a:latin typeface="Courier New" panose="02070309020205020404" pitchFamily="49" charset="0"/>
              </a:rPr>
              <a:t>df1 = spark.read.csv(</a:t>
            </a:r>
            <a:r>
              <a:rPr lang="en-US" b="1" dirty="0">
                <a:solidFill>
                  <a:srgbClr val="A31515"/>
                </a:solidFill>
                <a:effectLst/>
                <a:latin typeface="Courier New" panose="02070309020205020404" pitchFamily="49" charset="0"/>
              </a:rPr>
              <a:t>'Data_cleaning6.csv'</a:t>
            </a:r>
            <a:r>
              <a:rPr lang="en-US" b="1" dirty="0">
                <a:solidFill>
                  <a:srgbClr val="000000"/>
                </a:solidFill>
                <a:effectLst/>
                <a:latin typeface="Courier New" panose="02070309020205020404" pitchFamily="49" charset="0"/>
              </a:rPr>
              <a:t>,inferSchema=</a:t>
            </a:r>
            <a:r>
              <a:rPr lang="en-US" b="1" dirty="0">
                <a:solidFill>
                  <a:srgbClr val="0000FF"/>
                </a:solidFill>
                <a:effectLst/>
                <a:latin typeface="Courier New" panose="02070309020205020404" pitchFamily="49" charset="0"/>
              </a:rPr>
              <a:t>True</a:t>
            </a:r>
            <a:r>
              <a:rPr lang="en-US" b="1" dirty="0">
                <a:solidFill>
                  <a:srgbClr val="000000"/>
                </a:solidFill>
                <a:effectLst/>
                <a:latin typeface="Courier New" panose="02070309020205020404" pitchFamily="49" charset="0"/>
              </a:rPr>
              <a:t>, header =</a:t>
            </a:r>
            <a:r>
              <a:rPr lang="en-US" b="1" dirty="0">
                <a:solidFill>
                  <a:srgbClr val="0000FF"/>
                </a:solidFill>
                <a:effectLst/>
                <a:latin typeface="Courier New" panose="02070309020205020404" pitchFamily="49" charset="0"/>
              </a:rPr>
              <a:t>True</a:t>
            </a:r>
            <a:r>
              <a:rPr lang="en-US" b="1" dirty="0">
                <a:solidFill>
                  <a:srgbClr val="000000"/>
                </a:solidFill>
                <a:effectLst/>
                <a:latin typeface="Courier New" panose="02070309020205020404" pitchFamily="49" charset="0"/>
              </a:rPr>
              <a:t>)</a:t>
            </a:r>
          </a:p>
        </p:txBody>
      </p:sp>
      <p:sp>
        <p:nvSpPr>
          <p:cNvPr id="9" name="Thought Bubble: Cloud 8">
            <a:extLst>
              <a:ext uri="{FF2B5EF4-FFF2-40B4-BE49-F238E27FC236}">
                <a16:creationId xmlns:a16="http://schemas.microsoft.com/office/drawing/2014/main" id="{8A7E3EE5-1DEE-4DE1-B662-FD2AA8181771}"/>
              </a:ext>
            </a:extLst>
          </p:cNvPr>
          <p:cNvSpPr/>
          <p:nvPr/>
        </p:nvSpPr>
        <p:spPr>
          <a:xfrm>
            <a:off x="6499653" y="2835542"/>
            <a:ext cx="4455448" cy="1259732"/>
          </a:xfrm>
          <a:prstGeom prst="cloud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additional parameter helps drop the malformed data</a:t>
            </a:r>
          </a:p>
        </p:txBody>
      </p:sp>
      <p:sp>
        <p:nvSpPr>
          <p:cNvPr id="13" name="Rectangle: Rounded Corners 12">
            <a:extLst>
              <a:ext uri="{FF2B5EF4-FFF2-40B4-BE49-F238E27FC236}">
                <a16:creationId xmlns:a16="http://schemas.microsoft.com/office/drawing/2014/main" id="{97A5E40C-F211-449D-A70C-B25ECFBA5CED}"/>
              </a:ext>
            </a:extLst>
          </p:cNvPr>
          <p:cNvSpPr/>
          <p:nvPr/>
        </p:nvSpPr>
        <p:spPr>
          <a:xfrm>
            <a:off x="4535905" y="4361278"/>
            <a:ext cx="4014970" cy="369332"/>
          </a:xfrm>
          <a:prstGeom prst="roundRect">
            <a:avLst/>
          </a:prstGeom>
          <a:solidFill>
            <a:srgbClr val="002060">
              <a:alpha val="20000"/>
            </a:srgbClr>
          </a:solidFill>
          <a:ln>
            <a:solidFill>
              <a:schemeClr val="accent1">
                <a:shade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3852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10">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 name="Straight Connector 12">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14">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1A86B93D-0879-4BC3-B616-90E504482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0E885D-F4D2-48FD-95D9-DA0751F3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7365018" y="2307409"/>
            <a:ext cx="4826680" cy="3747316"/>
          </a:xfrm>
        </p:spPr>
        <p:txBody>
          <a:bodyPr vert="horz" lIns="91440" tIns="45720" rIns="91440" bIns="45720" rtlCol="0" anchor="t">
            <a:normAutofit/>
          </a:bodyPr>
          <a:lstStyle/>
          <a:p>
            <a:r>
              <a:rPr lang="en-US" dirty="0">
                <a:solidFill>
                  <a:srgbClr val="002060"/>
                </a:solidFill>
              </a:rPr>
              <a:t>DATA </a:t>
            </a:r>
            <a:r>
              <a:rPr lang="en-US" dirty="0" err="1">
                <a:solidFill>
                  <a:srgbClr val="002060"/>
                </a:solidFill>
              </a:rPr>
              <a:t>PosT</a:t>
            </a:r>
            <a:r>
              <a:rPr lang="en-US" dirty="0">
                <a:solidFill>
                  <a:srgbClr val="002060"/>
                </a:solidFill>
              </a:rPr>
              <a:t>- PROCESSING USING SPARK</a:t>
            </a:r>
          </a:p>
        </p:txBody>
      </p:sp>
      <p:cxnSp>
        <p:nvCxnSpPr>
          <p:cNvPr id="21" name="Straight Connector 20">
            <a:extLst>
              <a:ext uri="{FF2B5EF4-FFF2-40B4-BE49-F238E27FC236}">
                <a16:creationId xmlns:a16="http://schemas.microsoft.com/office/drawing/2014/main" id="{39EC1CB8-4497-451C-9F6C-6BC9B6505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 name="Title 1">
            <a:extLst>
              <a:ext uri="{FF2B5EF4-FFF2-40B4-BE49-F238E27FC236}">
                <a16:creationId xmlns:a16="http://schemas.microsoft.com/office/drawing/2014/main" id="{A599AF7C-8D7E-4D1B-AB28-587084B3DEF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12" name="TextBox 2">
            <a:extLst>
              <a:ext uri="{FF2B5EF4-FFF2-40B4-BE49-F238E27FC236}">
                <a16:creationId xmlns:a16="http://schemas.microsoft.com/office/drawing/2014/main" id="{689A1853-928F-4525-B3E4-E2E78566978A}"/>
              </a:ext>
            </a:extLst>
          </p:cNvPr>
          <p:cNvGraphicFramePr/>
          <p:nvPr>
            <p:extLst>
              <p:ext uri="{D42A27DB-BD31-4B8C-83A1-F6EECF244321}">
                <p14:modId xmlns:p14="http://schemas.microsoft.com/office/powerpoint/2010/main" val="4087720441"/>
              </p:ext>
            </p:extLst>
          </p:nvPr>
        </p:nvGraphicFramePr>
        <p:xfrm>
          <a:off x="1136347" y="803275"/>
          <a:ext cx="5913437" cy="52514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41070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826" y="879334"/>
            <a:ext cx="9603275" cy="1049235"/>
          </a:xfrm>
        </p:spPr>
        <p:txBody>
          <a:bodyPr/>
          <a:lstStyle/>
          <a:p>
            <a:pPr algn="ctr"/>
            <a:r>
              <a:rPr lang="en-US" dirty="0">
                <a:solidFill>
                  <a:srgbClr val="002060"/>
                </a:solidFill>
              </a:rPr>
              <a:t>RDD and SPARK DATAFRAME </a:t>
            </a:r>
          </a:p>
        </p:txBody>
      </p:sp>
      <p:sp>
        <p:nvSpPr>
          <p:cNvPr id="3" name="Content Placeholder 2"/>
          <p:cNvSpPr>
            <a:spLocks noGrp="1"/>
          </p:cNvSpPr>
          <p:nvPr>
            <p:ph idx="1"/>
          </p:nvPr>
        </p:nvSpPr>
        <p:spPr>
          <a:xfrm>
            <a:off x="1016001" y="2015732"/>
            <a:ext cx="10038854" cy="3450613"/>
          </a:xfrm>
        </p:spPr>
        <p:txBody>
          <a:bodyPr>
            <a:normAutofit/>
          </a:bodyPr>
          <a:lstStyle/>
          <a:p>
            <a:r>
              <a:rPr lang="en-US" dirty="0">
                <a:solidFill>
                  <a:srgbClr val="0000FF"/>
                </a:solidFill>
              </a:rPr>
              <a:t>Spark Data frame holds data in column and row format</a:t>
            </a:r>
          </a:p>
          <a:p>
            <a:r>
              <a:rPr lang="en-US" dirty="0">
                <a:solidFill>
                  <a:srgbClr val="0000FF"/>
                </a:solidFill>
              </a:rPr>
              <a:t>Column represents feature or variable</a:t>
            </a:r>
          </a:p>
          <a:p>
            <a:r>
              <a:rPr lang="en-US" dirty="0">
                <a:solidFill>
                  <a:srgbClr val="0000FF"/>
                </a:solidFill>
              </a:rPr>
              <a:t>A row represents an individual datapoint</a:t>
            </a:r>
          </a:p>
          <a:p>
            <a:r>
              <a:rPr lang="en-US" dirty="0">
                <a:solidFill>
                  <a:srgbClr val="0000FF"/>
                </a:solidFill>
              </a:rPr>
              <a:t>Spark started with RDD but Spark 2 and higher uses data frame syntax which is much easier to work with</a:t>
            </a:r>
          </a:p>
          <a:p>
            <a:r>
              <a:rPr lang="en-US" dirty="0" err="1">
                <a:solidFill>
                  <a:srgbClr val="0000FF"/>
                </a:solidFill>
              </a:rPr>
              <a:t>Dataframes</a:t>
            </a:r>
            <a:r>
              <a:rPr lang="en-US" dirty="0">
                <a:solidFill>
                  <a:srgbClr val="0000FF"/>
                </a:solidFill>
              </a:rPr>
              <a:t> used to apply transformations</a:t>
            </a:r>
          </a:p>
          <a:p>
            <a:r>
              <a:rPr lang="en-US" dirty="0">
                <a:solidFill>
                  <a:srgbClr val="0000FF"/>
                </a:solidFill>
              </a:rPr>
              <a:t>Results of the transformations can be display using shown or collected</a:t>
            </a:r>
          </a:p>
          <a:p>
            <a:endParaRPr lang="en-US" dirty="0"/>
          </a:p>
        </p:txBody>
      </p:sp>
      <p:sp>
        <p:nvSpPr>
          <p:cNvPr id="4" name="TextBox 3">
            <a:extLst>
              <a:ext uri="{FF2B5EF4-FFF2-40B4-BE49-F238E27FC236}">
                <a16:creationId xmlns:a16="http://schemas.microsoft.com/office/drawing/2014/main" id="{891A81B9-A1BD-4AE6-86B2-29DF222BB5AE}"/>
              </a:ext>
            </a:extLst>
          </p:cNvPr>
          <p:cNvSpPr txBox="1"/>
          <p:nvPr/>
        </p:nvSpPr>
        <p:spPr>
          <a:xfrm>
            <a:off x="6773694" y="5393688"/>
            <a:ext cx="5418306" cy="523220"/>
          </a:xfrm>
          <a:prstGeom prst="rect">
            <a:avLst/>
          </a:prstGeom>
          <a:noFill/>
        </p:spPr>
        <p:txBody>
          <a:bodyPr wrap="square" rtlCol="0">
            <a:spAutoFit/>
          </a:bodyPr>
          <a:lstStyle/>
          <a:p>
            <a:r>
              <a:rPr lang="en-US" sz="2800" i="1" dirty="0">
                <a:solidFill>
                  <a:srgbClr val="FF0000"/>
                </a:solidFill>
              </a:rPr>
              <a:t>Let’s start coding….</a:t>
            </a:r>
          </a:p>
        </p:txBody>
      </p:sp>
    </p:spTree>
    <p:extLst>
      <p:ext uri="{BB962C8B-B14F-4D97-AF65-F5344CB8AC3E}">
        <p14:creationId xmlns:p14="http://schemas.microsoft.com/office/powerpoint/2010/main" val="2019800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826" y="879334"/>
            <a:ext cx="9603275" cy="1049235"/>
          </a:xfrm>
        </p:spPr>
        <p:txBody>
          <a:bodyPr/>
          <a:lstStyle/>
          <a:p>
            <a:pPr algn="ctr"/>
            <a:r>
              <a:rPr lang="en-US" dirty="0">
                <a:solidFill>
                  <a:srgbClr val="002060"/>
                </a:solidFill>
              </a:rPr>
              <a:t>PANDAS DATAFRAME</a:t>
            </a:r>
          </a:p>
        </p:txBody>
      </p:sp>
      <p:sp>
        <p:nvSpPr>
          <p:cNvPr id="3" name="Content Placeholder 2"/>
          <p:cNvSpPr>
            <a:spLocks noGrp="1"/>
          </p:cNvSpPr>
          <p:nvPr>
            <p:ph idx="1"/>
          </p:nvPr>
        </p:nvSpPr>
        <p:spPr>
          <a:xfrm>
            <a:off x="1016001" y="2015733"/>
            <a:ext cx="10038854" cy="447052"/>
          </a:xfrm>
        </p:spPr>
        <p:txBody>
          <a:bodyPr>
            <a:normAutofit/>
          </a:bodyPr>
          <a:lstStyle/>
          <a:p>
            <a:pPr marL="0" indent="0" algn="ctr">
              <a:buNone/>
            </a:pPr>
            <a:r>
              <a:rPr lang="en-US" dirty="0"/>
              <a:t>A 2- dimensional data structure aligned in a tabular fashion in rows and columns</a:t>
            </a:r>
          </a:p>
        </p:txBody>
      </p:sp>
      <p:graphicFrame>
        <p:nvGraphicFramePr>
          <p:cNvPr id="5" name="Table 5">
            <a:extLst>
              <a:ext uri="{FF2B5EF4-FFF2-40B4-BE49-F238E27FC236}">
                <a16:creationId xmlns:a16="http://schemas.microsoft.com/office/drawing/2014/main" id="{F9FF2F99-A977-4DF9-AED9-817BB48F5F04}"/>
              </a:ext>
            </a:extLst>
          </p:cNvPr>
          <p:cNvGraphicFramePr>
            <a:graphicFrameLocks noGrp="1"/>
          </p:cNvGraphicFramePr>
          <p:nvPr>
            <p:extLst>
              <p:ext uri="{D42A27DB-BD31-4B8C-83A1-F6EECF244321}">
                <p14:modId xmlns:p14="http://schemas.microsoft.com/office/powerpoint/2010/main" val="2664011108"/>
              </p:ext>
            </p:extLst>
          </p:nvPr>
        </p:nvGraphicFramePr>
        <p:xfrm>
          <a:off x="1836928" y="2865458"/>
          <a:ext cx="8127999" cy="2108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87426014"/>
                    </a:ext>
                  </a:extLst>
                </a:gridCol>
                <a:gridCol w="2709333">
                  <a:extLst>
                    <a:ext uri="{9D8B030D-6E8A-4147-A177-3AD203B41FA5}">
                      <a16:colId xmlns:a16="http://schemas.microsoft.com/office/drawing/2014/main" val="2179908428"/>
                    </a:ext>
                  </a:extLst>
                </a:gridCol>
                <a:gridCol w="2709333">
                  <a:extLst>
                    <a:ext uri="{9D8B030D-6E8A-4147-A177-3AD203B41FA5}">
                      <a16:colId xmlns:a16="http://schemas.microsoft.com/office/drawing/2014/main" val="2961577859"/>
                    </a:ext>
                  </a:extLst>
                </a:gridCol>
              </a:tblGrid>
              <a:tr h="421776">
                <a:tc>
                  <a:txBody>
                    <a:bodyPr/>
                    <a:lstStyle/>
                    <a:p>
                      <a:pPr algn="ctr"/>
                      <a:r>
                        <a:rPr lang="en-US" dirty="0"/>
                        <a:t>Registration</a:t>
                      </a:r>
                    </a:p>
                  </a:txBody>
                  <a:tcPr/>
                </a:tc>
                <a:tc>
                  <a:txBody>
                    <a:bodyPr/>
                    <a:lstStyle/>
                    <a:p>
                      <a:pPr algn="ctr"/>
                      <a:r>
                        <a:rPr lang="en-US" dirty="0"/>
                        <a:t>Name</a:t>
                      </a:r>
                    </a:p>
                  </a:txBody>
                  <a:tcPr/>
                </a:tc>
                <a:tc>
                  <a:txBody>
                    <a:bodyPr/>
                    <a:lstStyle/>
                    <a:p>
                      <a:pPr algn="ctr"/>
                      <a:r>
                        <a:rPr lang="en-US" dirty="0"/>
                        <a:t>Marks</a:t>
                      </a:r>
                    </a:p>
                  </a:txBody>
                  <a:tcPr/>
                </a:tc>
                <a:extLst>
                  <a:ext uri="{0D108BD9-81ED-4DB2-BD59-A6C34878D82A}">
                    <a16:rowId xmlns:a16="http://schemas.microsoft.com/office/drawing/2014/main" val="3058781262"/>
                  </a:ext>
                </a:extLst>
              </a:tr>
              <a:tr h="421776">
                <a:tc>
                  <a:txBody>
                    <a:bodyPr/>
                    <a:lstStyle/>
                    <a:p>
                      <a:pPr algn="ctr"/>
                      <a:r>
                        <a:rPr lang="en-US" dirty="0"/>
                        <a:t>11010110</a:t>
                      </a:r>
                    </a:p>
                  </a:txBody>
                  <a:tcPr/>
                </a:tc>
                <a:tc>
                  <a:txBody>
                    <a:bodyPr/>
                    <a:lstStyle/>
                    <a:p>
                      <a:pPr algn="ctr"/>
                      <a:r>
                        <a:rPr lang="en-US" dirty="0"/>
                        <a:t>Steve</a:t>
                      </a:r>
                    </a:p>
                  </a:txBody>
                  <a:tcPr/>
                </a:tc>
                <a:tc>
                  <a:txBody>
                    <a:bodyPr/>
                    <a:lstStyle/>
                    <a:p>
                      <a:pPr algn="ctr"/>
                      <a:r>
                        <a:rPr lang="en-US" dirty="0"/>
                        <a:t>87</a:t>
                      </a:r>
                    </a:p>
                  </a:txBody>
                  <a:tcPr/>
                </a:tc>
                <a:extLst>
                  <a:ext uri="{0D108BD9-81ED-4DB2-BD59-A6C34878D82A}">
                    <a16:rowId xmlns:a16="http://schemas.microsoft.com/office/drawing/2014/main" val="1263892448"/>
                  </a:ext>
                </a:extLst>
              </a:tr>
              <a:tr h="4217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11010110</a:t>
                      </a:r>
                    </a:p>
                  </a:txBody>
                  <a:tcPr/>
                </a:tc>
                <a:tc>
                  <a:txBody>
                    <a:bodyPr/>
                    <a:lstStyle/>
                    <a:p>
                      <a:pPr algn="ctr"/>
                      <a:r>
                        <a:rPr lang="en-US" dirty="0"/>
                        <a:t>Jose</a:t>
                      </a:r>
                    </a:p>
                  </a:txBody>
                  <a:tcPr/>
                </a:tc>
                <a:tc>
                  <a:txBody>
                    <a:bodyPr/>
                    <a:lstStyle/>
                    <a:p>
                      <a:pPr algn="ctr"/>
                      <a:r>
                        <a:rPr lang="en-US" dirty="0"/>
                        <a:t>90</a:t>
                      </a:r>
                    </a:p>
                  </a:txBody>
                  <a:tcPr/>
                </a:tc>
                <a:extLst>
                  <a:ext uri="{0D108BD9-81ED-4DB2-BD59-A6C34878D82A}">
                    <a16:rowId xmlns:a16="http://schemas.microsoft.com/office/drawing/2014/main" val="191294298"/>
                  </a:ext>
                </a:extLst>
              </a:tr>
              <a:tr h="4217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11010110</a:t>
                      </a:r>
                    </a:p>
                  </a:txBody>
                  <a:tcPr/>
                </a:tc>
                <a:tc>
                  <a:txBody>
                    <a:bodyPr/>
                    <a:lstStyle/>
                    <a:p>
                      <a:pPr algn="ctr"/>
                      <a:r>
                        <a:rPr lang="en-US" dirty="0"/>
                        <a:t>Patty</a:t>
                      </a:r>
                    </a:p>
                  </a:txBody>
                  <a:tcPr/>
                </a:tc>
                <a:tc>
                  <a:txBody>
                    <a:bodyPr/>
                    <a:lstStyle/>
                    <a:p>
                      <a:pPr algn="ctr"/>
                      <a:r>
                        <a:rPr lang="en-US" dirty="0"/>
                        <a:t>72</a:t>
                      </a:r>
                    </a:p>
                  </a:txBody>
                  <a:tcPr/>
                </a:tc>
                <a:extLst>
                  <a:ext uri="{0D108BD9-81ED-4DB2-BD59-A6C34878D82A}">
                    <a16:rowId xmlns:a16="http://schemas.microsoft.com/office/drawing/2014/main" val="3110120208"/>
                  </a:ext>
                </a:extLst>
              </a:tr>
              <a:tr h="4217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11010110</a:t>
                      </a:r>
                    </a:p>
                  </a:txBody>
                  <a:tcPr/>
                </a:tc>
                <a:tc>
                  <a:txBody>
                    <a:bodyPr/>
                    <a:lstStyle/>
                    <a:p>
                      <a:pPr algn="ctr"/>
                      <a:r>
                        <a:rPr lang="en-US" dirty="0"/>
                        <a:t>Vin</a:t>
                      </a:r>
                    </a:p>
                  </a:txBody>
                  <a:tcPr/>
                </a:tc>
                <a:tc>
                  <a:txBody>
                    <a:bodyPr/>
                    <a:lstStyle/>
                    <a:p>
                      <a:pPr algn="ctr"/>
                      <a:r>
                        <a:rPr lang="en-US" dirty="0"/>
                        <a:t>85</a:t>
                      </a:r>
                    </a:p>
                  </a:txBody>
                  <a:tcPr/>
                </a:tc>
                <a:extLst>
                  <a:ext uri="{0D108BD9-81ED-4DB2-BD59-A6C34878D82A}">
                    <a16:rowId xmlns:a16="http://schemas.microsoft.com/office/drawing/2014/main" val="18289903"/>
                  </a:ext>
                </a:extLst>
              </a:tr>
            </a:tbl>
          </a:graphicData>
        </a:graphic>
      </p:graphicFrame>
    </p:spTree>
    <p:extLst>
      <p:ext uri="{BB962C8B-B14F-4D97-AF65-F5344CB8AC3E}">
        <p14:creationId xmlns:p14="http://schemas.microsoft.com/office/powerpoint/2010/main" val="804765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5072-C820-4493-8C81-831B49F86180}"/>
              </a:ext>
            </a:extLst>
          </p:cNvPr>
          <p:cNvSpPr>
            <a:spLocks noGrp="1"/>
          </p:cNvSpPr>
          <p:nvPr>
            <p:ph type="title"/>
          </p:nvPr>
        </p:nvSpPr>
        <p:spPr/>
        <p:txBody>
          <a:bodyPr/>
          <a:lstStyle/>
          <a:p>
            <a:pPr algn="ctr"/>
            <a:r>
              <a:rPr lang="en-US" dirty="0">
                <a:solidFill>
                  <a:srgbClr val="002060"/>
                </a:solidFill>
              </a:rPr>
              <a:t>NUMPY ARRAY</a:t>
            </a:r>
            <a:endParaRPr lang="en-US" b="1" dirty="0">
              <a:solidFill>
                <a:srgbClr val="0000FF"/>
              </a:solidFill>
            </a:endParaRPr>
          </a:p>
        </p:txBody>
      </p:sp>
      <p:sp>
        <p:nvSpPr>
          <p:cNvPr id="3" name="Content Placeholder 2">
            <a:extLst>
              <a:ext uri="{FF2B5EF4-FFF2-40B4-BE49-F238E27FC236}">
                <a16:creationId xmlns:a16="http://schemas.microsoft.com/office/drawing/2014/main" id="{1EC26A7F-D1CF-4DEC-B219-8D7992466377}"/>
              </a:ext>
            </a:extLst>
          </p:cNvPr>
          <p:cNvSpPr>
            <a:spLocks noGrp="1"/>
          </p:cNvSpPr>
          <p:nvPr>
            <p:ph idx="1"/>
          </p:nvPr>
        </p:nvSpPr>
        <p:spPr/>
        <p:txBody>
          <a:bodyPr/>
          <a:lstStyle/>
          <a:p>
            <a:r>
              <a:rPr lang="en-US" dirty="0">
                <a:solidFill>
                  <a:srgbClr val="0000FF"/>
                </a:solidFill>
              </a:rPr>
              <a:t>NumPy or Numerical Python helps with computing large sets of numerical data where python lists fail. </a:t>
            </a:r>
          </a:p>
          <a:p>
            <a:pPr marL="0" indent="0">
              <a:buNone/>
            </a:pPr>
            <a:endParaRPr lang="en-US" dirty="0">
              <a:solidFill>
                <a:srgbClr val="0000FF"/>
              </a:solidFill>
            </a:endParaRPr>
          </a:p>
          <a:p>
            <a:r>
              <a:rPr lang="en-US" dirty="0">
                <a:solidFill>
                  <a:srgbClr val="0000FF"/>
                </a:solidFill>
              </a:rPr>
              <a:t>In </a:t>
            </a:r>
            <a:r>
              <a:rPr lang="en-US" dirty="0" err="1">
                <a:solidFill>
                  <a:srgbClr val="0000FF"/>
                </a:solidFill>
              </a:rPr>
              <a:t>numpy</a:t>
            </a:r>
            <a:r>
              <a:rPr lang="en-US" dirty="0">
                <a:solidFill>
                  <a:srgbClr val="0000FF"/>
                </a:solidFill>
              </a:rPr>
              <a:t> arrays all the elements are of the same type and are fast and efficient</a:t>
            </a:r>
          </a:p>
          <a:p>
            <a:endParaRPr lang="en-US" dirty="0">
              <a:solidFill>
                <a:srgbClr val="0000FF"/>
              </a:solidFill>
            </a:endParaRPr>
          </a:p>
          <a:p>
            <a:r>
              <a:rPr lang="en-US" dirty="0">
                <a:solidFill>
                  <a:srgbClr val="0000FF"/>
                </a:solidFill>
              </a:rPr>
              <a:t>Pandas is built on NumPy</a:t>
            </a:r>
          </a:p>
        </p:txBody>
      </p:sp>
    </p:spTree>
    <p:extLst>
      <p:ext uri="{BB962C8B-B14F-4D97-AF65-F5344CB8AC3E}">
        <p14:creationId xmlns:p14="http://schemas.microsoft.com/office/powerpoint/2010/main" val="356700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940" y="749783"/>
            <a:ext cx="8440615" cy="1055077"/>
          </a:xfrm>
        </p:spPr>
        <p:txBody>
          <a:bodyPr/>
          <a:lstStyle/>
          <a:p>
            <a:pPr algn="ctr"/>
            <a:r>
              <a:rPr lang="en-US" dirty="0">
                <a:solidFill>
                  <a:srgbClr val="002060"/>
                </a:solidFill>
              </a:rPr>
              <a:t>CONCEPT OF HADOOP</a:t>
            </a:r>
          </a:p>
        </p:txBody>
      </p:sp>
      <p:pic>
        <p:nvPicPr>
          <p:cNvPr id="4" name="Picture 3" descr="A picture containing drawing&#10;&#10;Description automatically generated">
            <a:extLst>
              <a:ext uri="{FF2B5EF4-FFF2-40B4-BE49-F238E27FC236}">
                <a16:creationId xmlns:a16="http://schemas.microsoft.com/office/drawing/2014/main" id="{94EEDA6C-A53D-4ECE-90D4-1A5C522A3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980" y="1885218"/>
            <a:ext cx="1912327" cy="1414096"/>
          </a:xfrm>
          <a:prstGeom prst="rect">
            <a:avLst/>
          </a:prstGeom>
        </p:spPr>
      </p:pic>
      <p:sp>
        <p:nvSpPr>
          <p:cNvPr id="11" name="Rectangle 10">
            <a:extLst>
              <a:ext uri="{FF2B5EF4-FFF2-40B4-BE49-F238E27FC236}">
                <a16:creationId xmlns:a16="http://schemas.microsoft.com/office/drawing/2014/main" id="{F6A1D233-CA52-4D66-8568-0AF6A8B67DFE}"/>
              </a:ext>
            </a:extLst>
          </p:cNvPr>
          <p:cNvSpPr/>
          <p:nvPr/>
        </p:nvSpPr>
        <p:spPr>
          <a:xfrm>
            <a:off x="2615927" y="2081514"/>
            <a:ext cx="2143254" cy="1158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54" dirty="0">
                <a:solidFill>
                  <a:srgbClr val="FFFF00"/>
                </a:solidFill>
              </a:rPr>
              <a:t>OPEN SOURCE</a:t>
            </a:r>
          </a:p>
        </p:txBody>
      </p:sp>
      <p:sp>
        <p:nvSpPr>
          <p:cNvPr id="12" name="Rectangle 11">
            <a:extLst>
              <a:ext uri="{FF2B5EF4-FFF2-40B4-BE49-F238E27FC236}">
                <a16:creationId xmlns:a16="http://schemas.microsoft.com/office/drawing/2014/main" id="{4BE81A1C-842B-4275-B14E-088404787BB2}"/>
              </a:ext>
            </a:extLst>
          </p:cNvPr>
          <p:cNvSpPr/>
          <p:nvPr/>
        </p:nvSpPr>
        <p:spPr>
          <a:xfrm>
            <a:off x="7664523" y="2072755"/>
            <a:ext cx="2143254" cy="1158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54" dirty="0">
                <a:solidFill>
                  <a:srgbClr val="FFFF00"/>
                </a:solidFill>
              </a:rPr>
              <a:t>DISTRIBUTED STORAGE </a:t>
            </a:r>
          </a:p>
        </p:txBody>
      </p:sp>
      <p:sp>
        <p:nvSpPr>
          <p:cNvPr id="14" name="Rectangle 13">
            <a:extLst>
              <a:ext uri="{FF2B5EF4-FFF2-40B4-BE49-F238E27FC236}">
                <a16:creationId xmlns:a16="http://schemas.microsoft.com/office/drawing/2014/main" id="{0B1DDE6B-6266-4A8C-A4AF-1E59ED1E2B5D}"/>
              </a:ext>
            </a:extLst>
          </p:cNvPr>
          <p:cNvSpPr/>
          <p:nvPr/>
        </p:nvSpPr>
        <p:spPr>
          <a:xfrm>
            <a:off x="5521269" y="3814268"/>
            <a:ext cx="2143254" cy="1158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54" dirty="0">
                <a:solidFill>
                  <a:srgbClr val="FFFF00"/>
                </a:solidFill>
              </a:rPr>
              <a:t>LARGE DATA SETS</a:t>
            </a:r>
          </a:p>
        </p:txBody>
      </p:sp>
      <p:sp>
        <p:nvSpPr>
          <p:cNvPr id="16" name="Rectangle 15">
            <a:extLst>
              <a:ext uri="{FF2B5EF4-FFF2-40B4-BE49-F238E27FC236}">
                <a16:creationId xmlns:a16="http://schemas.microsoft.com/office/drawing/2014/main" id="{10B256F7-5C07-4B43-BA34-7D09A0409549}"/>
              </a:ext>
            </a:extLst>
          </p:cNvPr>
          <p:cNvSpPr/>
          <p:nvPr/>
        </p:nvSpPr>
        <p:spPr>
          <a:xfrm>
            <a:off x="5204726" y="2040053"/>
            <a:ext cx="2143254" cy="1158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54" dirty="0">
                <a:solidFill>
                  <a:srgbClr val="FFFF00"/>
                </a:solidFill>
              </a:rPr>
              <a:t>SOFTWARE PLATFORM</a:t>
            </a:r>
          </a:p>
        </p:txBody>
      </p:sp>
      <p:sp>
        <p:nvSpPr>
          <p:cNvPr id="22" name="Rectangle 21">
            <a:extLst>
              <a:ext uri="{FF2B5EF4-FFF2-40B4-BE49-F238E27FC236}">
                <a16:creationId xmlns:a16="http://schemas.microsoft.com/office/drawing/2014/main" id="{F247098D-9951-434B-ADE1-8014BEA14AF5}"/>
              </a:ext>
            </a:extLst>
          </p:cNvPr>
          <p:cNvSpPr/>
          <p:nvPr/>
        </p:nvSpPr>
        <p:spPr>
          <a:xfrm>
            <a:off x="2615927" y="3833361"/>
            <a:ext cx="2143254" cy="1158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54" dirty="0">
                <a:solidFill>
                  <a:srgbClr val="FFFF00"/>
                </a:solidFill>
              </a:rPr>
              <a:t>DISTRIBUTED PROCESSING</a:t>
            </a:r>
          </a:p>
        </p:txBody>
      </p:sp>
      <p:sp>
        <p:nvSpPr>
          <p:cNvPr id="25" name="Rectangle 24">
            <a:extLst>
              <a:ext uri="{FF2B5EF4-FFF2-40B4-BE49-F238E27FC236}">
                <a16:creationId xmlns:a16="http://schemas.microsoft.com/office/drawing/2014/main" id="{572D0D2F-5574-4A64-9187-8A7159E1746E}"/>
              </a:ext>
            </a:extLst>
          </p:cNvPr>
          <p:cNvSpPr/>
          <p:nvPr/>
        </p:nvSpPr>
        <p:spPr>
          <a:xfrm>
            <a:off x="7947256" y="3833360"/>
            <a:ext cx="2143254" cy="1158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54" dirty="0">
                <a:solidFill>
                  <a:srgbClr val="FFFF00"/>
                </a:solidFill>
              </a:rPr>
              <a:t>COMPUTER CLUSTERS</a:t>
            </a:r>
          </a:p>
        </p:txBody>
      </p:sp>
    </p:spTree>
    <p:extLst>
      <p:ext uri="{BB962C8B-B14F-4D97-AF65-F5344CB8AC3E}">
        <p14:creationId xmlns:p14="http://schemas.microsoft.com/office/powerpoint/2010/main" val="190925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01282 0.06944 L 0.01282 0.06944 C 0.0179 0.0699 0.02297 0.07013 0.02818 0.07106 C 0.03032 0.07129 0.03232 0.07222 0.03446 0.07245 C 0.0414 0.07337 0.04834 0.07361 0.05529 0.07407 C 0.05716 0.07453 0.05889 0.07546 0.06076 0.07569 L 0.09789 0.07893 C 0.11472 0.07824 0.13168 0.0787 0.1485 0.07731 C 0.14944 0.07708 0.14971 0.075 0.15037 0.07407 C 0.15264 0.07083 0.15759 0.06481 0.15759 0.06481 C 0.15785 0.06319 0.15785 0.06111 0.15852 0.05995 C 0.15919 0.05879 0.16039 0.05925 0.16119 0.05833 C 0.16199 0.05763 0.16239 0.05625 0.16306 0.05532 C 0.16547 0.04236 0.16133 0.06273 0.1676 0.0412 C 0.16814 0.03912 0.16867 0.0368 0.16934 0.03495 C 0.17014 0.03263 0.17134 0.03078 0.17201 0.0287 C 0.17348 0.02453 0.17575 0.01597 0.17575 0.01597 C 0.17602 0.01342 0.17628 0.01087 0.17655 0.0081 C 0.17829 -0.00371 0.17668 0.0118 0.17842 -0.00278 C 0.18002 -0.01667 0.17842 -0.00764 0.18029 -0.0169 C 0.17989 -0.03681 0.17989 -0.05672 0.17935 -0.07663 C 0.17922 -0.07825 0.17869 -0.07963 0.17842 -0.08125 C 0.17802 -0.08334 0.17789 -0.08542 0.17748 -0.0875 C 0.17561 -0.09653 0.17655 -0.09121 0.17388 -0.097 C 0.16934 -0.10672 0.17535 -0.09607 0.16934 -0.10788 C 0.16827 -0.11019 0.1668 -0.11181 0.16573 -0.11413 C 0.16493 -0.11598 0.16466 -0.11852 0.16386 -0.12038 C 0.1632 -0.12269 0.16213 -0.12454 0.16119 -0.12663 C 0.16052 -0.12825 0.16012 -0.1301 0.15946 -0.13149 C 0.15839 -0.13334 0.15692 -0.1345 0.15572 -0.13612 C 0.15478 -0.1375 0.15411 -0.13959 0.15305 -0.14075 C 0.15078 -0.14329 0.1481 -0.14445 0.14583 -0.14723 C 0.1449 -0.14815 0.1441 -0.14931 0.14316 -0.15024 C 0.14223 -0.15093 0.14129 -0.15116 0.14036 -0.15186 C 0.13916 -0.15278 0.13795 -0.15394 0.13675 -0.15487 C 0.13595 -0.15556 0.13488 -0.15579 0.13408 -0.15649 C 0.12754 -0.16227 0.13568 -0.15741 0.12767 -0.16274 C 0.12594 -0.16413 0.12393 -0.16436 0.12233 -0.16598 C 0.12113 -0.1669 0.11993 -0.16829 0.11872 -0.16899 C 0.11725 -0.16991 0.11565 -0.16991 0.11418 -0.17061 C 0.1015 -0.17663 0.11525 -0.17153 0.10417 -0.17524 C 0.09215 -0.17477 0.08 -0.17477 0.06798 -0.17385 C 0.06704 -0.17362 0.06624 -0.17269 0.06531 -0.17223 C 0.0641 -0.17153 0.06277 -0.1713 0.0617 -0.17061 C 0.06076 -0.17014 0.05983 -0.16945 0.05889 -0.16899 C 0.05743 -0.16852 0.05582 -0.16806 0.05435 -0.1676 C 0.05008 -0.16575 0.05315 -0.16575 0.04808 -0.16436 C 0.04567 -0.16366 0.04327 -0.16343 0.04087 -0.16274 C 0.03993 -0.16227 0.039 -0.16158 0.03806 -0.16135 C 0.03486 -0.16042 0.02484 -0.15996 0.02818 -0.15973 C 0.03873 -0.1588 0.04928 -0.15973 0.05983 -0.15973 " pathEditMode="relative" ptsTypes="AAAAAAAAAAAAAAAAAAAAAAAAAAAAAAAAAAAAAAAAAAAAAAAAAA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P spid="22" grpId="0" animBg="1"/>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533" y="1991348"/>
            <a:ext cx="2727813" cy="1117362"/>
          </a:xfrm>
        </p:spPr>
        <p:txBody>
          <a:bodyPr vert="horz" lIns="91440" tIns="45720" rIns="91440" bIns="45720" rtlCol="0" anchor="t">
            <a:normAutofit/>
          </a:bodyPr>
          <a:lstStyle/>
          <a:p>
            <a:pPr algn="ctr"/>
            <a:r>
              <a:rPr lang="en-US" sz="3200" b="0" i="0" kern="1200" cap="all" dirty="0">
                <a:solidFill>
                  <a:srgbClr val="FFFFFF"/>
                </a:solidFill>
                <a:effectLst/>
                <a:latin typeface="+mj-lt"/>
                <a:ea typeface="+mj-ea"/>
                <a:cs typeface="+mj-cs"/>
              </a:rPr>
              <a:t>IN a </a:t>
            </a:r>
            <a:r>
              <a:rPr lang="en-US" sz="3200" b="0" i="0" kern="1200" cap="all" dirty="0" err="1">
                <a:solidFill>
                  <a:srgbClr val="FFFFFF"/>
                </a:solidFill>
                <a:effectLst/>
                <a:latin typeface="+mj-lt"/>
                <a:ea typeface="+mj-ea"/>
                <a:cs typeface="+mj-cs"/>
              </a:rPr>
              <a:t>nutsheLL</a:t>
            </a:r>
            <a:endParaRPr lang="en-US" sz="3200" b="0" i="0" kern="1200" cap="all" dirty="0">
              <a:solidFill>
                <a:srgbClr val="FFFFFF"/>
              </a:solidFill>
              <a:effectLst/>
              <a:latin typeface="+mj-lt"/>
              <a:ea typeface="+mj-ea"/>
              <a:cs typeface="+mj-cs"/>
            </a:endParaRPr>
          </a:p>
        </p:txBody>
      </p:sp>
      <p:sp>
        <p:nvSpPr>
          <p:cNvPr id="3" name="Rectangle 2">
            <a:extLst>
              <a:ext uri="{FF2B5EF4-FFF2-40B4-BE49-F238E27FC236}">
                <a16:creationId xmlns:a16="http://schemas.microsoft.com/office/drawing/2014/main" id="{0C0C25DE-A0AB-A94D-A0FA-2F936D4BAF6C}"/>
              </a:ext>
            </a:extLst>
          </p:cNvPr>
          <p:cNvSpPr/>
          <p:nvPr/>
        </p:nvSpPr>
        <p:spPr>
          <a:xfrm>
            <a:off x="4705594" y="885825"/>
            <a:ext cx="6960037" cy="5270717"/>
          </a:xfrm>
          <a:prstGeom prst="rect">
            <a:avLst/>
          </a:prstGeom>
        </p:spPr>
        <p:txBody>
          <a:bodyPr vert="horz" lIns="91440" tIns="45720" rIns="91440" bIns="45720" rtlCol="0" anchor="t">
            <a:normAutofit/>
          </a:bodyPr>
          <a:lstStyle/>
          <a:p>
            <a:pPr indent="-228600" algn="just" defTabSz="914400">
              <a:lnSpc>
                <a:spcPct val="120000"/>
              </a:lnSpc>
              <a:spcAft>
                <a:spcPts val="600"/>
              </a:spcAft>
              <a:buClr>
                <a:schemeClr val="accent1"/>
              </a:buClr>
              <a:buSzPct val="100000"/>
              <a:buFont typeface="Arial" panose="020B0604020202020204" pitchFamily="34" charset="0"/>
              <a:buChar char="•"/>
            </a:pPr>
            <a:endParaRPr lang="en-US" sz="2400" kern="1200" dirty="0">
              <a:solidFill>
                <a:schemeClr val="tx1"/>
              </a:solidFill>
              <a:effectLst/>
              <a:latin typeface="Cambria" panose="02040503050406030204" pitchFamily="18" charset="0"/>
            </a:endParaRPr>
          </a:p>
          <a:p>
            <a:pPr indent="-228600" algn="just" defTabSz="914400">
              <a:lnSpc>
                <a:spcPct val="120000"/>
              </a:lnSpc>
              <a:spcAft>
                <a:spcPts val="600"/>
              </a:spcAft>
              <a:buClr>
                <a:schemeClr val="accent1"/>
              </a:buClr>
              <a:buSzPct val="100000"/>
              <a:buFont typeface="Arial" panose="020B0604020202020204" pitchFamily="34" charset="0"/>
              <a:buChar char="•"/>
            </a:pPr>
            <a:r>
              <a:rPr lang="en-US" sz="2400" kern="1200" dirty="0">
                <a:solidFill>
                  <a:schemeClr val="tx1"/>
                </a:solidFill>
                <a:effectLst/>
                <a:latin typeface="Cambria" panose="02040503050406030204" pitchFamily="18" charset="0"/>
              </a:rPr>
              <a:t>Spark works on in memory processing and DAG</a:t>
            </a:r>
          </a:p>
          <a:p>
            <a:pPr algn="just" defTabSz="914400">
              <a:lnSpc>
                <a:spcPct val="120000"/>
              </a:lnSpc>
              <a:spcAft>
                <a:spcPts val="600"/>
              </a:spcAft>
              <a:buClr>
                <a:schemeClr val="accent1"/>
              </a:buClr>
              <a:buSzPct val="100000"/>
            </a:pPr>
            <a:r>
              <a:rPr lang="en-US" sz="2400" dirty="0">
                <a:latin typeface="Cambria" panose="02040503050406030204" pitchFamily="18" charset="0"/>
              </a:rPr>
              <a:t>w</a:t>
            </a:r>
            <a:r>
              <a:rPr lang="en-US" sz="2400" kern="1200" dirty="0">
                <a:solidFill>
                  <a:schemeClr val="tx1"/>
                </a:solidFill>
                <a:effectLst/>
                <a:latin typeface="Cambria" panose="02040503050406030204" pitchFamily="18" charset="0"/>
              </a:rPr>
              <a:t>hile MapReduce involves more reading and writing from disk.</a:t>
            </a:r>
          </a:p>
          <a:p>
            <a:pPr marL="342900" indent="-342900" algn="just" defTabSz="914400">
              <a:lnSpc>
                <a:spcPct val="120000"/>
              </a:lnSpc>
              <a:spcAft>
                <a:spcPts val="600"/>
              </a:spcAft>
              <a:buClr>
                <a:schemeClr val="accent1"/>
              </a:buClr>
              <a:buSzPct val="100000"/>
              <a:buFont typeface="Arial" panose="020B0604020202020204" pitchFamily="34" charset="0"/>
              <a:buChar char="•"/>
            </a:pPr>
            <a:r>
              <a:rPr lang="en-US" sz="2400" dirty="0">
                <a:latin typeface="Cambria" panose="02040503050406030204" pitchFamily="18" charset="0"/>
              </a:rPr>
              <a:t>Fast and efficient </a:t>
            </a:r>
            <a:endParaRPr lang="en-US" sz="2400" kern="1200" dirty="0">
              <a:solidFill>
                <a:schemeClr val="tx1"/>
              </a:solidFill>
              <a:effectLst/>
              <a:latin typeface="Cambria" panose="02040503050406030204" pitchFamily="18" charset="0"/>
            </a:endParaRPr>
          </a:p>
          <a:p>
            <a:pPr marL="342900" indent="-342900" algn="just" defTabSz="914400">
              <a:lnSpc>
                <a:spcPct val="120000"/>
              </a:lnSpc>
              <a:spcAft>
                <a:spcPts val="600"/>
              </a:spcAft>
              <a:buClr>
                <a:schemeClr val="accent1"/>
              </a:buClr>
              <a:buSzPct val="100000"/>
              <a:buFont typeface="Arial" panose="020B0604020202020204" pitchFamily="34" charset="0"/>
              <a:buChar char="•"/>
            </a:pPr>
            <a:r>
              <a:rPr lang="en-US" sz="2400" kern="1200" dirty="0">
                <a:solidFill>
                  <a:schemeClr val="tx1"/>
                </a:solidFill>
                <a:effectLst/>
                <a:latin typeface="Cambria" panose="02040503050406030204" pitchFamily="18" charset="0"/>
              </a:rPr>
              <a:t>Spark is Open source and constantly evolving and there is growing interest and contribution </a:t>
            </a:r>
          </a:p>
          <a:p>
            <a:pPr marL="342900" indent="-342900" algn="just" defTabSz="914400">
              <a:lnSpc>
                <a:spcPct val="120000"/>
              </a:lnSpc>
              <a:spcAft>
                <a:spcPts val="600"/>
              </a:spcAft>
              <a:buClr>
                <a:schemeClr val="accent1"/>
              </a:buClr>
              <a:buSzPct val="100000"/>
              <a:buFont typeface="Arial" panose="020B0604020202020204" pitchFamily="34" charset="0"/>
              <a:buChar char="•"/>
            </a:pPr>
            <a:r>
              <a:rPr lang="en-US" sz="2400" dirty="0">
                <a:latin typeface="Cambria" panose="02040503050406030204" pitchFamily="18" charset="0"/>
              </a:rPr>
              <a:t>It is a great option for transformation and analysis of big data (distributed operation)</a:t>
            </a:r>
          </a:p>
          <a:p>
            <a:pPr marL="342900" indent="-342900" algn="just" defTabSz="914400">
              <a:lnSpc>
                <a:spcPct val="120000"/>
              </a:lnSpc>
              <a:spcAft>
                <a:spcPts val="600"/>
              </a:spcAft>
              <a:buClr>
                <a:schemeClr val="accent1"/>
              </a:buClr>
              <a:buSzPct val="100000"/>
              <a:buFont typeface="Arial" panose="020B0604020202020204" pitchFamily="34" charset="0"/>
              <a:buChar char="•"/>
            </a:pPr>
            <a:endParaRPr lang="en-US" sz="2400" kern="1200" dirty="0">
              <a:solidFill>
                <a:schemeClr val="tx1"/>
              </a:solidFill>
              <a:effectLst/>
              <a:latin typeface="Cambria" panose="02040503050406030204" pitchFamily="18" charset="0"/>
            </a:endParaRPr>
          </a:p>
        </p:txBody>
      </p:sp>
    </p:spTree>
    <p:extLst>
      <p:ext uri="{BB962C8B-B14F-4D97-AF65-F5344CB8AC3E}">
        <p14:creationId xmlns:p14="http://schemas.microsoft.com/office/powerpoint/2010/main" val="602793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REferences</a:t>
            </a:r>
            <a:endParaRPr lang="en-US" dirty="0"/>
          </a:p>
        </p:txBody>
      </p:sp>
      <p:sp>
        <p:nvSpPr>
          <p:cNvPr id="3" name="Content Placeholder 2"/>
          <p:cNvSpPr>
            <a:spLocks noGrp="1"/>
          </p:cNvSpPr>
          <p:nvPr>
            <p:ph idx="1"/>
          </p:nvPr>
        </p:nvSpPr>
        <p:spPr/>
        <p:txBody>
          <a:bodyPr/>
          <a:lstStyle/>
          <a:p>
            <a:r>
              <a:rPr lang="en-US" dirty="0">
                <a:latin typeface="Cambria" panose="02040503050406030204" pitchFamily="18" charset="0"/>
                <a:hlinkClick r:id="rId2">
                  <a:extLst>
                    <a:ext uri="{A12FA001-AC4F-418D-AE19-62706E023703}">
                      <ahyp:hlinkClr xmlns:ahyp="http://schemas.microsoft.com/office/drawing/2018/hyperlinkcolor" val="tx"/>
                    </a:ext>
                  </a:extLst>
                </a:hlinkClick>
              </a:rPr>
              <a:t>http://static.googleusercontent.com/media/research.google.com/en/us/archive/mapreduce-osdi04.pdf</a:t>
            </a:r>
            <a:endParaRPr lang="en-US" dirty="0">
              <a:latin typeface="Cambria" panose="02040503050406030204" pitchFamily="18" charset="0"/>
            </a:endParaRPr>
          </a:p>
          <a:p>
            <a:r>
              <a:rPr lang="en-US" dirty="0">
                <a:latin typeface="Cambria" panose="02040503050406030204" pitchFamily="18" charset="0"/>
                <a:hlinkClick r:id="rId3">
                  <a:extLst>
                    <a:ext uri="{A12FA001-AC4F-418D-AE19-62706E023703}">
                      <ahyp:hlinkClr xmlns:ahyp="http://schemas.microsoft.com/office/drawing/2018/hyperlinkcolor" val="tx"/>
                    </a:ext>
                  </a:extLst>
                </a:hlinkClick>
              </a:rPr>
              <a:t>https://data-flair.training/blogs/apache-spark-ecosystem-components/</a:t>
            </a:r>
            <a:endParaRPr lang="en-US" dirty="0">
              <a:latin typeface="Cambria" panose="02040503050406030204" pitchFamily="18" charset="0"/>
            </a:endParaRPr>
          </a:p>
          <a:p>
            <a:r>
              <a:rPr lang="en-US" dirty="0">
                <a:latin typeface="Cambria" panose="02040503050406030204" pitchFamily="18" charset="0"/>
                <a:hlinkClick r:id="rId4">
                  <a:extLst>
                    <a:ext uri="{A12FA001-AC4F-418D-AE19-62706E023703}">
                      <ahyp:hlinkClr xmlns:ahyp="http://schemas.microsoft.com/office/drawing/2018/hyperlinkcolor" val="tx"/>
                    </a:ext>
                  </a:extLst>
                </a:hlinkClick>
              </a:rPr>
              <a:t>https://databricks.com/spark/</a:t>
            </a:r>
            <a:endParaRPr lang="en-US" dirty="0">
              <a:latin typeface="Cambria" panose="02040503050406030204" pitchFamily="18" charset="0"/>
            </a:endParaRPr>
          </a:p>
          <a:p>
            <a:r>
              <a:rPr lang="en-US" u="sng" dirty="0" err="1">
                <a:latin typeface="Cambria" panose="02040503050406030204" pitchFamily="18" charset="0"/>
              </a:rPr>
              <a:t>kdnuggets.com</a:t>
            </a:r>
            <a:r>
              <a:rPr lang="en-US" u="sng" dirty="0">
                <a:latin typeface="Cambria" panose="02040503050406030204" pitchFamily="18" charset="0"/>
              </a:rPr>
              <a:t>/2018/10/apache-spark-introduction-</a:t>
            </a:r>
            <a:r>
              <a:rPr lang="en-US" u="sng" dirty="0" err="1">
                <a:latin typeface="Cambria" panose="02040503050406030204" pitchFamily="18" charset="0"/>
              </a:rPr>
              <a:t>beginners.html</a:t>
            </a:r>
            <a:endParaRPr lang="en-US" u="sng" dirty="0">
              <a:latin typeface="Cambria" panose="02040503050406030204" pitchFamily="18" charset="0"/>
            </a:endParaRPr>
          </a:p>
          <a:p>
            <a:pPr marL="0" indent="0">
              <a:buNone/>
            </a:pPr>
            <a:endParaRPr lang="en-US" dirty="0">
              <a:latin typeface="Cambria" panose="02040503050406030204" pitchFamily="18" charset="0"/>
            </a:endParaRPr>
          </a:p>
        </p:txBody>
      </p:sp>
    </p:spTree>
    <p:extLst>
      <p:ext uri="{BB962C8B-B14F-4D97-AF65-F5344CB8AC3E}">
        <p14:creationId xmlns:p14="http://schemas.microsoft.com/office/powerpoint/2010/main" val="156815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C59657B-5B00-445B-9BB2-1A744BE3F187}"/>
              </a:ext>
            </a:extLst>
          </p:cNvPr>
          <p:cNvSpPr/>
          <p:nvPr/>
        </p:nvSpPr>
        <p:spPr>
          <a:xfrm>
            <a:off x="8111287" y="1532166"/>
            <a:ext cx="2262370" cy="4340600"/>
          </a:xfrm>
          <a:prstGeom prst="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B21374-C304-4217-A16E-94A93C4DB95F}"/>
              </a:ext>
            </a:extLst>
          </p:cNvPr>
          <p:cNvSpPr/>
          <p:nvPr/>
        </p:nvSpPr>
        <p:spPr>
          <a:xfrm>
            <a:off x="5691929" y="2207878"/>
            <a:ext cx="2207431" cy="1744283"/>
          </a:xfrm>
          <a:prstGeom prst="rect">
            <a:avLst/>
          </a:prstGeom>
          <a:solidFill>
            <a:schemeClr val="accent1">
              <a:alpha val="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dirty="0"/>
          </a:p>
        </p:txBody>
      </p:sp>
      <p:sp>
        <p:nvSpPr>
          <p:cNvPr id="2" name="Title 1"/>
          <p:cNvSpPr>
            <a:spLocks noGrp="1"/>
          </p:cNvSpPr>
          <p:nvPr>
            <p:ph type="title"/>
          </p:nvPr>
        </p:nvSpPr>
        <p:spPr>
          <a:xfrm>
            <a:off x="1627841" y="638271"/>
            <a:ext cx="9605635" cy="1059305"/>
          </a:xfrm>
        </p:spPr>
        <p:txBody>
          <a:bodyPr/>
          <a:lstStyle/>
          <a:p>
            <a:pPr algn="ctr"/>
            <a:r>
              <a:rPr lang="en-US" dirty="0">
                <a:solidFill>
                  <a:srgbClr val="002060"/>
                </a:solidFill>
              </a:rPr>
              <a:t>HADOOP DISTRIBUTED FILE SYSTEM(HDFS)</a:t>
            </a:r>
          </a:p>
        </p:txBody>
      </p:sp>
      <p:sp>
        <p:nvSpPr>
          <p:cNvPr id="7" name="Rectangle 6">
            <a:extLst>
              <a:ext uri="{FF2B5EF4-FFF2-40B4-BE49-F238E27FC236}">
                <a16:creationId xmlns:a16="http://schemas.microsoft.com/office/drawing/2014/main" id="{87FBF9FE-523E-4B8A-B86D-BD90B0D10DAE}"/>
              </a:ext>
            </a:extLst>
          </p:cNvPr>
          <p:cNvSpPr/>
          <p:nvPr/>
        </p:nvSpPr>
        <p:spPr>
          <a:xfrm>
            <a:off x="2264799" y="2235492"/>
            <a:ext cx="2207431" cy="214751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cxnSp>
        <p:nvCxnSpPr>
          <p:cNvPr id="9" name="Straight Arrow Connector 8">
            <a:extLst>
              <a:ext uri="{FF2B5EF4-FFF2-40B4-BE49-F238E27FC236}">
                <a16:creationId xmlns:a16="http://schemas.microsoft.com/office/drawing/2014/main" id="{31CE52C8-2639-4E96-B328-0A922EC326FB}"/>
              </a:ext>
            </a:extLst>
          </p:cNvPr>
          <p:cNvCxnSpPr>
            <a:cxnSpLocks/>
          </p:cNvCxnSpPr>
          <p:nvPr/>
        </p:nvCxnSpPr>
        <p:spPr>
          <a:xfrm>
            <a:off x="4636852" y="3290568"/>
            <a:ext cx="890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25CC9F6-EABF-4568-874A-A3030488E6CB}"/>
              </a:ext>
            </a:extLst>
          </p:cNvPr>
          <p:cNvSpPr/>
          <p:nvPr/>
        </p:nvSpPr>
        <p:spPr>
          <a:xfrm>
            <a:off x="5892390" y="2334981"/>
            <a:ext cx="359175" cy="2843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85" dirty="0"/>
          </a:p>
        </p:txBody>
      </p:sp>
      <p:sp>
        <p:nvSpPr>
          <p:cNvPr id="13" name="Rectangle 12">
            <a:extLst>
              <a:ext uri="{FF2B5EF4-FFF2-40B4-BE49-F238E27FC236}">
                <a16:creationId xmlns:a16="http://schemas.microsoft.com/office/drawing/2014/main" id="{AE5DDF04-861D-4C4A-A9A3-F6265BC8639B}"/>
              </a:ext>
            </a:extLst>
          </p:cNvPr>
          <p:cNvSpPr/>
          <p:nvPr/>
        </p:nvSpPr>
        <p:spPr>
          <a:xfrm>
            <a:off x="5916414" y="2766822"/>
            <a:ext cx="359175" cy="2843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17" name="Rectangle 16">
            <a:extLst>
              <a:ext uri="{FF2B5EF4-FFF2-40B4-BE49-F238E27FC236}">
                <a16:creationId xmlns:a16="http://schemas.microsoft.com/office/drawing/2014/main" id="{F4F468A3-ACA0-4765-A123-03422F4731AE}"/>
              </a:ext>
            </a:extLst>
          </p:cNvPr>
          <p:cNvSpPr/>
          <p:nvPr/>
        </p:nvSpPr>
        <p:spPr>
          <a:xfrm>
            <a:off x="6384022" y="2749385"/>
            <a:ext cx="359175" cy="2843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18" name="Rectangle 17">
            <a:extLst>
              <a:ext uri="{FF2B5EF4-FFF2-40B4-BE49-F238E27FC236}">
                <a16:creationId xmlns:a16="http://schemas.microsoft.com/office/drawing/2014/main" id="{FA595B54-2138-4B35-8AB2-43ACDDFE8019}"/>
              </a:ext>
            </a:extLst>
          </p:cNvPr>
          <p:cNvSpPr/>
          <p:nvPr/>
        </p:nvSpPr>
        <p:spPr>
          <a:xfrm>
            <a:off x="6880120" y="2741936"/>
            <a:ext cx="359175" cy="2843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20" name="Rectangle 19">
            <a:extLst>
              <a:ext uri="{FF2B5EF4-FFF2-40B4-BE49-F238E27FC236}">
                <a16:creationId xmlns:a16="http://schemas.microsoft.com/office/drawing/2014/main" id="{98DD42BA-EAB8-46A9-B931-EEC783D4EE23}"/>
              </a:ext>
            </a:extLst>
          </p:cNvPr>
          <p:cNvSpPr/>
          <p:nvPr/>
        </p:nvSpPr>
        <p:spPr>
          <a:xfrm>
            <a:off x="6375425" y="2339198"/>
            <a:ext cx="359175" cy="2843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85" dirty="0"/>
          </a:p>
        </p:txBody>
      </p:sp>
      <p:sp>
        <p:nvSpPr>
          <p:cNvPr id="22" name="Rectangle 21">
            <a:extLst>
              <a:ext uri="{FF2B5EF4-FFF2-40B4-BE49-F238E27FC236}">
                <a16:creationId xmlns:a16="http://schemas.microsoft.com/office/drawing/2014/main" id="{1ED0F5FE-0DEF-43FA-A045-35A3D0D6560F}"/>
              </a:ext>
            </a:extLst>
          </p:cNvPr>
          <p:cNvSpPr/>
          <p:nvPr/>
        </p:nvSpPr>
        <p:spPr>
          <a:xfrm>
            <a:off x="7353340" y="2748614"/>
            <a:ext cx="359175" cy="2843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24" name="Rectangle 23">
            <a:extLst>
              <a:ext uri="{FF2B5EF4-FFF2-40B4-BE49-F238E27FC236}">
                <a16:creationId xmlns:a16="http://schemas.microsoft.com/office/drawing/2014/main" id="{C883566D-66B5-4E45-B007-389A0D3B9EFD}"/>
              </a:ext>
            </a:extLst>
          </p:cNvPr>
          <p:cNvSpPr/>
          <p:nvPr/>
        </p:nvSpPr>
        <p:spPr>
          <a:xfrm>
            <a:off x="6398267" y="3153147"/>
            <a:ext cx="359175" cy="2843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85"/>
          </a:p>
        </p:txBody>
      </p:sp>
      <p:sp>
        <p:nvSpPr>
          <p:cNvPr id="26" name="Rectangle 25">
            <a:extLst>
              <a:ext uri="{FF2B5EF4-FFF2-40B4-BE49-F238E27FC236}">
                <a16:creationId xmlns:a16="http://schemas.microsoft.com/office/drawing/2014/main" id="{5089999C-4FA5-4947-8E58-22C60E76F29E}"/>
              </a:ext>
            </a:extLst>
          </p:cNvPr>
          <p:cNvSpPr/>
          <p:nvPr/>
        </p:nvSpPr>
        <p:spPr>
          <a:xfrm>
            <a:off x="6858460" y="2333676"/>
            <a:ext cx="359175" cy="2843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85"/>
          </a:p>
        </p:txBody>
      </p:sp>
      <p:sp>
        <p:nvSpPr>
          <p:cNvPr id="28" name="Rectangle 27">
            <a:extLst>
              <a:ext uri="{FF2B5EF4-FFF2-40B4-BE49-F238E27FC236}">
                <a16:creationId xmlns:a16="http://schemas.microsoft.com/office/drawing/2014/main" id="{2125213A-E2F3-4FD1-A790-8F7B874271B7}"/>
              </a:ext>
            </a:extLst>
          </p:cNvPr>
          <p:cNvSpPr/>
          <p:nvPr/>
        </p:nvSpPr>
        <p:spPr>
          <a:xfrm>
            <a:off x="7378910" y="2336872"/>
            <a:ext cx="359175" cy="2843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85"/>
          </a:p>
        </p:txBody>
      </p:sp>
      <p:sp>
        <p:nvSpPr>
          <p:cNvPr id="30" name="Rectangle 29">
            <a:extLst>
              <a:ext uri="{FF2B5EF4-FFF2-40B4-BE49-F238E27FC236}">
                <a16:creationId xmlns:a16="http://schemas.microsoft.com/office/drawing/2014/main" id="{C4A88AD9-D0BD-4C53-8CA6-8A7B946634D5}"/>
              </a:ext>
            </a:extLst>
          </p:cNvPr>
          <p:cNvSpPr/>
          <p:nvPr/>
        </p:nvSpPr>
        <p:spPr>
          <a:xfrm>
            <a:off x="5916414" y="3162019"/>
            <a:ext cx="359175" cy="2843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85"/>
          </a:p>
        </p:txBody>
      </p:sp>
      <p:sp>
        <p:nvSpPr>
          <p:cNvPr id="32" name="Rectangle 31">
            <a:extLst>
              <a:ext uri="{FF2B5EF4-FFF2-40B4-BE49-F238E27FC236}">
                <a16:creationId xmlns:a16="http://schemas.microsoft.com/office/drawing/2014/main" id="{DDDF206E-5B0F-472B-AF9F-C1179F3AB42A}"/>
              </a:ext>
            </a:extLst>
          </p:cNvPr>
          <p:cNvSpPr/>
          <p:nvPr/>
        </p:nvSpPr>
        <p:spPr>
          <a:xfrm>
            <a:off x="6880120" y="3147151"/>
            <a:ext cx="359175" cy="2843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85"/>
          </a:p>
        </p:txBody>
      </p:sp>
      <p:sp>
        <p:nvSpPr>
          <p:cNvPr id="34" name="Rectangle 33">
            <a:extLst>
              <a:ext uri="{FF2B5EF4-FFF2-40B4-BE49-F238E27FC236}">
                <a16:creationId xmlns:a16="http://schemas.microsoft.com/office/drawing/2014/main" id="{035177C7-299F-40DF-82EA-86562CA6C309}"/>
              </a:ext>
            </a:extLst>
          </p:cNvPr>
          <p:cNvSpPr/>
          <p:nvPr/>
        </p:nvSpPr>
        <p:spPr>
          <a:xfrm>
            <a:off x="7382650" y="3162019"/>
            <a:ext cx="359175" cy="2843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85"/>
          </a:p>
        </p:txBody>
      </p:sp>
      <p:sp>
        <p:nvSpPr>
          <p:cNvPr id="36" name="Rectangle 35">
            <a:extLst>
              <a:ext uri="{FF2B5EF4-FFF2-40B4-BE49-F238E27FC236}">
                <a16:creationId xmlns:a16="http://schemas.microsoft.com/office/drawing/2014/main" id="{5CFE90A0-A65D-428B-BF1D-784F25F29791}"/>
              </a:ext>
            </a:extLst>
          </p:cNvPr>
          <p:cNvSpPr/>
          <p:nvPr/>
        </p:nvSpPr>
        <p:spPr>
          <a:xfrm>
            <a:off x="5916414" y="3612228"/>
            <a:ext cx="359175" cy="2843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85"/>
          </a:p>
        </p:txBody>
      </p:sp>
      <p:sp>
        <p:nvSpPr>
          <p:cNvPr id="38" name="Rectangle 37">
            <a:extLst>
              <a:ext uri="{FF2B5EF4-FFF2-40B4-BE49-F238E27FC236}">
                <a16:creationId xmlns:a16="http://schemas.microsoft.com/office/drawing/2014/main" id="{8E8F0DE4-0739-4EAE-9502-A4553F003AE3}"/>
              </a:ext>
            </a:extLst>
          </p:cNvPr>
          <p:cNvSpPr/>
          <p:nvPr/>
        </p:nvSpPr>
        <p:spPr>
          <a:xfrm>
            <a:off x="6430659" y="3626778"/>
            <a:ext cx="359175" cy="2843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85"/>
          </a:p>
        </p:txBody>
      </p:sp>
      <p:sp>
        <p:nvSpPr>
          <p:cNvPr id="40" name="Rectangle 39">
            <a:extLst>
              <a:ext uri="{FF2B5EF4-FFF2-40B4-BE49-F238E27FC236}">
                <a16:creationId xmlns:a16="http://schemas.microsoft.com/office/drawing/2014/main" id="{351E3C4E-274B-481C-BA9B-DFD169EF89ED}"/>
              </a:ext>
            </a:extLst>
          </p:cNvPr>
          <p:cNvSpPr/>
          <p:nvPr/>
        </p:nvSpPr>
        <p:spPr>
          <a:xfrm>
            <a:off x="6922785" y="3610579"/>
            <a:ext cx="359175" cy="2843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85" dirty="0"/>
          </a:p>
        </p:txBody>
      </p:sp>
      <p:sp>
        <p:nvSpPr>
          <p:cNvPr id="46" name="Rectangle 45">
            <a:extLst>
              <a:ext uri="{FF2B5EF4-FFF2-40B4-BE49-F238E27FC236}">
                <a16:creationId xmlns:a16="http://schemas.microsoft.com/office/drawing/2014/main" id="{D9250984-60BB-49B7-A829-1D323B77D5B4}"/>
              </a:ext>
            </a:extLst>
          </p:cNvPr>
          <p:cNvSpPr/>
          <p:nvPr/>
        </p:nvSpPr>
        <p:spPr>
          <a:xfrm>
            <a:off x="7374577" y="3602424"/>
            <a:ext cx="359175" cy="2843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85"/>
          </a:p>
        </p:txBody>
      </p:sp>
      <p:sp>
        <p:nvSpPr>
          <p:cNvPr id="47" name="TextBox 46">
            <a:extLst>
              <a:ext uri="{FF2B5EF4-FFF2-40B4-BE49-F238E27FC236}">
                <a16:creationId xmlns:a16="http://schemas.microsoft.com/office/drawing/2014/main" id="{FB683B4F-D896-42F3-AF03-A7FB7AA19E7D}"/>
              </a:ext>
            </a:extLst>
          </p:cNvPr>
          <p:cNvSpPr txBox="1"/>
          <p:nvPr/>
        </p:nvSpPr>
        <p:spPr>
          <a:xfrm>
            <a:off x="5527307" y="4589646"/>
            <a:ext cx="2285409" cy="944105"/>
          </a:xfrm>
          <a:prstGeom prst="rect">
            <a:avLst/>
          </a:prstGeom>
          <a:noFill/>
        </p:spPr>
        <p:txBody>
          <a:bodyPr wrap="square" rtlCol="0">
            <a:spAutoFit/>
          </a:bodyPr>
          <a:lstStyle/>
          <a:p>
            <a:pPr algn="ctr"/>
            <a:r>
              <a:rPr lang="en-US" sz="1845" i="1" dirty="0"/>
              <a:t>Large files to smaller chunks of standard size 128MB</a:t>
            </a:r>
          </a:p>
        </p:txBody>
      </p:sp>
      <p:grpSp>
        <p:nvGrpSpPr>
          <p:cNvPr id="6" name="Group 5">
            <a:extLst>
              <a:ext uri="{FF2B5EF4-FFF2-40B4-BE49-F238E27FC236}">
                <a16:creationId xmlns:a16="http://schemas.microsoft.com/office/drawing/2014/main" id="{DE5B0456-4733-4289-8CC9-915922D3F5DC}"/>
              </a:ext>
            </a:extLst>
          </p:cNvPr>
          <p:cNvGrpSpPr/>
          <p:nvPr/>
        </p:nvGrpSpPr>
        <p:grpSpPr>
          <a:xfrm>
            <a:off x="8675506" y="1624808"/>
            <a:ext cx="931756" cy="848863"/>
            <a:chOff x="9393382" y="1211283"/>
            <a:chExt cx="1757548" cy="1748119"/>
          </a:xfrm>
        </p:grpSpPr>
        <p:sp>
          <p:nvSpPr>
            <p:cNvPr id="3" name="Rectangle 2">
              <a:extLst>
                <a:ext uri="{FF2B5EF4-FFF2-40B4-BE49-F238E27FC236}">
                  <a16:creationId xmlns:a16="http://schemas.microsoft.com/office/drawing/2014/main" id="{9B2D594E-FC0C-42F0-B781-58541AB63382}"/>
                </a:ext>
              </a:extLst>
            </p:cNvPr>
            <p:cNvSpPr/>
            <p:nvPr/>
          </p:nvSpPr>
          <p:spPr>
            <a:xfrm>
              <a:off x="9393382" y="1211283"/>
              <a:ext cx="1757548" cy="1163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dirty="0"/>
            </a:p>
          </p:txBody>
        </p:sp>
        <p:sp>
          <p:nvSpPr>
            <p:cNvPr id="4" name="Rectangle 3">
              <a:extLst>
                <a:ext uri="{FF2B5EF4-FFF2-40B4-BE49-F238E27FC236}">
                  <a16:creationId xmlns:a16="http://schemas.microsoft.com/office/drawing/2014/main" id="{CC9881DF-B69C-499A-8291-D9A95A624CBA}"/>
                </a:ext>
              </a:extLst>
            </p:cNvPr>
            <p:cNvSpPr/>
            <p:nvPr/>
          </p:nvSpPr>
          <p:spPr>
            <a:xfrm>
              <a:off x="9987148" y="2381906"/>
              <a:ext cx="546265" cy="153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sp>
          <p:nvSpPr>
            <p:cNvPr id="5" name="Parallelogram 4">
              <a:extLst>
                <a:ext uri="{FF2B5EF4-FFF2-40B4-BE49-F238E27FC236}">
                  <a16:creationId xmlns:a16="http://schemas.microsoft.com/office/drawing/2014/main" id="{A7F5EB7B-CED2-46EB-BC9B-B521E5888A22}"/>
                </a:ext>
              </a:extLst>
            </p:cNvPr>
            <p:cNvSpPr/>
            <p:nvPr/>
          </p:nvSpPr>
          <p:spPr>
            <a:xfrm>
              <a:off x="9393382" y="2566372"/>
              <a:ext cx="1650670" cy="393030"/>
            </a:xfrm>
            <a:prstGeom prst="parallelogram">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dirty="0"/>
            </a:p>
          </p:txBody>
        </p:sp>
      </p:grpSp>
      <p:grpSp>
        <p:nvGrpSpPr>
          <p:cNvPr id="35" name="Group 34">
            <a:extLst>
              <a:ext uri="{FF2B5EF4-FFF2-40B4-BE49-F238E27FC236}">
                <a16:creationId xmlns:a16="http://schemas.microsoft.com/office/drawing/2014/main" id="{2CA343BB-9CC3-4380-9A47-C2D7F2AC930C}"/>
              </a:ext>
            </a:extLst>
          </p:cNvPr>
          <p:cNvGrpSpPr/>
          <p:nvPr/>
        </p:nvGrpSpPr>
        <p:grpSpPr>
          <a:xfrm>
            <a:off x="8712586" y="2615785"/>
            <a:ext cx="903426" cy="848863"/>
            <a:chOff x="9393382" y="1211283"/>
            <a:chExt cx="1704110" cy="1748119"/>
          </a:xfrm>
        </p:grpSpPr>
        <p:sp>
          <p:nvSpPr>
            <p:cNvPr id="37" name="Rectangle 36">
              <a:extLst>
                <a:ext uri="{FF2B5EF4-FFF2-40B4-BE49-F238E27FC236}">
                  <a16:creationId xmlns:a16="http://schemas.microsoft.com/office/drawing/2014/main" id="{71C00354-DC68-489A-B1BF-9F3E0BC810AA}"/>
                </a:ext>
              </a:extLst>
            </p:cNvPr>
            <p:cNvSpPr/>
            <p:nvPr/>
          </p:nvSpPr>
          <p:spPr>
            <a:xfrm>
              <a:off x="9393382" y="1211283"/>
              <a:ext cx="1704110" cy="116344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sp>
          <p:nvSpPr>
            <p:cNvPr id="39" name="Rectangle 38">
              <a:extLst>
                <a:ext uri="{FF2B5EF4-FFF2-40B4-BE49-F238E27FC236}">
                  <a16:creationId xmlns:a16="http://schemas.microsoft.com/office/drawing/2014/main" id="{1154C15F-550A-4869-8848-A682AA1A363B}"/>
                </a:ext>
              </a:extLst>
            </p:cNvPr>
            <p:cNvSpPr/>
            <p:nvPr/>
          </p:nvSpPr>
          <p:spPr>
            <a:xfrm>
              <a:off x="9987148" y="2381906"/>
              <a:ext cx="546265" cy="153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sp>
          <p:nvSpPr>
            <p:cNvPr id="41" name="Parallelogram 40">
              <a:extLst>
                <a:ext uri="{FF2B5EF4-FFF2-40B4-BE49-F238E27FC236}">
                  <a16:creationId xmlns:a16="http://schemas.microsoft.com/office/drawing/2014/main" id="{0543AA41-299F-4D5D-B914-483DEDB5795F}"/>
                </a:ext>
              </a:extLst>
            </p:cNvPr>
            <p:cNvSpPr/>
            <p:nvPr/>
          </p:nvSpPr>
          <p:spPr>
            <a:xfrm>
              <a:off x="9393382" y="2566372"/>
              <a:ext cx="1650670" cy="393030"/>
            </a:xfrm>
            <a:prstGeom prst="parallelogra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dirty="0"/>
            </a:p>
          </p:txBody>
        </p:sp>
      </p:grpSp>
      <p:grpSp>
        <p:nvGrpSpPr>
          <p:cNvPr id="42" name="Group 41">
            <a:extLst>
              <a:ext uri="{FF2B5EF4-FFF2-40B4-BE49-F238E27FC236}">
                <a16:creationId xmlns:a16="http://schemas.microsoft.com/office/drawing/2014/main" id="{8069485C-E1E7-4380-A3AA-244E89284F3A}"/>
              </a:ext>
            </a:extLst>
          </p:cNvPr>
          <p:cNvGrpSpPr/>
          <p:nvPr/>
        </p:nvGrpSpPr>
        <p:grpSpPr>
          <a:xfrm>
            <a:off x="8638090" y="3602423"/>
            <a:ext cx="931756" cy="848863"/>
            <a:chOff x="9393382" y="1211283"/>
            <a:chExt cx="1757548" cy="1748119"/>
          </a:xfrm>
        </p:grpSpPr>
        <p:sp>
          <p:nvSpPr>
            <p:cNvPr id="43" name="Rectangle 42">
              <a:extLst>
                <a:ext uri="{FF2B5EF4-FFF2-40B4-BE49-F238E27FC236}">
                  <a16:creationId xmlns:a16="http://schemas.microsoft.com/office/drawing/2014/main" id="{0139A1D8-F5A3-479B-987F-5167BA7B329C}"/>
                </a:ext>
              </a:extLst>
            </p:cNvPr>
            <p:cNvSpPr/>
            <p:nvPr/>
          </p:nvSpPr>
          <p:spPr>
            <a:xfrm>
              <a:off x="9393382" y="1211283"/>
              <a:ext cx="1757548" cy="11634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dirty="0"/>
            </a:p>
          </p:txBody>
        </p:sp>
        <p:sp>
          <p:nvSpPr>
            <p:cNvPr id="44" name="Rectangle 43">
              <a:extLst>
                <a:ext uri="{FF2B5EF4-FFF2-40B4-BE49-F238E27FC236}">
                  <a16:creationId xmlns:a16="http://schemas.microsoft.com/office/drawing/2014/main" id="{06AF5EAE-849D-44BE-B713-C91A30616574}"/>
                </a:ext>
              </a:extLst>
            </p:cNvPr>
            <p:cNvSpPr/>
            <p:nvPr/>
          </p:nvSpPr>
          <p:spPr>
            <a:xfrm>
              <a:off x="9987148" y="2381906"/>
              <a:ext cx="546265" cy="153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sp>
          <p:nvSpPr>
            <p:cNvPr id="45" name="Parallelogram 44">
              <a:extLst>
                <a:ext uri="{FF2B5EF4-FFF2-40B4-BE49-F238E27FC236}">
                  <a16:creationId xmlns:a16="http://schemas.microsoft.com/office/drawing/2014/main" id="{BDD8CB2B-D2A1-4843-8F63-FE9EB37FE319}"/>
                </a:ext>
              </a:extLst>
            </p:cNvPr>
            <p:cNvSpPr/>
            <p:nvPr/>
          </p:nvSpPr>
          <p:spPr>
            <a:xfrm>
              <a:off x="9393382" y="2566372"/>
              <a:ext cx="1650670" cy="393030"/>
            </a:xfrm>
            <a:prstGeom prst="parallelogra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dirty="0"/>
            </a:p>
          </p:txBody>
        </p:sp>
      </p:grpSp>
      <p:grpSp>
        <p:nvGrpSpPr>
          <p:cNvPr id="48" name="Group 47">
            <a:extLst>
              <a:ext uri="{FF2B5EF4-FFF2-40B4-BE49-F238E27FC236}">
                <a16:creationId xmlns:a16="http://schemas.microsoft.com/office/drawing/2014/main" id="{DACC1302-5D39-4986-AAC5-CE3DF5DC4998}"/>
              </a:ext>
            </a:extLst>
          </p:cNvPr>
          <p:cNvGrpSpPr/>
          <p:nvPr/>
        </p:nvGrpSpPr>
        <p:grpSpPr>
          <a:xfrm>
            <a:off x="8618844" y="4682659"/>
            <a:ext cx="931756" cy="848863"/>
            <a:chOff x="9393382" y="1211283"/>
            <a:chExt cx="1757548" cy="1748119"/>
          </a:xfrm>
        </p:grpSpPr>
        <p:sp>
          <p:nvSpPr>
            <p:cNvPr id="49" name="Rectangle 48">
              <a:extLst>
                <a:ext uri="{FF2B5EF4-FFF2-40B4-BE49-F238E27FC236}">
                  <a16:creationId xmlns:a16="http://schemas.microsoft.com/office/drawing/2014/main" id="{9C8B487D-FE99-45FE-AF96-620C42BBEE98}"/>
                </a:ext>
              </a:extLst>
            </p:cNvPr>
            <p:cNvSpPr/>
            <p:nvPr/>
          </p:nvSpPr>
          <p:spPr>
            <a:xfrm>
              <a:off x="9393382" y="1211283"/>
              <a:ext cx="1757548" cy="116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dirty="0"/>
            </a:p>
          </p:txBody>
        </p:sp>
        <p:sp>
          <p:nvSpPr>
            <p:cNvPr id="50" name="Rectangle 49">
              <a:extLst>
                <a:ext uri="{FF2B5EF4-FFF2-40B4-BE49-F238E27FC236}">
                  <a16:creationId xmlns:a16="http://schemas.microsoft.com/office/drawing/2014/main" id="{B52AEDA6-DEE6-4AC5-B882-AEDFB2041E4D}"/>
                </a:ext>
              </a:extLst>
            </p:cNvPr>
            <p:cNvSpPr/>
            <p:nvPr/>
          </p:nvSpPr>
          <p:spPr>
            <a:xfrm>
              <a:off x="9987148" y="2381906"/>
              <a:ext cx="546265" cy="153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sp>
          <p:nvSpPr>
            <p:cNvPr id="51" name="Parallelogram 50">
              <a:extLst>
                <a:ext uri="{FF2B5EF4-FFF2-40B4-BE49-F238E27FC236}">
                  <a16:creationId xmlns:a16="http://schemas.microsoft.com/office/drawing/2014/main" id="{C7115A3A-6E49-44A8-B347-DF7753173ED6}"/>
                </a:ext>
              </a:extLst>
            </p:cNvPr>
            <p:cNvSpPr/>
            <p:nvPr/>
          </p:nvSpPr>
          <p:spPr>
            <a:xfrm>
              <a:off x="9393382" y="2566372"/>
              <a:ext cx="1650670" cy="393030"/>
            </a:xfrm>
            <a:prstGeom prst="parallelogra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dirty="0"/>
            </a:p>
          </p:txBody>
        </p:sp>
      </p:grpSp>
      <p:sp>
        <p:nvSpPr>
          <p:cNvPr id="56" name="Rectangle 55">
            <a:extLst>
              <a:ext uri="{FF2B5EF4-FFF2-40B4-BE49-F238E27FC236}">
                <a16:creationId xmlns:a16="http://schemas.microsoft.com/office/drawing/2014/main" id="{075577E2-E436-43A5-8C1E-A0AFAD9D514E}"/>
              </a:ext>
            </a:extLst>
          </p:cNvPr>
          <p:cNvSpPr/>
          <p:nvPr/>
        </p:nvSpPr>
        <p:spPr>
          <a:xfrm>
            <a:off x="8823312" y="1665469"/>
            <a:ext cx="258121" cy="1780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85" dirty="0"/>
          </a:p>
        </p:txBody>
      </p:sp>
      <p:sp>
        <p:nvSpPr>
          <p:cNvPr id="57" name="Rectangle 56">
            <a:extLst>
              <a:ext uri="{FF2B5EF4-FFF2-40B4-BE49-F238E27FC236}">
                <a16:creationId xmlns:a16="http://schemas.microsoft.com/office/drawing/2014/main" id="{BC2F73C9-4775-44B8-853B-F9FE8CD7EF27}"/>
              </a:ext>
            </a:extLst>
          </p:cNvPr>
          <p:cNvSpPr/>
          <p:nvPr/>
        </p:nvSpPr>
        <p:spPr>
          <a:xfrm>
            <a:off x="9232431" y="1671819"/>
            <a:ext cx="261508" cy="1824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85" dirty="0"/>
          </a:p>
        </p:txBody>
      </p:sp>
      <p:sp>
        <p:nvSpPr>
          <p:cNvPr id="58" name="Rectangle 57">
            <a:extLst>
              <a:ext uri="{FF2B5EF4-FFF2-40B4-BE49-F238E27FC236}">
                <a16:creationId xmlns:a16="http://schemas.microsoft.com/office/drawing/2014/main" id="{11D4B92C-8796-469D-9DE5-3342EE599885}"/>
              </a:ext>
            </a:extLst>
          </p:cNvPr>
          <p:cNvSpPr/>
          <p:nvPr/>
        </p:nvSpPr>
        <p:spPr>
          <a:xfrm>
            <a:off x="8802871" y="1901506"/>
            <a:ext cx="261508" cy="2137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85" dirty="0"/>
          </a:p>
        </p:txBody>
      </p:sp>
      <p:sp>
        <p:nvSpPr>
          <p:cNvPr id="59" name="Rectangle 58">
            <a:extLst>
              <a:ext uri="{FF2B5EF4-FFF2-40B4-BE49-F238E27FC236}">
                <a16:creationId xmlns:a16="http://schemas.microsoft.com/office/drawing/2014/main" id="{8638EF1E-7834-45EE-8297-2D2C0FB88CDB}"/>
              </a:ext>
            </a:extLst>
          </p:cNvPr>
          <p:cNvSpPr/>
          <p:nvPr/>
        </p:nvSpPr>
        <p:spPr>
          <a:xfrm>
            <a:off x="9233383" y="1938612"/>
            <a:ext cx="261508" cy="1679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85" dirty="0"/>
          </a:p>
        </p:txBody>
      </p:sp>
      <p:sp>
        <p:nvSpPr>
          <p:cNvPr id="60" name="Rectangle 59">
            <a:extLst>
              <a:ext uri="{FF2B5EF4-FFF2-40B4-BE49-F238E27FC236}">
                <a16:creationId xmlns:a16="http://schemas.microsoft.com/office/drawing/2014/main" id="{EF47CA8A-13DE-4A8B-8FB0-605C1B43AFCB}"/>
              </a:ext>
            </a:extLst>
          </p:cNvPr>
          <p:cNvSpPr/>
          <p:nvPr/>
        </p:nvSpPr>
        <p:spPr>
          <a:xfrm>
            <a:off x="8772160" y="2690142"/>
            <a:ext cx="217091" cy="1858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61" name="Rectangle 60">
            <a:extLst>
              <a:ext uri="{FF2B5EF4-FFF2-40B4-BE49-F238E27FC236}">
                <a16:creationId xmlns:a16="http://schemas.microsoft.com/office/drawing/2014/main" id="{34FD4AFB-79FB-4A88-88A3-37DA34A53000}"/>
              </a:ext>
            </a:extLst>
          </p:cNvPr>
          <p:cNvSpPr/>
          <p:nvPr/>
        </p:nvSpPr>
        <p:spPr>
          <a:xfrm>
            <a:off x="9233682" y="2686769"/>
            <a:ext cx="217091" cy="1858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62" name="Rectangle 61">
            <a:extLst>
              <a:ext uri="{FF2B5EF4-FFF2-40B4-BE49-F238E27FC236}">
                <a16:creationId xmlns:a16="http://schemas.microsoft.com/office/drawing/2014/main" id="{2DA8F80A-DBA8-4F01-B45B-E3E6653B3D6A}"/>
              </a:ext>
            </a:extLst>
          </p:cNvPr>
          <p:cNvSpPr/>
          <p:nvPr/>
        </p:nvSpPr>
        <p:spPr>
          <a:xfrm>
            <a:off x="9241006" y="2935616"/>
            <a:ext cx="217091" cy="215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63" name="Rectangle 62">
            <a:extLst>
              <a:ext uri="{FF2B5EF4-FFF2-40B4-BE49-F238E27FC236}">
                <a16:creationId xmlns:a16="http://schemas.microsoft.com/office/drawing/2014/main" id="{EECF7FC3-807E-41F6-BFA2-7D9158797DAD}"/>
              </a:ext>
            </a:extLst>
          </p:cNvPr>
          <p:cNvSpPr/>
          <p:nvPr/>
        </p:nvSpPr>
        <p:spPr>
          <a:xfrm>
            <a:off x="8772159" y="2935616"/>
            <a:ext cx="218128" cy="1962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64" name="Rectangle 63">
            <a:extLst>
              <a:ext uri="{FF2B5EF4-FFF2-40B4-BE49-F238E27FC236}">
                <a16:creationId xmlns:a16="http://schemas.microsoft.com/office/drawing/2014/main" id="{C2B9DF29-7C29-42B0-B476-E801876F07FB}"/>
              </a:ext>
            </a:extLst>
          </p:cNvPr>
          <p:cNvSpPr/>
          <p:nvPr/>
        </p:nvSpPr>
        <p:spPr>
          <a:xfrm>
            <a:off x="8736701" y="3691474"/>
            <a:ext cx="225256" cy="2139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85"/>
          </a:p>
        </p:txBody>
      </p:sp>
      <p:sp>
        <p:nvSpPr>
          <p:cNvPr id="65" name="Rectangle 64">
            <a:extLst>
              <a:ext uri="{FF2B5EF4-FFF2-40B4-BE49-F238E27FC236}">
                <a16:creationId xmlns:a16="http://schemas.microsoft.com/office/drawing/2014/main" id="{6B54ECD7-8D19-46D1-B848-75EFF1CB09D7}"/>
              </a:ext>
            </a:extLst>
          </p:cNvPr>
          <p:cNvSpPr/>
          <p:nvPr/>
        </p:nvSpPr>
        <p:spPr>
          <a:xfrm>
            <a:off x="9150850" y="3686769"/>
            <a:ext cx="225256" cy="2139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85"/>
          </a:p>
        </p:txBody>
      </p:sp>
      <p:sp>
        <p:nvSpPr>
          <p:cNvPr id="66" name="Rectangle 65">
            <a:extLst>
              <a:ext uri="{FF2B5EF4-FFF2-40B4-BE49-F238E27FC236}">
                <a16:creationId xmlns:a16="http://schemas.microsoft.com/office/drawing/2014/main" id="{2411BEAD-4DE6-441F-9CD9-C9DAF94FE935}"/>
              </a:ext>
            </a:extLst>
          </p:cNvPr>
          <p:cNvSpPr/>
          <p:nvPr/>
        </p:nvSpPr>
        <p:spPr>
          <a:xfrm>
            <a:off x="8736700" y="3949828"/>
            <a:ext cx="225256" cy="2059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85"/>
          </a:p>
        </p:txBody>
      </p:sp>
      <p:sp>
        <p:nvSpPr>
          <p:cNvPr id="67" name="Rectangle 66">
            <a:extLst>
              <a:ext uri="{FF2B5EF4-FFF2-40B4-BE49-F238E27FC236}">
                <a16:creationId xmlns:a16="http://schemas.microsoft.com/office/drawing/2014/main" id="{480B6D5B-49BB-4503-AC3B-C99E4CFA18BA}"/>
              </a:ext>
            </a:extLst>
          </p:cNvPr>
          <p:cNvSpPr/>
          <p:nvPr/>
        </p:nvSpPr>
        <p:spPr>
          <a:xfrm>
            <a:off x="9150850" y="3933084"/>
            <a:ext cx="229135" cy="2015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85"/>
          </a:p>
        </p:txBody>
      </p:sp>
      <p:sp>
        <p:nvSpPr>
          <p:cNvPr id="68" name="Rectangle 67">
            <a:extLst>
              <a:ext uri="{FF2B5EF4-FFF2-40B4-BE49-F238E27FC236}">
                <a16:creationId xmlns:a16="http://schemas.microsoft.com/office/drawing/2014/main" id="{BFBFE422-2BE4-4622-A918-847087DC0430}"/>
              </a:ext>
            </a:extLst>
          </p:cNvPr>
          <p:cNvSpPr/>
          <p:nvPr/>
        </p:nvSpPr>
        <p:spPr>
          <a:xfrm>
            <a:off x="8710427" y="4756598"/>
            <a:ext cx="241945" cy="2069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85"/>
          </a:p>
        </p:txBody>
      </p:sp>
      <p:sp>
        <p:nvSpPr>
          <p:cNvPr id="69" name="Rectangle 68">
            <a:extLst>
              <a:ext uri="{FF2B5EF4-FFF2-40B4-BE49-F238E27FC236}">
                <a16:creationId xmlns:a16="http://schemas.microsoft.com/office/drawing/2014/main" id="{60210840-AB2D-434A-82E4-9A86C489E6A7}"/>
              </a:ext>
            </a:extLst>
          </p:cNvPr>
          <p:cNvSpPr/>
          <p:nvPr/>
        </p:nvSpPr>
        <p:spPr>
          <a:xfrm>
            <a:off x="9201869" y="4756598"/>
            <a:ext cx="241945" cy="2069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85"/>
          </a:p>
        </p:txBody>
      </p:sp>
      <p:sp>
        <p:nvSpPr>
          <p:cNvPr id="70" name="Rectangle 69">
            <a:extLst>
              <a:ext uri="{FF2B5EF4-FFF2-40B4-BE49-F238E27FC236}">
                <a16:creationId xmlns:a16="http://schemas.microsoft.com/office/drawing/2014/main" id="{3B83505C-FC34-47F4-9769-05C64657666D}"/>
              </a:ext>
            </a:extLst>
          </p:cNvPr>
          <p:cNvSpPr/>
          <p:nvPr/>
        </p:nvSpPr>
        <p:spPr>
          <a:xfrm>
            <a:off x="8697672" y="5000023"/>
            <a:ext cx="241945" cy="2069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85"/>
          </a:p>
        </p:txBody>
      </p:sp>
      <p:sp>
        <p:nvSpPr>
          <p:cNvPr id="71" name="Rectangle 70">
            <a:extLst>
              <a:ext uri="{FF2B5EF4-FFF2-40B4-BE49-F238E27FC236}">
                <a16:creationId xmlns:a16="http://schemas.microsoft.com/office/drawing/2014/main" id="{0DFD418C-8C9B-4544-A45A-D8E66991B37F}"/>
              </a:ext>
            </a:extLst>
          </p:cNvPr>
          <p:cNvSpPr/>
          <p:nvPr/>
        </p:nvSpPr>
        <p:spPr>
          <a:xfrm>
            <a:off x="9210553" y="4992927"/>
            <a:ext cx="241945" cy="2062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85" dirty="0"/>
          </a:p>
        </p:txBody>
      </p:sp>
      <p:sp>
        <p:nvSpPr>
          <p:cNvPr id="72" name="TextBox 71">
            <a:extLst>
              <a:ext uri="{FF2B5EF4-FFF2-40B4-BE49-F238E27FC236}">
                <a16:creationId xmlns:a16="http://schemas.microsoft.com/office/drawing/2014/main" id="{35F69ECC-7B0E-4CD7-8DF0-4707DFB6F021}"/>
              </a:ext>
            </a:extLst>
          </p:cNvPr>
          <p:cNvSpPr txBox="1"/>
          <p:nvPr/>
        </p:nvSpPr>
        <p:spPr>
          <a:xfrm>
            <a:off x="2178580" y="4587417"/>
            <a:ext cx="2285409" cy="660181"/>
          </a:xfrm>
          <a:prstGeom prst="rect">
            <a:avLst/>
          </a:prstGeom>
          <a:noFill/>
        </p:spPr>
        <p:txBody>
          <a:bodyPr wrap="square" rtlCol="0">
            <a:spAutoFit/>
          </a:bodyPr>
          <a:lstStyle/>
          <a:p>
            <a:pPr algn="ctr"/>
            <a:r>
              <a:rPr lang="en-US" sz="1845" i="1" dirty="0"/>
              <a:t>Big data file of large size(several GBs)</a:t>
            </a:r>
          </a:p>
        </p:txBody>
      </p:sp>
    </p:spTree>
    <p:extLst>
      <p:ext uri="{BB962C8B-B14F-4D97-AF65-F5344CB8AC3E}">
        <p14:creationId xmlns:p14="http://schemas.microsoft.com/office/powerpoint/2010/main" val="212021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254 -0.00231 0.00521 -0.00509 0.00788 -0.00694 C 0.00989 -0.00856 0.01189 -0.00926 0.01389 -0.01041 C 0.01763 -0.01273 0.02137 -0.01458 0.02498 -0.01736 C 0.0366 -0.02662 0.02912 -0.02222 0.03593 -0.02615 C 0.03726 -0.02777 0.03847 -0.02963 0.03994 -0.03125 C 0.04274 -0.03426 0.04394 -0.03472 0.04688 -0.03634 C 0.04755 -0.03819 0.04795 -0.04027 0.04888 -0.04166 C 0.04968 -0.04282 0.05115 -0.04213 0.05195 -0.04328 C 0.05262 -0.04467 0.05236 -0.04699 0.05289 -0.04861 C 0.05396 -0.05231 0.05676 -0.05764 0.05783 -0.06065 C 0.05863 -0.06273 0.05917 -0.06527 0.05983 -0.06759 C 0.0605 -0.06944 0.06117 -0.07106 0.06184 -0.07268 L 0.06384 -0.0831 C 0.06424 -0.08495 0.06437 -0.0868 0.06491 -0.08842 C 0.06624 -0.09305 0.06798 -0.09722 0.06892 -0.10208 C 0.07038 -0.10972 0.06945 -0.10578 0.07185 -0.11435 C 0.07185 -0.11435 0.07346 -0.12546 0.07386 -0.12639 C 0.07466 -0.12777 0.07586 -0.12801 0.07693 -0.12801 C 0.08654 -0.1287 0.09616 -0.12801 0.10591 -0.12801 L 0.10591 -0.12801 " pathEditMode="relative" ptsTypes="AAAAAAAAAAAAAAAAAAAAAA">
                                      <p:cBhvr>
                                        <p:cTn id="6" dur="2000" fill="hold"/>
                                        <p:tgtEl>
                                          <p:spTgt spid="11"/>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 0 C 0.00254 -0.00231 0.00521 -0.00509 0.00788 -0.00694 C 0.00989 -0.00856 0.01189 -0.00926 0.01389 -0.01041 C 0.01763 -0.01273 0.02137 -0.01458 0.02498 -0.01736 C 0.0366 -0.02662 0.02912 -0.02222 0.03593 -0.02615 C 0.03726 -0.02777 0.03847 -0.02963 0.03994 -0.03125 C 0.04274 -0.03426 0.04394 -0.03472 0.04688 -0.03634 C 0.04755 -0.03819 0.04795 -0.04027 0.04888 -0.04166 C 0.04968 -0.04282 0.05115 -0.04213 0.05195 -0.04328 C 0.05262 -0.04467 0.05236 -0.04699 0.05289 -0.04861 C 0.05396 -0.05231 0.05676 -0.05764 0.05783 -0.06065 C 0.05863 -0.06273 0.05917 -0.06527 0.05983 -0.06759 C 0.0605 -0.06944 0.06117 -0.07106 0.06184 -0.07268 L 0.06384 -0.0831 C 0.06424 -0.08495 0.06437 -0.0868 0.06491 -0.08842 C 0.06624 -0.09305 0.06798 -0.09722 0.06892 -0.10208 C 0.07038 -0.10972 0.06945 -0.10578 0.07185 -0.11435 C 0.07185 -0.11435 0.07346 -0.12546 0.07386 -0.12639 C 0.07466 -0.12777 0.07586 -0.12801 0.07693 -0.12801 C 0.08654 -0.1287 0.09616 -0.12801 0.10591 -0.12801 L 0.10591 -0.12801 " pathEditMode="relative" ptsTypes="AAAAAAAAAAAAAAAAAAAAAA">
                                      <p:cBhvr>
                                        <p:cTn id="8" dur="2000" fill="hold"/>
                                        <p:tgtEl>
                                          <p:spTgt spid="20"/>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 0 C 0.00254 -0.00231 0.00521 -0.00509 0.00788 -0.00694 C 0.00989 -0.00856 0.01189 -0.00926 0.01389 -0.01041 C 0.01763 -0.01273 0.02137 -0.01458 0.02498 -0.01736 C 0.0366 -0.02662 0.02912 -0.02222 0.03593 -0.02615 C 0.03726 -0.02777 0.03847 -0.02963 0.03994 -0.03125 C 0.04274 -0.03426 0.04394 -0.03472 0.04688 -0.03634 C 0.04755 -0.03819 0.04795 -0.04027 0.04888 -0.04166 C 0.04968 -0.04282 0.05115 -0.04213 0.05195 -0.04328 C 0.05262 -0.04467 0.05236 -0.04699 0.05289 -0.04861 C 0.05396 -0.05231 0.05676 -0.05764 0.05783 -0.06065 C 0.05863 -0.06273 0.05917 -0.06527 0.05983 -0.06759 C 0.0605 -0.06944 0.06117 -0.07106 0.06184 -0.07268 L 0.06384 -0.0831 C 0.06424 -0.08495 0.06437 -0.0868 0.06491 -0.08842 C 0.06624 -0.09305 0.06798 -0.09722 0.06892 -0.10208 C 0.07038 -0.10972 0.06945 -0.10578 0.07185 -0.11435 C 0.07185 -0.11435 0.07346 -0.12546 0.07386 -0.12639 C 0.07466 -0.12777 0.07586 -0.12801 0.07693 -0.12801 C 0.08654 -0.1287 0.09616 -0.12801 0.10591 -0.12801 L 0.10591 -0.12801 " pathEditMode="relative" ptsTypes="AAAAAAAAAAAAAAAAAAAAAA">
                                      <p:cBhvr>
                                        <p:cTn id="10" dur="2000" fill="hold"/>
                                        <p:tgtEl>
                                          <p:spTgt spid="26"/>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 0 C 0.00254 -0.00231 0.00521 -0.00509 0.00788 -0.00694 C 0.00989 -0.00856 0.01189 -0.00926 0.01389 -0.01041 C 0.01763 -0.01273 0.02137 -0.01458 0.02498 -0.01736 C 0.0366 -0.02662 0.02912 -0.02222 0.03593 -0.02615 C 0.03726 -0.02777 0.03847 -0.02963 0.03994 -0.03125 C 0.04274 -0.03426 0.04394 -0.03472 0.04688 -0.03634 C 0.04755 -0.03819 0.04795 -0.04027 0.04888 -0.04166 C 0.04968 -0.04282 0.05115 -0.04213 0.05195 -0.04328 C 0.05262 -0.04467 0.05236 -0.04699 0.05289 -0.04861 C 0.05396 -0.05231 0.05676 -0.05764 0.05783 -0.06065 C 0.05863 -0.06273 0.05917 -0.06527 0.05983 -0.06759 C 0.0605 -0.06944 0.06117 -0.07106 0.06184 -0.07268 L 0.06384 -0.0831 C 0.06424 -0.08495 0.06437 -0.0868 0.06491 -0.08842 C 0.06624 -0.09305 0.06798 -0.09722 0.06892 -0.10208 C 0.07038 -0.10972 0.06945 -0.10578 0.07185 -0.11435 C 0.07185 -0.11435 0.07346 -0.12546 0.07386 -0.12639 C 0.07466 -0.12777 0.07586 -0.12801 0.07693 -0.12801 C 0.08654 -0.1287 0.09616 -0.12801 0.10591 -0.12801 L 0.10591 -0.12801 " pathEditMode="relative" ptsTypes="AAAAAAAAAAAAAAAAAAAAAA">
                                      <p:cBhvr>
                                        <p:cTn id="12" dur="2000" fill="hold"/>
                                        <p:tgtEl>
                                          <p:spTgt spid="28"/>
                                        </p:tgtEl>
                                        <p:attrNameLst>
                                          <p:attrName>ppt_x</p:attrName>
                                          <p:attrName>ppt_y</p:attrName>
                                        </p:attrNameLst>
                                      </p:cBhvr>
                                    </p:animMotion>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childTnLst>
                          </p:cTn>
                        </p:par>
                        <p:par>
                          <p:cTn id="26" fill="hold">
                            <p:stCondLst>
                              <p:cond delay="2500"/>
                            </p:stCondLst>
                            <p:childTnLst>
                              <p:par>
                                <p:cTn id="27" presetID="0" presetClass="path" presetSubtype="0" accel="50000" decel="50000" fill="hold" grpId="0" nodeType="afterEffect">
                                  <p:stCondLst>
                                    <p:cond delay="0"/>
                                  </p:stCondLst>
                                  <p:childTnLst>
                                    <p:animMotion origin="layout" path="M 0 0 L 0 0 L 0.10496 0 L 0.10496 0 " pathEditMode="relative" ptsTypes="AAAA">
                                      <p:cBhvr>
                                        <p:cTn id="28" dur="2000" fill="hold"/>
                                        <p:tgtEl>
                                          <p:spTgt spid="13"/>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0 0 L 0 0 L 0.10496 0 L 0.10496 0 " pathEditMode="relative" ptsTypes="AAAA">
                                      <p:cBhvr>
                                        <p:cTn id="30" dur="2000" fill="hold"/>
                                        <p:tgtEl>
                                          <p:spTgt spid="17"/>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0 0 L 0 0 L 0.10496 0 L 0.10496 0 " pathEditMode="relative" ptsTypes="AAAA">
                                      <p:cBhvr>
                                        <p:cTn id="32" dur="2000" fill="hold"/>
                                        <p:tgtEl>
                                          <p:spTgt spid="18"/>
                                        </p:tgtEl>
                                        <p:attrNameLst>
                                          <p:attrName>ppt_x</p:attrName>
                                          <p:attrName>ppt_y</p:attrName>
                                        </p:attrNameLst>
                                      </p:cBhvr>
                                    </p:animMotion>
                                  </p:childTnLst>
                                </p:cTn>
                              </p:par>
                              <p:par>
                                <p:cTn id="33" presetID="0" presetClass="path" presetSubtype="0" accel="50000" decel="50000" fill="hold" grpId="0" nodeType="withEffect">
                                  <p:stCondLst>
                                    <p:cond delay="0"/>
                                  </p:stCondLst>
                                  <p:childTnLst>
                                    <p:animMotion origin="layout" path="M 0 0 L 0 0 L 0.10496 0 L 0.10496 0 " pathEditMode="relative" ptsTypes="AAAA">
                                      <p:cBhvr>
                                        <p:cTn id="34" dur="2000" fill="hold"/>
                                        <p:tgtEl>
                                          <p:spTgt spid="22"/>
                                        </p:tgtEl>
                                        <p:attrNameLst>
                                          <p:attrName>ppt_x</p:attrName>
                                          <p:attrName>ppt_y</p:attrName>
                                        </p:attrNameLst>
                                      </p:cBhvr>
                                    </p:animMotion>
                                  </p:childTnLst>
                                </p:cTn>
                              </p:par>
                            </p:childTnLst>
                          </p:cTn>
                        </p:par>
                        <p:par>
                          <p:cTn id="35" fill="hold">
                            <p:stCondLst>
                              <p:cond delay="4500"/>
                            </p:stCondLst>
                            <p:childTnLst>
                              <p:par>
                                <p:cTn id="36" presetID="1" presetClass="entr" presetSubtype="0"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2"/>
                                        </p:tgtEl>
                                        <p:attrNameLst>
                                          <p:attrName>style.visibility</p:attrName>
                                        </p:attrNameLst>
                                      </p:cBhvr>
                                      <p:to>
                                        <p:strVal val="visible"/>
                                      </p:to>
                                    </p:set>
                                  </p:childTnLst>
                                </p:cTn>
                              </p:par>
                            </p:childTnLst>
                          </p:cTn>
                        </p:par>
                        <p:par>
                          <p:cTn id="44" fill="hold">
                            <p:stCondLst>
                              <p:cond delay="4500"/>
                            </p:stCondLst>
                            <p:childTnLst>
                              <p:par>
                                <p:cTn id="45" presetID="0" presetClass="path" presetSubtype="0" accel="50000" decel="50000" fill="hold" grpId="0" nodeType="afterEffect">
                                  <p:stCondLst>
                                    <p:cond delay="0"/>
                                  </p:stCondLst>
                                  <p:childTnLst>
                                    <p:animMotion origin="layout" path="M 0 0 L 0 0 C 0.00361 0.00093 0.00721 0.00232 0.01095 0.00325 C 0.01389 0.00417 0.01696 0.0044 0.0199 0.0051 C 0.0219 0.00556 0.02391 0.00625 0.02591 0.00672 C 0.02725 0.00788 0.02845 0.00926 0.02992 0.01019 C 0.03179 0.01158 0.03593 0.01366 0.03593 0.01366 C 0.03793 0.01713 0.0402 0.02014 0.04194 0.02408 C 0.04287 0.02639 0.04394 0.02871 0.04488 0.03102 C 0.04554 0.03288 0.04608 0.03473 0.04688 0.03635 C 0.05209 0.04723 0.04795 0.03473 0.05289 0.05 C 0.05356 0.05232 0.05436 0.05463 0.05489 0.05695 C 0.05569 0.06042 0.05689 0.06737 0.05689 0.06737 C 0.05716 0.07778 0.05743 0.0882 0.05783 0.09862 C 0.0581 0.10325 0.05836 0.10788 0.0589 0.1125 C 0.0593 0.1169 0.06224 0.12709 0.06384 0.12801 C 0.07105 0.13218 0.0621 0.12709 0.07078 0.13149 C 0.07185 0.13195 0.07279 0.13311 0.07385 0.13334 C 0.07746 0.13426 0.0812 0.1345 0.08481 0.13496 C 0.08614 0.13565 0.08748 0.13635 0.08881 0.13681 C 0.09856 0.13913 0.10043 0.13843 0.11085 0.13843 L 0.11085 0.13843 " pathEditMode="relative" ptsTypes="AAAAAAAAAAAAAAAAAAAAAA">
                                      <p:cBhvr>
                                        <p:cTn id="46" dur="2000" fill="hold"/>
                                        <p:tgtEl>
                                          <p:spTgt spid="30"/>
                                        </p:tgtEl>
                                        <p:attrNameLst>
                                          <p:attrName>ppt_x</p:attrName>
                                          <p:attrName>ppt_y</p:attrName>
                                        </p:attrNameLst>
                                      </p:cBhvr>
                                    </p:animMotion>
                                  </p:childTnLst>
                                </p:cTn>
                              </p:par>
                              <p:par>
                                <p:cTn id="47" presetID="0" presetClass="path" presetSubtype="0" accel="50000" decel="50000" fill="hold" grpId="0" nodeType="withEffect">
                                  <p:stCondLst>
                                    <p:cond delay="0"/>
                                  </p:stCondLst>
                                  <p:childTnLst>
                                    <p:animMotion origin="layout" path="M 0 0 L 0 0 C 0.00361 0.00093 0.00721 0.00232 0.01095 0.00325 C 0.01389 0.00417 0.01696 0.0044 0.0199 0.0051 C 0.0219 0.00556 0.02391 0.00625 0.02591 0.00672 C 0.02725 0.00788 0.02845 0.00926 0.02992 0.01019 C 0.03179 0.01158 0.03593 0.01366 0.03593 0.01366 C 0.03793 0.01713 0.0402 0.02014 0.04194 0.02408 C 0.04287 0.02639 0.04394 0.02871 0.04488 0.03102 C 0.04554 0.03288 0.04608 0.03473 0.04688 0.03635 C 0.05209 0.04723 0.04795 0.03473 0.05289 0.05 C 0.05356 0.05232 0.05436 0.05463 0.05489 0.05695 C 0.05569 0.06042 0.05689 0.06737 0.05689 0.06737 C 0.05716 0.07778 0.05743 0.0882 0.05783 0.09862 C 0.0581 0.10325 0.05836 0.10788 0.0589 0.1125 C 0.0593 0.1169 0.06224 0.12709 0.06384 0.12801 C 0.07105 0.13218 0.0621 0.12709 0.07078 0.13149 C 0.07185 0.13195 0.07279 0.13311 0.07385 0.13334 C 0.07746 0.13426 0.0812 0.1345 0.08481 0.13496 C 0.08614 0.13565 0.08748 0.13635 0.08881 0.13681 C 0.09856 0.13913 0.10043 0.13843 0.11085 0.13843 L 0.11085 0.13843 " pathEditMode="relative" ptsTypes="AAAAAAAAAAAAAAAAAAAAAA">
                                      <p:cBhvr>
                                        <p:cTn id="48" dur="2000" fill="hold"/>
                                        <p:tgtEl>
                                          <p:spTgt spid="24"/>
                                        </p:tgtEl>
                                        <p:attrNameLst>
                                          <p:attrName>ppt_x</p:attrName>
                                          <p:attrName>ppt_y</p:attrName>
                                        </p:attrNameLst>
                                      </p:cBhvr>
                                    </p:animMotion>
                                  </p:childTnLst>
                                </p:cTn>
                              </p:par>
                              <p:par>
                                <p:cTn id="49" presetID="0" presetClass="path" presetSubtype="0" accel="50000" decel="50000" fill="hold" grpId="0" nodeType="withEffect">
                                  <p:stCondLst>
                                    <p:cond delay="0"/>
                                  </p:stCondLst>
                                  <p:childTnLst>
                                    <p:animMotion origin="layout" path="M 0 0 L 0 0 C 0.00361 0.00093 0.00721 0.00232 0.01095 0.00325 C 0.01389 0.00417 0.01696 0.0044 0.0199 0.0051 C 0.0219 0.00556 0.02391 0.00625 0.02591 0.00672 C 0.02725 0.00788 0.02845 0.00926 0.02992 0.01019 C 0.03179 0.01158 0.03593 0.01366 0.03593 0.01366 C 0.03793 0.01713 0.0402 0.02014 0.04194 0.02408 C 0.04287 0.02639 0.04394 0.02871 0.04488 0.03102 C 0.04554 0.03288 0.04608 0.03473 0.04688 0.03635 C 0.05209 0.04723 0.04795 0.03473 0.05289 0.05 C 0.05356 0.05232 0.05436 0.05463 0.05489 0.05695 C 0.05569 0.06042 0.05689 0.06737 0.05689 0.06737 C 0.05716 0.07778 0.05743 0.0882 0.05783 0.09862 C 0.0581 0.10325 0.05836 0.10788 0.0589 0.1125 C 0.0593 0.1169 0.06224 0.12709 0.06384 0.12801 C 0.07105 0.13218 0.0621 0.12709 0.07078 0.13149 C 0.07185 0.13195 0.07279 0.13311 0.07385 0.13334 C 0.07746 0.13426 0.0812 0.1345 0.08481 0.13496 C 0.08614 0.13565 0.08748 0.13635 0.08881 0.13681 C 0.09856 0.13913 0.10043 0.13843 0.11085 0.13843 L 0.11085 0.13843 " pathEditMode="relative" ptsTypes="AAAAAAAAAAAAAAAAAAAAAA">
                                      <p:cBhvr>
                                        <p:cTn id="50" dur="2000" fill="hold"/>
                                        <p:tgtEl>
                                          <p:spTgt spid="32"/>
                                        </p:tgtEl>
                                        <p:attrNameLst>
                                          <p:attrName>ppt_x</p:attrName>
                                          <p:attrName>ppt_y</p:attrName>
                                        </p:attrNameLst>
                                      </p:cBhvr>
                                    </p:animMotion>
                                  </p:childTnLst>
                                </p:cTn>
                              </p:par>
                              <p:par>
                                <p:cTn id="51" presetID="0" presetClass="path" presetSubtype="0" accel="50000" decel="50000" fill="hold" grpId="0" nodeType="withEffect">
                                  <p:stCondLst>
                                    <p:cond delay="0"/>
                                  </p:stCondLst>
                                  <p:childTnLst>
                                    <p:animMotion origin="layout" path="M 0 0 L 0 0 C 0.00361 0.00093 0.00721 0.00232 0.01095 0.00325 C 0.01389 0.00417 0.01696 0.0044 0.0199 0.0051 C 0.0219 0.00556 0.02391 0.00625 0.02591 0.00672 C 0.02725 0.00788 0.02845 0.00926 0.02992 0.01019 C 0.03179 0.01158 0.03593 0.01366 0.03593 0.01366 C 0.03793 0.01713 0.0402 0.02014 0.04194 0.02408 C 0.04287 0.02639 0.04394 0.02871 0.04488 0.03102 C 0.04554 0.03288 0.04608 0.03473 0.04688 0.03635 C 0.05209 0.04723 0.04795 0.03473 0.05289 0.05 C 0.05356 0.05232 0.05436 0.05463 0.05489 0.05695 C 0.05569 0.06042 0.05689 0.06737 0.05689 0.06737 C 0.05716 0.07778 0.05743 0.0882 0.05783 0.09862 C 0.0581 0.10325 0.05836 0.10788 0.0589 0.1125 C 0.0593 0.1169 0.06224 0.12709 0.06384 0.12801 C 0.07105 0.13218 0.0621 0.12709 0.07078 0.13149 C 0.07185 0.13195 0.07279 0.13311 0.07385 0.13334 C 0.07746 0.13426 0.0812 0.1345 0.08481 0.13496 C 0.08614 0.13565 0.08748 0.13635 0.08881 0.13681 C 0.09856 0.13913 0.10043 0.13843 0.11085 0.13843 L 0.11085 0.13843 " pathEditMode="relative" ptsTypes="AAAAAAAAAAAAAAAAAAAAAA">
                                      <p:cBhvr>
                                        <p:cTn id="52" dur="2000" fill="hold"/>
                                        <p:tgtEl>
                                          <p:spTgt spid="34"/>
                                        </p:tgtEl>
                                        <p:attrNameLst>
                                          <p:attrName>ppt_x</p:attrName>
                                          <p:attrName>ppt_y</p:attrName>
                                        </p:attrNameLst>
                                      </p:cBhvr>
                                    </p:animMotion>
                                  </p:childTnLst>
                                </p:cTn>
                              </p:par>
                            </p:childTnLst>
                          </p:cTn>
                        </p:par>
                        <p:par>
                          <p:cTn id="53" fill="hold">
                            <p:stCondLst>
                              <p:cond delay="6500"/>
                            </p:stCondLst>
                            <p:childTnLst>
                              <p:par>
                                <p:cTn id="54" presetID="10" presetClass="entr" presetSubtype="0" fill="hold" grpId="0" nodeType="after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fade">
                                      <p:cBhvr>
                                        <p:cTn id="56" dur="500"/>
                                        <p:tgtEl>
                                          <p:spTgt spid="6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fade">
                                      <p:cBhvr>
                                        <p:cTn id="59" dur="500"/>
                                        <p:tgtEl>
                                          <p:spTgt spid="6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fade">
                                      <p:cBhvr>
                                        <p:cTn id="62" dur="500"/>
                                        <p:tgtEl>
                                          <p:spTgt spid="6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500"/>
                                        <p:tgtEl>
                                          <p:spTgt spid="67"/>
                                        </p:tgtEl>
                                      </p:cBhvr>
                                    </p:animEffect>
                                  </p:childTnLst>
                                </p:cTn>
                              </p:par>
                              <p:par>
                                <p:cTn id="66" presetID="0" presetClass="path" presetSubtype="0" accel="50000" decel="50000" fill="hold" grpId="0" nodeType="withEffect">
                                  <p:stCondLst>
                                    <p:cond delay="0"/>
                                  </p:stCondLst>
                                  <p:childTnLst>
                                    <p:animMotion origin="layout" path="M 0 0 L 0 0 C 0.00427 0.00046 0.00854 0.00092 0.01295 0.00162 C 0.01829 0.00254 0.02884 0.00509 0.02884 0.00509 C 0.03018 0.00555 0.03165 0.00602 0.03285 0.00671 C 0.03485 0.00787 0.03886 0.01018 0.03886 0.01018 C 0.0446 0.0169 0.041 0.01227 0.04888 0.02592 C 0.04994 0.02754 0.05115 0.02893 0.05195 0.03102 C 0.05595 0.04282 0.05368 0.03703 0.05889 0.04838 C 0.05916 0.05185 0.05929 0.05532 0.05983 0.05879 C 0.06063 0.06366 0.0625 0.06967 0.06383 0.0743 C 0.06463 0.08148 0.06584 0.08981 0.06584 0.09676 C 0.0665 0.1493 0.05462 0.20625 0.0669 0.2544 C 0.07211 0.275 0.09281 0.2544 0.1059 0.2544 L 0.1059 0.2544 " pathEditMode="relative" ptsTypes="AAAAAAAAAAAAAAA">
                                      <p:cBhvr>
                                        <p:cTn id="67" dur="2000" fill="hold"/>
                                        <p:tgtEl>
                                          <p:spTgt spid="38"/>
                                        </p:tgtEl>
                                        <p:attrNameLst>
                                          <p:attrName>ppt_x</p:attrName>
                                          <p:attrName>ppt_y</p:attrName>
                                        </p:attrNameLst>
                                      </p:cBhvr>
                                    </p:animMotion>
                                  </p:childTnLst>
                                </p:cTn>
                              </p:par>
                              <p:par>
                                <p:cTn id="68" presetID="0" presetClass="path" presetSubtype="0" accel="50000" decel="50000" fill="hold" grpId="0" nodeType="withEffect">
                                  <p:stCondLst>
                                    <p:cond delay="0"/>
                                  </p:stCondLst>
                                  <p:childTnLst>
                                    <p:animMotion origin="layout" path="M 0 0 L 0 0 C 0.00427 0.00046 0.00854 0.00092 0.01295 0.00162 C 0.01829 0.00254 0.02884 0.00509 0.02884 0.00509 C 0.03018 0.00555 0.03165 0.00602 0.03285 0.00671 C 0.03485 0.00787 0.03886 0.01018 0.03886 0.01018 C 0.0446 0.0169 0.041 0.01227 0.04888 0.02592 C 0.04994 0.02754 0.05115 0.02893 0.05195 0.03102 C 0.05595 0.04282 0.05368 0.03703 0.05889 0.04838 C 0.05916 0.05185 0.05929 0.05532 0.05983 0.05879 C 0.06063 0.06366 0.0625 0.06967 0.06383 0.0743 C 0.06463 0.08148 0.06584 0.08981 0.06584 0.09676 C 0.0665 0.1493 0.05462 0.20625 0.0669 0.2544 C 0.07211 0.275 0.09281 0.2544 0.1059 0.2544 L 0.1059 0.2544 " pathEditMode="relative" ptsTypes="AAAAAAAAAAAAAAA">
                                      <p:cBhvr>
                                        <p:cTn id="69" dur="2000" fill="hold"/>
                                        <p:tgtEl>
                                          <p:spTgt spid="36"/>
                                        </p:tgtEl>
                                        <p:attrNameLst>
                                          <p:attrName>ppt_x</p:attrName>
                                          <p:attrName>ppt_y</p:attrName>
                                        </p:attrNameLst>
                                      </p:cBhvr>
                                    </p:animMotion>
                                  </p:childTnLst>
                                </p:cTn>
                              </p:par>
                              <p:par>
                                <p:cTn id="70" presetID="0" presetClass="path" presetSubtype="0" accel="50000" decel="50000" fill="hold" grpId="0" nodeType="withEffect">
                                  <p:stCondLst>
                                    <p:cond delay="0"/>
                                  </p:stCondLst>
                                  <p:childTnLst>
                                    <p:animMotion origin="layout" path="M 0 0 L 0 0 C 0.00427 0.00046 0.00854 0.00092 0.01295 0.00162 C 0.01829 0.00254 0.02884 0.00509 0.02884 0.00509 C 0.03018 0.00555 0.03165 0.00602 0.03285 0.00671 C 0.03485 0.00787 0.03886 0.01018 0.03886 0.01018 C 0.0446 0.0169 0.041 0.01227 0.04888 0.02592 C 0.04994 0.02754 0.05115 0.02893 0.05195 0.03102 C 0.05595 0.04282 0.05368 0.03703 0.05889 0.04838 C 0.05916 0.05185 0.05929 0.05532 0.05983 0.05879 C 0.06063 0.06366 0.0625 0.06967 0.06383 0.0743 C 0.06463 0.08148 0.06584 0.08981 0.06584 0.09676 C 0.0665 0.1493 0.05462 0.20625 0.0669 0.2544 C 0.07211 0.275 0.09281 0.2544 0.1059 0.2544 L 0.1059 0.2544 " pathEditMode="relative" ptsTypes="AAAAAAAAAAAAAAA">
                                      <p:cBhvr>
                                        <p:cTn id="71" dur="2000" fill="hold"/>
                                        <p:tgtEl>
                                          <p:spTgt spid="40"/>
                                        </p:tgtEl>
                                        <p:attrNameLst>
                                          <p:attrName>ppt_x</p:attrName>
                                          <p:attrName>ppt_y</p:attrName>
                                        </p:attrNameLst>
                                      </p:cBhvr>
                                    </p:animMotion>
                                  </p:childTnLst>
                                </p:cTn>
                              </p:par>
                              <p:par>
                                <p:cTn id="72" presetID="0" presetClass="path" presetSubtype="0" accel="50000" decel="50000" fill="hold" grpId="0" nodeType="withEffect">
                                  <p:stCondLst>
                                    <p:cond delay="0"/>
                                  </p:stCondLst>
                                  <p:childTnLst>
                                    <p:animMotion origin="layout" path="M 0 0 L 0 0 C 0.00427 0.00046 0.00854 0.00092 0.01295 0.00162 C 0.01829 0.00254 0.02884 0.00509 0.02884 0.00509 C 0.03018 0.00555 0.03165 0.00602 0.03285 0.00671 C 0.03485 0.00787 0.03886 0.01018 0.03886 0.01018 C 0.0446 0.0169 0.041 0.01227 0.04888 0.02592 C 0.04994 0.02754 0.05115 0.02893 0.05195 0.03102 C 0.05595 0.04282 0.05368 0.03703 0.05889 0.04838 C 0.05916 0.05185 0.05929 0.05532 0.05983 0.05879 C 0.06063 0.06366 0.0625 0.06967 0.06383 0.0743 C 0.06463 0.08148 0.06584 0.08981 0.06584 0.09676 C 0.0665 0.1493 0.05462 0.20625 0.0669 0.2544 C 0.07211 0.275 0.09281 0.2544 0.1059 0.2544 L 0.1059 0.2544 " pathEditMode="relative" ptsTypes="AAAAAAAAAAAAAAA">
                                      <p:cBhvr>
                                        <p:cTn id="73" dur="2000" fill="hold"/>
                                        <p:tgtEl>
                                          <p:spTgt spid="46"/>
                                        </p:tgtEl>
                                        <p:attrNameLst>
                                          <p:attrName>ppt_x</p:attrName>
                                          <p:attrName>ppt_y</p:attrName>
                                        </p:attrNameLst>
                                      </p:cBhvr>
                                    </p:animMotion>
                                  </p:childTnLst>
                                </p:cTn>
                              </p:par>
                            </p:childTnLst>
                          </p:cTn>
                        </p:par>
                        <p:par>
                          <p:cTn id="74" fill="hold">
                            <p:stCondLst>
                              <p:cond delay="8500"/>
                            </p:stCondLst>
                            <p:childTnLst>
                              <p:par>
                                <p:cTn id="75" presetID="10" presetClass="entr" presetSubtype="0" fill="hold" grpId="0" nodeType="after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9"/>
                                        </p:tgtEl>
                                        <p:attrNameLst>
                                          <p:attrName>style.visibility</p:attrName>
                                        </p:attrNameLst>
                                      </p:cBhvr>
                                      <p:to>
                                        <p:strVal val="visible"/>
                                      </p:to>
                                    </p:set>
                                    <p:animEffect transition="in" filter="fade">
                                      <p:cBhvr>
                                        <p:cTn id="80" dur="500"/>
                                        <p:tgtEl>
                                          <p:spTgt spid="6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fade">
                                      <p:cBhvr>
                                        <p:cTn id="83" dur="500"/>
                                        <p:tgtEl>
                                          <p:spTgt spid="7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fade">
                                      <p:cBhvr>
                                        <p:cTn id="8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7" grpId="0" animBg="1"/>
      <p:bldP spid="18" grpId="0" animBg="1"/>
      <p:bldP spid="20" grpId="0" animBg="1"/>
      <p:bldP spid="22" grpId="0" animBg="1"/>
      <p:bldP spid="24" grpId="0" animBg="1"/>
      <p:bldP spid="26" grpId="0" animBg="1"/>
      <p:bldP spid="28" grpId="0" animBg="1"/>
      <p:bldP spid="30" grpId="0" animBg="1"/>
      <p:bldP spid="32" grpId="0" animBg="1"/>
      <p:bldP spid="34" grpId="0" animBg="1"/>
      <p:bldP spid="36" grpId="0" animBg="1"/>
      <p:bldP spid="38" grpId="0" animBg="1"/>
      <p:bldP spid="40" grpId="0" animBg="1"/>
      <p:bldP spid="46"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2CB88-CE57-4755-BC23-CD5CACFEF8E2}"/>
              </a:ext>
            </a:extLst>
          </p:cNvPr>
          <p:cNvSpPr>
            <a:spLocks noGrp="1"/>
          </p:cNvSpPr>
          <p:nvPr>
            <p:ph type="title"/>
          </p:nvPr>
        </p:nvSpPr>
        <p:spPr/>
        <p:txBody>
          <a:bodyPr/>
          <a:lstStyle/>
          <a:p>
            <a:r>
              <a:rPr lang="en-US" dirty="0">
                <a:solidFill>
                  <a:srgbClr val="002060"/>
                </a:solidFill>
              </a:rPr>
              <a:t>SIMPLE HDFS COMMANDS and function</a:t>
            </a:r>
          </a:p>
        </p:txBody>
      </p:sp>
      <p:sp>
        <p:nvSpPr>
          <p:cNvPr id="3" name="Content Placeholder 2">
            <a:extLst>
              <a:ext uri="{FF2B5EF4-FFF2-40B4-BE49-F238E27FC236}">
                <a16:creationId xmlns:a16="http://schemas.microsoft.com/office/drawing/2014/main" id="{5FA7B081-F601-4A89-B240-65332E442607}"/>
              </a:ext>
            </a:extLst>
          </p:cNvPr>
          <p:cNvSpPr>
            <a:spLocks noGrp="1"/>
          </p:cNvSpPr>
          <p:nvPr>
            <p:ph sz="half" idx="1"/>
          </p:nvPr>
        </p:nvSpPr>
        <p:spPr>
          <a:xfrm>
            <a:off x="806117" y="2010878"/>
            <a:ext cx="5289884" cy="3448595"/>
          </a:xfrm>
        </p:spPr>
        <p:txBody>
          <a:bodyPr/>
          <a:lstStyle/>
          <a:p>
            <a:pPr marL="0" indent="0">
              <a:buNone/>
            </a:pPr>
            <a:r>
              <a:rPr lang="en-US" dirty="0" err="1"/>
              <a:t>hdfs</a:t>
            </a:r>
            <a:r>
              <a:rPr lang="en-US" dirty="0"/>
              <a:t> </a:t>
            </a:r>
            <a:r>
              <a:rPr lang="en-US" dirty="0" err="1"/>
              <a:t>dfs</a:t>
            </a:r>
            <a:r>
              <a:rPr lang="en-US" dirty="0"/>
              <a:t> –ls</a:t>
            </a:r>
          </a:p>
          <a:p>
            <a:pPr marL="0" indent="0">
              <a:buNone/>
            </a:pPr>
            <a:r>
              <a:rPr lang="en-US" dirty="0" err="1"/>
              <a:t>hdfs</a:t>
            </a:r>
            <a:r>
              <a:rPr lang="en-US" dirty="0"/>
              <a:t> </a:t>
            </a:r>
            <a:r>
              <a:rPr lang="en-US" dirty="0" err="1"/>
              <a:t>dfs</a:t>
            </a:r>
            <a:r>
              <a:rPr lang="en-US" dirty="0"/>
              <a:t> –</a:t>
            </a:r>
            <a:r>
              <a:rPr lang="en-US" dirty="0" err="1"/>
              <a:t>copyToLocal</a:t>
            </a:r>
            <a:r>
              <a:rPr lang="en-US" dirty="0"/>
              <a:t> &lt;</a:t>
            </a:r>
            <a:r>
              <a:rPr lang="en-US" dirty="0" err="1"/>
              <a:t>hdfs</a:t>
            </a:r>
            <a:r>
              <a:rPr lang="en-US" dirty="0"/>
              <a:t> source&gt;/filename &lt;destination&gt;</a:t>
            </a:r>
          </a:p>
          <a:p>
            <a:pPr marL="0" indent="0">
              <a:buNone/>
            </a:pPr>
            <a:r>
              <a:rPr lang="en-US" dirty="0" err="1"/>
              <a:t>hdfs</a:t>
            </a:r>
            <a:r>
              <a:rPr lang="en-US" dirty="0"/>
              <a:t> </a:t>
            </a:r>
            <a:r>
              <a:rPr lang="en-US" dirty="0" err="1"/>
              <a:t>dfs</a:t>
            </a:r>
            <a:r>
              <a:rPr lang="en-US" dirty="0"/>
              <a:t> –put  &lt;source&gt; &lt;</a:t>
            </a:r>
            <a:r>
              <a:rPr lang="en-US" dirty="0" err="1"/>
              <a:t>hdfs</a:t>
            </a:r>
            <a:r>
              <a:rPr lang="en-US" dirty="0"/>
              <a:t> destination&gt; </a:t>
            </a:r>
          </a:p>
          <a:p>
            <a:pPr marL="0" indent="0">
              <a:buNone/>
            </a:pPr>
            <a:endParaRPr lang="en-US" dirty="0"/>
          </a:p>
          <a:p>
            <a:pPr marL="0" indent="0">
              <a:buNone/>
            </a:pPr>
            <a:r>
              <a:rPr lang="en-US" dirty="0" err="1"/>
              <a:t>hdfs</a:t>
            </a:r>
            <a:r>
              <a:rPr lang="en-US" dirty="0"/>
              <a:t> </a:t>
            </a:r>
            <a:r>
              <a:rPr lang="en-US" dirty="0" err="1"/>
              <a:t>dfs</a:t>
            </a:r>
            <a:r>
              <a:rPr lang="en-US" dirty="0"/>
              <a:t> –mv &lt;source&gt; &lt;destination&gt;</a:t>
            </a:r>
          </a:p>
          <a:p>
            <a:pPr marL="0" indent="0">
              <a:buNone/>
            </a:pPr>
            <a:r>
              <a:rPr lang="en-US" dirty="0" err="1"/>
              <a:t>hdfs</a:t>
            </a:r>
            <a:r>
              <a:rPr lang="en-US" dirty="0"/>
              <a:t> </a:t>
            </a:r>
            <a:r>
              <a:rPr lang="en-US" dirty="0" err="1"/>
              <a:t>dfs</a:t>
            </a:r>
            <a:r>
              <a:rPr lang="en-US" dirty="0"/>
              <a:t>  -cp &lt;source&gt; &lt;destination&gt;</a:t>
            </a:r>
          </a:p>
        </p:txBody>
      </p:sp>
      <p:sp>
        <p:nvSpPr>
          <p:cNvPr id="4" name="Content Placeholder 3">
            <a:extLst>
              <a:ext uri="{FF2B5EF4-FFF2-40B4-BE49-F238E27FC236}">
                <a16:creationId xmlns:a16="http://schemas.microsoft.com/office/drawing/2014/main" id="{2AB500CD-296C-45FB-B95D-27217ACCE58D}"/>
              </a:ext>
            </a:extLst>
          </p:cNvPr>
          <p:cNvSpPr>
            <a:spLocks noGrp="1"/>
          </p:cNvSpPr>
          <p:nvPr>
            <p:ph sz="half" idx="2"/>
          </p:nvPr>
        </p:nvSpPr>
        <p:spPr>
          <a:xfrm>
            <a:off x="6162071" y="2010878"/>
            <a:ext cx="5666873" cy="3441520"/>
          </a:xfrm>
        </p:spPr>
        <p:txBody>
          <a:bodyPr/>
          <a:lstStyle/>
          <a:p>
            <a:pPr marL="0" indent="0">
              <a:buNone/>
            </a:pPr>
            <a:r>
              <a:rPr lang="en-US" dirty="0"/>
              <a:t>List the files on the HDFS</a:t>
            </a:r>
          </a:p>
          <a:p>
            <a:pPr marL="0" indent="0">
              <a:buNone/>
            </a:pPr>
            <a:r>
              <a:rPr lang="en-US" dirty="0"/>
              <a:t>Copy files from HDFS to local folder</a:t>
            </a:r>
          </a:p>
          <a:p>
            <a:pPr marL="0" indent="0">
              <a:buNone/>
            </a:pPr>
            <a:endParaRPr lang="en-US" dirty="0"/>
          </a:p>
          <a:p>
            <a:pPr marL="0" indent="0">
              <a:buNone/>
            </a:pPr>
            <a:r>
              <a:rPr lang="en-US" dirty="0"/>
              <a:t>Put files from the local folder to HDFS</a:t>
            </a:r>
          </a:p>
          <a:p>
            <a:pPr marL="0" indent="0">
              <a:buNone/>
            </a:pPr>
            <a:endParaRPr lang="en-US" dirty="0"/>
          </a:p>
          <a:p>
            <a:pPr marL="0" indent="0">
              <a:buNone/>
            </a:pPr>
            <a:r>
              <a:rPr lang="en-US" dirty="0"/>
              <a:t>Move file from one location on HDFS to another</a:t>
            </a:r>
          </a:p>
          <a:p>
            <a:pPr marL="0" indent="0">
              <a:buNone/>
            </a:pPr>
            <a:r>
              <a:rPr lang="en-US" dirty="0"/>
              <a:t>Copy files from one location on HDFS to another</a:t>
            </a:r>
          </a:p>
        </p:txBody>
      </p:sp>
    </p:spTree>
    <p:extLst>
      <p:ext uri="{BB962C8B-B14F-4D97-AF65-F5344CB8AC3E}">
        <p14:creationId xmlns:p14="http://schemas.microsoft.com/office/powerpoint/2010/main" val="104246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6033" y="2109216"/>
            <a:ext cx="3321464" cy="3715387"/>
          </a:xfrm>
        </p:spPr>
        <p:txBody>
          <a:bodyPr>
            <a:normAutofit/>
          </a:bodyPr>
          <a:lstStyle/>
          <a:p>
            <a:pPr algn="ctr"/>
            <a:r>
              <a:rPr lang="en-US" dirty="0">
                <a:solidFill>
                  <a:srgbClr val="FFFFFF"/>
                </a:solidFill>
              </a:rPr>
              <a:t>CONCEPT OF DISTRIBUTED COMPUTING AND BIRTH OF SPARK</a:t>
            </a:r>
          </a:p>
        </p:txBody>
      </p:sp>
      <p:sp>
        <p:nvSpPr>
          <p:cNvPr id="3" name="Content Placeholder 2"/>
          <p:cNvSpPr>
            <a:spLocks noGrp="1"/>
          </p:cNvSpPr>
          <p:nvPr>
            <p:ph idx="1"/>
          </p:nvPr>
        </p:nvSpPr>
        <p:spPr>
          <a:xfrm>
            <a:off x="4062127" y="349135"/>
            <a:ext cx="8129873" cy="6201294"/>
          </a:xfrm>
        </p:spPr>
        <p:txBody>
          <a:bodyPr anchor="t">
            <a:normAutofit fontScale="92500" lnSpcReduction="10000"/>
          </a:bodyPr>
          <a:lstStyle/>
          <a:p>
            <a:pPr>
              <a:lnSpc>
                <a:spcPct val="110000"/>
              </a:lnSpc>
            </a:pPr>
            <a:r>
              <a:rPr lang="en-US" sz="2400" dirty="0">
                <a:latin typeface="Cambria" panose="02040503050406030204" pitchFamily="18" charset="0"/>
              </a:rPr>
              <a:t>Google introduced: distributed data, distributed processing and fault tolerance</a:t>
            </a:r>
          </a:p>
          <a:p>
            <a:pPr>
              <a:lnSpc>
                <a:spcPct val="110000"/>
              </a:lnSpc>
            </a:pPr>
            <a:r>
              <a:rPr lang="en-US" sz="2400" dirty="0">
                <a:latin typeface="Cambria" panose="02040503050406030204" pitchFamily="18" charset="0"/>
              </a:rPr>
              <a:t>MapReduce, a resilient distributed processing framework, which enabled Google to index the exploding volume of content on the web, across large clusters of commodity servers.</a:t>
            </a:r>
          </a:p>
          <a:p>
            <a:pPr>
              <a:lnSpc>
                <a:spcPct val="110000"/>
              </a:lnSpc>
            </a:pPr>
            <a:r>
              <a:rPr lang="en-US" sz="2400" dirty="0">
                <a:latin typeface="Cambria" panose="02040503050406030204" pitchFamily="18" charset="0"/>
              </a:rPr>
              <a:t>After Google’s white paper in 2004,Doug Cutting and Mike </a:t>
            </a:r>
            <a:r>
              <a:rPr lang="en-US" sz="2400" dirty="0" err="1">
                <a:latin typeface="Cambria" panose="02040503050406030204" pitchFamily="18" charset="0"/>
              </a:rPr>
              <a:t>Cafarella</a:t>
            </a:r>
            <a:r>
              <a:rPr lang="en-US" sz="2400" dirty="0">
                <a:latin typeface="Cambria" panose="02040503050406030204" pitchFamily="18" charset="0"/>
              </a:rPr>
              <a:t> created Apache Hadoop</a:t>
            </a:r>
          </a:p>
          <a:p>
            <a:pPr>
              <a:lnSpc>
                <a:spcPct val="110000"/>
              </a:lnSpc>
            </a:pPr>
            <a:r>
              <a:rPr lang="en-US" sz="2400" dirty="0">
                <a:latin typeface="Cambria" panose="02040503050406030204" pitchFamily="18" charset="0"/>
              </a:rPr>
              <a:t>Apache Spark born in 2009,AMPLab at the University of California, Berkeley. </a:t>
            </a:r>
          </a:p>
          <a:p>
            <a:pPr>
              <a:lnSpc>
                <a:spcPct val="110000"/>
              </a:lnSpc>
            </a:pPr>
            <a:r>
              <a:rPr lang="en-US" sz="2400" dirty="0">
                <a:latin typeface="Cambria" panose="02040503050406030204" pitchFamily="18" charset="0"/>
              </a:rPr>
              <a:t>Spark incubated by Apache Software Foundation in 2013, and promoted early in 2014 </a:t>
            </a:r>
          </a:p>
          <a:p>
            <a:pPr>
              <a:lnSpc>
                <a:spcPct val="110000"/>
              </a:lnSpc>
            </a:pPr>
            <a:r>
              <a:rPr lang="en-US" sz="2400" dirty="0">
                <a:latin typeface="Cambria" panose="02040503050406030204" pitchFamily="18" charset="0"/>
              </a:rPr>
              <a:t>Today it is one of the most active projects managed by the Foundation</a:t>
            </a:r>
          </a:p>
          <a:p>
            <a:pPr>
              <a:lnSpc>
                <a:spcPct val="110000"/>
              </a:lnSpc>
            </a:pPr>
            <a:r>
              <a:rPr lang="en-US" sz="2400" dirty="0">
                <a:latin typeface="Cambria" panose="02040503050406030204" pitchFamily="18" charset="0"/>
              </a:rPr>
              <a:t>Well-funded corporate backers: Databricks, IBM, and China’s Huawei.</a:t>
            </a:r>
          </a:p>
        </p:txBody>
      </p:sp>
    </p:spTree>
    <p:extLst>
      <p:ext uri="{BB962C8B-B14F-4D97-AF65-F5344CB8AC3E}">
        <p14:creationId xmlns:p14="http://schemas.microsoft.com/office/powerpoint/2010/main" val="278954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E36C-7D71-4151-8728-A7809883F432}"/>
              </a:ext>
            </a:extLst>
          </p:cNvPr>
          <p:cNvSpPr>
            <a:spLocks noGrp="1"/>
          </p:cNvSpPr>
          <p:nvPr>
            <p:ph type="title"/>
          </p:nvPr>
        </p:nvSpPr>
        <p:spPr/>
        <p:txBody>
          <a:bodyPr/>
          <a:lstStyle/>
          <a:p>
            <a:pPr algn="ctr"/>
            <a:r>
              <a:rPr lang="en-US" dirty="0"/>
              <a:t>CONCEPT OF MAPREDUCE</a:t>
            </a:r>
          </a:p>
        </p:txBody>
      </p:sp>
      <p:sp>
        <p:nvSpPr>
          <p:cNvPr id="6" name="Rectangle 5">
            <a:extLst>
              <a:ext uri="{FF2B5EF4-FFF2-40B4-BE49-F238E27FC236}">
                <a16:creationId xmlns:a16="http://schemas.microsoft.com/office/drawing/2014/main" id="{061C2B7A-961A-486F-A3AA-4359DB4A7840}"/>
              </a:ext>
            </a:extLst>
          </p:cNvPr>
          <p:cNvSpPr/>
          <p:nvPr/>
        </p:nvSpPr>
        <p:spPr>
          <a:xfrm>
            <a:off x="1" y="2637265"/>
            <a:ext cx="1459390" cy="1760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Deer Bear River</a:t>
            </a:r>
          </a:p>
          <a:p>
            <a:pPr algn="ctr"/>
            <a:r>
              <a:rPr lang="en-US" dirty="0"/>
              <a:t>Car </a:t>
            </a:r>
            <a:r>
              <a:rPr lang="en-US" dirty="0" err="1"/>
              <a:t>Car</a:t>
            </a:r>
            <a:r>
              <a:rPr lang="en-US" dirty="0"/>
              <a:t> River</a:t>
            </a:r>
          </a:p>
          <a:p>
            <a:pPr algn="ctr"/>
            <a:r>
              <a:rPr lang="en-US" dirty="0"/>
              <a:t>Deer Car Bear</a:t>
            </a:r>
          </a:p>
        </p:txBody>
      </p:sp>
      <p:sp>
        <p:nvSpPr>
          <p:cNvPr id="7" name="Rectangle 6">
            <a:extLst>
              <a:ext uri="{FF2B5EF4-FFF2-40B4-BE49-F238E27FC236}">
                <a16:creationId xmlns:a16="http://schemas.microsoft.com/office/drawing/2014/main" id="{B0462ED8-9B7D-479A-915B-48F7E1B5B8E6}"/>
              </a:ext>
            </a:extLst>
          </p:cNvPr>
          <p:cNvSpPr/>
          <p:nvPr/>
        </p:nvSpPr>
        <p:spPr>
          <a:xfrm>
            <a:off x="2590800" y="1947575"/>
            <a:ext cx="1853446"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DE31595-5170-4120-9D04-42764ACDFF13}"/>
              </a:ext>
            </a:extLst>
          </p:cNvPr>
          <p:cNvSpPr/>
          <p:nvPr/>
        </p:nvSpPr>
        <p:spPr>
          <a:xfrm>
            <a:off x="2590799" y="3115002"/>
            <a:ext cx="1853445"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CA09DC-D8F4-40C9-B941-816588818EF5}"/>
              </a:ext>
            </a:extLst>
          </p:cNvPr>
          <p:cNvSpPr/>
          <p:nvPr/>
        </p:nvSpPr>
        <p:spPr>
          <a:xfrm>
            <a:off x="2679329" y="4263313"/>
            <a:ext cx="1848484"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2D1C5C12-B8BA-418A-BADB-9EFB63DC308F}"/>
              </a:ext>
            </a:extLst>
          </p:cNvPr>
          <p:cNvCxnSpPr>
            <a:cxnSpLocks/>
            <a:stCxn id="6" idx="3"/>
            <a:endCxn id="7" idx="1"/>
          </p:cNvCxnSpPr>
          <p:nvPr/>
        </p:nvCxnSpPr>
        <p:spPr>
          <a:xfrm flipV="1">
            <a:off x="1459391" y="2332966"/>
            <a:ext cx="1131409" cy="1184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17040C5-EFCA-4BBB-A884-1FF9AF0F8B0A}"/>
              </a:ext>
            </a:extLst>
          </p:cNvPr>
          <p:cNvCxnSpPr>
            <a:cxnSpLocks/>
            <a:endCxn id="8" idx="1"/>
          </p:cNvCxnSpPr>
          <p:nvPr/>
        </p:nvCxnSpPr>
        <p:spPr>
          <a:xfrm flipV="1">
            <a:off x="1477762" y="3500393"/>
            <a:ext cx="1113037" cy="50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EB38BD0-7110-4494-8CA2-018FC923D2B0}"/>
              </a:ext>
            </a:extLst>
          </p:cNvPr>
          <p:cNvCxnSpPr>
            <a:cxnSpLocks/>
            <a:endCxn id="9" idx="1"/>
          </p:cNvCxnSpPr>
          <p:nvPr/>
        </p:nvCxnSpPr>
        <p:spPr>
          <a:xfrm>
            <a:off x="1477762" y="3781245"/>
            <a:ext cx="1201567" cy="84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4945604-040C-484C-A678-00A7D363D3F0}"/>
              </a:ext>
            </a:extLst>
          </p:cNvPr>
          <p:cNvSpPr/>
          <p:nvPr/>
        </p:nvSpPr>
        <p:spPr>
          <a:xfrm>
            <a:off x="5149891" y="1947575"/>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Deer, 1</a:t>
            </a:r>
          </a:p>
          <a:p>
            <a:pPr algn="ctr"/>
            <a:r>
              <a:rPr lang="en-US" dirty="0"/>
              <a:t>Bear,1</a:t>
            </a:r>
          </a:p>
          <a:p>
            <a:pPr algn="ctr"/>
            <a:r>
              <a:rPr lang="en-US" dirty="0"/>
              <a:t>River,1</a:t>
            </a:r>
          </a:p>
        </p:txBody>
      </p:sp>
      <p:sp>
        <p:nvSpPr>
          <p:cNvPr id="17" name="Rectangle 16">
            <a:extLst>
              <a:ext uri="{FF2B5EF4-FFF2-40B4-BE49-F238E27FC236}">
                <a16:creationId xmlns:a16="http://schemas.microsoft.com/office/drawing/2014/main" id="{7BDC272B-CB6F-476F-A695-B128724268C3}"/>
              </a:ext>
            </a:extLst>
          </p:cNvPr>
          <p:cNvSpPr/>
          <p:nvPr/>
        </p:nvSpPr>
        <p:spPr>
          <a:xfrm>
            <a:off x="5208679" y="3051325"/>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 1</a:t>
            </a:r>
          </a:p>
          <a:p>
            <a:pPr algn="ctr"/>
            <a:r>
              <a:rPr lang="en-US" dirty="0"/>
              <a:t>Car,1</a:t>
            </a:r>
          </a:p>
          <a:p>
            <a:pPr algn="ctr"/>
            <a:r>
              <a:rPr lang="en-US" dirty="0"/>
              <a:t>River,1</a:t>
            </a:r>
          </a:p>
        </p:txBody>
      </p:sp>
      <p:sp>
        <p:nvSpPr>
          <p:cNvPr id="18" name="Rectangle 17">
            <a:extLst>
              <a:ext uri="{FF2B5EF4-FFF2-40B4-BE49-F238E27FC236}">
                <a16:creationId xmlns:a16="http://schemas.microsoft.com/office/drawing/2014/main" id="{03334E52-3ED3-4EAA-A320-4CA81B10E061}"/>
              </a:ext>
            </a:extLst>
          </p:cNvPr>
          <p:cNvSpPr/>
          <p:nvPr/>
        </p:nvSpPr>
        <p:spPr>
          <a:xfrm>
            <a:off x="5234247" y="4214968"/>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Deer, 1</a:t>
            </a:r>
          </a:p>
          <a:p>
            <a:pPr algn="ctr"/>
            <a:r>
              <a:rPr lang="en-US" dirty="0"/>
              <a:t>Car,1</a:t>
            </a:r>
          </a:p>
          <a:p>
            <a:pPr algn="ctr"/>
            <a:r>
              <a:rPr lang="en-US" dirty="0"/>
              <a:t>Bear,1</a:t>
            </a:r>
          </a:p>
        </p:txBody>
      </p:sp>
      <p:sp>
        <p:nvSpPr>
          <p:cNvPr id="19" name="TextBox 18">
            <a:extLst>
              <a:ext uri="{FF2B5EF4-FFF2-40B4-BE49-F238E27FC236}">
                <a16:creationId xmlns:a16="http://schemas.microsoft.com/office/drawing/2014/main" id="{BFF98405-5F42-4603-9B61-05B473E44406}"/>
              </a:ext>
            </a:extLst>
          </p:cNvPr>
          <p:cNvSpPr txBox="1"/>
          <p:nvPr/>
        </p:nvSpPr>
        <p:spPr>
          <a:xfrm>
            <a:off x="2705100" y="2148300"/>
            <a:ext cx="1739146" cy="369332"/>
          </a:xfrm>
          <a:prstGeom prst="rect">
            <a:avLst/>
          </a:prstGeom>
          <a:noFill/>
        </p:spPr>
        <p:txBody>
          <a:bodyPr wrap="square" rtlCol="0">
            <a:spAutoFit/>
          </a:bodyPr>
          <a:lstStyle/>
          <a:p>
            <a:r>
              <a:rPr lang="en-US" dirty="0">
                <a:solidFill>
                  <a:schemeClr val="bg1"/>
                </a:solidFill>
              </a:rPr>
              <a:t>Deer Bear River</a:t>
            </a:r>
          </a:p>
        </p:txBody>
      </p:sp>
      <p:sp>
        <p:nvSpPr>
          <p:cNvPr id="20" name="TextBox 19">
            <a:extLst>
              <a:ext uri="{FF2B5EF4-FFF2-40B4-BE49-F238E27FC236}">
                <a16:creationId xmlns:a16="http://schemas.microsoft.com/office/drawing/2014/main" id="{B7F1C78E-AE35-4342-97C9-BDC9D9B72A80}"/>
              </a:ext>
            </a:extLst>
          </p:cNvPr>
          <p:cNvSpPr txBox="1"/>
          <p:nvPr/>
        </p:nvSpPr>
        <p:spPr>
          <a:xfrm>
            <a:off x="2630802" y="3294397"/>
            <a:ext cx="1739146" cy="369332"/>
          </a:xfrm>
          <a:prstGeom prst="rect">
            <a:avLst/>
          </a:prstGeom>
          <a:noFill/>
        </p:spPr>
        <p:txBody>
          <a:bodyPr wrap="square" rtlCol="0">
            <a:spAutoFit/>
          </a:bodyPr>
          <a:lstStyle/>
          <a:p>
            <a:r>
              <a:rPr lang="en-US" dirty="0">
                <a:solidFill>
                  <a:schemeClr val="bg1"/>
                </a:solidFill>
              </a:rPr>
              <a:t>Car </a:t>
            </a:r>
            <a:r>
              <a:rPr lang="en-US" dirty="0" err="1">
                <a:solidFill>
                  <a:schemeClr val="bg1"/>
                </a:solidFill>
              </a:rPr>
              <a:t>Car</a:t>
            </a:r>
            <a:r>
              <a:rPr lang="en-US" dirty="0">
                <a:solidFill>
                  <a:schemeClr val="bg1"/>
                </a:solidFill>
              </a:rPr>
              <a:t> River</a:t>
            </a:r>
          </a:p>
        </p:txBody>
      </p:sp>
      <p:sp>
        <p:nvSpPr>
          <p:cNvPr id="21" name="TextBox 20">
            <a:extLst>
              <a:ext uri="{FF2B5EF4-FFF2-40B4-BE49-F238E27FC236}">
                <a16:creationId xmlns:a16="http://schemas.microsoft.com/office/drawing/2014/main" id="{05E6456B-8532-46F7-A96C-3472FDC10D92}"/>
              </a:ext>
            </a:extLst>
          </p:cNvPr>
          <p:cNvSpPr txBox="1"/>
          <p:nvPr/>
        </p:nvSpPr>
        <p:spPr>
          <a:xfrm>
            <a:off x="2705100" y="4398063"/>
            <a:ext cx="1739146" cy="369332"/>
          </a:xfrm>
          <a:prstGeom prst="rect">
            <a:avLst/>
          </a:prstGeom>
          <a:noFill/>
        </p:spPr>
        <p:txBody>
          <a:bodyPr wrap="square" rtlCol="0">
            <a:spAutoFit/>
          </a:bodyPr>
          <a:lstStyle/>
          <a:p>
            <a:r>
              <a:rPr lang="en-US" dirty="0">
                <a:solidFill>
                  <a:schemeClr val="bg1"/>
                </a:solidFill>
              </a:rPr>
              <a:t>Deer Car Bear</a:t>
            </a:r>
          </a:p>
        </p:txBody>
      </p:sp>
      <p:cxnSp>
        <p:nvCxnSpPr>
          <p:cNvPr id="23" name="Straight Arrow Connector 22">
            <a:extLst>
              <a:ext uri="{FF2B5EF4-FFF2-40B4-BE49-F238E27FC236}">
                <a16:creationId xmlns:a16="http://schemas.microsoft.com/office/drawing/2014/main" id="{8F8C21F1-C462-421C-8467-6DFEC70BE20A}"/>
              </a:ext>
            </a:extLst>
          </p:cNvPr>
          <p:cNvCxnSpPr>
            <a:cxnSpLocks/>
            <a:endCxn id="16" idx="1"/>
          </p:cNvCxnSpPr>
          <p:nvPr/>
        </p:nvCxnSpPr>
        <p:spPr>
          <a:xfrm>
            <a:off x="4495554" y="2332966"/>
            <a:ext cx="654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AA3236A-12C0-4E30-8455-5F45F06C7A22}"/>
              </a:ext>
            </a:extLst>
          </p:cNvPr>
          <p:cNvCxnSpPr>
            <a:cxnSpLocks/>
          </p:cNvCxnSpPr>
          <p:nvPr/>
        </p:nvCxnSpPr>
        <p:spPr>
          <a:xfrm>
            <a:off x="4450830" y="3550721"/>
            <a:ext cx="795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2C4831B-BF66-44F9-A86F-C3475B0014C1}"/>
              </a:ext>
            </a:extLst>
          </p:cNvPr>
          <p:cNvCxnSpPr>
            <a:cxnSpLocks/>
            <a:stCxn id="9" idx="3"/>
          </p:cNvCxnSpPr>
          <p:nvPr/>
        </p:nvCxnSpPr>
        <p:spPr>
          <a:xfrm>
            <a:off x="4527813" y="4625263"/>
            <a:ext cx="718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B468536-02EE-43DD-9BA0-FCF9B56E7D27}"/>
              </a:ext>
            </a:extLst>
          </p:cNvPr>
          <p:cNvSpPr/>
          <p:nvPr/>
        </p:nvSpPr>
        <p:spPr>
          <a:xfrm>
            <a:off x="7441139" y="1947575"/>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Bear, 1</a:t>
            </a:r>
          </a:p>
          <a:p>
            <a:pPr algn="ctr"/>
            <a:r>
              <a:rPr lang="en-US" dirty="0"/>
              <a:t>Bear,1</a:t>
            </a:r>
          </a:p>
        </p:txBody>
      </p:sp>
      <p:sp>
        <p:nvSpPr>
          <p:cNvPr id="32" name="Rectangle 31">
            <a:extLst>
              <a:ext uri="{FF2B5EF4-FFF2-40B4-BE49-F238E27FC236}">
                <a16:creationId xmlns:a16="http://schemas.microsoft.com/office/drawing/2014/main" id="{D161AADF-BA30-4121-9DF1-86A8A0BD5E50}"/>
              </a:ext>
            </a:extLst>
          </p:cNvPr>
          <p:cNvSpPr/>
          <p:nvPr/>
        </p:nvSpPr>
        <p:spPr>
          <a:xfrm>
            <a:off x="7441139" y="2898543"/>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 1</a:t>
            </a:r>
          </a:p>
          <a:p>
            <a:pPr algn="ctr"/>
            <a:r>
              <a:rPr lang="en-US" dirty="0"/>
              <a:t>Car,1</a:t>
            </a:r>
          </a:p>
        </p:txBody>
      </p:sp>
      <p:sp>
        <p:nvSpPr>
          <p:cNvPr id="33" name="Rectangle 32">
            <a:extLst>
              <a:ext uri="{FF2B5EF4-FFF2-40B4-BE49-F238E27FC236}">
                <a16:creationId xmlns:a16="http://schemas.microsoft.com/office/drawing/2014/main" id="{C7A7CD53-97AE-41B0-8A07-433C01915489}"/>
              </a:ext>
            </a:extLst>
          </p:cNvPr>
          <p:cNvSpPr/>
          <p:nvPr/>
        </p:nvSpPr>
        <p:spPr>
          <a:xfrm>
            <a:off x="7477880" y="3877922"/>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Deer, 1</a:t>
            </a:r>
          </a:p>
          <a:p>
            <a:pPr algn="ctr"/>
            <a:r>
              <a:rPr lang="en-US" dirty="0"/>
              <a:t>Deer,1</a:t>
            </a:r>
          </a:p>
        </p:txBody>
      </p:sp>
      <p:sp>
        <p:nvSpPr>
          <p:cNvPr id="34" name="Rectangle 33">
            <a:extLst>
              <a:ext uri="{FF2B5EF4-FFF2-40B4-BE49-F238E27FC236}">
                <a16:creationId xmlns:a16="http://schemas.microsoft.com/office/drawing/2014/main" id="{0A0B18A5-5B48-4E01-96AA-7D52A9C80585}"/>
              </a:ext>
            </a:extLst>
          </p:cNvPr>
          <p:cNvSpPr/>
          <p:nvPr/>
        </p:nvSpPr>
        <p:spPr>
          <a:xfrm>
            <a:off x="7441138" y="4859766"/>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River, 1</a:t>
            </a:r>
          </a:p>
          <a:p>
            <a:pPr algn="ctr"/>
            <a:r>
              <a:rPr lang="en-US" dirty="0"/>
              <a:t>River,1</a:t>
            </a:r>
          </a:p>
        </p:txBody>
      </p:sp>
      <p:cxnSp>
        <p:nvCxnSpPr>
          <p:cNvPr id="42" name="Straight Arrow Connector 41">
            <a:extLst>
              <a:ext uri="{FF2B5EF4-FFF2-40B4-BE49-F238E27FC236}">
                <a16:creationId xmlns:a16="http://schemas.microsoft.com/office/drawing/2014/main" id="{694826C2-2B08-49DB-9805-5ADABCAD5356}"/>
              </a:ext>
            </a:extLst>
          </p:cNvPr>
          <p:cNvCxnSpPr>
            <a:stCxn id="16" idx="3"/>
            <a:endCxn id="31" idx="1"/>
          </p:cNvCxnSpPr>
          <p:nvPr/>
        </p:nvCxnSpPr>
        <p:spPr>
          <a:xfrm>
            <a:off x="6462608" y="2332966"/>
            <a:ext cx="9785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D8DB7DC-92EC-42C2-B781-BBC067A10C89}"/>
              </a:ext>
            </a:extLst>
          </p:cNvPr>
          <p:cNvCxnSpPr>
            <a:cxnSpLocks/>
            <a:stCxn id="18" idx="3"/>
            <a:endCxn id="31" idx="1"/>
          </p:cNvCxnSpPr>
          <p:nvPr/>
        </p:nvCxnSpPr>
        <p:spPr>
          <a:xfrm flipV="1">
            <a:off x="6546964" y="2332966"/>
            <a:ext cx="894175" cy="2267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7F92608-FE19-455A-AA72-0BA2C1E5B4C3}"/>
              </a:ext>
            </a:extLst>
          </p:cNvPr>
          <p:cNvCxnSpPr>
            <a:stCxn id="17" idx="3"/>
            <a:endCxn id="32" idx="1"/>
          </p:cNvCxnSpPr>
          <p:nvPr/>
        </p:nvCxnSpPr>
        <p:spPr>
          <a:xfrm flipV="1">
            <a:off x="6521396" y="3283934"/>
            <a:ext cx="919743" cy="152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234CE6C-53E4-4AD2-B186-9524A40F769F}"/>
              </a:ext>
            </a:extLst>
          </p:cNvPr>
          <p:cNvCxnSpPr>
            <a:stCxn id="18" idx="3"/>
            <a:endCxn id="33" idx="1"/>
          </p:cNvCxnSpPr>
          <p:nvPr/>
        </p:nvCxnSpPr>
        <p:spPr>
          <a:xfrm flipV="1">
            <a:off x="6546964" y="4263313"/>
            <a:ext cx="930916" cy="337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7740D05-2EE5-4D98-86E0-B7DD16DC7380}"/>
              </a:ext>
            </a:extLst>
          </p:cNvPr>
          <p:cNvCxnSpPr>
            <a:cxnSpLocks/>
            <a:endCxn id="33" idx="1"/>
          </p:cNvCxnSpPr>
          <p:nvPr/>
        </p:nvCxnSpPr>
        <p:spPr>
          <a:xfrm>
            <a:off x="6446809" y="2333273"/>
            <a:ext cx="1031071" cy="193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2EC4458-56DD-4F3C-BB63-9D321820FA00}"/>
              </a:ext>
            </a:extLst>
          </p:cNvPr>
          <p:cNvCxnSpPr>
            <a:cxnSpLocks/>
            <a:stCxn id="18" idx="3"/>
          </p:cNvCxnSpPr>
          <p:nvPr/>
        </p:nvCxnSpPr>
        <p:spPr>
          <a:xfrm flipV="1">
            <a:off x="6546964" y="3409465"/>
            <a:ext cx="902307" cy="119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59BF64A0-2CEB-4A4A-8773-3872871795FF}"/>
              </a:ext>
            </a:extLst>
          </p:cNvPr>
          <p:cNvSpPr/>
          <p:nvPr/>
        </p:nvSpPr>
        <p:spPr>
          <a:xfrm>
            <a:off x="9190716" y="1959901"/>
            <a:ext cx="1284816"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Bear,2</a:t>
            </a:r>
          </a:p>
        </p:txBody>
      </p:sp>
      <p:sp>
        <p:nvSpPr>
          <p:cNvPr id="64" name="Rectangle 63">
            <a:extLst>
              <a:ext uri="{FF2B5EF4-FFF2-40B4-BE49-F238E27FC236}">
                <a16:creationId xmlns:a16="http://schemas.microsoft.com/office/drawing/2014/main" id="{00FF145B-4F35-4254-8FBC-36BD70645AA3}"/>
              </a:ext>
            </a:extLst>
          </p:cNvPr>
          <p:cNvSpPr/>
          <p:nvPr/>
        </p:nvSpPr>
        <p:spPr>
          <a:xfrm>
            <a:off x="9162814" y="2901866"/>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Car,2</a:t>
            </a:r>
          </a:p>
        </p:txBody>
      </p:sp>
      <p:sp>
        <p:nvSpPr>
          <p:cNvPr id="65" name="Rectangle 64">
            <a:extLst>
              <a:ext uri="{FF2B5EF4-FFF2-40B4-BE49-F238E27FC236}">
                <a16:creationId xmlns:a16="http://schemas.microsoft.com/office/drawing/2014/main" id="{8282997C-03D4-4701-AEC2-818941F9ADEB}"/>
              </a:ext>
            </a:extLst>
          </p:cNvPr>
          <p:cNvSpPr/>
          <p:nvPr/>
        </p:nvSpPr>
        <p:spPr>
          <a:xfrm>
            <a:off x="9162814" y="3877922"/>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Deer,2</a:t>
            </a:r>
          </a:p>
        </p:txBody>
      </p:sp>
      <p:sp>
        <p:nvSpPr>
          <p:cNvPr id="66" name="Rectangle 65">
            <a:extLst>
              <a:ext uri="{FF2B5EF4-FFF2-40B4-BE49-F238E27FC236}">
                <a16:creationId xmlns:a16="http://schemas.microsoft.com/office/drawing/2014/main" id="{03247B1E-37C9-4E0A-86FE-93359ECAB1A1}"/>
              </a:ext>
            </a:extLst>
          </p:cNvPr>
          <p:cNvSpPr/>
          <p:nvPr/>
        </p:nvSpPr>
        <p:spPr>
          <a:xfrm>
            <a:off x="9162815" y="4850922"/>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River,2</a:t>
            </a:r>
          </a:p>
        </p:txBody>
      </p:sp>
      <p:sp>
        <p:nvSpPr>
          <p:cNvPr id="70" name="Rectangle 69">
            <a:extLst>
              <a:ext uri="{FF2B5EF4-FFF2-40B4-BE49-F238E27FC236}">
                <a16:creationId xmlns:a16="http://schemas.microsoft.com/office/drawing/2014/main" id="{AB8BC636-2662-420A-A0E7-55A9EAC39925}"/>
              </a:ext>
            </a:extLst>
          </p:cNvPr>
          <p:cNvSpPr/>
          <p:nvPr/>
        </p:nvSpPr>
        <p:spPr>
          <a:xfrm>
            <a:off x="10831437" y="2345291"/>
            <a:ext cx="1284816" cy="2052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Bear,2</a:t>
            </a:r>
          </a:p>
          <a:p>
            <a:pPr algn="ctr"/>
            <a:r>
              <a:rPr lang="en-US" dirty="0"/>
              <a:t>Car,3</a:t>
            </a:r>
          </a:p>
          <a:p>
            <a:pPr algn="ctr"/>
            <a:r>
              <a:rPr lang="en-US" dirty="0"/>
              <a:t>Deer,2</a:t>
            </a:r>
          </a:p>
          <a:p>
            <a:pPr algn="ctr"/>
            <a:r>
              <a:rPr lang="en-US" dirty="0"/>
              <a:t>River,2</a:t>
            </a:r>
          </a:p>
        </p:txBody>
      </p:sp>
      <p:cxnSp>
        <p:nvCxnSpPr>
          <p:cNvPr id="92" name="Straight Arrow Connector 91">
            <a:extLst>
              <a:ext uri="{FF2B5EF4-FFF2-40B4-BE49-F238E27FC236}">
                <a16:creationId xmlns:a16="http://schemas.microsoft.com/office/drawing/2014/main" id="{E255AB61-6931-4024-9011-831B35A2F167}"/>
              </a:ext>
            </a:extLst>
          </p:cNvPr>
          <p:cNvCxnSpPr>
            <a:cxnSpLocks/>
            <a:stCxn id="31" idx="3"/>
            <a:endCxn id="62" idx="1"/>
          </p:cNvCxnSpPr>
          <p:nvPr/>
        </p:nvCxnSpPr>
        <p:spPr>
          <a:xfrm>
            <a:off x="8753856" y="2332966"/>
            <a:ext cx="436860" cy="12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A04E39D5-4A04-4D87-8509-75502AE2172D}"/>
              </a:ext>
            </a:extLst>
          </p:cNvPr>
          <p:cNvCxnSpPr/>
          <p:nvPr/>
        </p:nvCxnSpPr>
        <p:spPr>
          <a:xfrm>
            <a:off x="8745613" y="3246624"/>
            <a:ext cx="436860" cy="12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FAED998-7417-4CF8-B8A5-37CB5846B7F5}"/>
              </a:ext>
            </a:extLst>
          </p:cNvPr>
          <p:cNvCxnSpPr>
            <a:cxnSpLocks/>
            <a:endCxn id="65" idx="1"/>
          </p:cNvCxnSpPr>
          <p:nvPr/>
        </p:nvCxnSpPr>
        <p:spPr>
          <a:xfrm>
            <a:off x="8819206" y="4263313"/>
            <a:ext cx="343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C33379F-22CE-4F9B-AED7-83646E1A4B20}"/>
              </a:ext>
            </a:extLst>
          </p:cNvPr>
          <p:cNvCxnSpPr>
            <a:cxnSpLocks/>
            <a:endCxn id="66" idx="1"/>
          </p:cNvCxnSpPr>
          <p:nvPr/>
        </p:nvCxnSpPr>
        <p:spPr>
          <a:xfrm flipV="1">
            <a:off x="8762697" y="5236313"/>
            <a:ext cx="400118" cy="8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7DC31E6C-53C9-40DB-A907-240869E74C36}"/>
              </a:ext>
            </a:extLst>
          </p:cNvPr>
          <p:cNvSpPr txBox="1"/>
          <p:nvPr/>
        </p:nvSpPr>
        <p:spPr>
          <a:xfrm>
            <a:off x="225315" y="5590926"/>
            <a:ext cx="1312717" cy="400110"/>
          </a:xfrm>
          <a:prstGeom prst="rect">
            <a:avLst/>
          </a:prstGeom>
          <a:noFill/>
        </p:spPr>
        <p:txBody>
          <a:bodyPr wrap="square" rtlCol="0">
            <a:spAutoFit/>
          </a:bodyPr>
          <a:lstStyle/>
          <a:p>
            <a:r>
              <a:rPr lang="en-US" sz="2000" dirty="0">
                <a:solidFill>
                  <a:srgbClr val="0000FF"/>
                </a:solidFill>
              </a:rPr>
              <a:t>Input</a:t>
            </a:r>
          </a:p>
        </p:txBody>
      </p:sp>
      <p:sp>
        <p:nvSpPr>
          <p:cNvPr id="103" name="TextBox 102">
            <a:extLst>
              <a:ext uri="{FF2B5EF4-FFF2-40B4-BE49-F238E27FC236}">
                <a16:creationId xmlns:a16="http://schemas.microsoft.com/office/drawing/2014/main" id="{9D03AAB8-6602-422A-8764-080485C148AF}"/>
              </a:ext>
            </a:extLst>
          </p:cNvPr>
          <p:cNvSpPr txBox="1"/>
          <p:nvPr/>
        </p:nvSpPr>
        <p:spPr>
          <a:xfrm>
            <a:off x="3053548" y="5670397"/>
            <a:ext cx="1312717" cy="400110"/>
          </a:xfrm>
          <a:prstGeom prst="rect">
            <a:avLst/>
          </a:prstGeom>
          <a:noFill/>
        </p:spPr>
        <p:txBody>
          <a:bodyPr wrap="square" rtlCol="0">
            <a:spAutoFit/>
          </a:bodyPr>
          <a:lstStyle/>
          <a:p>
            <a:r>
              <a:rPr lang="en-US" sz="2000" dirty="0">
                <a:solidFill>
                  <a:srgbClr val="0000FF"/>
                </a:solidFill>
              </a:rPr>
              <a:t>Splitting</a:t>
            </a:r>
          </a:p>
        </p:txBody>
      </p:sp>
      <p:sp>
        <p:nvSpPr>
          <p:cNvPr id="104" name="TextBox 103">
            <a:extLst>
              <a:ext uri="{FF2B5EF4-FFF2-40B4-BE49-F238E27FC236}">
                <a16:creationId xmlns:a16="http://schemas.microsoft.com/office/drawing/2014/main" id="{2F7A9AC4-85A8-4587-9491-9E83B22AE6D7}"/>
              </a:ext>
            </a:extLst>
          </p:cNvPr>
          <p:cNvSpPr txBox="1"/>
          <p:nvPr/>
        </p:nvSpPr>
        <p:spPr>
          <a:xfrm>
            <a:off x="5439641" y="5730028"/>
            <a:ext cx="1312717" cy="400110"/>
          </a:xfrm>
          <a:prstGeom prst="rect">
            <a:avLst/>
          </a:prstGeom>
          <a:noFill/>
        </p:spPr>
        <p:txBody>
          <a:bodyPr wrap="square" rtlCol="0">
            <a:spAutoFit/>
          </a:bodyPr>
          <a:lstStyle/>
          <a:p>
            <a:r>
              <a:rPr lang="en-US" sz="2000" dirty="0">
                <a:solidFill>
                  <a:srgbClr val="0000FF"/>
                </a:solidFill>
              </a:rPr>
              <a:t>Mapping</a:t>
            </a:r>
          </a:p>
        </p:txBody>
      </p:sp>
      <p:sp>
        <p:nvSpPr>
          <p:cNvPr id="105" name="TextBox 104">
            <a:extLst>
              <a:ext uri="{FF2B5EF4-FFF2-40B4-BE49-F238E27FC236}">
                <a16:creationId xmlns:a16="http://schemas.microsoft.com/office/drawing/2014/main" id="{26EE94A0-9230-459A-9C84-E082DC1A8B40}"/>
              </a:ext>
            </a:extLst>
          </p:cNvPr>
          <p:cNvSpPr txBox="1"/>
          <p:nvPr/>
        </p:nvSpPr>
        <p:spPr>
          <a:xfrm>
            <a:off x="7678293" y="5730028"/>
            <a:ext cx="1312717" cy="400110"/>
          </a:xfrm>
          <a:prstGeom prst="rect">
            <a:avLst/>
          </a:prstGeom>
          <a:noFill/>
        </p:spPr>
        <p:txBody>
          <a:bodyPr wrap="square" rtlCol="0">
            <a:spAutoFit/>
          </a:bodyPr>
          <a:lstStyle/>
          <a:p>
            <a:r>
              <a:rPr lang="en-US" sz="2000" dirty="0">
                <a:solidFill>
                  <a:srgbClr val="0000FF"/>
                </a:solidFill>
              </a:rPr>
              <a:t>Shuffling</a:t>
            </a:r>
          </a:p>
        </p:txBody>
      </p:sp>
      <p:sp>
        <p:nvSpPr>
          <p:cNvPr id="106" name="TextBox 105">
            <a:extLst>
              <a:ext uri="{FF2B5EF4-FFF2-40B4-BE49-F238E27FC236}">
                <a16:creationId xmlns:a16="http://schemas.microsoft.com/office/drawing/2014/main" id="{7F571873-E71F-446B-987F-B70A6CA93DB7}"/>
              </a:ext>
            </a:extLst>
          </p:cNvPr>
          <p:cNvSpPr txBox="1"/>
          <p:nvPr/>
        </p:nvSpPr>
        <p:spPr>
          <a:xfrm>
            <a:off x="9325384" y="5730028"/>
            <a:ext cx="1312717" cy="400110"/>
          </a:xfrm>
          <a:prstGeom prst="rect">
            <a:avLst/>
          </a:prstGeom>
          <a:noFill/>
        </p:spPr>
        <p:txBody>
          <a:bodyPr wrap="square" rtlCol="0">
            <a:spAutoFit/>
          </a:bodyPr>
          <a:lstStyle/>
          <a:p>
            <a:r>
              <a:rPr lang="en-US" sz="2000" dirty="0">
                <a:solidFill>
                  <a:srgbClr val="0000FF"/>
                </a:solidFill>
              </a:rPr>
              <a:t>Reducing</a:t>
            </a:r>
          </a:p>
        </p:txBody>
      </p:sp>
      <p:sp>
        <p:nvSpPr>
          <p:cNvPr id="107" name="TextBox 106">
            <a:extLst>
              <a:ext uri="{FF2B5EF4-FFF2-40B4-BE49-F238E27FC236}">
                <a16:creationId xmlns:a16="http://schemas.microsoft.com/office/drawing/2014/main" id="{B6ED5B65-978A-41BE-83DF-04869A3A8C8A}"/>
              </a:ext>
            </a:extLst>
          </p:cNvPr>
          <p:cNvSpPr txBox="1"/>
          <p:nvPr/>
        </p:nvSpPr>
        <p:spPr>
          <a:xfrm>
            <a:off x="10924880" y="5687068"/>
            <a:ext cx="1312717" cy="400110"/>
          </a:xfrm>
          <a:prstGeom prst="rect">
            <a:avLst/>
          </a:prstGeom>
          <a:noFill/>
        </p:spPr>
        <p:txBody>
          <a:bodyPr wrap="square" rtlCol="0">
            <a:spAutoFit/>
          </a:bodyPr>
          <a:lstStyle/>
          <a:p>
            <a:r>
              <a:rPr lang="en-US" sz="2000" dirty="0">
                <a:solidFill>
                  <a:srgbClr val="0000FF"/>
                </a:solidFill>
              </a:rPr>
              <a:t>Final result</a:t>
            </a:r>
          </a:p>
        </p:txBody>
      </p:sp>
      <p:cxnSp>
        <p:nvCxnSpPr>
          <p:cNvPr id="109" name="Straight Arrow Connector 108">
            <a:extLst>
              <a:ext uri="{FF2B5EF4-FFF2-40B4-BE49-F238E27FC236}">
                <a16:creationId xmlns:a16="http://schemas.microsoft.com/office/drawing/2014/main" id="{6E8D8566-8F2B-4F85-A497-0F1B9FA6916D}"/>
              </a:ext>
            </a:extLst>
          </p:cNvPr>
          <p:cNvCxnSpPr>
            <a:stCxn id="62" idx="3"/>
            <a:endCxn id="70" idx="1"/>
          </p:cNvCxnSpPr>
          <p:nvPr/>
        </p:nvCxnSpPr>
        <p:spPr>
          <a:xfrm>
            <a:off x="10475532" y="2345292"/>
            <a:ext cx="355905" cy="1026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48FF1DD3-8BA1-49FE-817D-BC59A9ED8FC3}"/>
              </a:ext>
            </a:extLst>
          </p:cNvPr>
          <p:cNvCxnSpPr>
            <a:stCxn id="64" idx="3"/>
            <a:endCxn id="70" idx="1"/>
          </p:cNvCxnSpPr>
          <p:nvPr/>
        </p:nvCxnSpPr>
        <p:spPr>
          <a:xfrm>
            <a:off x="10475531" y="3287257"/>
            <a:ext cx="355906" cy="84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A7CC93E3-5628-48F0-85EA-A899C852AB0E}"/>
              </a:ext>
            </a:extLst>
          </p:cNvPr>
          <p:cNvCxnSpPr>
            <a:stCxn id="65" idx="3"/>
          </p:cNvCxnSpPr>
          <p:nvPr/>
        </p:nvCxnSpPr>
        <p:spPr>
          <a:xfrm flipV="1">
            <a:off x="10475531" y="3550721"/>
            <a:ext cx="355906" cy="71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D68667B-3CBE-4015-8CA3-0B4DC14859BE}"/>
              </a:ext>
            </a:extLst>
          </p:cNvPr>
          <p:cNvCxnSpPr>
            <a:stCxn id="66" idx="3"/>
          </p:cNvCxnSpPr>
          <p:nvPr/>
        </p:nvCxnSpPr>
        <p:spPr>
          <a:xfrm flipV="1">
            <a:off x="10475532" y="3877922"/>
            <a:ext cx="355905" cy="1358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426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355" y="935154"/>
            <a:ext cx="8440615" cy="603004"/>
          </a:xfrm>
        </p:spPr>
        <p:txBody>
          <a:bodyPr>
            <a:normAutofit/>
          </a:bodyPr>
          <a:lstStyle/>
          <a:p>
            <a:pPr algn="ctr"/>
            <a:r>
              <a:rPr lang="en-US" dirty="0">
                <a:solidFill>
                  <a:srgbClr val="002060"/>
                </a:solidFill>
              </a:rPr>
              <a:t>APACHE SPARK</a:t>
            </a:r>
          </a:p>
        </p:txBody>
      </p:sp>
      <p:sp>
        <p:nvSpPr>
          <p:cNvPr id="15" name="TextBox 14">
            <a:extLst>
              <a:ext uri="{FF2B5EF4-FFF2-40B4-BE49-F238E27FC236}">
                <a16:creationId xmlns:a16="http://schemas.microsoft.com/office/drawing/2014/main" id="{E0478CA6-FD23-4A11-9ECD-AF188C78F5E7}"/>
              </a:ext>
            </a:extLst>
          </p:cNvPr>
          <p:cNvSpPr txBox="1"/>
          <p:nvPr/>
        </p:nvSpPr>
        <p:spPr>
          <a:xfrm>
            <a:off x="1930220" y="1804859"/>
            <a:ext cx="8008055" cy="1465385"/>
          </a:xfrm>
          <a:prstGeom prst="rect">
            <a:avLst/>
          </a:prstGeom>
        </p:spPr>
        <p:txBody>
          <a:bodyPr vert="horz" lIns="70338" tIns="35169" rIns="70338" bIns="35169" rtlCol="0">
            <a:normAutofit/>
          </a:bodyPr>
          <a:lstStyle/>
          <a:p>
            <a:pPr algn="ctr" defTabSz="703329">
              <a:lnSpc>
                <a:spcPct val="90000"/>
              </a:lnSpc>
              <a:spcAft>
                <a:spcPts val="462"/>
              </a:spcAft>
            </a:pPr>
            <a:r>
              <a:rPr lang="en-US" sz="2769" dirty="0">
                <a:latin typeface="+mj-lt"/>
              </a:rPr>
              <a:t>“An open-source big data processing framework built around speed, ease of use, and sophisticated analytics”</a:t>
            </a:r>
          </a:p>
          <a:p>
            <a:pPr algn="just" defTabSz="703329">
              <a:lnSpc>
                <a:spcPct val="90000"/>
              </a:lnSpc>
              <a:spcAft>
                <a:spcPts val="462"/>
              </a:spcAft>
            </a:pPr>
            <a:endParaRPr lang="en-US" sz="2154" dirty="0">
              <a:solidFill>
                <a:srgbClr val="FF33CC"/>
              </a:solidFill>
            </a:endParaRPr>
          </a:p>
        </p:txBody>
      </p:sp>
      <p:sp>
        <p:nvSpPr>
          <p:cNvPr id="3" name="Thought Bubble: Cloud 2">
            <a:extLst>
              <a:ext uri="{FF2B5EF4-FFF2-40B4-BE49-F238E27FC236}">
                <a16:creationId xmlns:a16="http://schemas.microsoft.com/office/drawing/2014/main" id="{FF2892F9-3532-414B-9EE5-6425145F6151}"/>
              </a:ext>
            </a:extLst>
          </p:cNvPr>
          <p:cNvSpPr/>
          <p:nvPr/>
        </p:nvSpPr>
        <p:spPr>
          <a:xfrm>
            <a:off x="2532186" y="3050188"/>
            <a:ext cx="2051538" cy="1195754"/>
          </a:xfrm>
          <a:prstGeom prst="cloud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grpSp>
        <p:nvGrpSpPr>
          <p:cNvPr id="8" name="Group 7">
            <a:extLst>
              <a:ext uri="{FF2B5EF4-FFF2-40B4-BE49-F238E27FC236}">
                <a16:creationId xmlns:a16="http://schemas.microsoft.com/office/drawing/2014/main" id="{29A5CA03-5B78-4C6C-9A07-3A4236FA24A3}"/>
              </a:ext>
            </a:extLst>
          </p:cNvPr>
          <p:cNvGrpSpPr/>
          <p:nvPr/>
        </p:nvGrpSpPr>
        <p:grpSpPr>
          <a:xfrm>
            <a:off x="7045569" y="2853334"/>
            <a:ext cx="2051538" cy="1542581"/>
            <a:chOff x="7178040" y="2680632"/>
            <a:chExt cx="2667000" cy="2005355"/>
          </a:xfrm>
          <a:solidFill>
            <a:srgbClr val="002060"/>
          </a:solidFill>
        </p:grpSpPr>
        <p:sp>
          <p:nvSpPr>
            <p:cNvPr id="4" name="Rectangle 3">
              <a:extLst>
                <a:ext uri="{FF2B5EF4-FFF2-40B4-BE49-F238E27FC236}">
                  <a16:creationId xmlns:a16="http://schemas.microsoft.com/office/drawing/2014/main" id="{0EABFAB8-B878-466D-85A3-625FD7C808B1}"/>
                </a:ext>
              </a:extLst>
            </p:cNvPr>
            <p:cNvSpPr/>
            <p:nvPr/>
          </p:nvSpPr>
          <p:spPr>
            <a:xfrm>
              <a:off x="7498080" y="2680632"/>
              <a:ext cx="2026920" cy="1303663"/>
            </a:xfrm>
            <a:prstGeom prst="rect">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5" name="Rectangle 4">
              <a:extLst>
                <a:ext uri="{FF2B5EF4-FFF2-40B4-BE49-F238E27FC236}">
                  <a16:creationId xmlns:a16="http://schemas.microsoft.com/office/drawing/2014/main" id="{6CD5EB35-3A7E-4313-B19A-F367AC68CEEE}"/>
                </a:ext>
              </a:extLst>
            </p:cNvPr>
            <p:cNvSpPr/>
            <p:nvPr/>
          </p:nvSpPr>
          <p:spPr>
            <a:xfrm>
              <a:off x="8061960" y="3984295"/>
              <a:ext cx="899160" cy="20509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sp>
          <p:nvSpPr>
            <p:cNvPr id="6" name="Parallelogram 5">
              <a:extLst>
                <a:ext uri="{FF2B5EF4-FFF2-40B4-BE49-F238E27FC236}">
                  <a16:creationId xmlns:a16="http://schemas.microsoft.com/office/drawing/2014/main" id="{F7AC3A75-179A-4B44-9A96-B6F1BB710971}"/>
                </a:ext>
              </a:extLst>
            </p:cNvPr>
            <p:cNvSpPr/>
            <p:nvPr/>
          </p:nvSpPr>
          <p:spPr>
            <a:xfrm>
              <a:off x="7178040" y="4164607"/>
              <a:ext cx="2667000" cy="521380"/>
            </a:xfrm>
            <a:prstGeom prst="parallelogram">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grpSp>
      <p:sp>
        <p:nvSpPr>
          <p:cNvPr id="7" name="TextBox 6">
            <a:extLst>
              <a:ext uri="{FF2B5EF4-FFF2-40B4-BE49-F238E27FC236}">
                <a16:creationId xmlns:a16="http://schemas.microsoft.com/office/drawing/2014/main" id="{5672B261-A691-451B-960E-1AF5D0467AE8}"/>
              </a:ext>
            </a:extLst>
          </p:cNvPr>
          <p:cNvSpPr txBox="1"/>
          <p:nvPr/>
        </p:nvSpPr>
        <p:spPr>
          <a:xfrm>
            <a:off x="1805355" y="4698017"/>
            <a:ext cx="4384431" cy="660181"/>
          </a:xfrm>
          <a:prstGeom prst="rect">
            <a:avLst/>
          </a:prstGeom>
          <a:noFill/>
        </p:spPr>
        <p:txBody>
          <a:bodyPr wrap="square" rtlCol="0">
            <a:spAutoFit/>
          </a:bodyPr>
          <a:lstStyle/>
          <a:p>
            <a:r>
              <a:rPr lang="en-US" sz="1845" b="1" i="1" dirty="0">
                <a:solidFill>
                  <a:srgbClr val="0000FF"/>
                </a:solidFill>
              </a:rPr>
              <a:t>Paid and Free services: </a:t>
            </a:r>
            <a:r>
              <a:rPr lang="en-US" sz="1845" b="1" i="1" dirty="0" err="1">
                <a:solidFill>
                  <a:srgbClr val="FF33CC"/>
                </a:solidFill>
              </a:rPr>
              <a:t>AWS,Microsoft</a:t>
            </a:r>
            <a:r>
              <a:rPr lang="en-US" sz="1845" b="1" i="1" dirty="0">
                <a:solidFill>
                  <a:srgbClr val="FF33CC"/>
                </a:solidFill>
              </a:rPr>
              <a:t> </a:t>
            </a:r>
            <a:r>
              <a:rPr lang="en-US" sz="1845" b="1" i="1" dirty="0" err="1">
                <a:solidFill>
                  <a:srgbClr val="FF33CC"/>
                </a:solidFill>
              </a:rPr>
              <a:t>Azure,Google</a:t>
            </a:r>
            <a:r>
              <a:rPr lang="en-US" sz="1845" b="1" i="1" dirty="0">
                <a:solidFill>
                  <a:srgbClr val="FF33CC"/>
                </a:solidFill>
              </a:rPr>
              <a:t> </a:t>
            </a:r>
            <a:r>
              <a:rPr lang="en-US" sz="1845" b="1" i="1" dirty="0" err="1">
                <a:solidFill>
                  <a:srgbClr val="FF33CC"/>
                </a:solidFill>
              </a:rPr>
              <a:t>Colabs</a:t>
            </a:r>
            <a:r>
              <a:rPr lang="en-US" sz="1845" b="1" i="1" dirty="0">
                <a:solidFill>
                  <a:srgbClr val="FF33CC"/>
                </a:solidFill>
              </a:rPr>
              <a:t>, Databricks</a:t>
            </a:r>
          </a:p>
        </p:txBody>
      </p:sp>
      <p:sp>
        <p:nvSpPr>
          <p:cNvPr id="9" name="TextBox 8">
            <a:extLst>
              <a:ext uri="{FF2B5EF4-FFF2-40B4-BE49-F238E27FC236}">
                <a16:creationId xmlns:a16="http://schemas.microsoft.com/office/drawing/2014/main" id="{96F7D315-9680-4E7F-9505-5865C6D0923F}"/>
              </a:ext>
            </a:extLst>
          </p:cNvPr>
          <p:cNvSpPr txBox="1"/>
          <p:nvPr/>
        </p:nvSpPr>
        <p:spPr>
          <a:xfrm>
            <a:off x="6189786" y="4879482"/>
            <a:ext cx="4384431" cy="944105"/>
          </a:xfrm>
          <a:prstGeom prst="rect">
            <a:avLst/>
          </a:prstGeom>
          <a:noFill/>
        </p:spPr>
        <p:txBody>
          <a:bodyPr wrap="square" rtlCol="0">
            <a:spAutoFit/>
          </a:bodyPr>
          <a:lstStyle/>
          <a:p>
            <a:r>
              <a:rPr lang="en-US" sz="1845" b="1" i="1" dirty="0">
                <a:solidFill>
                  <a:srgbClr val="0000FF"/>
                </a:solidFill>
              </a:rPr>
              <a:t>On-premise: </a:t>
            </a:r>
            <a:r>
              <a:rPr lang="en-US" sz="1845" b="1" i="1" dirty="0">
                <a:solidFill>
                  <a:srgbClr val="FF33CC"/>
                </a:solidFill>
              </a:rPr>
              <a:t>Local system, Hadoop cluster</a:t>
            </a:r>
          </a:p>
          <a:p>
            <a:endParaRPr lang="en-US" sz="1845" b="1" i="1" dirty="0"/>
          </a:p>
        </p:txBody>
      </p:sp>
    </p:spTree>
    <p:extLst>
      <p:ext uri="{BB962C8B-B14F-4D97-AF65-F5344CB8AC3E}">
        <p14:creationId xmlns:p14="http://schemas.microsoft.com/office/powerpoint/2010/main" val="321129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67E24398-F57F-423E-857A-8B5C069F1023}"/>
              </a:ext>
            </a:extLst>
          </p:cNvPr>
          <p:cNvSpPr/>
          <p:nvPr/>
        </p:nvSpPr>
        <p:spPr>
          <a:xfrm>
            <a:off x="5979695" y="1881138"/>
            <a:ext cx="5503523" cy="3405802"/>
          </a:xfrm>
          <a:prstGeom prst="ellipse">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553EEF8-1568-40BA-BB7F-D0CA88A63FCF}"/>
              </a:ext>
            </a:extLst>
          </p:cNvPr>
          <p:cNvSpPr/>
          <p:nvPr/>
        </p:nvSpPr>
        <p:spPr>
          <a:xfrm>
            <a:off x="372979" y="2102543"/>
            <a:ext cx="5340940" cy="3612457"/>
          </a:xfrm>
          <a:prstGeom prst="ellipse">
            <a:avLst/>
          </a:prstGeom>
          <a:solidFill>
            <a:srgbClr val="00B0F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05355" y="935154"/>
            <a:ext cx="8440615" cy="603004"/>
          </a:xfrm>
        </p:spPr>
        <p:txBody>
          <a:bodyPr>
            <a:normAutofit fontScale="90000"/>
          </a:bodyPr>
          <a:lstStyle/>
          <a:p>
            <a:pPr algn="ctr"/>
            <a:r>
              <a:rPr lang="en-US" dirty="0">
                <a:solidFill>
                  <a:srgbClr val="002060"/>
                </a:solidFill>
              </a:rPr>
              <a:t>HADOOP MAP REDUCE  versus APACHE SPARK</a:t>
            </a:r>
          </a:p>
        </p:txBody>
      </p:sp>
      <p:sp>
        <p:nvSpPr>
          <p:cNvPr id="7" name="TextBox 6">
            <a:extLst>
              <a:ext uri="{FF2B5EF4-FFF2-40B4-BE49-F238E27FC236}">
                <a16:creationId xmlns:a16="http://schemas.microsoft.com/office/drawing/2014/main" id="{5672B261-A691-451B-960E-1AF5D0467AE8}"/>
              </a:ext>
            </a:extLst>
          </p:cNvPr>
          <p:cNvSpPr txBox="1"/>
          <p:nvPr/>
        </p:nvSpPr>
        <p:spPr>
          <a:xfrm>
            <a:off x="1711569" y="1726286"/>
            <a:ext cx="4384431" cy="376257"/>
          </a:xfrm>
          <a:prstGeom prst="rect">
            <a:avLst/>
          </a:prstGeom>
          <a:noFill/>
        </p:spPr>
        <p:txBody>
          <a:bodyPr wrap="square" rtlCol="0">
            <a:spAutoFit/>
          </a:bodyPr>
          <a:lstStyle/>
          <a:p>
            <a:r>
              <a:rPr lang="en-US" sz="1845" b="1" i="1" dirty="0">
                <a:solidFill>
                  <a:srgbClr val="0000FF"/>
                </a:solidFill>
              </a:rPr>
              <a:t>MAP REDUCE</a:t>
            </a:r>
            <a:endParaRPr lang="en-US" sz="1845" b="1" i="1" dirty="0">
              <a:solidFill>
                <a:srgbClr val="FF33CC"/>
              </a:solidFill>
            </a:endParaRPr>
          </a:p>
        </p:txBody>
      </p:sp>
      <p:sp>
        <p:nvSpPr>
          <p:cNvPr id="9" name="TextBox 8">
            <a:extLst>
              <a:ext uri="{FF2B5EF4-FFF2-40B4-BE49-F238E27FC236}">
                <a16:creationId xmlns:a16="http://schemas.microsoft.com/office/drawing/2014/main" id="{96F7D315-9680-4E7F-9505-5865C6D0923F}"/>
              </a:ext>
            </a:extLst>
          </p:cNvPr>
          <p:cNvSpPr txBox="1"/>
          <p:nvPr/>
        </p:nvSpPr>
        <p:spPr>
          <a:xfrm>
            <a:off x="974558" y="2598820"/>
            <a:ext cx="4237583" cy="4067267"/>
          </a:xfrm>
          <a:prstGeom prst="rect">
            <a:avLst/>
          </a:prstGeom>
          <a:noFill/>
        </p:spPr>
        <p:txBody>
          <a:bodyPr wrap="square" rtlCol="0">
            <a:spAutoFit/>
          </a:bodyPr>
          <a:lstStyle/>
          <a:p>
            <a:pPr marL="342900" indent="-342900">
              <a:buFont typeface="Wingdings" panose="05000000000000000000" pitchFamily="2" charset="2"/>
              <a:buChar char="Ø"/>
            </a:pPr>
            <a:r>
              <a:rPr lang="en-US" sz="1845" b="1" i="1" dirty="0">
                <a:solidFill>
                  <a:srgbClr val="0000FF"/>
                </a:solidFill>
              </a:rPr>
              <a:t>Only batch processing</a:t>
            </a:r>
          </a:p>
          <a:p>
            <a:pPr marL="342900" indent="-342900">
              <a:buFont typeface="Wingdings" panose="05000000000000000000" pitchFamily="2" charset="2"/>
              <a:buChar char="Ø"/>
            </a:pPr>
            <a:endParaRPr lang="en-US" sz="1845" b="1" i="1" dirty="0">
              <a:solidFill>
                <a:srgbClr val="0000FF"/>
              </a:solidFill>
            </a:endParaRPr>
          </a:p>
          <a:p>
            <a:pPr marL="342900" indent="-342900">
              <a:buFont typeface="Wingdings" panose="05000000000000000000" pitchFamily="2" charset="2"/>
              <a:buChar char="Ø"/>
            </a:pPr>
            <a:r>
              <a:rPr lang="en-US" sz="1845" b="1" i="1" dirty="0">
                <a:solidFill>
                  <a:srgbClr val="0000FF"/>
                </a:solidFill>
              </a:rPr>
              <a:t>Slower than Apache spark because of I/O latency</a:t>
            </a:r>
          </a:p>
          <a:p>
            <a:pPr marL="342900" indent="-342900">
              <a:buFont typeface="Wingdings" panose="05000000000000000000" pitchFamily="2" charset="2"/>
              <a:buChar char="Ø"/>
            </a:pPr>
            <a:endParaRPr lang="en-US" sz="1845" b="1" i="1" dirty="0">
              <a:solidFill>
                <a:srgbClr val="0000FF"/>
              </a:solidFill>
            </a:endParaRPr>
          </a:p>
          <a:p>
            <a:pPr marL="342900" indent="-342900">
              <a:buFont typeface="Wingdings" panose="05000000000000000000" pitchFamily="2" charset="2"/>
              <a:buChar char="Ø"/>
            </a:pPr>
            <a:r>
              <a:rPr lang="en-US" sz="1845" b="1" i="1" dirty="0">
                <a:solidFill>
                  <a:srgbClr val="0000FF"/>
                </a:solidFill>
              </a:rPr>
              <a:t>Write all intermediate results to disk </a:t>
            </a:r>
          </a:p>
          <a:p>
            <a:pPr marL="342900" indent="-342900">
              <a:buFont typeface="Wingdings" panose="05000000000000000000" pitchFamily="2" charset="2"/>
              <a:buChar char="Ø"/>
            </a:pPr>
            <a:r>
              <a:rPr lang="en-US" sz="1845" b="1" i="1" dirty="0">
                <a:solidFill>
                  <a:srgbClr val="0000FF"/>
                </a:solidFill>
              </a:rPr>
              <a:t>Spend 90% of the time on HDFS read write operations</a:t>
            </a:r>
          </a:p>
          <a:p>
            <a:pPr marL="342900" indent="-342900">
              <a:buFont typeface="Wingdings" panose="05000000000000000000" pitchFamily="2" charset="2"/>
              <a:buChar char="Ø"/>
            </a:pPr>
            <a:endParaRPr lang="en-US" sz="1845" b="1" i="1" dirty="0">
              <a:solidFill>
                <a:srgbClr val="0000FF"/>
              </a:solidFill>
            </a:endParaRPr>
          </a:p>
          <a:p>
            <a:pPr marL="342900" indent="-342900">
              <a:buFont typeface="Wingdings" panose="05000000000000000000" pitchFamily="2" charset="2"/>
              <a:buChar char="Ø"/>
            </a:pPr>
            <a:endParaRPr lang="en-US" sz="1845" b="1" i="1" dirty="0">
              <a:solidFill>
                <a:srgbClr val="0000FF"/>
              </a:solidFill>
            </a:endParaRPr>
          </a:p>
          <a:p>
            <a:pPr marL="342900" indent="-342900">
              <a:buFont typeface="Wingdings" panose="05000000000000000000" pitchFamily="2" charset="2"/>
              <a:buChar char="Ø"/>
            </a:pPr>
            <a:endParaRPr lang="en-US" sz="1845" b="1" i="1" dirty="0">
              <a:solidFill>
                <a:srgbClr val="0000FF"/>
              </a:solidFill>
            </a:endParaRPr>
          </a:p>
          <a:p>
            <a:pPr marL="342900" indent="-342900">
              <a:buFont typeface="Wingdings" panose="05000000000000000000" pitchFamily="2" charset="2"/>
              <a:buChar char="Ø"/>
            </a:pPr>
            <a:endParaRPr lang="en-US" sz="1845" b="1" i="1" dirty="0">
              <a:solidFill>
                <a:srgbClr val="FF33CC"/>
              </a:solidFill>
            </a:endParaRPr>
          </a:p>
          <a:p>
            <a:pPr marL="342900" indent="-342900">
              <a:buFont typeface="Wingdings" panose="05000000000000000000" pitchFamily="2" charset="2"/>
              <a:buChar char="Ø"/>
            </a:pPr>
            <a:endParaRPr lang="en-US" sz="1845" b="1" i="1" dirty="0"/>
          </a:p>
        </p:txBody>
      </p:sp>
      <p:sp>
        <p:nvSpPr>
          <p:cNvPr id="13" name="TextBox 12">
            <a:extLst>
              <a:ext uri="{FF2B5EF4-FFF2-40B4-BE49-F238E27FC236}">
                <a16:creationId xmlns:a16="http://schemas.microsoft.com/office/drawing/2014/main" id="{7C9AF7B6-049D-4E56-9C97-C8A3F5244941}"/>
              </a:ext>
            </a:extLst>
          </p:cNvPr>
          <p:cNvSpPr txBox="1"/>
          <p:nvPr/>
        </p:nvSpPr>
        <p:spPr>
          <a:xfrm>
            <a:off x="7807569" y="1538158"/>
            <a:ext cx="4384431" cy="376257"/>
          </a:xfrm>
          <a:prstGeom prst="rect">
            <a:avLst/>
          </a:prstGeom>
          <a:noFill/>
        </p:spPr>
        <p:txBody>
          <a:bodyPr wrap="square" rtlCol="0">
            <a:spAutoFit/>
          </a:bodyPr>
          <a:lstStyle/>
          <a:p>
            <a:r>
              <a:rPr lang="en-US" sz="1845" b="1" i="1" dirty="0">
                <a:solidFill>
                  <a:srgbClr val="0000FF"/>
                </a:solidFill>
              </a:rPr>
              <a:t>APACHE SPARK</a:t>
            </a:r>
            <a:endParaRPr lang="en-US" sz="1845" b="1" i="1" dirty="0">
              <a:solidFill>
                <a:srgbClr val="FF33CC"/>
              </a:solidFill>
            </a:endParaRPr>
          </a:p>
        </p:txBody>
      </p:sp>
      <p:sp>
        <p:nvSpPr>
          <p:cNvPr id="14" name="TextBox 13">
            <a:extLst>
              <a:ext uri="{FF2B5EF4-FFF2-40B4-BE49-F238E27FC236}">
                <a16:creationId xmlns:a16="http://schemas.microsoft.com/office/drawing/2014/main" id="{B3484B00-A905-4C37-B267-3B423DB40E20}"/>
              </a:ext>
            </a:extLst>
          </p:cNvPr>
          <p:cNvSpPr txBox="1"/>
          <p:nvPr/>
        </p:nvSpPr>
        <p:spPr>
          <a:xfrm>
            <a:off x="6833011" y="2254574"/>
            <a:ext cx="4384431" cy="4351191"/>
          </a:xfrm>
          <a:prstGeom prst="rect">
            <a:avLst/>
          </a:prstGeom>
          <a:noFill/>
        </p:spPr>
        <p:txBody>
          <a:bodyPr wrap="square" rtlCol="0">
            <a:spAutoFit/>
          </a:bodyPr>
          <a:lstStyle/>
          <a:p>
            <a:endParaRPr lang="en-US" sz="1845" b="1" i="1" dirty="0">
              <a:solidFill>
                <a:srgbClr val="0000FF"/>
              </a:solidFill>
            </a:endParaRPr>
          </a:p>
          <a:p>
            <a:pPr marL="342900" indent="-342900">
              <a:buFont typeface="Wingdings" panose="05000000000000000000" pitchFamily="2" charset="2"/>
              <a:buChar char="Ø"/>
            </a:pPr>
            <a:r>
              <a:rPr lang="en-US" sz="1845" b="1" i="1" dirty="0">
                <a:solidFill>
                  <a:srgbClr val="0000FF"/>
                </a:solidFill>
              </a:rPr>
              <a:t>Both batch processing and real time data processing</a:t>
            </a:r>
          </a:p>
          <a:p>
            <a:pPr marL="342900" indent="-342900">
              <a:buFont typeface="Wingdings" panose="05000000000000000000" pitchFamily="2" charset="2"/>
              <a:buChar char="Ø"/>
            </a:pPr>
            <a:endParaRPr lang="en-US" sz="1845" b="1" i="1" dirty="0">
              <a:solidFill>
                <a:srgbClr val="0000FF"/>
              </a:solidFill>
            </a:endParaRPr>
          </a:p>
          <a:p>
            <a:pPr marL="342900" indent="-342900">
              <a:buFont typeface="Wingdings" panose="05000000000000000000" pitchFamily="2" charset="2"/>
              <a:buChar char="Ø"/>
            </a:pPr>
            <a:r>
              <a:rPr lang="en-US" sz="1845" b="1" i="1" dirty="0">
                <a:solidFill>
                  <a:srgbClr val="0000FF"/>
                </a:solidFill>
              </a:rPr>
              <a:t>100x faster in memory and 10x faster on disk since intermediate results not written to disk</a:t>
            </a:r>
          </a:p>
          <a:p>
            <a:pPr marL="342900" indent="-342900">
              <a:buFont typeface="Wingdings" panose="05000000000000000000" pitchFamily="2" charset="2"/>
              <a:buChar char="Ø"/>
            </a:pPr>
            <a:endParaRPr lang="en-US" sz="1845" b="1" i="1" dirty="0">
              <a:solidFill>
                <a:srgbClr val="0000FF"/>
              </a:solidFill>
            </a:endParaRPr>
          </a:p>
          <a:p>
            <a:pPr marL="342900" indent="-342900">
              <a:buFont typeface="Wingdings" panose="05000000000000000000" pitchFamily="2" charset="2"/>
              <a:buChar char="Ø"/>
            </a:pPr>
            <a:r>
              <a:rPr lang="en-US" sz="1845" b="1" i="1" dirty="0">
                <a:solidFill>
                  <a:srgbClr val="0000FF"/>
                </a:solidFill>
              </a:rPr>
              <a:t>DAG has multiple vertices</a:t>
            </a:r>
          </a:p>
          <a:p>
            <a:pPr marL="342900" indent="-342900">
              <a:buFont typeface="Wingdings" panose="05000000000000000000" pitchFamily="2" charset="2"/>
              <a:buChar char="Ø"/>
            </a:pPr>
            <a:endParaRPr lang="en-US" sz="1845" b="1" i="1" dirty="0">
              <a:solidFill>
                <a:srgbClr val="0000FF"/>
              </a:solidFill>
            </a:endParaRPr>
          </a:p>
          <a:p>
            <a:pPr marL="342900" indent="-342900">
              <a:buFont typeface="Wingdings" panose="05000000000000000000" pitchFamily="2" charset="2"/>
              <a:buChar char="Ø"/>
            </a:pPr>
            <a:endParaRPr lang="en-US" sz="1845" b="1" i="1" dirty="0">
              <a:solidFill>
                <a:srgbClr val="0000FF"/>
              </a:solidFill>
            </a:endParaRPr>
          </a:p>
          <a:p>
            <a:endParaRPr lang="en-US" sz="1845" b="1" i="1" dirty="0">
              <a:solidFill>
                <a:srgbClr val="0000FF"/>
              </a:solidFill>
            </a:endParaRPr>
          </a:p>
          <a:p>
            <a:endParaRPr lang="en-US" sz="1845" b="1" i="1" dirty="0">
              <a:solidFill>
                <a:srgbClr val="0000FF"/>
              </a:solidFill>
            </a:endParaRPr>
          </a:p>
          <a:p>
            <a:endParaRPr lang="en-US" sz="1845" b="1" i="1" dirty="0">
              <a:solidFill>
                <a:srgbClr val="FF33CC"/>
              </a:solidFill>
            </a:endParaRPr>
          </a:p>
          <a:p>
            <a:endParaRPr lang="en-US" sz="1845" b="1" i="1" dirty="0"/>
          </a:p>
        </p:txBody>
      </p:sp>
    </p:spTree>
    <p:extLst>
      <p:ext uri="{BB962C8B-B14F-4D97-AF65-F5344CB8AC3E}">
        <p14:creationId xmlns:p14="http://schemas.microsoft.com/office/powerpoint/2010/main" val="37275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3" grpId="0"/>
      <p:bldP spid="14"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1425</TotalTime>
  <Words>1646</Words>
  <Application>Microsoft Office PowerPoint</Application>
  <PresentationFormat>Widescreen</PresentationFormat>
  <Paragraphs>254</Paragraphs>
  <Slides>31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Cambria</vt:lpstr>
      <vt:lpstr>Century Gothic</vt:lpstr>
      <vt:lpstr>Courier New</vt:lpstr>
      <vt:lpstr>Gill Sans MT</vt:lpstr>
      <vt:lpstr>Wingdings</vt:lpstr>
      <vt:lpstr>Gallery</vt:lpstr>
      <vt:lpstr>APACHE SPARK</vt:lpstr>
      <vt:lpstr>BIG DATA</vt:lpstr>
      <vt:lpstr>CONCEPT OF HADOOP</vt:lpstr>
      <vt:lpstr>HADOOP DISTRIBUTED FILE SYSTEM(HDFS)</vt:lpstr>
      <vt:lpstr>SIMPLE HDFS COMMANDS and function</vt:lpstr>
      <vt:lpstr>CONCEPT OF DISTRIBUTED COMPUTING AND BIRTH OF SPARK</vt:lpstr>
      <vt:lpstr>CONCEPT OF MAPREDUCE</vt:lpstr>
      <vt:lpstr>APACHE SPARK</vt:lpstr>
      <vt:lpstr>HADOOP MAP REDUCE  versus APACHE SPARK</vt:lpstr>
      <vt:lpstr>ITERATIVE PROCESSES</vt:lpstr>
      <vt:lpstr>ITERATIVE PROCESSES</vt:lpstr>
      <vt:lpstr>INTERACTIVE PROCESS(SQL Query)</vt:lpstr>
      <vt:lpstr>INTERACTIVE PROCESS(SQL QUERY)</vt:lpstr>
      <vt:lpstr>WHERE DO YOU SEE SPARK IN THE BIG DATA PIPELINE?</vt:lpstr>
      <vt:lpstr>ADVANTAGES of SPARK</vt:lpstr>
      <vt:lpstr>Components of Spark</vt:lpstr>
      <vt:lpstr>    COMPONENTS OF SPARK</vt:lpstr>
      <vt:lpstr>PowerPoint Presentation</vt:lpstr>
      <vt:lpstr>MODES OF OPERATION</vt:lpstr>
      <vt:lpstr>USE CASES</vt:lpstr>
      <vt:lpstr>Who is using spark??</vt:lpstr>
      <vt:lpstr>DATA PREPROCESSING USING SPARK</vt:lpstr>
      <vt:lpstr>What are the issues that come up when we do  pre-processing? </vt:lpstr>
      <vt:lpstr>ISSUES AND SOLUTIONS</vt:lpstr>
      <vt:lpstr>Handling Malformed data</vt:lpstr>
      <vt:lpstr>DATA PosT- PROCESSING USING SPARK</vt:lpstr>
      <vt:lpstr>RDD and SPARK DATAFRAME </vt:lpstr>
      <vt:lpstr>PANDAS DATAFRAME</vt:lpstr>
      <vt:lpstr>NUMPY ARRAY</vt:lpstr>
      <vt:lpstr>IN a nutsheLL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Smrithi Ajit</dc:creator>
  <cp:lastModifiedBy>Smrithi Ajit</cp:lastModifiedBy>
  <cp:revision>9</cp:revision>
  <dcterms:created xsi:type="dcterms:W3CDTF">2020-12-02T03:12:38Z</dcterms:created>
  <dcterms:modified xsi:type="dcterms:W3CDTF">2020-12-03T02:57:39Z</dcterms:modified>
</cp:coreProperties>
</file>