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  <p:embeddedFont>
      <p:font typeface="Montserrat"/>
      <p:regular r:id="rId42"/>
      <p:bold r:id="rId43"/>
      <p:italic r:id="rId44"/>
      <p:boldItalic r:id="rId45"/>
    </p:embeddedFont>
    <p:embeddedFont>
      <p:font typeface="Old Standard TT"/>
      <p:regular r:id="rId46"/>
      <p:bold r:id="rId47"/>
      <p: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3249FE3-F68B-432E-B258-282F5EE984C8}">
  <a:tblStyle styleId="{93249FE3-F68B-432E-B258-282F5EE984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364302A-971C-45F3-B422-D99ED1DB427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4.xml"/><Relationship Id="rId42" Type="http://schemas.openxmlformats.org/officeDocument/2006/relationships/font" Target="fonts/Montserrat-regular.fntdata"/><Relationship Id="rId41" Type="http://schemas.openxmlformats.org/officeDocument/2006/relationships/font" Target="fonts/Lato-boldItalic.fntdata"/><Relationship Id="rId22" Type="http://schemas.openxmlformats.org/officeDocument/2006/relationships/slide" Target="slides/slide16.xml"/><Relationship Id="rId44" Type="http://schemas.openxmlformats.org/officeDocument/2006/relationships/font" Target="fonts/Montserrat-italic.fntdata"/><Relationship Id="rId21" Type="http://schemas.openxmlformats.org/officeDocument/2006/relationships/slide" Target="slides/slide15.xml"/><Relationship Id="rId43" Type="http://schemas.openxmlformats.org/officeDocument/2006/relationships/font" Target="fonts/Montserrat-bold.fntdata"/><Relationship Id="rId24" Type="http://schemas.openxmlformats.org/officeDocument/2006/relationships/slide" Target="slides/slide18.xml"/><Relationship Id="rId46" Type="http://schemas.openxmlformats.org/officeDocument/2006/relationships/font" Target="fonts/OldStandardTT-regular.fntdata"/><Relationship Id="rId23" Type="http://schemas.openxmlformats.org/officeDocument/2006/relationships/slide" Target="slides/slide17.xml"/><Relationship Id="rId45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OldStandardTT-italic.fntdata"/><Relationship Id="rId25" Type="http://schemas.openxmlformats.org/officeDocument/2006/relationships/slide" Target="slides/slide19.xml"/><Relationship Id="rId47" Type="http://schemas.openxmlformats.org/officeDocument/2006/relationships/font" Target="fonts/OldStandardTT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bold.fntdata"/><Relationship Id="rId12" Type="http://schemas.openxmlformats.org/officeDocument/2006/relationships/slide" Target="slides/slide6.xml"/><Relationship Id="rId34" Type="http://schemas.openxmlformats.org/officeDocument/2006/relationships/font" Target="fonts/Roboto-regular.fntdata"/><Relationship Id="rId15" Type="http://schemas.openxmlformats.org/officeDocument/2006/relationships/slide" Target="slides/slide9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-italic.fntdata"/><Relationship Id="rId17" Type="http://schemas.openxmlformats.org/officeDocument/2006/relationships/slide" Target="slides/slide11.xml"/><Relationship Id="rId39" Type="http://schemas.openxmlformats.org/officeDocument/2006/relationships/font" Target="fonts/Lato-bold.fntdata"/><Relationship Id="rId16" Type="http://schemas.openxmlformats.org/officeDocument/2006/relationships/slide" Target="slides/slide10.xml"/><Relationship Id="rId38" Type="http://schemas.openxmlformats.org/officeDocument/2006/relationships/font" Target="fonts/La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919c4753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919c4753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8e6f3bbd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8e6f3bbd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8e6f3bbd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8e6f3bbd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91679a7e8_5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91679a7e8_5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91abc95e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91abc95e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919c47537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919c47537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919c47537_19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919c47537_19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91abc95e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91abc95e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919c47537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919c47537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919c47537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919c47537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8e6f3bb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8e6f3bb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9152eb42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9152eb42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919c4753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919c4753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919c47537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919c47537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91679a7e8_5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91679a7e8_5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919c47537_1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919c47537_1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919c4753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919c4753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8e6f3bbd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8e6f3bbd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919c47537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919c47537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8e6f3bb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8e6f3bb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91679a7e8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91679a7e8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b6ba423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b6ba423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919c47537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919c47537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91679a7e8_5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91679a7e8_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91679a7e8_5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91679a7e8_5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91679a7e8_5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91679a7e8_5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jFqrPi7wjpdbCHe3b6oLl6IEGr2U_gnm/view" TargetMode="External"/><Relationship Id="rId4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rive.google.com/file/d/1llsStTto1wO9ZGk9P1RoVsAblG4Yq_mz/view" TargetMode="External"/><Relationship Id="rId4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ata-usdot.opendata.arcgis.com/datasets/fatal-motor-vehicle-accidents?geometry=-232.151,-4.687,127.849,75.554" TargetMode="External"/><Relationship Id="rId4" Type="http://schemas.openxmlformats.org/officeDocument/2006/relationships/hyperlink" Target="https://www.iii.org/fact-statistic/facts-statistics-auto-insurance" TargetMode="External"/><Relationship Id="rId5" Type="http://schemas.openxmlformats.org/officeDocument/2006/relationships/hyperlink" Target="https://data.iowadot.gov/datasets/cbd84abf01894f4a8404d6990ad2eb2e_0?geometry=-110.091,38.962,-43.338,44.686" TargetMode="External"/><Relationship Id="rId6" Type="http://schemas.openxmlformats.org/officeDocument/2006/relationships/hyperlink" Target="https://www.naic.org/cipr_topics/topic_usage_based_insurance.ht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nhtsa.gov/research-data/fatality-analysis-reporting-system-far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1569650"/>
            <a:ext cx="8520600" cy="163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Lato"/>
                <a:ea typeface="Lato"/>
                <a:cs typeface="Lato"/>
                <a:sym typeface="Lato"/>
              </a:rPr>
              <a:t>Recommendations</a:t>
            </a:r>
            <a:r>
              <a:rPr b="1" lang="en" sz="3800">
                <a:latin typeface="Lato"/>
                <a:ea typeface="Lato"/>
                <a:cs typeface="Lato"/>
                <a:sym typeface="Lato"/>
              </a:rPr>
              <a:t> for Flexible Auto Insurance</a:t>
            </a:r>
            <a:endParaRPr b="1" sz="3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78950" y="3763175"/>
            <a:ext cx="8186100" cy="11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MIS 515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Presented by: Smrithi Ajit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Jinfeng Chen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Kavita Jain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Abhishek Gurram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Mriga Kher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9300" y="208525"/>
            <a:ext cx="2498925" cy="129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557025" y="368825"/>
            <a:ext cx="83514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Azure Machine Learning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000" y="1058225"/>
            <a:ext cx="3665276" cy="385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4918000" y="1813550"/>
            <a:ext cx="4091700" cy="19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Azure ML Classic was used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Simple linear regression model applied to check correlation between variables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Weak correlation observed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7" name="Google Shape;127;p22"/>
          <p:cNvCxnSpPr/>
          <p:nvPr/>
        </p:nvCxnSpPr>
        <p:spPr>
          <a:xfrm flipH="1" rot="10800000">
            <a:off x="645825" y="988625"/>
            <a:ext cx="6541800" cy="14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143850" y="3976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Data preparation &amp; Transformation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557025" y="1204325"/>
            <a:ext cx="8228400" cy="3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raw data was cleaned for missing data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Numbers assigned to the counties had to be changed to fips code of the form sxxx where s corresponds to the state number and xxx corresponds to the county code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Aggregations done by using ‘GroupBy’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functions to get the count of Fatalities &amp; analyse fatalities due to crashes pattern by the day of the week, month, hour and year done using Databricks spark cluster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4" name="Google Shape;134;p23"/>
          <p:cNvCxnSpPr/>
          <p:nvPr/>
        </p:nvCxnSpPr>
        <p:spPr>
          <a:xfrm flipH="1" rot="10800000">
            <a:off x="709425" y="988675"/>
            <a:ext cx="6706800" cy="42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709425" y="380875"/>
            <a:ext cx="8195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Analytical Questions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557025" y="1095600"/>
            <a:ext cx="7970400" cy="38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Which are the </a:t>
            </a: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hotspots</a:t>
            </a: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by state/county?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What are the factors that give useful insights into the crash analysis?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What are the general trends with respect to the category of the accident recorded, frequency of accidents over the day/week/year and so on?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What are the temporal &amp; Spatial distribution patterns in the data?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1" name="Google Shape;141;p24"/>
          <p:cNvCxnSpPr/>
          <p:nvPr/>
        </p:nvCxnSpPr>
        <p:spPr>
          <a:xfrm flipH="1" rot="10800000">
            <a:off x="709425" y="988675"/>
            <a:ext cx="6706800" cy="42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542025" y="234025"/>
            <a:ext cx="82902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Significant Variables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47" name="Google Shape;147;p25"/>
          <p:cNvGraphicFramePr/>
          <p:nvPr/>
        </p:nvGraphicFramePr>
        <p:xfrm>
          <a:off x="1600200" y="104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{4364302A-971C-45F3-B422-D99ED1DB4270}</a:tableStyleId>
              </a:tblPr>
              <a:tblGrid>
                <a:gridCol w="2971800"/>
                <a:gridCol w="29718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C483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Relevant Variables</a:t>
                      </a:r>
                      <a:endParaRPr b="1" sz="1200">
                        <a:solidFill>
                          <a:srgbClr val="4C483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C483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Description</a:t>
                      </a:r>
                      <a:endParaRPr b="1" sz="1200">
                        <a:solidFill>
                          <a:srgbClr val="4C483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C483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FATALS</a:t>
                      </a:r>
                      <a:endParaRPr sz="1100">
                        <a:solidFill>
                          <a:srgbClr val="4C483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C483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number of fatally injured persons in the crash.</a:t>
                      </a:r>
                      <a:endParaRPr sz="1100">
                        <a:solidFill>
                          <a:srgbClr val="4C483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C483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COUNTY</a:t>
                      </a:r>
                      <a:endParaRPr sz="1100">
                        <a:solidFill>
                          <a:srgbClr val="4C483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C483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location of the event in regard to the county</a:t>
                      </a:r>
                      <a:endParaRPr sz="1100">
                        <a:solidFill>
                          <a:srgbClr val="4C483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C483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GENDER</a:t>
                      </a:r>
                      <a:endParaRPr sz="1100">
                        <a:solidFill>
                          <a:srgbClr val="4C483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C483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gender</a:t>
                      </a:r>
                      <a:endParaRPr sz="1100">
                        <a:solidFill>
                          <a:srgbClr val="4C483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C483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AGE</a:t>
                      </a:r>
                      <a:endParaRPr sz="1100">
                        <a:solidFill>
                          <a:srgbClr val="4C483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C483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age</a:t>
                      </a:r>
                      <a:endParaRPr sz="1100">
                        <a:solidFill>
                          <a:srgbClr val="4C483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C483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MONTH</a:t>
                      </a:r>
                      <a:endParaRPr sz="1100">
                        <a:solidFill>
                          <a:srgbClr val="4C483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C483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 month when the crash occurred</a:t>
                      </a:r>
                      <a:endParaRPr sz="1100">
                        <a:solidFill>
                          <a:srgbClr val="4C483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C483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DAY_WEEK</a:t>
                      </a:r>
                      <a:endParaRPr sz="1100">
                        <a:solidFill>
                          <a:srgbClr val="4C483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C483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day of the week when the crash occurred</a:t>
                      </a:r>
                      <a:endParaRPr sz="1100">
                        <a:solidFill>
                          <a:srgbClr val="4C483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C483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HOUR</a:t>
                      </a:r>
                      <a:endParaRPr sz="1100">
                        <a:solidFill>
                          <a:srgbClr val="4C483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C483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 hour when the crash occurred</a:t>
                      </a:r>
                      <a:endParaRPr sz="1100">
                        <a:solidFill>
                          <a:srgbClr val="4C483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C483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State</a:t>
                      </a:r>
                      <a:endParaRPr sz="1100">
                        <a:solidFill>
                          <a:srgbClr val="4C483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C483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state name</a:t>
                      </a:r>
                      <a:endParaRPr sz="1100">
                        <a:solidFill>
                          <a:srgbClr val="4C483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C483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RUR_URB</a:t>
                      </a:r>
                      <a:endParaRPr sz="1100">
                        <a:solidFill>
                          <a:srgbClr val="4C483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C483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land area where the crash occurred</a:t>
                      </a:r>
                      <a:endParaRPr sz="1100">
                        <a:solidFill>
                          <a:srgbClr val="4C483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C483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MAKE</a:t>
                      </a:r>
                      <a:endParaRPr sz="1100">
                        <a:solidFill>
                          <a:srgbClr val="4C483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C483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vehicle make</a:t>
                      </a:r>
                      <a:endParaRPr sz="1100">
                        <a:solidFill>
                          <a:srgbClr val="4C483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C483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MOD_YEAR</a:t>
                      </a:r>
                      <a:endParaRPr sz="1100">
                        <a:solidFill>
                          <a:srgbClr val="4C483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C483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vehicle model year</a:t>
                      </a:r>
                      <a:endParaRPr sz="1100">
                        <a:solidFill>
                          <a:srgbClr val="4C483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C483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TWAY_ID</a:t>
                      </a:r>
                      <a:endParaRPr sz="1100">
                        <a:solidFill>
                          <a:srgbClr val="4C483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C483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Toll Way </a:t>
                      </a:r>
                      <a:endParaRPr sz="1100">
                        <a:solidFill>
                          <a:srgbClr val="4C483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cxnSp>
        <p:nvCxnSpPr>
          <p:cNvPr id="148" name="Google Shape;148;p25"/>
          <p:cNvCxnSpPr/>
          <p:nvPr/>
        </p:nvCxnSpPr>
        <p:spPr>
          <a:xfrm flipH="1" rot="10800000">
            <a:off x="633225" y="836275"/>
            <a:ext cx="6706800" cy="42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1402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Temporal Analysis 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2144050" y="2777275"/>
            <a:ext cx="63987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 rotWithShape="1">
          <a:blip r:embed="rId3">
            <a:alphaModFix/>
          </a:blip>
          <a:srcRect b="0" l="0" r="0" t="4888"/>
          <a:stretch/>
        </p:blipFill>
        <p:spPr>
          <a:xfrm>
            <a:off x="267150" y="822825"/>
            <a:ext cx="8738574" cy="409475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57" name="Google Shape;157;p26"/>
          <p:cNvCxnSpPr/>
          <p:nvPr/>
        </p:nvCxnSpPr>
        <p:spPr>
          <a:xfrm flipH="1" rot="10800000">
            <a:off x="328425" y="715075"/>
            <a:ext cx="6729600" cy="11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470350" y="216425"/>
            <a:ext cx="8209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Spatial Analysis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5825"/>
            <a:ext cx="9144001" cy="411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/>
          <p:nvPr/>
        </p:nvSpPr>
        <p:spPr>
          <a:xfrm>
            <a:off x="6310500" y="905825"/>
            <a:ext cx="2521800" cy="178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Top 5 most affected States: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48 - Texas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6 - California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12 - Florida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13 - Georgia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37 - North Carolina</a:t>
            </a:r>
            <a:endParaRPr/>
          </a:p>
        </p:txBody>
      </p:sp>
      <p:cxnSp>
        <p:nvCxnSpPr>
          <p:cNvPr id="165" name="Google Shape;165;p27"/>
          <p:cNvCxnSpPr/>
          <p:nvPr/>
        </p:nvCxnSpPr>
        <p:spPr>
          <a:xfrm flipH="1" rot="10800000">
            <a:off x="528025" y="836150"/>
            <a:ext cx="6659700" cy="28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470350" y="216425"/>
            <a:ext cx="8209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Hot Spots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1" name="Google Shape;171;p28"/>
          <p:cNvCxnSpPr/>
          <p:nvPr/>
        </p:nvCxnSpPr>
        <p:spPr>
          <a:xfrm flipH="1" rot="10800000">
            <a:off x="528025" y="836150"/>
            <a:ext cx="6659700" cy="28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2" name="Google Shape;172;p28" title="heatmap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738" y="927425"/>
            <a:ext cx="8900525" cy="393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404625" y="142000"/>
            <a:ext cx="8427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Demographics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5683475" y="3566725"/>
            <a:ext cx="34773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Age Group of  18-28 is the most affected.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063" y="839050"/>
            <a:ext cx="7856726" cy="2031029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0" name="Google Shape;180;p29"/>
          <p:cNvPicPr preferRelativeResize="0"/>
          <p:nvPr/>
        </p:nvPicPr>
        <p:blipFill rotWithShape="1">
          <a:blip r:embed="rId4">
            <a:alphaModFix/>
          </a:blip>
          <a:srcRect b="9673" l="0" r="0" t="0"/>
          <a:stretch/>
        </p:blipFill>
        <p:spPr>
          <a:xfrm>
            <a:off x="690075" y="2998425"/>
            <a:ext cx="4895225" cy="2031025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81" name="Google Shape;181;p29"/>
          <p:cNvCxnSpPr/>
          <p:nvPr/>
        </p:nvCxnSpPr>
        <p:spPr>
          <a:xfrm flipH="1" rot="10800000">
            <a:off x="404625" y="791275"/>
            <a:ext cx="6729600" cy="11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0"/>
          <p:cNvPicPr preferRelativeResize="0"/>
          <p:nvPr/>
        </p:nvPicPr>
        <p:blipFill rotWithShape="1">
          <a:blip r:embed="rId3">
            <a:alphaModFix/>
          </a:blip>
          <a:srcRect b="0" l="0" r="0" t="1497"/>
          <a:stretch/>
        </p:blipFill>
        <p:spPr>
          <a:xfrm>
            <a:off x="879153" y="611325"/>
            <a:ext cx="8031823" cy="45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0"/>
          <p:cNvSpPr txBox="1"/>
          <p:nvPr/>
        </p:nvSpPr>
        <p:spPr>
          <a:xfrm>
            <a:off x="2437025" y="991550"/>
            <a:ext cx="9918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Chevrolet</a:t>
            </a:r>
            <a:endParaRPr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30"/>
          <p:cNvSpPr txBox="1"/>
          <p:nvPr/>
        </p:nvSpPr>
        <p:spPr>
          <a:xfrm>
            <a:off x="1980125" y="1171675"/>
            <a:ext cx="991800" cy="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Ford</a:t>
            </a:r>
            <a:endParaRPr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3840600" y="2537225"/>
            <a:ext cx="9918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Honda</a:t>
            </a:r>
            <a:endParaRPr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30"/>
          <p:cNvSpPr txBox="1"/>
          <p:nvPr/>
        </p:nvSpPr>
        <p:spPr>
          <a:xfrm>
            <a:off x="4714050" y="2410350"/>
            <a:ext cx="9918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Toyota</a:t>
            </a:r>
            <a:endParaRPr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78350" y="278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Outline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78350" y="1052450"/>
            <a:ext cx="4431900" cy="38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Problem Statement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What we propose?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What is our data?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Architecture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Azure ML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 preparation &amp; Transformation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Analytical Questions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 Visualizations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Observations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Conclusion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Future Scope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100" y="1357100"/>
            <a:ext cx="4354051" cy="328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4"/>
          <p:cNvCxnSpPr/>
          <p:nvPr/>
        </p:nvCxnSpPr>
        <p:spPr>
          <a:xfrm flipH="1" rot="10800000">
            <a:off x="480825" y="988675"/>
            <a:ext cx="6706800" cy="42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2" title="recording30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2500" y="612625"/>
            <a:ext cx="6999001" cy="437437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2"/>
          <p:cNvSpPr txBox="1"/>
          <p:nvPr/>
        </p:nvSpPr>
        <p:spPr>
          <a:xfrm>
            <a:off x="153050" y="19450"/>
            <a:ext cx="75180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Visualization (Cont.)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170650" y="-355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Fatality by major routes in California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" name="Google Shape;2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50" y="577699"/>
            <a:ext cx="6199950" cy="441722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3"/>
          <p:cNvSpPr txBox="1"/>
          <p:nvPr/>
        </p:nvSpPr>
        <p:spPr>
          <a:xfrm>
            <a:off x="6564725" y="1764475"/>
            <a:ext cx="2529300" cy="19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I-5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US-101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SR-99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I-5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I-10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I-8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152400" y="-102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Fatality based on the County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46625"/>
            <a:ext cx="6412325" cy="434447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7" name="Google Shape;217;p34"/>
          <p:cNvSpPr txBox="1"/>
          <p:nvPr/>
        </p:nvSpPr>
        <p:spPr>
          <a:xfrm>
            <a:off x="6564725" y="1764475"/>
            <a:ext cx="2529300" cy="1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Los Angeles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Riverside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San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Bernardino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San Diego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Orange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Sacramento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387900" y="320650"/>
            <a:ext cx="37308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Observations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311700" y="1171600"/>
            <a:ext cx="37308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For the total number of fatalities that have occurred in the 3-year window 2016-2018 we see that LA has as many as over 2000 fatalities with nearly 62% of them being on the Urban routes and 37.03% on rural routes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4185425" y="1171600"/>
            <a:ext cx="4530000" cy="29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Hotspot areas in terms of counties are Los Angeles, Riverside, San Bernardino, San Diego, Orange, Sacramento, Kern, Fresno, San baquin in the decreasing order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5" name="Google Shape;225;p35"/>
          <p:cNvCxnSpPr/>
          <p:nvPr/>
        </p:nvCxnSpPr>
        <p:spPr>
          <a:xfrm flipH="1" rot="10800000">
            <a:off x="404625" y="943675"/>
            <a:ext cx="6729600" cy="11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415175" y="445025"/>
            <a:ext cx="84171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Conclusion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3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Certain days of week are more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susceptible to crashes.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Significant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routes, Interstate roads and State highways I-5, US-101, SR-99, I-10, I-8.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Age group of 18 to 27 was found particularly susceptible to accidents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Males tend to be involved in a higher percentage of crashes than women.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As for the vehicle make, 2 models that were involved in more number of crashes were Ford &amp;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Chevrolet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2" name="Google Shape;232;p36"/>
          <p:cNvCxnSpPr/>
          <p:nvPr/>
        </p:nvCxnSpPr>
        <p:spPr>
          <a:xfrm flipH="1" rot="10800000">
            <a:off x="462300" y="1058225"/>
            <a:ext cx="6729600" cy="11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311700" y="2926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Future Scope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 of Clustering algorithms( Unsupervised methods) and create either spatial or demographic clusters or both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 research along with insights drawn to categorize customers as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low, medium or high-risk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9" name="Google Shape;239;p37"/>
          <p:cNvCxnSpPr/>
          <p:nvPr/>
        </p:nvCxnSpPr>
        <p:spPr>
          <a:xfrm flipH="1" rot="10800000">
            <a:off x="404625" y="943675"/>
            <a:ext cx="6729600" cy="11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466150" y="3342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References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3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●"/>
            </a:pPr>
            <a:r>
              <a:rPr lang="en" sz="1200" u="sng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Fatal Motor Vehicle Accidents. (2019, September 5). Retrieved from</a:t>
            </a:r>
            <a:endParaRPr sz="1200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●"/>
            </a:pPr>
            <a:r>
              <a:rPr lang="en" sz="1200" u="sng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https://data-usdot.opendata.arcgis.com/datasets/fatal-motor-vehicle-accidents?geometry=-232.151,-4.687,127.849,75.554</a:t>
            </a:r>
            <a:endParaRPr sz="1200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●"/>
            </a:pPr>
            <a:r>
              <a:rPr lang="en" sz="1200" u="sng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Facts Statistics: Auto insurance. (2019). Retrieved from </a:t>
            </a:r>
            <a:r>
              <a:rPr lang="en" sz="1200" u="sng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https://www.iii.org/fact-statistic/facts-statistics-auto-insurance</a:t>
            </a:r>
            <a:endParaRPr sz="1200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●"/>
            </a:pPr>
            <a:r>
              <a:rPr lang="en" sz="1200" u="sng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Crash Data Location. (2019, May 14). Retrieved from </a:t>
            </a:r>
            <a:r>
              <a:rPr lang="en" sz="1200" u="sng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https://data.iowadot.gov/datasets/cbd84abf01894f4a8404d6990ad2eb2e_0?geometry=-110.091,38.962,-43.338,44.686</a:t>
            </a:r>
            <a:endParaRPr sz="1200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●"/>
            </a:pPr>
            <a:r>
              <a:rPr lang="en" sz="1200" u="sng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USAGE-BASED INSURANCE AND TELEMATICS. (2019, May 17). Retrieved from </a:t>
            </a:r>
            <a:r>
              <a:rPr lang="en" sz="1200" u="sng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https://www.naic.org/cipr_topics/topic_usage_based_insurance.htm</a:t>
            </a:r>
            <a:endParaRPr sz="1200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6" name="Google Shape;246;p38"/>
          <p:cNvCxnSpPr/>
          <p:nvPr/>
        </p:nvCxnSpPr>
        <p:spPr>
          <a:xfrm flipH="1" rot="10800000">
            <a:off x="557025" y="943675"/>
            <a:ext cx="6729600" cy="11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547450" y="2109825"/>
            <a:ext cx="4345500" cy="89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2" name="Google Shape;25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700" y="253525"/>
            <a:ext cx="4611400" cy="46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33250" y="278875"/>
            <a:ext cx="8310300" cy="60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Problem Statement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480825" y="1280000"/>
            <a:ext cx="8262600" cy="31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Around 30% increase in Auto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Insurance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losses from 2014 - 2018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Lose money due to -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Mispricing insurance through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underestimation of the risks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Gives rise to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Unwritten losses</a:t>
            </a:r>
            <a:endParaRPr sz="1600"/>
          </a:p>
        </p:txBody>
      </p:sp>
      <p:cxnSp>
        <p:nvCxnSpPr>
          <p:cNvPr id="76" name="Google Shape;76;p15"/>
          <p:cNvCxnSpPr/>
          <p:nvPr/>
        </p:nvCxnSpPr>
        <p:spPr>
          <a:xfrm flipH="1" rot="10800000">
            <a:off x="480825" y="988675"/>
            <a:ext cx="6706800" cy="42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2571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Losses Incurred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9430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16"/>
          <p:cNvCxnSpPr/>
          <p:nvPr/>
        </p:nvCxnSpPr>
        <p:spPr>
          <a:xfrm flipH="1" rot="10800000">
            <a:off x="404625" y="988675"/>
            <a:ext cx="6706800" cy="42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725" y="1149900"/>
            <a:ext cx="468055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80825" y="380875"/>
            <a:ext cx="8444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What is our Goal?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833700" y="1544500"/>
            <a:ext cx="7476600" cy="22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Identify the factors that increase risks of Unwritten losses</a:t>
            </a:r>
            <a:endParaRPr sz="2400"/>
          </a:p>
        </p:txBody>
      </p:sp>
      <p:cxnSp>
        <p:nvCxnSpPr>
          <p:cNvPr id="91" name="Google Shape;91;p17"/>
          <p:cNvCxnSpPr/>
          <p:nvPr/>
        </p:nvCxnSpPr>
        <p:spPr>
          <a:xfrm flipH="1" rot="10800000">
            <a:off x="480825" y="1026475"/>
            <a:ext cx="6761700" cy="5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80825" y="3808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What we propose?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80825" y="1229875"/>
            <a:ext cx="8191500" cy="3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flexible and custo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izable solution built based on the Data analytics performed to -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Iden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tify trends and patterns in fatalities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Analyze hotspot areas for the crashes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Identify the most important temporal and spatial features that play a critical role in crashes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Give insights about if the Vehicle Make or Model Year show fatalities</a:t>
            </a:r>
            <a:endParaRPr sz="1600"/>
          </a:p>
        </p:txBody>
      </p:sp>
      <p:cxnSp>
        <p:nvCxnSpPr>
          <p:cNvPr id="98" name="Google Shape;98;p18"/>
          <p:cNvCxnSpPr/>
          <p:nvPr/>
        </p:nvCxnSpPr>
        <p:spPr>
          <a:xfrm flipH="1" rot="10800000">
            <a:off x="542025" y="980225"/>
            <a:ext cx="6631200" cy="23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80825" y="368825"/>
            <a:ext cx="83514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About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Dataset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15175" y="1228925"/>
            <a:ext cx="8176500" cy="3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Fatality Analysis Reporting System (FARS)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contains data on a census of fatal traffic crashes within the 56 States.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Consists of different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categorical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variables that characterizes the crash, the vehicle, and the people involved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Each year records on an average 33, 000 crashes for all states in USA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Source: National Highway Traffic Safety Administration (NHTSA)</a:t>
            </a: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https://www.nhtsa.gov/research-data/fatality-analysis-reporting-system-fars</a:t>
            </a:r>
            <a:endParaRPr/>
          </a:p>
        </p:txBody>
      </p:sp>
      <p:cxnSp>
        <p:nvCxnSpPr>
          <p:cNvPr id="105" name="Google Shape;105;p19"/>
          <p:cNvCxnSpPr/>
          <p:nvPr/>
        </p:nvCxnSpPr>
        <p:spPr>
          <a:xfrm flipH="1" rot="10800000">
            <a:off x="557025" y="988675"/>
            <a:ext cx="6706800" cy="42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84375" y="317175"/>
            <a:ext cx="81000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Big Data Architecture &amp; Pipeline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" name="Google Shape;111;p20"/>
          <p:cNvCxnSpPr/>
          <p:nvPr/>
        </p:nvCxnSpPr>
        <p:spPr>
          <a:xfrm flipH="1" rot="10800000">
            <a:off x="542025" y="980225"/>
            <a:ext cx="6631200" cy="23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00" y="1114250"/>
            <a:ext cx="7365676" cy="38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1158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Azure Blob Storage &amp; Azure HDInSight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8" name="Google Shape;118;p21"/>
          <p:cNvGraphicFramePr/>
          <p:nvPr/>
        </p:nvGraphicFramePr>
        <p:xfrm>
          <a:off x="363150" y="108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{93249FE3-F68B-432E-B258-282F5EE984C8}</a:tableStyleId>
              </a:tblPr>
              <a:tblGrid>
                <a:gridCol w="1479825"/>
                <a:gridCol w="3569400"/>
                <a:gridCol w="3368475"/>
              </a:tblGrid>
              <a:tr h="48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Blob Storage 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HDInSight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79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Data Archiving 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Lato"/>
                        <a:buChar char="●"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Can store the data without any time constraint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Lato"/>
                        <a:buChar char="●"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Reload your data into the cluster every time you provision one to perform your computations.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94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Data Storage Cost 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Lato"/>
                        <a:buChar char="●"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Data does not have to be reloaded for every compute cluster generation, you are saving data loading costs as well.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Lato"/>
                        <a:buChar char="●"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Cost of a compute cluster is higher than the cost of the Blob </a:t>
                      </a: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Storage</a:t>
                      </a: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 container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94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Elastic scale-cost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La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Blob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Store's elastic scaling capabilities that you get automatically when using an Azure Storage container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Lato"/>
                        <a:buChar char="●"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Changing the scale can become a more complicated process relying on the Azure Blob 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19" name="Google Shape;119;p21"/>
          <p:cNvCxnSpPr/>
          <p:nvPr/>
        </p:nvCxnSpPr>
        <p:spPr>
          <a:xfrm flipH="1" rot="10800000">
            <a:off x="404625" y="791275"/>
            <a:ext cx="6729600" cy="11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