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G0F0U35CPy9TEhSkue7AmBL5/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19" Type="http://schemas.openxmlformats.org/officeDocument/2006/relationships/font" Target="fonts/Comfortaa-bold.fntdata"/><Relationship Id="rId6" Type="http://schemas.openxmlformats.org/officeDocument/2006/relationships/slide" Target="slides/slide2.xml"/><Relationship Id="rId18" Type="http://schemas.openxmlformats.org/officeDocument/2006/relationships/font" Target="fonts/Comforta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the paper</a:t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685f70dc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a685f70d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685f70dc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a685f70d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685f70dc5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a685f70d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6b4df28db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a6b4df28d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6b4df28db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a6b4df28d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6b4df28db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a6b4df28d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6b4df28db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a6b4df28d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6b4df28db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a6b4df28d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3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428850" y="296800"/>
            <a:ext cx="9684900" cy="18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4"/>
              <a:buFont typeface="Arial"/>
              <a:buNone/>
            </a:pPr>
            <a:r>
              <a:rPr b="1" lang="en-US" sz="3630">
                <a:solidFill>
                  <a:srgbClr val="92D050"/>
                </a:solidFill>
                <a:latin typeface="Comfortaa"/>
                <a:ea typeface="Comfortaa"/>
                <a:cs typeface="Comfortaa"/>
                <a:sym typeface="Comfortaa"/>
              </a:rPr>
              <a:t>Semantic-Emotion Neural Network for Emotion Recognition From Text</a:t>
            </a:r>
            <a:endParaRPr b="1" sz="1965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 Rounded"/>
              <a:buNone/>
            </a:pPr>
            <a:r>
              <a:t/>
            </a:r>
            <a:endParaRPr b="1" sz="3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497150" y="1660925"/>
            <a:ext cx="10955100" cy="49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ERDENEBILEG BATBAATAR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School of Electrical and Computer Engineering, Chungbuk National University, Cheongju 28644, South Korea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MEIJING LI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College of Information Engineering, Shanghai Maritime University, Shanghai 200136, China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KEUN HO RYU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Faculty of Information Technology, Ton Duc Thang University, Ho Chi Minh City 700000, Vietnam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and Bioinformatics Laboratory, School of Electrical and Computer Engineering, Chungbuk National University, Cheongju 28644, South Korea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Date of publication</a:t>
            </a:r>
            <a:r>
              <a:rPr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 ​August 23, 2019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2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Presented by: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2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Aparna Juhi (1806181)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2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Smriti Pal (1806191)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Sweta (1806157)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685f70dc5_0_5"/>
          <p:cNvSpPr txBox="1"/>
          <p:nvPr>
            <p:ph type="title"/>
          </p:nvPr>
        </p:nvSpPr>
        <p:spPr>
          <a:xfrm>
            <a:off x="677325" y="609600"/>
            <a:ext cx="85968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>
                <a:latin typeface="Comfortaa"/>
                <a:ea typeface="Comfortaa"/>
                <a:cs typeface="Comfortaa"/>
                <a:sym typeface="Comfortaa"/>
              </a:rPr>
              <a:t>Dataset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0" name="Google Shape;150;ga685f70dc5_0_5"/>
          <p:cNvSpPr txBox="1"/>
          <p:nvPr>
            <p:ph idx="1" type="body"/>
          </p:nvPr>
        </p:nvSpPr>
        <p:spPr>
          <a:xfrm>
            <a:off x="677325" y="1299275"/>
            <a:ext cx="9609600" cy="5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sz="2000">
                <a:solidFill>
                  <a:srgbClr val="000000"/>
                </a:solidFill>
              </a:rPr>
              <a:t>1. Daily dialogs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solidFill>
                  <a:srgbClr val="000000"/>
                </a:solidFill>
              </a:rPr>
              <a:t>Details: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00000"/>
                </a:solidFill>
              </a:rPr>
              <a:t>This dataset is built on conversations. It contains training, testing and validation dataset. Each dataset have a dialog file and an emotion file.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00000"/>
                </a:solidFill>
              </a:rPr>
              <a:t>Dialog file contains the conversation and emotion file contains the corresponding emotion to each dialogue.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solidFill>
                  <a:srgbClr val="000000"/>
                </a:solidFill>
              </a:rPr>
              <a:t>Features/Classes: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00000"/>
                </a:solidFill>
              </a:rPr>
              <a:t>There are two features for each dataset: dialog and emotion.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00000"/>
                </a:solidFill>
              </a:rPr>
              <a:t>The annotation schema follows Ekman and non-emotional sentences.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00000"/>
                </a:solidFill>
              </a:rPr>
              <a:t>Ekman’s six emotions are included: 1:anger, 2:disgust, 3: fear, 4:happiness, 5:sadness, 6:surprise and 0:no emotion.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685f70dc5_0_0"/>
          <p:cNvSpPr txBox="1"/>
          <p:nvPr>
            <p:ph type="title"/>
          </p:nvPr>
        </p:nvSpPr>
        <p:spPr>
          <a:xfrm>
            <a:off x="677325" y="609600"/>
            <a:ext cx="8596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>
                <a:latin typeface="Comfortaa"/>
                <a:ea typeface="Comfortaa"/>
                <a:cs typeface="Comfortaa"/>
                <a:sym typeface="Comfortaa"/>
              </a:rPr>
              <a:t>Dataset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6" name="Google Shape;156;ga685f70dc5_0_0"/>
          <p:cNvSpPr txBox="1"/>
          <p:nvPr>
            <p:ph idx="1" type="body"/>
          </p:nvPr>
        </p:nvSpPr>
        <p:spPr>
          <a:xfrm>
            <a:off x="677325" y="1285800"/>
            <a:ext cx="8596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sz="2000">
                <a:solidFill>
                  <a:srgbClr val="000000"/>
                </a:solidFill>
              </a:rPr>
              <a:t>2. ISEAR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solidFill>
                  <a:srgbClr val="000000"/>
                </a:solidFill>
              </a:rPr>
              <a:t>Details: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00000"/>
                </a:solidFill>
              </a:rPr>
              <a:t>This dataset is built on collecting questionnaires answered by people with different cultural backgrounds.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00000"/>
                </a:solidFill>
              </a:rPr>
              <a:t>The dataset is divided into training and testing data with ratio of 9:1.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solidFill>
                  <a:srgbClr val="000000"/>
                </a:solidFill>
              </a:rPr>
              <a:t>Features/Classes: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00000"/>
                </a:solidFill>
              </a:rPr>
              <a:t>The csv file contains two attributes: emotion and text.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00000"/>
                </a:solidFill>
              </a:rPr>
              <a:t>The emotions used are joy, fear, anger, sadness, disgust, shame, and guilt. (7 emotions)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685f70dc5_0_13"/>
          <p:cNvSpPr txBox="1"/>
          <p:nvPr>
            <p:ph type="title"/>
          </p:nvPr>
        </p:nvSpPr>
        <p:spPr>
          <a:xfrm>
            <a:off x="663950" y="274750"/>
            <a:ext cx="85968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latin typeface="Comfortaa"/>
                <a:ea typeface="Comfortaa"/>
                <a:cs typeface="Comfortaa"/>
                <a:sym typeface="Comfortaa"/>
              </a:rPr>
              <a:t>Data Preprocessing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2" name="Google Shape;162;ga685f70dc5_0_13"/>
          <p:cNvSpPr txBox="1"/>
          <p:nvPr>
            <p:ph idx="1" type="body"/>
          </p:nvPr>
        </p:nvSpPr>
        <p:spPr>
          <a:xfrm>
            <a:off x="294675" y="937750"/>
            <a:ext cx="5509200" cy="55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Daily dialog dataset: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40"/>
              <a:buChar char="►"/>
            </a:pPr>
            <a:r>
              <a:rPr lang="en-US">
                <a:solidFill>
                  <a:srgbClr val="000000"/>
                </a:solidFill>
              </a:rPr>
              <a:t>“_eou_” is used to separate each sentence.</a:t>
            </a:r>
            <a:endParaRPr>
              <a:solidFill>
                <a:srgbClr val="000000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►"/>
            </a:pPr>
            <a:r>
              <a:rPr lang="en-US">
                <a:solidFill>
                  <a:srgbClr val="000000"/>
                </a:solidFill>
              </a:rPr>
              <a:t>removed  “_eou_” from each dialog after splitting</a:t>
            </a:r>
            <a:endParaRPr>
              <a:solidFill>
                <a:srgbClr val="000000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►"/>
            </a:pPr>
            <a:r>
              <a:rPr lang="en-US">
                <a:solidFill>
                  <a:srgbClr val="000000"/>
                </a:solidFill>
              </a:rPr>
              <a:t>dialogs tokenizing - each word hold some meaning, thus emotion.</a:t>
            </a:r>
            <a:endParaRPr>
              <a:solidFill>
                <a:srgbClr val="000000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►"/>
            </a:pPr>
            <a:r>
              <a:rPr lang="en-US">
                <a:solidFill>
                  <a:srgbClr val="000000"/>
                </a:solidFill>
              </a:rPr>
              <a:t>“&lt;pad&gt;” was added to increase number of words to 20.</a:t>
            </a:r>
            <a:endParaRPr>
              <a:solidFill>
                <a:srgbClr val="000000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►"/>
            </a:pPr>
            <a:r>
              <a:rPr lang="en-US">
                <a:solidFill>
                  <a:srgbClr val="000000"/>
                </a:solidFill>
              </a:rPr>
              <a:t>word embedding using gloVe vector of 50d.</a:t>
            </a:r>
            <a:endParaRPr>
              <a:solidFill>
                <a:srgbClr val="000000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►"/>
            </a:pPr>
            <a:r>
              <a:rPr lang="en-US">
                <a:solidFill>
                  <a:srgbClr val="000000"/>
                </a:solidFill>
              </a:rPr>
              <a:t>OneHotEncoder applied to emotions with a length of 7.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3" name="Google Shape;163;ga685f70dc5_0_13"/>
          <p:cNvSpPr txBox="1"/>
          <p:nvPr>
            <p:ph idx="2" type="body"/>
          </p:nvPr>
        </p:nvSpPr>
        <p:spPr>
          <a:xfrm>
            <a:off x="5813300" y="937800"/>
            <a:ext cx="5308200" cy="55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ISEAR dataset: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40"/>
              <a:buChar char="►"/>
            </a:pPr>
            <a:r>
              <a:rPr lang="en-US">
                <a:solidFill>
                  <a:srgbClr val="000000"/>
                </a:solidFill>
              </a:rPr>
              <a:t>removed “no responses” from dataset.</a:t>
            </a:r>
            <a:endParaRPr>
              <a:solidFill>
                <a:srgbClr val="000000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►"/>
            </a:pPr>
            <a:r>
              <a:rPr lang="en-US">
                <a:solidFill>
                  <a:srgbClr val="000000"/>
                </a:solidFill>
              </a:rPr>
              <a:t>tokenizing text.</a:t>
            </a:r>
            <a:endParaRPr>
              <a:solidFill>
                <a:srgbClr val="000000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►"/>
            </a:pPr>
            <a:r>
              <a:rPr lang="en-US">
                <a:solidFill>
                  <a:srgbClr val="000000"/>
                </a:solidFill>
              </a:rPr>
              <a:t>“&lt;pad&gt;” was added to increase number of words to 100.</a:t>
            </a:r>
            <a:endParaRPr>
              <a:solidFill>
                <a:srgbClr val="000000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►"/>
            </a:pPr>
            <a:r>
              <a:rPr lang="en-US">
                <a:solidFill>
                  <a:srgbClr val="000000"/>
                </a:solidFill>
              </a:rPr>
              <a:t>word embedding using gloVe of 300d.</a:t>
            </a:r>
            <a:endParaRPr>
              <a:solidFill>
                <a:srgbClr val="000000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►"/>
            </a:pPr>
            <a:r>
              <a:rPr lang="en-US">
                <a:solidFill>
                  <a:srgbClr val="000000"/>
                </a:solidFill>
              </a:rPr>
              <a:t>OneHotEncoder applied to emotions with a length of 7.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4" name="Google Shape;164;ga685f70dc5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3275" y="1483625"/>
            <a:ext cx="4087174" cy="14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a685f70dc5_0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550" y="2695250"/>
            <a:ext cx="2360375" cy="9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a685f70dc5_0_13"/>
          <p:cNvPicPr preferRelativeResize="0"/>
          <p:nvPr/>
        </p:nvPicPr>
        <p:blipFill rotWithShape="1">
          <a:blip r:embed="rId5">
            <a:alphaModFix/>
          </a:blip>
          <a:srcRect b="5838" l="0" r="0" t="0"/>
          <a:stretch/>
        </p:blipFill>
        <p:spPr>
          <a:xfrm>
            <a:off x="597725" y="1483625"/>
            <a:ext cx="4436476" cy="10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6b4df28db_0_2"/>
          <p:cNvSpPr txBox="1"/>
          <p:nvPr>
            <p:ph idx="4294967295" type="title"/>
          </p:nvPr>
        </p:nvSpPr>
        <p:spPr>
          <a:xfrm>
            <a:off x="596974" y="512800"/>
            <a:ext cx="96900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>
                <a:latin typeface="Comfortaa"/>
                <a:ea typeface="Comfortaa"/>
                <a:cs typeface="Comfortaa"/>
                <a:sym typeface="Comfortaa"/>
              </a:rPr>
              <a:t>Model implemented - SENN Model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2" name="Google Shape;172;ga6b4df28db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00" y="1142600"/>
            <a:ext cx="8652901" cy="493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6b4df28db_0_8"/>
          <p:cNvSpPr txBox="1"/>
          <p:nvPr>
            <p:ph type="title"/>
          </p:nvPr>
        </p:nvSpPr>
        <p:spPr>
          <a:xfrm>
            <a:off x="677325" y="321900"/>
            <a:ext cx="98241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>
                <a:latin typeface="Comfortaa"/>
                <a:ea typeface="Comfortaa"/>
                <a:cs typeface="Comfortaa"/>
                <a:sym typeface="Comfortaa"/>
              </a:rPr>
              <a:t>Model implemented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8" name="Google Shape;178;ga6b4df28db_0_8"/>
          <p:cNvSpPr txBox="1"/>
          <p:nvPr>
            <p:ph idx="1" type="body"/>
          </p:nvPr>
        </p:nvSpPr>
        <p:spPr>
          <a:xfrm>
            <a:off x="677325" y="1004700"/>
            <a:ext cx="10600800" cy="57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40"/>
              <a:buChar char="►"/>
            </a:pPr>
            <a:r>
              <a:rPr lang="en-US">
                <a:solidFill>
                  <a:srgbClr val="000000"/>
                </a:solidFill>
              </a:rPr>
              <a:t>SENN (Semantic Emotional Neural Network) model utilize both semantic and emotional information by adopting existing pre-trained word embeddings.</a:t>
            </a:r>
            <a:endParaRPr>
              <a:solidFill>
                <a:srgbClr val="000000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►"/>
            </a:pPr>
            <a:r>
              <a:rPr lang="en-US">
                <a:solidFill>
                  <a:srgbClr val="000000"/>
                </a:solidFill>
              </a:rPr>
              <a:t>SENN is divided into two sub-networks. First sub-network uses BiLSTM(bidirectional Long-Short Term Memory) to capture semantic information map into semantic-sentence space.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40"/>
              <a:buChar char="►"/>
            </a:pPr>
            <a:r>
              <a:rPr lang="en-US">
                <a:solidFill>
                  <a:srgbClr val="000000"/>
                </a:solidFill>
              </a:rPr>
              <a:t>The second network uses CNN (Convolutional Neural Network) to capture emotional information and map into emotional-sentence space.</a:t>
            </a:r>
            <a:endParaRPr>
              <a:solidFill>
                <a:srgbClr val="000000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►"/>
            </a:pPr>
            <a:r>
              <a:rPr lang="en-US">
                <a:solidFill>
                  <a:srgbClr val="000000"/>
                </a:solidFill>
              </a:rPr>
              <a:t>Then, both are combined for final representation together.</a:t>
            </a:r>
            <a:endParaRPr>
              <a:solidFill>
                <a:srgbClr val="000000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►"/>
            </a:pPr>
            <a:r>
              <a:rPr lang="en-US">
                <a:solidFill>
                  <a:srgbClr val="000000"/>
                </a:solidFill>
              </a:rPr>
              <a:t>SENN model outperforms traditional and baseline models.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9" name="Google Shape;179;ga6b4df28db_0_8"/>
          <p:cNvSpPr/>
          <p:nvPr/>
        </p:nvSpPr>
        <p:spPr>
          <a:xfrm>
            <a:off x="4594350" y="2786300"/>
            <a:ext cx="1902000" cy="910500"/>
          </a:xfrm>
          <a:prstGeom prst="rect">
            <a:avLst/>
          </a:prstGeom>
          <a:solidFill>
            <a:srgbClr val="BFE47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SENN Model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a6b4df28db_0_8"/>
          <p:cNvSpPr/>
          <p:nvPr/>
        </p:nvSpPr>
        <p:spPr>
          <a:xfrm>
            <a:off x="6389300" y="4215950"/>
            <a:ext cx="1902000" cy="910500"/>
          </a:xfrm>
          <a:prstGeom prst="rect">
            <a:avLst/>
          </a:prstGeom>
          <a:solidFill>
            <a:srgbClr val="BFE47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CNN Model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a6b4df28db_0_8"/>
          <p:cNvSpPr/>
          <p:nvPr/>
        </p:nvSpPr>
        <p:spPr>
          <a:xfrm>
            <a:off x="2957100" y="4215950"/>
            <a:ext cx="1771200" cy="910500"/>
          </a:xfrm>
          <a:prstGeom prst="rect">
            <a:avLst/>
          </a:prstGeom>
          <a:solidFill>
            <a:srgbClr val="BFE47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BiLSTM Model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ga6b4df28db_0_8"/>
          <p:cNvCxnSpPr>
            <a:stCxn id="179" idx="2"/>
            <a:endCxn id="181" idx="0"/>
          </p:cNvCxnSpPr>
          <p:nvPr/>
        </p:nvCxnSpPr>
        <p:spPr>
          <a:xfrm rot="5400000">
            <a:off x="4434300" y="3105050"/>
            <a:ext cx="519300" cy="17028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ga6b4df28db_0_8"/>
          <p:cNvCxnSpPr>
            <a:stCxn id="179" idx="2"/>
            <a:endCxn id="180" idx="0"/>
          </p:cNvCxnSpPr>
          <p:nvPr/>
        </p:nvCxnSpPr>
        <p:spPr>
          <a:xfrm flipH="1" rot="-5400000">
            <a:off x="6183150" y="3059000"/>
            <a:ext cx="519300" cy="17949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6b4df28db_0_24"/>
          <p:cNvSpPr txBox="1"/>
          <p:nvPr>
            <p:ph type="title"/>
          </p:nvPr>
        </p:nvSpPr>
        <p:spPr>
          <a:xfrm>
            <a:off x="677325" y="609600"/>
            <a:ext cx="85968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>
                <a:latin typeface="Comfortaa"/>
                <a:ea typeface="Comfortaa"/>
                <a:cs typeface="Comfortaa"/>
                <a:sym typeface="Comfortaa"/>
              </a:rPr>
              <a:t>Training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9" name="Google Shape;189;ga6b4df28db_0_24"/>
          <p:cNvSpPr txBox="1"/>
          <p:nvPr>
            <p:ph idx="1" type="body"/>
          </p:nvPr>
        </p:nvSpPr>
        <p:spPr>
          <a:xfrm>
            <a:off x="677325" y="1327202"/>
            <a:ext cx="8596800" cy="47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➢"/>
            </a:pPr>
            <a:r>
              <a:rPr lang="en-US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Input is converted into numpy array so that we can implement SENN Model.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➢"/>
            </a:pPr>
            <a:r>
              <a:rPr lang="en-US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Firstly, three layers of CNN model is used with filters=256, kernel size=3.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➢"/>
            </a:pPr>
            <a:r>
              <a:rPr lang="en-US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Then BiLSTM is used having output units of 128 and a hidden layer of 32 and 7 units.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➢"/>
            </a:pPr>
            <a:r>
              <a:rPr lang="en-US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between the layer, we have used the Dropout layer of 0.5 to prevent overfitting.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➢"/>
            </a:pPr>
            <a:r>
              <a:rPr lang="en-US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optimizer used is Adaptive Moment Estimation(Adam)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➢"/>
            </a:pPr>
            <a:r>
              <a:rPr lang="en-US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loss function used is categorical cross entropy (for multi-class classification).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➢"/>
            </a:pPr>
            <a:r>
              <a:rPr lang="en-US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Batch Size = 128 and Epochs = 20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6b4df28db_0_14"/>
          <p:cNvSpPr txBox="1"/>
          <p:nvPr>
            <p:ph type="title"/>
          </p:nvPr>
        </p:nvSpPr>
        <p:spPr>
          <a:xfrm>
            <a:off x="677325" y="609600"/>
            <a:ext cx="8596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latin typeface="Comfortaa"/>
                <a:ea typeface="Comfortaa"/>
                <a:cs typeface="Comfortaa"/>
                <a:sym typeface="Comfortaa"/>
              </a:rPr>
              <a:t>Results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5" name="Google Shape;195;ga6b4df28db_0_14"/>
          <p:cNvSpPr txBox="1"/>
          <p:nvPr>
            <p:ph idx="1" type="body"/>
          </p:nvPr>
        </p:nvSpPr>
        <p:spPr>
          <a:xfrm>
            <a:off x="371199" y="1197003"/>
            <a:ext cx="4490100" cy="48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Confusion matrix for ISEAR dataset: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400"/>
          </a:p>
        </p:txBody>
      </p:sp>
      <p:sp>
        <p:nvSpPr>
          <p:cNvPr id="196" name="Google Shape;196;ga6b4df28db_0_14"/>
          <p:cNvSpPr txBox="1"/>
          <p:nvPr>
            <p:ph idx="2" type="body"/>
          </p:nvPr>
        </p:nvSpPr>
        <p:spPr>
          <a:xfrm>
            <a:off x="5089975" y="1197000"/>
            <a:ext cx="4490100" cy="48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Confusion matrix for Daily dialog dataset: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400"/>
          </a:p>
        </p:txBody>
      </p:sp>
      <p:pic>
        <p:nvPicPr>
          <p:cNvPr id="197" name="Google Shape;197;ga6b4df28db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200" y="2482187"/>
            <a:ext cx="4278100" cy="306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a6b4df28db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6100" y="2569413"/>
            <a:ext cx="4038025" cy="28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6b4df28db_0_49"/>
          <p:cNvSpPr txBox="1"/>
          <p:nvPr>
            <p:ph type="title"/>
          </p:nvPr>
        </p:nvSpPr>
        <p:spPr>
          <a:xfrm>
            <a:off x="677325" y="609600"/>
            <a:ext cx="8596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>
                <a:latin typeface="Comfortaa"/>
                <a:ea typeface="Comfortaa"/>
                <a:cs typeface="Comfortaa"/>
                <a:sym typeface="Comfortaa"/>
              </a:rPr>
              <a:t>Results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4" name="Google Shape;204;ga6b4df28db_0_49"/>
          <p:cNvSpPr txBox="1"/>
          <p:nvPr>
            <p:ph idx="1" type="body"/>
          </p:nvPr>
        </p:nvSpPr>
        <p:spPr>
          <a:xfrm>
            <a:off x="677325" y="1364177"/>
            <a:ext cx="8596800" cy="46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40"/>
              <a:buChar char="►"/>
            </a:pPr>
            <a:r>
              <a:rPr lang="en-US">
                <a:solidFill>
                  <a:srgbClr val="000000"/>
                </a:solidFill>
              </a:rPr>
              <a:t>As predicted in the research paper, the accuracy were 84.3% for Daily dialog dataset and 74.6% for ISEAR dataset.</a:t>
            </a:r>
            <a:endParaRPr>
              <a:solidFill>
                <a:srgbClr val="000000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►"/>
            </a:pPr>
            <a:r>
              <a:rPr lang="en-US">
                <a:solidFill>
                  <a:srgbClr val="000000"/>
                </a:solidFill>
              </a:rPr>
              <a:t>The accuracy acquired in our model implementation were 83.94% for Daily dialog dataset and 62.66% for ISEAR dataset.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sz="3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Improvement Areas: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40"/>
              <a:buChar char="►"/>
            </a:pPr>
            <a:r>
              <a:rPr lang="en-US">
                <a:solidFill>
                  <a:srgbClr val="000000"/>
                </a:solidFill>
              </a:rPr>
              <a:t>Better accuracy can be achieved with larger and faster emotion word embeddings.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2020-11-01T11:09:12Z</dcterms:created>
  <dc:creator>Smriti Pal</dc:creator>
</cp:coreProperties>
</file>