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7/16/2023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7/16/2023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7/16/2023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7/16/2023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7/16/2023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7/16/2023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7/16/2023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7/16/2023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 TargetMode="External"/><Relationship Id="rId2" Type="http://schemas.openxmlformats.org/officeDocument/2006/relationships/hyperlink" Target="https://github.com/smriti-sk/Keylogger" TargetMode="External"/><Relationship Id="rId1" Type="http://schemas.openxmlformats.org/officeDocument/2006/relationships/slideLayout" Target="../slideLayouts/slideLayout2.xml"/><Relationship Id="rId5" Type="http://schemas.openxmlformats.org/officeDocument/2006/relationships/hyperlink" Target="https://pynput.readthedocs.io/" TargetMode="External"/><Relationship Id="rId4" Type="http://schemas.openxmlformats.org/officeDocument/2006/relationships/hyperlink" Target="https://docs.python.org/3/library/tkint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GB"/>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81200"/>
            <a:ext cx="11029615" cy="3727932"/>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133200" indent="0" defTabSz="914400" eaLnBrk="0" fontAlgn="base" hangingPunct="0">
              <a:spcBef>
                <a:spcPct val="0"/>
              </a:spcBef>
              <a:spcAft>
                <a:spcPct val="0"/>
              </a:spcAft>
              <a:buClrTx/>
              <a:buSzTx/>
              <a:buNone/>
            </a:pPr>
            <a:r>
              <a:rPr kumimoji="0" lang="en-US" altLang="en-US" sz="2700" b="1" i="0" u="none" strike="noStrike" cap="none" normalizeH="0" baseline="0" dirty="0">
                <a:ln>
                  <a:noFill/>
                </a:ln>
                <a:solidFill>
                  <a:srgbClr val="374151"/>
                </a:solidFill>
                <a:effectLst/>
                <a:latin typeface="Söhne"/>
              </a:rPr>
              <a:t>Code Repository:</a:t>
            </a:r>
            <a:endParaRPr kumimoji="0" lang="en-US" altLang="en-US" sz="2700" b="1" i="0" u="sng" strike="noStrike" cap="none" normalizeH="0" baseline="0" dirty="0">
              <a:ln>
                <a:noFill/>
              </a:ln>
              <a:solidFill>
                <a:srgbClr val="374151"/>
              </a:solidFill>
              <a:effectLst/>
              <a:latin typeface="Söhne"/>
              <a:hlinkClick r:id="rId2"/>
            </a:endParaRPr>
          </a:p>
          <a:p>
            <a:pPr marL="457200" lvl="1" indent="0" defTabSz="914400" eaLnBrk="0" fontAlgn="base" hangingPunct="0">
              <a:spcBef>
                <a:spcPct val="0"/>
              </a:spcBef>
              <a:spcAft>
                <a:spcPct val="0"/>
              </a:spcAft>
              <a:buClrTx/>
              <a:buSzTx/>
              <a:buNone/>
            </a:pPr>
            <a:r>
              <a:rPr kumimoji="0" lang="en-US" altLang="en-US" sz="2400" b="0" i="0" u="sng" strike="noStrike" cap="none" normalizeH="0" baseline="0" dirty="0">
                <a:ln>
                  <a:noFill/>
                </a:ln>
                <a:solidFill>
                  <a:srgbClr val="374151"/>
                </a:solidFill>
                <a:effectLst/>
                <a:latin typeface="Söhne"/>
                <a:hlinkClick r:id="rId2"/>
              </a:rPr>
              <a:t>GitHub Repository - Keylogger Project</a:t>
            </a:r>
            <a:r>
              <a:rPr kumimoji="0" lang="en-US" altLang="en-US" sz="2400" b="0" i="0" u="none" strike="noStrike" cap="none" normalizeH="0" baseline="0" dirty="0">
                <a:ln>
                  <a:noFill/>
                </a:ln>
                <a:solidFill>
                  <a:srgbClr val="374151"/>
                </a:solidFill>
                <a:effectLst/>
                <a:latin typeface="Söhne"/>
              </a:rPr>
              <a:t> </a:t>
            </a:r>
          </a:p>
          <a:p>
            <a:pPr marL="457200" lvl="1"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rgbClr val="374151"/>
              </a:solidFill>
              <a:effectLst/>
              <a:latin typeface="Söhne"/>
            </a:endParaRPr>
          </a:p>
          <a:p>
            <a:pPr marL="133200" indent="0" defTabSz="914400" eaLnBrk="0" fontAlgn="base" hangingPunct="0">
              <a:spcBef>
                <a:spcPct val="0"/>
              </a:spcBef>
              <a:spcAft>
                <a:spcPct val="0"/>
              </a:spcAft>
              <a:buClrTx/>
              <a:buSzTx/>
              <a:buNone/>
            </a:pPr>
            <a:r>
              <a:rPr kumimoji="0" lang="en-US" altLang="en-US" sz="2700" b="1" i="0" u="none" strike="noStrike" cap="none" normalizeH="0" baseline="0" dirty="0">
                <a:ln>
                  <a:noFill/>
                </a:ln>
                <a:solidFill>
                  <a:srgbClr val="374151"/>
                </a:solidFill>
                <a:effectLst/>
                <a:latin typeface="Söhne"/>
              </a:rPr>
              <a:t>Documentation and Tutorials:</a:t>
            </a:r>
          </a:p>
          <a:p>
            <a:pPr marL="457200" lvl="1" indent="0" defTabSz="914400" eaLnBrk="0" fontAlgn="base" hangingPunct="0">
              <a:spcBef>
                <a:spcPct val="0"/>
              </a:spcBef>
              <a:spcAft>
                <a:spcPct val="0"/>
              </a:spcAft>
              <a:buClrTx/>
              <a:buSzTx/>
              <a:buNone/>
            </a:pPr>
            <a:r>
              <a:rPr kumimoji="0" lang="en-US" altLang="en-US" sz="2400" b="0" i="0" u="sng" strike="noStrike" cap="none" normalizeH="0" baseline="0" dirty="0">
                <a:ln>
                  <a:noFill/>
                </a:ln>
                <a:solidFill>
                  <a:srgbClr val="374151"/>
                </a:solidFill>
                <a:effectLst/>
                <a:latin typeface="Söhne"/>
                <a:hlinkClick r:id="rId3"/>
              </a:rPr>
              <a:t>Python Official Documentation</a:t>
            </a:r>
            <a:r>
              <a:rPr kumimoji="0" lang="en-US" altLang="en-US" sz="2400" b="0" i="0" u="none" strike="noStrike" cap="none" normalizeH="0" baseline="0" dirty="0">
                <a:ln>
                  <a:noFill/>
                </a:ln>
                <a:solidFill>
                  <a:srgbClr val="374151"/>
                </a:solidFill>
                <a:effectLst/>
                <a:latin typeface="Söhne"/>
              </a:rPr>
              <a:t>: Official documentation for the Python programming language.</a:t>
            </a:r>
          </a:p>
          <a:p>
            <a:pPr marL="457200" lvl="1" indent="0" defTabSz="914400" eaLnBrk="0" fontAlgn="base" hangingPunct="0">
              <a:spcBef>
                <a:spcPct val="0"/>
              </a:spcBef>
              <a:spcAft>
                <a:spcPct val="0"/>
              </a:spcAft>
              <a:buClrTx/>
              <a:buSzTx/>
              <a:buNone/>
            </a:pPr>
            <a:r>
              <a:rPr kumimoji="0" lang="en-US" altLang="en-US" sz="2400" b="0" i="0" u="sng" strike="noStrike" cap="none" normalizeH="0" baseline="0" dirty="0" err="1">
                <a:ln>
                  <a:noFill/>
                </a:ln>
                <a:solidFill>
                  <a:srgbClr val="374151"/>
                </a:solidFill>
                <a:effectLst/>
                <a:latin typeface="Söhne"/>
                <a:hlinkClick r:id="rId4"/>
              </a:rPr>
              <a:t>Tkinter</a:t>
            </a:r>
            <a:r>
              <a:rPr kumimoji="0" lang="en-US" altLang="en-US" sz="2400" b="0" i="0" u="sng" strike="noStrike" cap="none" normalizeH="0" baseline="0" dirty="0">
                <a:ln>
                  <a:noFill/>
                </a:ln>
                <a:solidFill>
                  <a:srgbClr val="374151"/>
                </a:solidFill>
                <a:effectLst/>
                <a:latin typeface="Söhne"/>
                <a:hlinkClick r:id="rId4"/>
              </a:rPr>
              <a:t> Documentation</a:t>
            </a:r>
            <a:r>
              <a:rPr kumimoji="0" lang="en-US" altLang="en-US" sz="2400" b="0" i="0" u="none" strike="noStrike" cap="none" normalizeH="0" baseline="0" dirty="0">
                <a:ln>
                  <a:noFill/>
                </a:ln>
                <a:solidFill>
                  <a:srgbClr val="374151"/>
                </a:solidFill>
                <a:effectLst/>
                <a:latin typeface="Söhne"/>
              </a:rPr>
              <a:t>: Official documentation for the </a:t>
            </a:r>
            <a:r>
              <a:rPr kumimoji="0" lang="en-US" altLang="en-US" sz="2400" b="0" i="0" u="none" strike="noStrike" cap="none" normalizeH="0" baseline="0" dirty="0" err="1">
                <a:ln>
                  <a:noFill/>
                </a:ln>
                <a:solidFill>
                  <a:srgbClr val="374151"/>
                </a:solidFill>
                <a:effectLst/>
                <a:latin typeface="Söhne"/>
              </a:rPr>
              <a:t>Tkinter</a:t>
            </a:r>
            <a:r>
              <a:rPr kumimoji="0" lang="en-US" altLang="en-US" sz="2400" b="0" i="0" u="none" strike="noStrike" cap="none" normalizeH="0" baseline="0" dirty="0">
                <a:ln>
                  <a:noFill/>
                </a:ln>
                <a:solidFill>
                  <a:srgbClr val="374151"/>
                </a:solidFill>
                <a:effectLst/>
                <a:latin typeface="Söhne"/>
              </a:rPr>
              <a:t> library.</a:t>
            </a:r>
          </a:p>
          <a:p>
            <a:pPr marL="457200" lvl="1" indent="0" defTabSz="914400" eaLnBrk="0" fontAlgn="base" hangingPunct="0">
              <a:spcBef>
                <a:spcPct val="0"/>
              </a:spcBef>
              <a:spcAft>
                <a:spcPct val="0"/>
              </a:spcAft>
              <a:buClrTx/>
              <a:buSzTx/>
              <a:buNone/>
            </a:pPr>
            <a:r>
              <a:rPr kumimoji="0" lang="en-US" altLang="en-US" sz="2400" b="0" i="0" u="sng" strike="noStrike" cap="none" normalizeH="0" baseline="0" dirty="0" err="1">
                <a:ln>
                  <a:noFill/>
                </a:ln>
                <a:solidFill>
                  <a:srgbClr val="374151"/>
                </a:solidFill>
                <a:effectLst/>
                <a:latin typeface="Söhne"/>
                <a:hlinkClick r:id="rId5"/>
              </a:rPr>
              <a:t>pynput</a:t>
            </a:r>
            <a:r>
              <a:rPr kumimoji="0" lang="en-US" altLang="en-US" sz="2400" b="0" i="0" u="sng" strike="noStrike" cap="none" normalizeH="0" baseline="0" dirty="0">
                <a:ln>
                  <a:noFill/>
                </a:ln>
                <a:solidFill>
                  <a:srgbClr val="374151"/>
                </a:solidFill>
                <a:effectLst/>
                <a:latin typeface="Söhne"/>
                <a:hlinkClick r:id="rId5"/>
              </a:rPr>
              <a:t> Documentation</a:t>
            </a:r>
            <a:r>
              <a:rPr kumimoji="0" lang="en-US" altLang="en-US" sz="2400" b="0" i="0" u="none" strike="noStrike" cap="none" normalizeH="0" baseline="0" dirty="0">
                <a:ln>
                  <a:noFill/>
                </a:ln>
                <a:solidFill>
                  <a:srgbClr val="374151"/>
                </a:solidFill>
                <a:effectLst/>
                <a:latin typeface="Söhne"/>
              </a:rPr>
              <a:t>: Documentation for the </a:t>
            </a:r>
            <a:r>
              <a:rPr kumimoji="0" lang="en-US" altLang="en-US" sz="2400" b="0" i="0" u="none" strike="noStrike" cap="none" normalizeH="0" baseline="0" dirty="0" err="1">
                <a:ln>
                  <a:noFill/>
                </a:ln>
                <a:solidFill>
                  <a:srgbClr val="374151"/>
                </a:solidFill>
                <a:effectLst/>
                <a:latin typeface="Söhne"/>
              </a:rPr>
              <a:t>pynput</a:t>
            </a:r>
            <a:r>
              <a:rPr kumimoji="0" lang="en-US" altLang="en-US" sz="2400" b="0" i="0" u="none" strike="noStrike" cap="none" normalizeH="0" baseline="0" dirty="0">
                <a:ln>
                  <a:noFill/>
                </a:ln>
                <a:solidFill>
                  <a:srgbClr val="374151"/>
                </a:solidFill>
                <a:effectLst/>
                <a:latin typeface="Söhne"/>
              </a:rPr>
              <a:t> library, which is used for capturing keyboard events.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882650"/>
            <a:ext cx="11029616" cy="651510"/>
          </a:xfrm>
        </p:spPr>
        <p:txBody>
          <a:bodyPr>
            <a:normAutofit/>
          </a:bodyPr>
          <a:lstStyle/>
          <a:p>
            <a:r>
              <a:rPr lang="en-US" b="1" dirty="0">
                <a:effectLst/>
              </a:rPr>
              <a:t>Keylogger: Capturing Keystrokes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8320"/>
            <a:ext cx="11029615" cy="4735830"/>
          </a:xfrm>
        </p:spPr>
        <p:txBody>
          <a:bodyPr>
            <a:noAutofit/>
          </a:bodyPr>
          <a:lstStyle/>
          <a:p>
            <a:r>
              <a:rPr lang="en-US" sz="2000" b="1" dirty="0">
                <a:effectLst/>
              </a:rPr>
              <a:t>PROBLEM STATEMENT: </a:t>
            </a:r>
            <a:r>
              <a:rPr lang="en-US" sz="2000" dirty="0">
                <a:effectLst/>
              </a:rPr>
              <a:t>In today's digital age, cyber-attacks are becoming more sophisticated and harder to detect. One common method used by hackers is to capture keystrokes, which can reveal sensitive information such as passwords and credit card numbers. This presents a serious threat to businesses and individuals alike, as the consequences of a successful attack can be devastating.</a:t>
            </a:r>
            <a:endParaRPr lang="en-US" sz="2000" dirty="0"/>
          </a:p>
          <a:p>
            <a:r>
              <a:rPr lang="en-US" sz="2000" dirty="0">
                <a:effectLst/>
              </a:rPr>
              <a:t>But what if there was a way to turn the tables on the attackers? What if we could use keylogging technology to improve our own security measures? That's where the power of Keylogger comes in. By capturing keystrokes on our own systems, we can gain valuable insights into potential vulnerabilities and take proactive steps to protect ourselves from future attacks. It's a game-changing approach that has the potential to revolutionize the way we think about cybersecurity.</a:t>
            </a:r>
            <a:endParaRPr lang="en-US" sz="20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58494"/>
            <a:ext cx="11029615" cy="4197350"/>
          </a:xfrm>
        </p:spPr>
        <p:txBody>
          <a:bodyPr>
            <a:noAutofit/>
          </a:bodyPr>
          <a:lstStyle/>
          <a:p>
            <a:pPr marL="228600" indent="-228600" algn="l">
              <a:buFont typeface="+mj-lt"/>
              <a:buAutoNum type="arabicPeriod"/>
            </a:pPr>
            <a:r>
              <a:rPr lang="en-US" sz="2000" dirty="0">
                <a:solidFill>
                  <a:srgbClr val="374151"/>
                </a:solidFill>
                <a:latin typeface="Söhne"/>
              </a:rPr>
              <a:t>Problem Statement</a:t>
            </a:r>
          </a:p>
          <a:p>
            <a:pPr algn="l">
              <a:buFont typeface="+mj-lt"/>
              <a:buAutoNum type="arabicPeriod"/>
            </a:pPr>
            <a:r>
              <a:rPr lang="en-US" sz="2000" b="0" i="0" dirty="0">
                <a:solidFill>
                  <a:srgbClr val="374151"/>
                </a:solidFill>
                <a:effectLst/>
                <a:latin typeface="Söhne"/>
              </a:rPr>
              <a:t>Agenda</a:t>
            </a:r>
          </a:p>
          <a:p>
            <a:pPr algn="l">
              <a:buFont typeface="+mj-lt"/>
              <a:buAutoNum type="arabicPeriod"/>
            </a:pPr>
            <a:r>
              <a:rPr lang="en-US" sz="2000" b="0" i="0" dirty="0">
                <a:solidFill>
                  <a:srgbClr val="374151"/>
                </a:solidFill>
                <a:effectLst/>
                <a:latin typeface="Söhne"/>
              </a:rPr>
              <a:t>Project Overview</a:t>
            </a:r>
          </a:p>
          <a:p>
            <a:pPr algn="l">
              <a:buFont typeface="+mj-lt"/>
              <a:buAutoNum type="arabicPeriod"/>
            </a:pPr>
            <a:r>
              <a:rPr lang="en-US" sz="2000" b="0" i="0" dirty="0">
                <a:solidFill>
                  <a:srgbClr val="374151"/>
                </a:solidFill>
                <a:effectLst/>
                <a:latin typeface="Söhne"/>
              </a:rPr>
              <a:t>Target Audience</a:t>
            </a:r>
          </a:p>
          <a:p>
            <a:pPr algn="l">
              <a:buFont typeface="+mj-lt"/>
              <a:buAutoNum type="arabicPeriod"/>
            </a:pPr>
            <a:r>
              <a:rPr lang="en-US" sz="2000" b="0" i="0" dirty="0">
                <a:solidFill>
                  <a:srgbClr val="374151"/>
                </a:solidFill>
                <a:effectLst/>
                <a:latin typeface="Söhne"/>
              </a:rPr>
              <a:t>Solution and Value Proposition</a:t>
            </a:r>
          </a:p>
          <a:p>
            <a:pPr algn="l">
              <a:buFont typeface="+mj-lt"/>
              <a:buAutoNum type="arabicPeriod"/>
            </a:pPr>
            <a:r>
              <a:rPr lang="en-US" sz="2000" b="0" i="0" dirty="0">
                <a:solidFill>
                  <a:srgbClr val="374151"/>
                </a:solidFill>
                <a:effectLst/>
                <a:latin typeface="Söhne"/>
              </a:rPr>
              <a:t>Customization of the Project</a:t>
            </a:r>
          </a:p>
          <a:p>
            <a:pPr algn="l">
              <a:buFont typeface="+mj-lt"/>
              <a:buAutoNum type="arabicPeriod"/>
            </a:pPr>
            <a:r>
              <a:rPr lang="en-US" sz="2000" b="0" i="0" dirty="0">
                <a:solidFill>
                  <a:srgbClr val="374151"/>
                </a:solidFill>
                <a:effectLst/>
                <a:latin typeface="Söhne"/>
              </a:rPr>
              <a:t>Modelling Techniques and Frameworks</a:t>
            </a:r>
          </a:p>
          <a:p>
            <a:pPr algn="l">
              <a:buFont typeface="+mj-lt"/>
              <a:buAutoNum type="arabicPeriod"/>
            </a:pPr>
            <a:r>
              <a:rPr lang="en-US" sz="2000" b="0" i="0" dirty="0">
                <a:solidFill>
                  <a:srgbClr val="374151"/>
                </a:solidFill>
                <a:effectLst/>
                <a:latin typeface="Söhne"/>
              </a:rPr>
              <a:t>Results</a:t>
            </a:r>
          </a:p>
          <a:p>
            <a:pPr algn="l">
              <a:buFont typeface="+mj-lt"/>
              <a:buAutoNum type="arabicPeriod"/>
            </a:pPr>
            <a:r>
              <a:rPr lang="en-US" sz="2000" b="0" i="0" dirty="0">
                <a:solidFill>
                  <a:srgbClr val="374151"/>
                </a:solidFill>
                <a:effectLst/>
                <a:latin typeface="Söhne"/>
              </a:rPr>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71040"/>
            <a:ext cx="11029615" cy="4004310"/>
          </a:xfrm>
        </p:spPr>
        <p:txBody>
          <a:bodyPr>
            <a:noAutofit/>
          </a:bodyPr>
          <a:lstStyle/>
          <a:p>
            <a:pPr marL="0" indent="0">
              <a:buNone/>
            </a:pPr>
            <a:r>
              <a:rPr lang="en-US" sz="2400" b="1" dirty="0">
                <a:effectLst/>
              </a:rPr>
              <a:t>What is Keylogger?</a:t>
            </a:r>
            <a:endParaRPr lang="en-US" sz="2400" b="1" dirty="0"/>
          </a:p>
          <a:p>
            <a:r>
              <a:rPr lang="en-US" sz="2400" dirty="0">
                <a:effectLst/>
              </a:rPr>
              <a:t>Keylogger is a powerful tool that captures keystrokes made on a computer keyboard. This technology can be used for various purposes such as monitoring employee productivity, detecting cyber threats, or even catching a cheating spouse.</a:t>
            </a:r>
            <a:endParaRPr lang="en-US" sz="2400" dirty="0"/>
          </a:p>
          <a:p>
            <a:r>
              <a:rPr lang="en-US" sz="2400" dirty="0">
                <a:effectLst/>
              </a:rPr>
              <a:t>The way Keylogger works is by recording every keystroke made on the keyboard and storing this information in a log file. This log file can then be analyzed to gain insights into user behavior, identify potential security threats, or even recover lost data.</a:t>
            </a:r>
            <a:endParaRPr lang="en-US" sz="24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441190"/>
          </a:xfrm>
        </p:spPr>
        <p:txBody>
          <a:bodyPr>
            <a:normAutofit fontScale="92500" lnSpcReduction="10000"/>
          </a:bodyPr>
          <a:lstStyle/>
          <a:p>
            <a:r>
              <a:rPr lang="en-US" sz="2400" dirty="0">
                <a:effectLst/>
              </a:rPr>
              <a:t>Our target audience for this project is anyone who values security and privacy. Whether you're an individual concerned about identity theft or a business looking to protect sensitive information, Keylogger can help.</a:t>
            </a:r>
            <a:endParaRPr lang="en-US" sz="2400" dirty="0"/>
          </a:p>
          <a:p>
            <a:r>
              <a:rPr lang="en-US" sz="2400" b="0" i="0" dirty="0">
                <a:solidFill>
                  <a:srgbClr val="374151"/>
                </a:solidFill>
                <a:effectLst/>
                <a:latin typeface="Söhne"/>
              </a:rPr>
              <a:t>Target Audience:</a:t>
            </a:r>
          </a:p>
          <a:p>
            <a:pPr lvl="1">
              <a:buFont typeface="Arial" panose="020B0604020202020204" pitchFamily="34" charset="0"/>
              <a:buChar char="•"/>
            </a:pPr>
            <a:r>
              <a:rPr lang="en-US" sz="2100" b="1" i="0" dirty="0">
                <a:solidFill>
                  <a:srgbClr val="374151"/>
                </a:solidFill>
                <a:effectLst/>
                <a:latin typeface="Söhne"/>
              </a:rPr>
              <a:t>Individuals and organizations </a:t>
            </a:r>
            <a:r>
              <a:rPr lang="en-US" sz="2100" b="0" i="0" dirty="0">
                <a:solidFill>
                  <a:srgbClr val="374151"/>
                </a:solidFill>
                <a:effectLst/>
                <a:latin typeface="Söhne"/>
              </a:rPr>
              <a:t>are concerned about computer usage and security.</a:t>
            </a:r>
          </a:p>
          <a:p>
            <a:pPr lvl="1">
              <a:buFont typeface="Arial" panose="020B0604020202020204" pitchFamily="34" charset="0"/>
              <a:buChar char="•"/>
            </a:pPr>
            <a:r>
              <a:rPr lang="en-US" sz="2100" b="1" i="0" dirty="0">
                <a:solidFill>
                  <a:srgbClr val="374151"/>
                </a:solidFill>
                <a:effectLst/>
                <a:latin typeface="Söhne"/>
              </a:rPr>
              <a:t>Parents </a:t>
            </a:r>
            <a:r>
              <a:rPr lang="en-US" sz="2100" b="0" i="0" dirty="0">
                <a:solidFill>
                  <a:srgbClr val="374151"/>
                </a:solidFill>
                <a:effectLst/>
                <a:latin typeface="Söhne"/>
              </a:rPr>
              <a:t>who want to monitor their children's online activities.</a:t>
            </a:r>
          </a:p>
          <a:p>
            <a:pPr lvl="1">
              <a:buFont typeface="Arial" panose="020B0604020202020204" pitchFamily="34" charset="0"/>
              <a:buChar char="•"/>
            </a:pPr>
            <a:r>
              <a:rPr lang="en-US" sz="2100" b="1" i="0" dirty="0">
                <a:solidFill>
                  <a:srgbClr val="374151"/>
                </a:solidFill>
                <a:effectLst/>
                <a:latin typeface="Söhne"/>
              </a:rPr>
              <a:t>Employers </a:t>
            </a:r>
            <a:r>
              <a:rPr lang="en-US" sz="2100" b="0" i="0" dirty="0">
                <a:solidFill>
                  <a:srgbClr val="374151"/>
                </a:solidFill>
                <a:effectLst/>
                <a:latin typeface="Söhne"/>
              </a:rPr>
              <a:t>who want to track employee computer usage.</a:t>
            </a:r>
          </a:p>
          <a:p>
            <a:pPr lvl="1">
              <a:buFont typeface="Arial" panose="020B0604020202020204" pitchFamily="34" charset="0"/>
              <a:buChar char="•"/>
            </a:pPr>
            <a:r>
              <a:rPr lang="en-US" sz="2100" b="1" i="0" dirty="0">
                <a:solidFill>
                  <a:srgbClr val="374151"/>
                </a:solidFill>
                <a:effectLst/>
                <a:latin typeface="Söhne"/>
              </a:rPr>
              <a:t>Developers </a:t>
            </a:r>
            <a:r>
              <a:rPr lang="en-US" sz="2100" b="0" i="0" dirty="0">
                <a:solidFill>
                  <a:srgbClr val="374151"/>
                </a:solidFill>
                <a:effectLst/>
                <a:latin typeface="Söhne"/>
              </a:rPr>
              <a:t>who need to debug keyboard input.</a:t>
            </a:r>
            <a:endParaRPr lang="en-US" sz="2100" dirty="0"/>
          </a:p>
          <a:p>
            <a:r>
              <a:rPr lang="en-US" sz="2400" dirty="0">
                <a:effectLst/>
              </a:rPr>
              <a:t>By capturing keystrokes and monitoring activity, Keylogger provides real-time alerts and notifications in the event of suspicious behavior. This allows users to take action quickly and prevent potential security breaches before they occur.</a:t>
            </a:r>
            <a:endParaRPr lang="en-US" sz="24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73972"/>
            <a:ext cx="11029615" cy="4758120"/>
          </a:xfrm>
        </p:spPr>
        <p:txBody>
          <a:bodyPr>
            <a:noAutofit/>
          </a:bodyPr>
          <a:lstStyle/>
          <a:p>
            <a:r>
              <a:rPr lang="en-US" sz="2400" b="0" i="0" dirty="0">
                <a:solidFill>
                  <a:srgbClr val="374151"/>
                </a:solidFill>
                <a:effectLst/>
                <a:latin typeface="Söhne"/>
              </a:rPr>
              <a:t>Our solution is a keylogger program developed using Python.</a:t>
            </a:r>
          </a:p>
          <a:p>
            <a:r>
              <a:rPr lang="en-US" sz="2400" b="0" i="0" dirty="0">
                <a:solidFill>
                  <a:srgbClr val="374151"/>
                </a:solidFill>
                <a:effectLst/>
                <a:latin typeface="Söhne"/>
              </a:rPr>
              <a:t>It captures and logs keystrokes, including key press, key release, and key hold events.</a:t>
            </a:r>
          </a:p>
          <a:p>
            <a:r>
              <a:rPr lang="en-US" sz="2400" dirty="0">
                <a:effectLst/>
              </a:rPr>
              <a:t>By monitoring every keystroke, we can detect potential security threats before they become major issues, allowing our clients to take proactive measures to protect their assets.</a:t>
            </a:r>
            <a:endParaRPr lang="en-US" sz="2400" b="0" i="0" dirty="0">
              <a:solidFill>
                <a:srgbClr val="374151"/>
              </a:solidFill>
              <a:effectLst/>
              <a:latin typeface="Söhne"/>
            </a:endParaRPr>
          </a:p>
          <a:p>
            <a:r>
              <a:rPr lang="en-US" sz="2400" b="1" i="0" dirty="0">
                <a:solidFill>
                  <a:srgbClr val="374151"/>
                </a:solidFill>
                <a:effectLst/>
                <a:latin typeface="Söhne"/>
              </a:rPr>
              <a:t>Value Proposition:</a:t>
            </a:r>
          </a:p>
          <a:p>
            <a:pPr marL="742950" lvl="1" indent="-285750" algn="l">
              <a:buFont typeface="Arial" panose="020B0604020202020204" pitchFamily="34" charset="0"/>
              <a:buChar char="•"/>
            </a:pPr>
            <a:r>
              <a:rPr lang="en-US" sz="2400" b="0" i="0" dirty="0">
                <a:solidFill>
                  <a:srgbClr val="374151"/>
                </a:solidFill>
                <a:effectLst/>
                <a:latin typeface="Söhne"/>
              </a:rPr>
              <a:t>Monitor computer usage and detect any unauthorized activities.</a:t>
            </a:r>
          </a:p>
          <a:p>
            <a:pPr marL="742950" lvl="1" indent="-285750" algn="l">
              <a:buFont typeface="Arial" panose="020B0604020202020204" pitchFamily="34" charset="0"/>
              <a:buChar char="•"/>
            </a:pPr>
            <a:r>
              <a:rPr lang="en-US" sz="2400" b="0" i="0" dirty="0">
                <a:solidFill>
                  <a:srgbClr val="374151"/>
                </a:solidFill>
                <a:effectLst/>
                <a:latin typeface="Söhne"/>
              </a:rPr>
              <a:t>Enhance parental control and ensure child safety online.</a:t>
            </a:r>
          </a:p>
          <a:p>
            <a:pPr marL="742950" lvl="1" indent="-285750" algn="l">
              <a:buFont typeface="Arial" panose="020B0604020202020204" pitchFamily="34" charset="0"/>
              <a:buChar char="•"/>
            </a:pPr>
            <a:r>
              <a:rPr lang="en-US" sz="2400" b="0" i="0" dirty="0">
                <a:solidFill>
                  <a:srgbClr val="374151"/>
                </a:solidFill>
                <a:effectLst/>
                <a:latin typeface="Söhne"/>
              </a:rPr>
              <a:t>Track employee productivity and identify any misuse of company resources.</a:t>
            </a:r>
          </a:p>
          <a:p>
            <a:pPr marL="742950" lvl="1" indent="-285750" algn="l">
              <a:buFont typeface="Arial" panose="020B0604020202020204" pitchFamily="34" charset="0"/>
              <a:buChar char="•"/>
            </a:pPr>
            <a:r>
              <a:rPr lang="en-US" sz="2400" b="0" i="0" dirty="0">
                <a:solidFill>
                  <a:srgbClr val="374151"/>
                </a:solidFill>
                <a:effectLst/>
                <a:latin typeface="Söhne"/>
              </a:rPr>
              <a:t>Help developers debug keyboard input for software development.</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59686"/>
            <a:ext cx="11029615" cy="3634486"/>
          </a:xfrm>
        </p:spPr>
        <p:txBody>
          <a:bodyPr>
            <a:normAutofit/>
          </a:bodyPr>
          <a:lstStyle/>
          <a:p>
            <a:pPr marL="0" indent="0" algn="l">
              <a:buNone/>
            </a:pPr>
            <a:r>
              <a:rPr lang="en-US" sz="2400" b="0" i="0" dirty="0">
                <a:solidFill>
                  <a:srgbClr val="374151"/>
                </a:solidFill>
                <a:effectLst/>
                <a:latin typeface="Söhne"/>
              </a:rPr>
              <a:t>Customization of the Project: </a:t>
            </a:r>
          </a:p>
          <a:p>
            <a:r>
              <a:rPr lang="en-US" sz="2400" b="0" i="0" dirty="0">
                <a:solidFill>
                  <a:srgbClr val="374151"/>
                </a:solidFill>
                <a:effectLst/>
                <a:latin typeface="Söhne"/>
              </a:rPr>
              <a:t>We customized the project by using the </a:t>
            </a:r>
            <a:r>
              <a:rPr lang="en-US" sz="2400" b="0" i="0" dirty="0" err="1">
                <a:solidFill>
                  <a:srgbClr val="374151"/>
                </a:solidFill>
                <a:effectLst/>
                <a:latin typeface="Söhne"/>
              </a:rPr>
              <a:t>Tkinter</a:t>
            </a:r>
            <a:r>
              <a:rPr lang="en-US" sz="2400" b="0" i="0" dirty="0">
                <a:solidFill>
                  <a:srgbClr val="374151"/>
                </a:solidFill>
                <a:effectLst/>
                <a:latin typeface="Söhne"/>
              </a:rPr>
              <a:t> library for creating a graphical user interface (GUI) window.</a:t>
            </a:r>
          </a:p>
          <a:p>
            <a:r>
              <a:rPr lang="en-US" sz="2400" b="0" i="0" dirty="0">
                <a:solidFill>
                  <a:srgbClr val="374151"/>
                </a:solidFill>
                <a:effectLst/>
                <a:latin typeface="Söhne"/>
              </a:rPr>
              <a:t>The GUI window displays </a:t>
            </a:r>
            <a:r>
              <a:rPr lang="en-US" sz="2400" b="0" i="0" dirty="0" err="1">
                <a:solidFill>
                  <a:srgbClr val="374151"/>
                </a:solidFill>
                <a:effectLst/>
                <a:latin typeface="Söhne"/>
              </a:rPr>
              <a:t>keylog</a:t>
            </a:r>
            <a:r>
              <a:rPr lang="en-US" sz="2400" b="0" i="0" dirty="0">
                <a:solidFill>
                  <a:srgbClr val="374151"/>
                </a:solidFill>
                <a:effectLst/>
                <a:latin typeface="Söhne"/>
              </a:rPr>
              <a:t> information and provides a user-friendly interface.</a:t>
            </a:r>
          </a:p>
          <a:p>
            <a:r>
              <a:rPr lang="en-US" sz="2400" b="0" i="0" dirty="0">
                <a:solidFill>
                  <a:srgbClr val="374151"/>
                </a:solidFill>
                <a:effectLst/>
                <a:latin typeface="Söhne"/>
              </a:rPr>
              <a:t>We also incorporated the </a:t>
            </a:r>
            <a:r>
              <a:rPr lang="en-US" sz="2400" b="0" i="0" dirty="0" err="1">
                <a:solidFill>
                  <a:srgbClr val="374151"/>
                </a:solidFill>
                <a:effectLst/>
                <a:latin typeface="Söhne"/>
              </a:rPr>
              <a:t>pynput</a:t>
            </a:r>
            <a:r>
              <a:rPr lang="en-US" sz="2400" b="0" i="0" dirty="0">
                <a:solidFill>
                  <a:srgbClr val="374151"/>
                </a:solidFill>
                <a:effectLst/>
                <a:latin typeface="Söhne"/>
              </a:rPr>
              <a:t> library to capture keyboard events and store them in text and JSON files.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8" name="Content Placeholder 7">
            <a:extLst>
              <a:ext uri="{FF2B5EF4-FFF2-40B4-BE49-F238E27FC236}">
                <a16:creationId xmlns:a16="http://schemas.microsoft.com/office/drawing/2014/main" id="{7D714EF4-DFD2-2D7D-BB14-704325C83CAA}"/>
              </a:ext>
            </a:extLst>
          </p:cNvPr>
          <p:cNvSpPr>
            <a:spLocks noGrp="1"/>
          </p:cNvSpPr>
          <p:nvPr>
            <p:ph idx="1"/>
          </p:nvPr>
        </p:nvSpPr>
        <p:spPr>
          <a:xfrm>
            <a:off x="581192" y="1778000"/>
            <a:ext cx="11029615" cy="4714240"/>
          </a:xfrm>
        </p:spPr>
        <p:txBody>
          <a:bodyPr>
            <a:noAutofit/>
          </a:bodyPr>
          <a:lstStyle/>
          <a:p>
            <a:pPr marL="0" indent="0" algn="l">
              <a:buNone/>
            </a:pPr>
            <a:r>
              <a:rPr lang="en-US" sz="2400" b="0" i="0" dirty="0">
                <a:solidFill>
                  <a:srgbClr val="374151"/>
                </a:solidFill>
                <a:effectLst/>
                <a:latin typeface="Söhne"/>
              </a:rPr>
              <a:t>Modelling Techniques and Frameworks:</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400" b="1" i="0" u="none" strike="noStrike" cap="none" normalizeH="0" baseline="0" dirty="0" err="1">
                <a:ln>
                  <a:noFill/>
                </a:ln>
                <a:solidFill>
                  <a:srgbClr val="374151"/>
                </a:solidFill>
                <a:effectLst/>
                <a:latin typeface="Söhne Mono"/>
              </a:rPr>
              <a:t>tkinter</a:t>
            </a:r>
            <a:r>
              <a:rPr kumimoji="0" lang="en-US" altLang="en-US" sz="2400" b="0" i="0" u="none" strike="noStrike" cap="none" normalizeH="0" baseline="0" dirty="0">
                <a:ln>
                  <a:noFill/>
                </a:ln>
                <a:solidFill>
                  <a:srgbClr val="374151"/>
                </a:solidFill>
                <a:effectLst/>
                <a:latin typeface="Söhne"/>
              </a:rPr>
              <a:t> and </a:t>
            </a:r>
            <a:r>
              <a:rPr kumimoji="0" lang="en-US" altLang="en-US" sz="2400" b="1" i="0" u="none" strike="noStrike" cap="none" normalizeH="0" baseline="0" dirty="0">
                <a:ln>
                  <a:noFill/>
                </a:ln>
                <a:solidFill>
                  <a:srgbClr val="374151"/>
                </a:solidFill>
                <a:effectLst/>
                <a:latin typeface="Söhne Mono"/>
              </a:rPr>
              <a:t>*</a:t>
            </a:r>
            <a:r>
              <a:rPr kumimoji="0" lang="en-US" altLang="en-US" sz="2400" b="0" i="0" u="none" strike="noStrike" cap="none" normalizeH="0" baseline="0" dirty="0">
                <a:ln>
                  <a:noFill/>
                </a:ln>
                <a:solidFill>
                  <a:srgbClr val="374151"/>
                </a:solidFill>
                <a:effectLst/>
                <a:latin typeface="Söhne"/>
              </a:rPr>
              <a:t> import the </a:t>
            </a:r>
            <a:r>
              <a:rPr kumimoji="0" lang="en-US" altLang="en-US" sz="2400" b="0" i="0" u="none" strike="noStrike" cap="none" normalizeH="0" baseline="0" dirty="0" err="1">
                <a:ln>
                  <a:noFill/>
                </a:ln>
                <a:solidFill>
                  <a:srgbClr val="374151"/>
                </a:solidFill>
                <a:effectLst/>
                <a:latin typeface="Söhne"/>
              </a:rPr>
              <a:t>tkinter</a:t>
            </a:r>
            <a:r>
              <a:rPr kumimoji="0" lang="en-US" altLang="en-US" sz="2400" b="0" i="0" u="none" strike="noStrike" cap="none" normalizeH="0" baseline="0" dirty="0">
                <a:ln>
                  <a:noFill/>
                </a:ln>
                <a:solidFill>
                  <a:srgbClr val="374151"/>
                </a:solidFill>
                <a:effectLst/>
                <a:latin typeface="Söhne"/>
              </a:rPr>
              <a:t> library and its classes and functions.</a:t>
            </a:r>
          </a:p>
          <a:p>
            <a:pPr marL="936900" lvl="2" indent="-342900" defTabSz="914400" eaLnBrk="0" fontAlgn="base" hangingPunct="0">
              <a:spcBef>
                <a:spcPct val="0"/>
              </a:spcBef>
              <a:spcAft>
                <a:spcPct val="0"/>
              </a:spcAft>
              <a:buClr>
                <a:srgbClr val="00B0F0"/>
              </a:buClr>
              <a:buSzTx/>
              <a:buFont typeface="Arial" panose="020B0604020202020204" pitchFamily="34" charset="0"/>
              <a:buChar char="•"/>
            </a:pPr>
            <a:r>
              <a:rPr lang="en-US" sz="2400" b="0" i="0" dirty="0">
                <a:solidFill>
                  <a:srgbClr val="374151"/>
                </a:solidFill>
                <a:effectLst/>
                <a:latin typeface="Söhne"/>
              </a:rPr>
              <a:t>The project leverages the </a:t>
            </a:r>
            <a:r>
              <a:rPr lang="en-US" sz="2400" b="0" i="0" dirty="0" err="1">
                <a:solidFill>
                  <a:srgbClr val="374151"/>
                </a:solidFill>
                <a:effectLst/>
                <a:latin typeface="Söhne"/>
              </a:rPr>
              <a:t>Tkinter</a:t>
            </a:r>
            <a:r>
              <a:rPr lang="en-US" sz="2400" b="0" i="0" dirty="0">
                <a:solidFill>
                  <a:srgbClr val="374151"/>
                </a:solidFill>
                <a:effectLst/>
                <a:latin typeface="Söhne"/>
              </a:rPr>
              <a:t> library to create a simple GUI window for displaying </a:t>
            </a:r>
            <a:r>
              <a:rPr lang="en-US" sz="2400" b="0" i="0" dirty="0" err="1">
                <a:solidFill>
                  <a:srgbClr val="374151"/>
                </a:solidFill>
                <a:effectLst/>
                <a:latin typeface="Söhne"/>
              </a:rPr>
              <a:t>keylog</a:t>
            </a:r>
            <a:r>
              <a:rPr lang="en-US" sz="2400" b="0" i="0" dirty="0">
                <a:solidFill>
                  <a:srgbClr val="374151"/>
                </a:solidFill>
                <a:effectLst/>
                <a:latin typeface="Söhne"/>
              </a:rPr>
              <a:t> information.</a:t>
            </a:r>
          </a:p>
          <a:p>
            <a:pPr marL="594000" lvl="2" indent="0" defTabSz="914400" eaLnBrk="0" fontAlgn="base" hangingPunct="0">
              <a:spcBef>
                <a:spcPct val="0"/>
              </a:spcBef>
              <a:spcAft>
                <a:spcPct val="0"/>
              </a:spcAft>
              <a:buClr>
                <a:srgbClr val="00B0F0"/>
              </a:buClr>
              <a:buSzTx/>
              <a:buNone/>
            </a:pPr>
            <a:endParaRPr kumimoji="0" lang="en-US" altLang="en-US" sz="2400" b="0" i="0" u="none" strike="noStrike" cap="none" normalizeH="0" baseline="0" dirty="0">
              <a:ln>
                <a:noFill/>
              </a:ln>
              <a:solidFill>
                <a:srgbClr val="374151"/>
              </a:solidFill>
              <a:effectLst/>
              <a:latin typeface="Söhne"/>
            </a:endParaRP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400" b="1" i="0" u="none" strike="noStrike" cap="none" normalizeH="0" baseline="0" dirty="0" err="1">
                <a:ln>
                  <a:noFill/>
                </a:ln>
                <a:solidFill>
                  <a:srgbClr val="374151"/>
                </a:solidFill>
                <a:effectLst/>
                <a:latin typeface="Söhne Mono"/>
              </a:rPr>
              <a:t>pynput</a:t>
            </a:r>
            <a:r>
              <a:rPr kumimoji="0" lang="en-US" altLang="en-US" sz="2400" b="0" i="0" u="none" strike="noStrike" cap="none" normalizeH="0" baseline="0" dirty="0">
                <a:ln>
                  <a:noFill/>
                </a:ln>
                <a:solidFill>
                  <a:srgbClr val="374151"/>
                </a:solidFill>
                <a:effectLst/>
                <a:latin typeface="Söhne"/>
              </a:rPr>
              <a:t> imports the </a:t>
            </a:r>
            <a:r>
              <a:rPr kumimoji="0" lang="en-US" altLang="en-US" sz="2400" b="0" i="0" u="none" strike="noStrike" cap="none" normalizeH="0" baseline="0" dirty="0" err="1">
                <a:ln>
                  <a:noFill/>
                </a:ln>
                <a:solidFill>
                  <a:srgbClr val="374151"/>
                </a:solidFill>
                <a:effectLst/>
                <a:latin typeface="Söhne"/>
              </a:rPr>
              <a:t>pynput</a:t>
            </a:r>
            <a:r>
              <a:rPr kumimoji="0" lang="en-US" altLang="en-US" sz="2400" b="0" i="0" u="none" strike="noStrike" cap="none" normalizeH="0" baseline="0" dirty="0">
                <a:ln>
                  <a:noFill/>
                </a:ln>
                <a:solidFill>
                  <a:srgbClr val="374151"/>
                </a:solidFill>
                <a:effectLst/>
                <a:latin typeface="Söhne"/>
              </a:rPr>
              <a:t> library for keyboard event capturing.</a:t>
            </a:r>
          </a:p>
          <a:p>
            <a:pPr marL="936900" lvl="2" indent="-342900" defTabSz="914400" eaLnBrk="0" fontAlgn="base" hangingPunct="0">
              <a:spcBef>
                <a:spcPct val="0"/>
              </a:spcBef>
              <a:spcAft>
                <a:spcPct val="0"/>
              </a:spcAft>
              <a:buClr>
                <a:srgbClr val="00B0F0"/>
              </a:buClr>
              <a:buSzTx/>
              <a:buFont typeface="Arial" panose="020B0604020202020204" pitchFamily="34" charset="0"/>
              <a:buChar char="•"/>
            </a:pPr>
            <a:r>
              <a:rPr lang="en-US" sz="2400" b="0" i="0" dirty="0">
                <a:solidFill>
                  <a:srgbClr val="374151"/>
                </a:solidFill>
                <a:effectLst/>
                <a:latin typeface="Söhne"/>
              </a:rPr>
              <a:t>We used the </a:t>
            </a:r>
            <a:r>
              <a:rPr lang="en-US" sz="2400" b="0" i="0" dirty="0" err="1">
                <a:solidFill>
                  <a:srgbClr val="374151"/>
                </a:solidFill>
                <a:effectLst/>
                <a:latin typeface="Söhne"/>
              </a:rPr>
              <a:t>pynput</a:t>
            </a:r>
            <a:r>
              <a:rPr lang="en-US" sz="2400" b="0" i="0" dirty="0">
                <a:solidFill>
                  <a:srgbClr val="374151"/>
                </a:solidFill>
                <a:effectLst/>
                <a:latin typeface="Söhne"/>
              </a:rPr>
              <a:t> library, specifically the </a:t>
            </a:r>
            <a:r>
              <a:rPr lang="en-US" sz="2400" b="0" i="0" dirty="0" err="1">
                <a:solidFill>
                  <a:srgbClr val="374151"/>
                </a:solidFill>
                <a:effectLst/>
                <a:latin typeface="Söhne"/>
              </a:rPr>
              <a:t>keyboard.Listener</a:t>
            </a:r>
            <a:r>
              <a:rPr lang="en-US" sz="2400" b="0" i="0" dirty="0">
                <a:solidFill>
                  <a:srgbClr val="374151"/>
                </a:solidFill>
                <a:effectLst/>
                <a:latin typeface="Söhne"/>
              </a:rPr>
              <a:t> class, to capture keyboard events.</a:t>
            </a:r>
          </a:p>
          <a:p>
            <a:pPr marL="594000" lvl="2" indent="0" defTabSz="914400" eaLnBrk="0" fontAlgn="base" hangingPunct="0">
              <a:spcBef>
                <a:spcPct val="0"/>
              </a:spcBef>
              <a:spcAft>
                <a:spcPct val="0"/>
              </a:spcAft>
              <a:buClr>
                <a:srgbClr val="00B0F0"/>
              </a:buClr>
              <a:buSzTx/>
              <a:buNone/>
            </a:pPr>
            <a:endParaRPr kumimoji="0" lang="en-US" altLang="en-US" sz="2400" b="0" i="0" u="none" strike="noStrike" cap="none" normalizeH="0" baseline="0" dirty="0">
              <a:ln>
                <a:noFill/>
              </a:ln>
              <a:solidFill>
                <a:srgbClr val="374151"/>
              </a:solidFill>
              <a:effectLst/>
              <a:latin typeface="Söhne"/>
            </a:endParaRP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400" b="1" i="0" u="none" strike="noStrike" cap="none" normalizeH="0" baseline="0" dirty="0" err="1">
                <a:ln>
                  <a:noFill/>
                </a:ln>
                <a:solidFill>
                  <a:srgbClr val="374151"/>
                </a:solidFill>
                <a:effectLst/>
                <a:latin typeface="Söhne Mono"/>
              </a:rPr>
              <a:t>json</a:t>
            </a:r>
            <a:r>
              <a:rPr kumimoji="0" lang="en-US" altLang="en-US" sz="2400" b="0" i="0" u="none" strike="noStrike" cap="none" normalizeH="0" baseline="0" dirty="0">
                <a:ln>
                  <a:noFill/>
                </a:ln>
                <a:solidFill>
                  <a:srgbClr val="374151"/>
                </a:solidFill>
                <a:effectLst/>
                <a:latin typeface="Söhne"/>
              </a:rPr>
              <a:t> is used for working with JSON files.</a:t>
            </a:r>
          </a:p>
          <a:p>
            <a:pPr marL="936900" lvl="2" indent="-342900" defTabSz="914400" eaLnBrk="0" fontAlgn="base" hangingPunct="0">
              <a:spcBef>
                <a:spcPct val="0"/>
              </a:spcBef>
              <a:spcAft>
                <a:spcPct val="0"/>
              </a:spcAft>
              <a:buClr>
                <a:srgbClr val="00B0F0"/>
              </a:buClr>
              <a:buSzTx/>
              <a:buFont typeface="Arial" panose="020B0604020202020204" pitchFamily="34" charset="0"/>
              <a:buChar char="•"/>
            </a:pPr>
            <a:r>
              <a:rPr lang="en-US" sz="2400" b="0" i="0" dirty="0">
                <a:solidFill>
                  <a:srgbClr val="374151"/>
                </a:solidFill>
                <a:effectLst/>
                <a:latin typeface="Söhne"/>
              </a:rPr>
              <a:t>The captured events are stored in a list and then written to text and JSON files using Python’s file-handling capabilities</a:t>
            </a:r>
            <a:endParaRPr kumimoji="0" lang="en-US" altLang="en-US" sz="2400" b="0" i="0" u="none" strike="noStrike" cap="none" normalizeH="0" baseline="0" dirty="0">
              <a:ln>
                <a:noFill/>
              </a:ln>
              <a:solidFill>
                <a:srgbClr val="374151"/>
              </a:solidFill>
              <a:effectLst/>
              <a:latin typeface="Söhne"/>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84034"/>
            <a:ext cx="11029615" cy="4580154"/>
          </a:xfrm>
        </p:spPr>
        <p:txBody>
          <a:bodyPr>
            <a:noAutofit/>
          </a:bodyPr>
          <a:lstStyle/>
          <a:p>
            <a:r>
              <a:rPr lang="en-US" sz="2400" dirty="0"/>
              <a:t>The keylogger project we developed successfully captures and logs keystrokes, including key press, release, and hold events. </a:t>
            </a:r>
          </a:p>
          <a:p>
            <a:r>
              <a:rPr lang="en-US" sz="2400" dirty="0"/>
              <a:t>The captured </a:t>
            </a:r>
            <a:r>
              <a:rPr lang="en-US" sz="2400" dirty="0" err="1"/>
              <a:t>keylogs</a:t>
            </a:r>
            <a:r>
              <a:rPr lang="en-US" sz="2400" dirty="0"/>
              <a:t> are stored in both a text file ('logs.txt') and a JSON file ('</a:t>
            </a:r>
            <a:r>
              <a:rPr lang="en-US" sz="2400" dirty="0" err="1"/>
              <a:t>logs.json</a:t>
            </a:r>
            <a:r>
              <a:rPr lang="en-US" sz="2400" dirty="0"/>
              <a:t>'). This enables users to monitor and track keyboard activities, providing valuable insights into computer usage and user behavior. </a:t>
            </a:r>
          </a:p>
          <a:p>
            <a:r>
              <a:rPr lang="en-US" sz="2400" dirty="0"/>
              <a:t>By analyzing the captured data, users can gain a deeper understanding of how the keyboard is being utilized, allowing for better parental control, employee monitoring, debugging, and overall enhanced security. </a:t>
            </a:r>
          </a:p>
          <a:p>
            <a:r>
              <a:rPr lang="en-US" sz="2400" dirty="0"/>
              <a:t>The availability of both text and JSON formats provides flexibility in data analysis and integration with other applications or tools.</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62</TotalTime>
  <Words>827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Franklin Gothic Book</vt:lpstr>
      <vt:lpstr>Franklin Gothic Demi</vt:lpstr>
      <vt:lpstr>Söhne</vt:lpstr>
      <vt:lpstr>Söhne Mono</vt:lpstr>
      <vt:lpstr>Wingdings</vt:lpstr>
      <vt:lpstr>Wingdings 2</vt:lpstr>
      <vt:lpstr>DividendVTI</vt:lpstr>
      <vt:lpstr>Student Details</vt:lpstr>
      <vt:lpstr>Keylogger: Capturing Keystrokes</vt:lpstr>
      <vt:lpstr>AGENDA</vt:lpstr>
      <vt:lpstr>PROJECT  OVERVIEW</vt:lpstr>
      <vt:lpstr>WHO ARE THE END USERS of this project?</vt:lpstr>
      <vt:lpstr> 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smriti kumari</cp:lastModifiedBy>
  <cp:revision>3</cp:revision>
  <dcterms:created xsi:type="dcterms:W3CDTF">2021-05-26T16:50:10Z</dcterms:created>
  <dcterms:modified xsi:type="dcterms:W3CDTF">2023-07-16T12:23:31Z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