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
  </p:notesMasterIdLst>
  <p:sldIdLst>
    <p:sldId id="262" r:id="rId2"/>
    <p:sldId id="283" r:id="rId3"/>
    <p:sldId id="263" r:id="rId4"/>
    <p:sldId id="264" r:id="rId5"/>
  </p:sldIdLst>
  <p:sldSz cx="9144000" cy="5143500" type="screen16x9"/>
  <p:notesSz cx="6858000" cy="9144000"/>
  <p:embeddedFontLst>
    <p:embeddedFont>
      <p:font typeface="Barlow Light" panose="00000400000000000000" pitchFamily="2"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Raleway Th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81" autoAdjust="0"/>
  </p:normalViewPr>
  <p:slideViewPr>
    <p:cSldViewPr snapToGrid="0">
      <p:cViewPr varScale="1">
        <p:scale>
          <a:sx n="97" d="100"/>
          <a:sy n="97"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790843" y="45433"/>
            <a:ext cx="8008020" cy="58782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a:solidFill>
                  <a:schemeClr val="accent1"/>
                </a:solidFill>
              </a:rPr>
              <a:t>Medical Insurance Cost Prediction</a:t>
            </a:r>
            <a:endParaRPr sz="3600" dirty="0">
              <a:solidFill>
                <a:schemeClr val="accent1"/>
              </a:solidFill>
            </a:endParaRPr>
          </a:p>
        </p:txBody>
      </p:sp>
      <p:sp>
        <p:nvSpPr>
          <p:cNvPr id="742" name="Google Shape;742;p18"/>
          <p:cNvSpPr txBox="1">
            <a:spLocks noGrp="1"/>
          </p:cNvSpPr>
          <p:nvPr>
            <p:ph type="subTitle" idx="4294967295"/>
          </p:nvPr>
        </p:nvSpPr>
        <p:spPr>
          <a:xfrm>
            <a:off x="409956" y="1194166"/>
            <a:ext cx="2474493" cy="392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BUSINESS PROBLEM</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t>1</a:t>
            </a:r>
            <a:endParaRPr dirty="0"/>
          </a:p>
        </p:txBody>
      </p:sp>
      <p:grpSp>
        <p:nvGrpSpPr>
          <p:cNvPr id="744" name="Google Shape;744;p18"/>
          <p:cNvGrpSpPr/>
          <p:nvPr/>
        </p:nvGrpSpPr>
        <p:grpSpPr>
          <a:xfrm>
            <a:off x="5284263" y="1129778"/>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C77ABF72-3F2F-8231-18F4-204F2B07FE45}"/>
              </a:ext>
            </a:extLst>
          </p:cNvPr>
          <p:cNvSpPr txBox="1"/>
          <p:nvPr/>
        </p:nvSpPr>
        <p:spPr>
          <a:xfrm>
            <a:off x="327209" y="1863567"/>
            <a:ext cx="4384310" cy="2893100"/>
          </a:xfrm>
          <a:prstGeom prst="rect">
            <a:avLst/>
          </a:prstGeom>
          <a:noFill/>
        </p:spPr>
        <p:txBody>
          <a:bodyPr wrap="square" rtlCol="0">
            <a:spAutoFit/>
          </a:bodyPr>
          <a:lstStyle/>
          <a:p>
            <a:pPr marL="342900" indent="-342900">
              <a:buFont typeface="+mj-lt"/>
              <a:buAutoNum type="arabicPeriod"/>
            </a:pPr>
            <a:r>
              <a:rPr lang="en-US" dirty="0"/>
              <a:t> </a:t>
            </a:r>
            <a:r>
              <a:rPr lang="en-US" b="1" dirty="0">
                <a:solidFill>
                  <a:schemeClr val="accent3">
                    <a:lumMod val="75000"/>
                  </a:schemeClr>
                </a:solidFill>
              </a:rPr>
              <a:t>Low level of consumer awareness and trust </a:t>
            </a:r>
            <a:r>
              <a:rPr lang="en-US" dirty="0"/>
              <a:t>Most of the people are unaware/ not fully aware of health insurance products and their benefits. Insufficient data on health insurance consumers, disease patterns and limited control of healthcare delivery network resulting in limited product and pricing innovation. </a:t>
            </a:r>
          </a:p>
          <a:p>
            <a:pPr marL="342900" indent="-342900">
              <a:buFont typeface="+mj-lt"/>
              <a:buAutoNum type="arabicPeriod"/>
            </a:pPr>
            <a:r>
              <a:rPr lang="en-US" b="1" dirty="0">
                <a:solidFill>
                  <a:schemeClr val="accent3">
                    <a:lumMod val="75000"/>
                  </a:schemeClr>
                </a:solidFill>
              </a:rPr>
              <a:t>Pricing and profit for insurance companies. </a:t>
            </a:r>
            <a:r>
              <a:rPr lang="en-US" dirty="0"/>
              <a:t>Varying treatment costs across providers and lack of standardization of price is resulting in unreasonable pricing demands by insurance companies is creating the confusions in the mind of the people.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39"/>
          <p:cNvSpPr txBox="1">
            <a:spLocks noGrp="1"/>
          </p:cNvSpPr>
          <p:nvPr>
            <p:ph type="title"/>
          </p:nvPr>
        </p:nvSpPr>
        <p:spPr>
          <a:xfrm>
            <a:off x="28162" y="20189"/>
            <a:ext cx="6052969" cy="6512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Facts and EDA</a:t>
            </a:r>
            <a:endParaRPr dirty="0"/>
          </a:p>
        </p:txBody>
      </p:sp>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20" name="Picture 19">
            <a:extLst>
              <a:ext uri="{FF2B5EF4-FFF2-40B4-BE49-F238E27FC236}">
                <a16:creationId xmlns:a16="http://schemas.microsoft.com/office/drawing/2014/main" id="{5072B141-0D50-4D77-0014-FA67824C85A9}"/>
              </a:ext>
            </a:extLst>
          </p:cNvPr>
          <p:cNvPicPr>
            <a:picLocks noChangeAspect="1"/>
          </p:cNvPicPr>
          <p:nvPr/>
        </p:nvPicPr>
        <p:blipFill>
          <a:blip r:embed="rId3"/>
          <a:stretch>
            <a:fillRect/>
          </a:stretch>
        </p:blipFill>
        <p:spPr>
          <a:xfrm>
            <a:off x="2308863" y="671487"/>
            <a:ext cx="2082151" cy="1854593"/>
          </a:xfrm>
          <a:prstGeom prst="rect">
            <a:avLst/>
          </a:prstGeom>
          <a:ln>
            <a:solidFill>
              <a:schemeClr val="accent1">
                <a:lumMod val="75000"/>
              </a:schemeClr>
            </a:solidFill>
          </a:ln>
        </p:spPr>
      </p:pic>
      <p:pic>
        <p:nvPicPr>
          <p:cNvPr id="22" name="Picture 21">
            <a:extLst>
              <a:ext uri="{FF2B5EF4-FFF2-40B4-BE49-F238E27FC236}">
                <a16:creationId xmlns:a16="http://schemas.microsoft.com/office/drawing/2014/main" id="{A7B43D2A-A6F3-DB7F-6714-1AC6A3F87A9C}"/>
              </a:ext>
            </a:extLst>
          </p:cNvPr>
          <p:cNvPicPr>
            <a:picLocks noChangeAspect="1"/>
          </p:cNvPicPr>
          <p:nvPr/>
        </p:nvPicPr>
        <p:blipFill>
          <a:blip r:embed="rId4"/>
          <a:stretch>
            <a:fillRect/>
          </a:stretch>
        </p:blipFill>
        <p:spPr>
          <a:xfrm>
            <a:off x="6899679" y="714118"/>
            <a:ext cx="2052640" cy="1798819"/>
          </a:xfrm>
          <a:prstGeom prst="rect">
            <a:avLst/>
          </a:prstGeom>
          <a:ln>
            <a:solidFill>
              <a:schemeClr val="accent1">
                <a:lumMod val="75000"/>
              </a:schemeClr>
            </a:solidFill>
          </a:ln>
        </p:spPr>
      </p:pic>
      <p:pic>
        <p:nvPicPr>
          <p:cNvPr id="24" name="Picture 23">
            <a:extLst>
              <a:ext uri="{FF2B5EF4-FFF2-40B4-BE49-F238E27FC236}">
                <a16:creationId xmlns:a16="http://schemas.microsoft.com/office/drawing/2014/main" id="{FC3FF3F5-1558-301E-702C-B45BA725B2AD}"/>
              </a:ext>
            </a:extLst>
          </p:cNvPr>
          <p:cNvPicPr>
            <a:picLocks noChangeAspect="1"/>
          </p:cNvPicPr>
          <p:nvPr/>
        </p:nvPicPr>
        <p:blipFill>
          <a:blip r:embed="rId5"/>
          <a:stretch>
            <a:fillRect/>
          </a:stretch>
        </p:blipFill>
        <p:spPr>
          <a:xfrm>
            <a:off x="4572000" y="684629"/>
            <a:ext cx="2052641" cy="1828308"/>
          </a:xfrm>
          <a:prstGeom prst="rect">
            <a:avLst/>
          </a:prstGeom>
          <a:ln>
            <a:solidFill>
              <a:schemeClr val="accent1">
                <a:lumMod val="75000"/>
              </a:schemeClr>
            </a:solidFill>
          </a:ln>
        </p:spPr>
      </p:pic>
      <p:pic>
        <p:nvPicPr>
          <p:cNvPr id="26" name="Picture 25">
            <a:extLst>
              <a:ext uri="{FF2B5EF4-FFF2-40B4-BE49-F238E27FC236}">
                <a16:creationId xmlns:a16="http://schemas.microsoft.com/office/drawing/2014/main" id="{909A9C57-BBEF-CDA9-A588-7058EBC955AE}"/>
              </a:ext>
            </a:extLst>
          </p:cNvPr>
          <p:cNvPicPr>
            <a:picLocks noChangeAspect="1"/>
          </p:cNvPicPr>
          <p:nvPr/>
        </p:nvPicPr>
        <p:blipFill>
          <a:blip r:embed="rId6"/>
          <a:stretch>
            <a:fillRect/>
          </a:stretch>
        </p:blipFill>
        <p:spPr>
          <a:xfrm>
            <a:off x="4700423" y="2675434"/>
            <a:ext cx="2052639" cy="1798819"/>
          </a:xfrm>
          <a:prstGeom prst="rect">
            <a:avLst/>
          </a:prstGeom>
          <a:ln>
            <a:solidFill>
              <a:schemeClr val="accent1">
                <a:lumMod val="75000"/>
              </a:schemeClr>
            </a:solidFill>
          </a:ln>
        </p:spPr>
      </p:pic>
      <p:pic>
        <p:nvPicPr>
          <p:cNvPr id="28" name="Picture 27">
            <a:extLst>
              <a:ext uri="{FF2B5EF4-FFF2-40B4-BE49-F238E27FC236}">
                <a16:creationId xmlns:a16="http://schemas.microsoft.com/office/drawing/2014/main" id="{7CE291A0-A9A6-B6F4-4143-E4F78C43F5FF}"/>
              </a:ext>
            </a:extLst>
          </p:cNvPr>
          <p:cNvPicPr>
            <a:picLocks noChangeAspect="1"/>
          </p:cNvPicPr>
          <p:nvPr/>
        </p:nvPicPr>
        <p:blipFill>
          <a:blip r:embed="rId7"/>
          <a:stretch>
            <a:fillRect/>
          </a:stretch>
        </p:blipFill>
        <p:spPr>
          <a:xfrm>
            <a:off x="6899680" y="2675434"/>
            <a:ext cx="2052639" cy="1798818"/>
          </a:xfrm>
          <a:prstGeom prst="rect">
            <a:avLst/>
          </a:prstGeom>
          <a:ln>
            <a:solidFill>
              <a:schemeClr val="accent1">
                <a:lumMod val="75000"/>
              </a:schemeClr>
            </a:solidFill>
          </a:ln>
        </p:spPr>
      </p:pic>
      <p:graphicFrame>
        <p:nvGraphicFramePr>
          <p:cNvPr id="33" name="Table 33">
            <a:extLst>
              <a:ext uri="{FF2B5EF4-FFF2-40B4-BE49-F238E27FC236}">
                <a16:creationId xmlns:a16="http://schemas.microsoft.com/office/drawing/2014/main" id="{1CA40196-6B5F-FE6D-CADE-32D56EBE3EB2}"/>
              </a:ext>
            </a:extLst>
          </p:cNvPr>
          <p:cNvGraphicFramePr>
            <a:graphicFrameLocks noGrp="1"/>
          </p:cNvGraphicFramePr>
          <p:nvPr>
            <p:extLst>
              <p:ext uri="{D42A27DB-BD31-4B8C-83A1-F6EECF244321}">
                <p14:modId xmlns:p14="http://schemas.microsoft.com/office/powerpoint/2010/main" val="3490908439"/>
              </p:ext>
            </p:extLst>
          </p:nvPr>
        </p:nvGraphicFramePr>
        <p:xfrm>
          <a:off x="28161" y="671489"/>
          <a:ext cx="2169426" cy="3125056"/>
        </p:xfrm>
        <a:graphic>
          <a:graphicData uri="http://schemas.openxmlformats.org/drawingml/2006/table">
            <a:tbl>
              <a:tblPr firstRow="1" bandRow="1">
                <a:tableStyleId>{284E427A-3D55-4303-BF80-6455036E1DE7}</a:tableStyleId>
              </a:tblPr>
              <a:tblGrid>
                <a:gridCol w="791646">
                  <a:extLst>
                    <a:ext uri="{9D8B030D-6E8A-4147-A177-3AD203B41FA5}">
                      <a16:colId xmlns:a16="http://schemas.microsoft.com/office/drawing/2014/main" val="3633586954"/>
                    </a:ext>
                  </a:extLst>
                </a:gridCol>
                <a:gridCol w="1377780">
                  <a:extLst>
                    <a:ext uri="{9D8B030D-6E8A-4147-A177-3AD203B41FA5}">
                      <a16:colId xmlns:a16="http://schemas.microsoft.com/office/drawing/2014/main" val="4219628290"/>
                    </a:ext>
                  </a:extLst>
                </a:gridCol>
              </a:tblGrid>
              <a:tr h="215964">
                <a:tc>
                  <a:txBody>
                    <a:bodyPr/>
                    <a:lstStyle/>
                    <a:p>
                      <a:r>
                        <a:rPr lang="en-IN" sz="900" b="1" u="none" strike="noStrike" baseline="0" dirty="0"/>
                        <a:t>Name </a:t>
                      </a:r>
                      <a:endParaRPr lang="en-IN" sz="9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u="none" strike="noStrike" baseline="0" dirty="0"/>
                        <a:t>Description</a:t>
                      </a:r>
                      <a:endParaRPr lang="en-IN" sz="900" b="0" i="0" u="none" strike="noStrike" baseline="0" dirty="0">
                        <a:latin typeface="Times New Roman" panose="02020603050405020304" pitchFamily="18" charset="0"/>
                      </a:endParaRPr>
                    </a:p>
                  </a:txBody>
                  <a:tcPr/>
                </a:tc>
                <a:extLst>
                  <a:ext uri="{0D108BD9-81ED-4DB2-BD59-A6C34878D82A}">
                    <a16:rowId xmlns:a16="http://schemas.microsoft.com/office/drawing/2014/main" val="1177618207"/>
                  </a:ext>
                </a:extLst>
              </a:tr>
              <a:tr h="215964">
                <a:tc>
                  <a:txBody>
                    <a:bodyPr/>
                    <a:lstStyle/>
                    <a:p>
                      <a:r>
                        <a:rPr lang="en-IN" sz="900" b="1" u="none" strike="noStrike" baseline="0" dirty="0"/>
                        <a:t>Age </a:t>
                      </a:r>
                      <a:endParaRPr lang="en-IN" sz="900" b="1" dirty="0"/>
                    </a:p>
                  </a:txBody>
                  <a:tcPr/>
                </a:tc>
                <a:tc>
                  <a:txBody>
                    <a:bodyPr/>
                    <a:lstStyle/>
                    <a:p>
                      <a:r>
                        <a:rPr lang="en-IN" sz="900" b="0" u="none" strike="noStrike" baseline="0" dirty="0"/>
                        <a:t>Age of client</a:t>
                      </a:r>
                      <a:endParaRPr lang="en-IN" sz="900" dirty="0"/>
                    </a:p>
                  </a:txBody>
                  <a:tcPr/>
                </a:tc>
                <a:extLst>
                  <a:ext uri="{0D108BD9-81ED-4DB2-BD59-A6C34878D82A}">
                    <a16:rowId xmlns:a16="http://schemas.microsoft.com/office/drawing/2014/main" val="4127758105"/>
                  </a:ext>
                </a:extLst>
              </a:tr>
              <a:tr h="293403">
                <a:tc>
                  <a:txBody>
                    <a:bodyPr/>
                    <a:lstStyle/>
                    <a:p>
                      <a:r>
                        <a:rPr lang="en-IN" sz="900" b="1" u="none" strike="noStrike" baseline="0" dirty="0"/>
                        <a:t>BMI</a:t>
                      </a:r>
                      <a:endParaRPr lang="en-IN" sz="900" b="1" dirty="0"/>
                    </a:p>
                  </a:txBody>
                  <a:tcPr/>
                </a:tc>
                <a:tc>
                  <a:txBody>
                    <a:bodyPr/>
                    <a:lstStyle/>
                    <a:p>
                      <a:r>
                        <a:rPr lang="en-IN" sz="900" b="0" u="none" strike="noStrike" baseline="0" dirty="0"/>
                        <a:t>Body mass index</a:t>
                      </a:r>
                      <a:endParaRPr lang="en-IN" sz="900" dirty="0"/>
                    </a:p>
                  </a:txBody>
                  <a:tcPr/>
                </a:tc>
                <a:extLst>
                  <a:ext uri="{0D108BD9-81ED-4DB2-BD59-A6C34878D82A}">
                    <a16:rowId xmlns:a16="http://schemas.microsoft.com/office/drawing/2014/main" val="1575631993"/>
                  </a:ext>
                </a:extLst>
              </a:tr>
              <a:tr h="466215">
                <a:tc>
                  <a:txBody>
                    <a:bodyPr/>
                    <a:lstStyle/>
                    <a:p>
                      <a:r>
                        <a:rPr lang="en-IN" sz="900" b="1" dirty="0"/>
                        <a:t>Children</a:t>
                      </a:r>
                    </a:p>
                  </a:txBody>
                  <a:tcPr/>
                </a:tc>
                <a:tc>
                  <a:txBody>
                    <a:bodyPr/>
                    <a:lstStyle/>
                    <a:p>
                      <a:pPr algn="l"/>
                      <a:r>
                        <a:rPr lang="en-US" sz="900" b="0" u="none" strike="noStrike" baseline="0" dirty="0"/>
                        <a:t>Number of children the </a:t>
                      </a:r>
                      <a:r>
                        <a:rPr lang="en-IN" sz="900" b="0" u="none" strike="noStrike" baseline="0" dirty="0"/>
                        <a:t>client have</a:t>
                      </a:r>
                      <a:endParaRPr lang="en-IN" sz="900" b="0" i="0" u="none" strike="noStrike" baseline="0" dirty="0">
                        <a:latin typeface="Times New Roman" panose="02020603050405020304" pitchFamily="18" charset="0"/>
                      </a:endParaRPr>
                    </a:p>
                  </a:txBody>
                  <a:tcPr/>
                </a:tc>
                <a:extLst>
                  <a:ext uri="{0D108BD9-81ED-4DB2-BD59-A6C34878D82A}">
                    <a16:rowId xmlns:a16="http://schemas.microsoft.com/office/drawing/2014/main" val="4135723795"/>
                  </a:ext>
                </a:extLst>
              </a:tr>
              <a:tr h="215964">
                <a:tc>
                  <a:txBody>
                    <a:bodyPr/>
                    <a:lstStyle/>
                    <a:p>
                      <a:r>
                        <a:rPr lang="en-IN" sz="900" b="1" dirty="0"/>
                        <a:t>Sex</a:t>
                      </a:r>
                    </a:p>
                  </a:txBody>
                  <a:tcPr/>
                </a:tc>
                <a:tc>
                  <a:txBody>
                    <a:bodyPr/>
                    <a:lstStyle/>
                    <a:p>
                      <a:r>
                        <a:rPr lang="en-IN" sz="900" b="0" u="none" strike="noStrike" baseline="0" dirty="0"/>
                        <a:t>Male(1) / Female(0)</a:t>
                      </a:r>
                      <a:endParaRPr lang="en-IN" sz="900" dirty="0"/>
                    </a:p>
                  </a:txBody>
                  <a:tcPr/>
                </a:tc>
                <a:extLst>
                  <a:ext uri="{0D108BD9-81ED-4DB2-BD59-A6C34878D82A}">
                    <a16:rowId xmlns:a16="http://schemas.microsoft.com/office/drawing/2014/main" val="3467573569"/>
                  </a:ext>
                </a:extLst>
              </a:tr>
              <a:tr h="466215">
                <a:tc>
                  <a:txBody>
                    <a:bodyPr/>
                    <a:lstStyle/>
                    <a:p>
                      <a:r>
                        <a:rPr lang="en-IN" sz="900" b="1" dirty="0"/>
                        <a:t>Smoker</a:t>
                      </a:r>
                    </a:p>
                  </a:txBody>
                  <a:tcPr/>
                </a:tc>
                <a:tc>
                  <a:txBody>
                    <a:bodyPr/>
                    <a:lstStyle/>
                    <a:p>
                      <a:pPr algn="l"/>
                      <a:r>
                        <a:rPr lang="en-IN" sz="900" b="0" u="none" strike="noStrike" baseline="0" dirty="0"/>
                        <a:t>Yes ()1/No (0)</a:t>
                      </a:r>
                      <a:endParaRPr lang="en-IN" sz="900" b="0" i="0" u="none" strike="noStrike" baseline="0" dirty="0">
                        <a:latin typeface="Times New Roman" panose="02020603050405020304" pitchFamily="18" charset="0"/>
                      </a:endParaRPr>
                    </a:p>
                  </a:txBody>
                  <a:tcPr/>
                </a:tc>
                <a:extLst>
                  <a:ext uri="{0D108BD9-81ED-4DB2-BD59-A6C34878D82A}">
                    <a16:rowId xmlns:a16="http://schemas.microsoft.com/office/drawing/2014/main" val="3233976957"/>
                  </a:ext>
                </a:extLst>
              </a:tr>
              <a:tr h="847663">
                <a:tc>
                  <a:txBody>
                    <a:bodyPr/>
                    <a:lstStyle/>
                    <a:p>
                      <a:r>
                        <a:rPr lang="en-IN" sz="900" b="1" dirty="0"/>
                        <a:t>Region</a:t>
                      </a:r>
                    </a:p>
                  </a:txBody>
                  <a:tcPr/>
                </a:tc>
                <a:tc>
                  <a:txBody>
                    <a:bodyPr/>
                    <a:lstStyle/>
                    <a:p>
                      <a:pPr algn="l"/>
                      <a:r>
                        <a:rPr lang="en-US" sz="900" b="0" u="none" strike="noStrike" baseline="0" dirty="0"/>
                        <a:t>Whether the client lives </a:t>
                      </a:r>
                      <a:r>
                        <a:rPr lang="en-IN" sz="900" b="0" u="none" strike="noStrike" baseline="0" dirty="0"/>
                        <a:t>in southwest(1), southeast (2), northwest (3), or northeast(4)</a:t>
                      </a:r>
                      <a:endParaRPr lang="en-IN" sz="900" b="0" i="0" u="none" strike="noStrike" baseline="0" dirty="0">
                        <a:latin typeface="Times New Roman" panose="02020603050405020304" pitchFamily="18" charset="0"/>
                      </a:endParaRPr>
                    </a:p>
                  </a:txBody>
                  <a:tcPr/>
                </a:tc>
                <a:extLst>
                  <a:ext uri="{0D108BD9-81ED-4DB2-BD59-A6C34878D82A}">
                    <a16:rowId xmlns:a16="http://schemas.microsoft.com/office/drawing/2014/main" val="3643307789"/>
                  </a:ext>
                </a:extLst>
              </a:tr>
              <a:tr h="339065">
                <a:tc>
                  <a:txBody>
                    <a:bodyPr/>
                    <a:lstStyle/>
                    <a:p>
                      <a:pPr algn="l"/>
                      <a:r>
                        <a:rPr lang="en-IN" sz="900" b="1" dirty="0"/>
                        <a:t>Charges</a:t>
                      </a:r>
                    </a:p>
                  </a:txBody>
                  <a:tcPr/>
                </a:tc>
                <a:tc>
                  <a:txBody>
                    <a:bodyPr/>
                    <a:lstStyle/>
                    <a:p>
                      <a:pPr algn="l"/>
                      <a:r>
                        <a:rPr lang="en-IN" sz="900" b="0" u="none" strike="noStrike" baseline="0" dirty="0"/>
                        <a:t>Medical Cost the client pay</a:t>
                      </a:r>
                      <a:endParaRPr lang="en-IN" sz="900" b="0" i="0" u="none" strike="noStrike" baseline="0" dirty="0">
                        <a:latin typeface="Times New Roman" panose="02020603050405020304" pitchFamily="18" charset="0"/>
                      </a:endParaRPr>
                    </a:p>
                  </a:txBody>
                  <a:tcPr/>
                </a:tc>
                <a:extLst>
                  <a:ext uri="{0D108BD9-81ED-4DB2-BD59-A6C34878D82A}">
                    <a16:rowId xmlns:a16="http://schemas.microsoft.com/office/drawing/2014/main" val="2638433060"/>
                  </a:ext>
                </a:extLst>
              </a:tr>
            </a:tbl>
          </a:graphicData>
        </a:graphic>
      </p:graphicFrame>
      <p:sp>
        <p:nvSpPr>
          <p:cNvPr id="35" name="TextBox 34">
            <a:extLst>
              <a:ext uri="{FF2B5EF4-FFF2-40B4-BE49-F238E27FC236}">
                <a16:creationId xmlns:a16="http://schemas.microsoft.com/office/drawing/2014/main" id="{ACB6D4A8-8348-2019-72AE-441926C491E0}"/>
              </a:ext>
            </a:extLst>
          </p:cNvPr>
          <p:cNvSpPr txBox="1"/>
          <p:nvPr/>
        </p:nvSpPr>
        <p:spPr>
          <a:xfrm>
            <a:off x="2197587" y="2571750"/>
            <a:ext cx="2433886" cy="1200329"/>
          </a:xfrm>
          <a:prstGeom prst="rect">
            <a:avLst/>
          </a:prstGeom>
          <a:noFill/>
        </p:spPr>
        <p:txBody>
          <a:bodyPr wrap="square" rtlCol="0">
            <a:spAutoFit/>
          </a:bodyPr>
          <a:lstStyle/>
          <a:p>
            <a:pPr algn="l"/>
            <a:r>
              <a:rPr lang="en-US" sz="900" b="0" i="0" u="none" strike="noStrike" baseline="0" dirty="0">
                <a:latin typeface="Times New Roman" panose="02020603050405020304" pitchFamily="18" charset="0"/>
              </a:rPr>
              <a:t>We had used a dataset which includes 3630 entries for creating our prediction model. This data set includes 7 attributes and the data set</a:t>
            </a:r>
          </a:p>
          <a:p>
            <a:pPr algn="l"/>
            <a:r>
              <a:rPr lang="en-US" sz="900" b="0" i="0" u="none" strike="noStrike" baseline="0" dirty="0">
                <a:latin typeface="Times New Roman" panose="02020603050405020304" pitchFamily="18" charset="0"/>
              </a:rPr>
              <a:t>has </a:t>
            </a:r>
            <a:r>
              <a:rPr lang="en-US" sz="900" b="0" i="0" u="none" strike="noStrike" baseline="0" dirty="0" err="1">
                <a:latin typeface="Times New Roman" panose="02020603050405020304" pitchFamily="18" charset="0"/>
              </a:rPr>
              <a:t>splitted</a:t>
            </a:r>
            <a:r>
              <a:rPr lang="en-US" sz="900" b="0" i="0" u="none" strike="noStrike" baseline="0" dirty="0">
                <a:latin typeface="Times New Roman" panose="02020603050405020304" pitchFamily="18" charset="0"/>
              </a:rPr>
              <a:t> into two-parts : training data and testing data. To build a predictor model of medical insurance cost the training dataset is applied and to evaluate the regression model,</a:t>
            </a:r>
          </a:p>
          <a:p>
            <a:pPr algn="l"/>
            <a:r>
              <a:rPr lang="en-IN" sz="900" b="0" i="0" u="none" strike="noStrike" baseline="0" dirty="0">
                <a:latin typeface="Times New Roman" panose="02020603050405020304" pitchFamily="18" charset="0"/>
              </a:rPr>
              <a:t>test set is used.</a:t>
            </a:r>
            <a:endParaRPr lang="en-IN" sz="900" dirty="0"/>
          </a:p>
        </p:txBody>
      </p:sp>
      <p:sp>
        <p:nvSpPr>
          <p:cNvPr id="37" name="TextBox 36">
            <a:extLst>
              <a:ext uri="{FF2B5EF4-FFF2-40B4-BE49-F238E27FC236}">
                <a16:creationId xmlns:a16="http://schemas.microsoft.com/office/drawing/2014/main" id="{BF50996D-96AB-A832-96BE-4C2120648E01}"/>
              </a:ext>
            </a:extLst>
          </p:cNvPr>
          <p:cNvSpPr txBox="1"/>
          <p:nvPr/>
        </p:nvSpPr>
        <p:spPr>
          <a:xfrm>
            <a:off x="110019" y="3995505"/>
            <a:ext cx="4397688" cy="1231106"/>
          </a:xfrm>
          <a:prstGeom prst="rect">
            <a:avLst/>
          </a:prstGeom>
          <a:noFill/>
        </p:spPr>
        <p:txBody>
          <a:bodyPr wrap="square" rtlCol="0">
            <a:spAutoFit/>
          </a:bodyPr>
          <a:lstStyle/>
          <a:p>
            <a:r>
              <a:rPr lang="en-IN" b="1" dirty="0"/>
              <a:t>     Conclusions</a:t>
            </a:r>
          </a:p>
          <a:p>
            <a:pPr marL="285750" indent="-285750">
              <a:buFont typeface="Arial" panose="020B0604020202020204" pitchFamily="34" charset="0"/>
              <a:buChar char="•"/>
            </a:pPr>
            <a:r>
              <a:rPr lang="en-IN" sz="1000" dirty="0"/>
              <a:t>Sex &amp;region don’t have noticeable differences for each category in terms of charges given.</a:t>
            </a:r>
          </a:p>
          <a:p>
            <a:pPr marL="285750" indent="-285750">
              <a:buFont typeface="Arial" panose="020B0604020202020204" pitchFamily="34" charset="0"/>
              <a:buChar char="•"/>
            </a:pPr>
            <a:r>
              <a:rPr lang="en-IN" sz="1000" dirty="0"/>
              <a:t>Children- not a proper trend, however people with lesser no. of children tend to be smokers resulting in paying more charges.</a:t>
            </a:r>
          </a:p>
          <a:p>
            <a:pPr marL="285750" indent="-285750">
              <a:buFont typeface="Arial" panose="020B0604020202020204" pitchFamily="34" charset="0"/>
              <a:buChar char="•"/>
            </a:pPr>
            <a:r>
              <a:rPr lang="en-IN" sz="1000" dirty="0"/>
              <a:t>BMI and Age only show differences when smoking as a factor is concerned</a:t>
            </a:r>
          </a:p>
        </p:txBody>
      </p:sp>
      <p:sp>
        <p:nvSpPr>
          <p:cNvPr id="38" name="TextBox 37">
            <a:extLst>
              <a:ext uri="{FF2B5EF4-FFF2-40B4-BE49-F238E27FC236}">
                <a16:creationId xmlns:a16="http://schemas.microsoft.com/office/drawing/2014/main" id="{62E06C58-EF66-13FD-E650-AFF6CF5F4251}"/>
              </a:ext>
            </a:extLst>
          </p:cNvPr>
          <p:cNvSpPr txBox="1"/>
          <p:nvPr/>
        </p:nvSpPr>
        <p:spPr>
          <a:xfrm>
            <a:off x="4311869" y="4549698"/>
            <a:ext cx="4337156" cy="738664"/>
          </a:xfrm>
          <a:prstGeom prst="rect">
            <a:avLst/>
          </a:prstGeom>
          <a:solidFill>
            <a:schemeClr val="accent1">
              <a:lumMod val="60000"/>
              <a:lumOff val="40000"/>
            </a:schemeClr>
          </a:solidFill>
        </p:spPr>
        <p:txBody>
          <a:bodyPr wrap="square" rtlCol="0">
            <a:spAutoFit/>
          </a:bodyPr>
          <a:lstStyle/>
          <a:p>
            <a:r>
              <a:rPr lang="en-IN" sz="1400" b="1" dirty="0">
                <a:solidFill>
                  <a:schemeClr val="tx2">
                    <a:lumMod val="10000"/>
                  </a:schemeClr>
                </a:solidFill>
                <a:latin typeface="Times New Roman" panose="02020603050405020304" pitchFamily="18" charset="0"/>
                <a:cs typeface="Times New Roman" panose="02020603050405020304" pitchFamily="18" charset="0"/>
              </a:rPr>
              <a:t>Smoking is the </a:t>
            </a:r>
            <a:r>
              <a:rPr lang="en-US" sz="1400" b="1" i="0" dirty="0">
                <a:solidFill>
                  <a:schemeClr val="tx2">
                    <a:lumMod val="10000"/>
                  </a:schemeClr>
                </a:solidFill>
                <a:effectLst/>
                <a:latin typeface="Times New Roman" panose="02020603050405020304" pitchFamily="18" charset="0"/>
                <a:cs typeface="Times New Roman" panose="02020603050405020304" pitchFamily="18" charset="0"/>
              </a:rPr>
              <a:t>most important variable influencing insurance costs.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1027263" y="63062"/>
            <a:ext cx="5507173" cy="67895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MODEL OUTPUT</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9" name="Picture 8">
            <a:extLst>
              <a:ext uri="{FF2B5EF4-FFF2-40B4-BE49-F238E27FC236}">
                <a16:creationId xmlns:a16="http://schemas.microsoft.com/office/drawing/2014/main" id="{E1E844A6-BF85-F015-1109-2CD4B1CE2D19}"/>
              </a:ext>
            </a:extLst>
          </p:cNvPr>
          <p:cNvPicPr>
            <a:picLocks noChangeAspect="1"/>
          </p:cNvPicPr>
          <p:nvPr/>
        </p:nvPicPr>
        <p:blipFill>
          <a:blip r:embed="rId3"/>
          <a:stretch>
            <a:fillRect/>
          </a:stretch>
        </p:blipFill>
        <p:spPr>
          <a:xfrm>
            <a:off x="203080" y="2557999"/>
            <a:ext cx="3787468" cy="2522439"/>
          </a:xfrm>
          <a:prstGeom prst="rect">
            <a:avLst/>
          </a:prstGeom>
        </p:spPr>
      </p:pic>
      <p:pic>
        <p:nvPicPr>
          <p:cNvPr id="11" name="Picture 10">
            <a:extLst>
              <a:ext uri="{FF2B5EF4-FFF2-40B4-BE49-F238E27FC236}">
                <a16:creationId xmlns:a16="http://schemas.microsoft.com/office/drawing/2014/main" id="{B8861070-83D4-9665-32D7-6CED86E1F4B1}"/>
              </a:ext>
            </a:extLst>
          </p:cNvPr>
          <p:cNvPicPr>
            <a:picLocks noChangeAspect="1"/>
          </p:cNvPicPr>
          <p:nvPr/>
        </p:nvPicPr>
        <p:blipFill>
          <a:blip r:embed="rId4"/>
          <a:stretch>
            <a:fillRect/>
          </a:stretch>
        </p:blipFill>
        <p:spPr>
          <a:xfrm>
            <a:off x="4676938" y="2591652"/>
            <a:ext cx="3285697" cy="2455132"/>
          </a:xfrm>
          <a:prstGeom prst="rect">
            <a:avLst/>
          </a:prstGeom>
        </p:spPr>
      </p:pic>
      <p:graphicFrame>
        <p:nvGraphicFramePr>
          <p:cNvPr id="14" name="Table 14">
            <a:extLst>
              <a:ext uri="{FF2B5EF4-FFF2-40B4-BE49-F238E27FC236}">
                <a16:creationId xmlns:a16="http://schemas.microsoft.com/office/drawing/2014/main" id="{EF0C21AD-4B22-575B-C2AC-4C1BA979123B}"/>
              </a:ext>
            </a:extLst>
          </p:cNvPr>
          <p:cNvGraphicFramePr>
            <a:graphicFrameLocks noGrp="1"/>
          </p:cNvGraphicFramePr>
          <p:nvPr>
            <p:extLst>
              <p:ext uri="{D42A27DB-BD31-4B8C-83A1-F6EECF244321}">
                <p14:modId xmlns:p14="http://schemas.microsoft.com/office/powerpoint/2010/main" val="1124743171"/>
              </p:ext>
            </p:extLst>
          </p:nvPr>
        </p:nvGraphicFramePr>
        <p:xfrm>
          <a:off x="91784" y="870825"/>
          <a:ext cx="4480216" cy="1385087"/>
        </p:xfrm>
        <a:graphic>
          <a:graphicData uri="http://schemas.openxmlformats.org/drawingml/2006/table">
            <a:tbl>
              <a:tblPr firstRow="1" bandRow="1">
                <a:tableStyleId>{3C2FFA5D-87B4-456A-9821-1D502468CF0F}</a:tableStyleId>
              </a:tblPr>
              <a:tblGrid>
                <a:gridCol w="1560787">
                  <a:extLst>
                    <a:ext uri="{9D8B030D-6E8A-4147-A177-3AD203B41FA5}">
                      <a16:colId xmlns:a16="http://schemas.microsoft.com/office/drawing/2014/main" val="2693317000"/>
                    </a:ext>
                  </a:extLst>
                </a:gridCol>
                <a:gridCol w="1507073">
                  <a:extLst>
                    <a:ext uri="{9D8B030D-6E8A-4147-A177-3AD203B41FA5}">
                      <a16:colId xmlns:a16="http://schemas.microsoft.com/office/drawing/2014/main" val="1919602770"/>
                    </a:ext>
                  </a:extLst>
                </a:gridCol>
                <a:gridCol w="1412356">
                  <a:extLst>
                    <a:ext uri="{9D8B030D-6E8A-4147-A177-3AD203B41FA5}">
                      <a16:colId xmlns:a16="http://schemas.microsoft.com/office/drawing/2014/main" val="3296579285"/>
                    </a:ext>
                  </a:extLst>
                </a:gridCol>
              </a:tblGrid>
              <a:tr h="370840">
                <a:tc>
                  <a:txBody>
                    <a:bodyPr/>
                    <a:lstStyle/>
                    <a:p>
                      <a:r>
                        <a:rPr lang="en-IN" sz="800" dirty="0"/>
                        <a:t>Model</a:t>
                      </a:r>
                    </a:p>
                  </a:txBody>
                  <a:tcPr/>
                </a:tc>
                <a:tc>
                  <a:txBody>
                    <a:bodyPr/>
                    <a:lstStyle/>
                    <a:p>
                      <a:r>
                        <a:rPr lang="en-IN" sz="800" dirty="0"/>
                        <a:t>R2 square value</a:t>
                      </a:r>
                    </a:p>
                  </a:txBody>
                  <a:tcPr/>
                </a:tc>
                <a:tc>
                  <a:txBody>
                    <a:bodyPr/>
                    <a:lstStyle/>
                    <a:p>
                      <a:r>
                        <a:rPr lang="en-IN" sz="800" dirty="0"/>
                        <a:t>Mean Absolute Error</a:t>
                      </a:r>
                    </a:p>
                  </a:txBody>
                  <a:tcPr/>
                </a:tc>
                <a:extLst>
                  <a:ext uri="{0D108BD9-81ED-4DB2-BD59-A6C34878D82A}">
                    <a16:rowId xmlns:a16="http://schemas.microsoft.com/office/drawing/2014/main" val="1683204195"/>
                  </a:ext>
                </a:extLst>
              </a:tr>
              <a:tr h="240292">
                <a:tc>
                  <a:txBody>
                    <a:bodyPr/>
                    <a:lstStyle/>
                    <a:p>
                      <a:r>
                        <a:rPr lang="en-IN" sz="800" dirty="0"/>
                        <a:t>Linear Regression</a:t>
                      </a:r>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0.7207198693175411</a:t>
                      </a:r>
                      <a:endParaRPr lang="en-IN" sz="800" dirty="0"/>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3831.4095509285594</a:t>
                      </a:r>
                      <a:endParaRPr lang="en-IN" sz="800" dirty="0"/>
                    </a:p>
                  </a:txBody>
                  <a:tcPr/>
                </a:tc>
                <a:extLst>
                  <a:ext uri="{0D108BD9-81ED-4DB2-BD59-A6C34878D82A}">
                    <a16:rowId xmlns:a16="http://schemas.microsoft.com/office/drawing/2014/main" val="3296593482"/>
                  </a:ext>
                </a:extLst>
              </a:tr>
              <a:tr h="255708">
                <a:tc>
                  <a:txBody>
                    <a:bodyPr/>
                    <a:lstStyle/>
                    <a:p>
                      <a:r>
                        <a:rPr lang="en-IN" sz="800" dirty="0"/>
                        <a:t>SVM</a:t>
                      </a:r>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-0.099609077735924</a:t>
                      </a:r>
                      <a:endParaRPr lang="en-IN" sz="800" dirty="0"/>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6899.63563887274</a:t>
                      </a:r>
                      <a:endParaRPr lang="en-IN" sz="800" dirty="0"/>
                    </a:p>
                  </a:txBody>
                  <a:tcPr/>
                </a:tc>
                <a:extLst>
                  <a:ext uri="{0D108BD9-81ED-4DB2-BD59-A6C34878D82A}">
                    <a16:rowId xmlns:a16="http://schemas.microsoft.com/office/drawing/2014/main" val="2149237644"/>
                  </a:ext>
                </a:extLst>
              </a:tr>
              <a:tr h="279006">
                <a:tc>
                  <a:txBody>
                    <a:bodyPr/>
                    <a:lstStyle/>
                    <a:p>
                      <a:r>
                        <a:rPr lang="en-IN" sz="800" dirty="0"/>
                        <a:t>Random Forest Regressor</a:t>
                      </a:r>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0.8986451934529148</a:t>
                      </a:r>
                      <a:endParaRPr lang="en-IN" sz="800" dirty="0"/>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1482.8423574658864</a:t>
                      </a:r>
                      <a:endParaRPr lang="en-IN" sz="800" dirty="0"/>
                    </a:p>
                  </a:txBody>
                  <a:tcPr/>
                </a:tc>
                <a:extLst>
                  <a:ext uri="{0D108BD9-81ED-4DB2-BD59-A6C34878D82A}">
                    <a16:rowId xmlns:a16="http://schemas.microsoft.com/office/drawing/2014/main" val="56150778"/>
                  </a:ext>
                </a:extLst>
              </a:tr>
              <a:tr h="239241">
                <a:tc>
                  <a:txBody>
                    <a:bodyPr/>
                    <a:lstStyle/>
                    <a:p>
                      <a:r>
                        <a:rPr lang="en-IN" sz="800" dirty="0"/>
                        <a:t>Gradient Boosting Regressor</a:t>
                      </a:r>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0.8649236688510246</a:t>
                      </a:r>
                      <a:endParaRPr lang="en-IN" sz="800" dirty="0"/>
                    </a:p>
                  </a:txBody>
                  <a:tcPr/>
                </a:tc>
                <a:tc>
                  <a: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2075.4582381521664</a:t>
                      </a:r>
                      <a:endParaRPr lang="en-IN" sz="800" dirty="0"/>
                    </a:p>
                  </a:txBody>
                  <a:tcPr/>
                </a:tc>
                <a:extLst>
                  <a:ext uri="{0D108BD9-81ED-4DB2-BD59-A6C34878D82A}">
                    <a16:rowId xmlns:a16="http://schemas.microsoft.com/office/drawing/2014/main" val="2305098061"/>
                  </a:ext>
                </a:extLst>
              </a:tr>
            </a:tbl>
          </a:graphicData>
        </a:graphic>
      </p:graphicFrame>
      <p:sp>
        <p:nvSpPr>
          <p:cNvPr id="16" name="Rectangle 3">
            <a:extLst>
              <a:ext uri="{FF2B5EF4-FFF2-40B4-BE49-F238E27FC236}">
                <a16:creationId xmlns:a16="http://schemas.microsoft.com/office/drawing/2014/main" id="{477E1E31-DFD1-E61C-A05B-09451FAE8181}"/>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CD9FB3F7-C35E-A308-CDDF-BDFB48D92F1D}"/>
              </a:ext>
            </a:extLst>
          </p:cNvPr>
          <p:cNvSpPr txBox="1"/>
          <p:nvPr/>
        </p:nvSpPr>
        <p:spPr>
          <a:xfrm>
            <a:off x="4877957" y="978592"/>
            <a:ext cx="4227968" cy="1169551"/>
          </a:xfrm>
          <a:prstGeom prst="rect">
            <a:avLst/>
          </a:prstGeom>
          <a:noFill/>
        </p:spPr>
        <p:txBody>
          <a:bodyPr wrap="square" rtlCol="0">
            <a:spAutoFit/>
          </a:bodyPr>
          <a:lstStyle/>
          <a:p>
            <a:pPr algn="l"/>
            <a:r>
              <a:rPr lang="en-US" dirty="0">
                <a:latin typeface="Times New Roman" panose="02020603050405020304" pitchFamily="18" charset="0"/>
              </a:rPr>
              <a:t>The table shows </a:t>
            </a:r>
            <a:r>
              <a:rPr lang="en-US" b="0" i="0" u="none" strike="noStrike" baseline="0" dirty="0">
                <a:solidFill>
                  <a:srgbClr val="000000"/>
                </a:solidFill>
                <a:latin typeface="Times New Roman" panose="02020603050405020304" pitchFamily="18" charset="0"/>
              </a:rPr>
              <a:t> that Random Forest regressor offers</a:t>
            </a:r>
          </a:p>
          <a:p>
            <a:pPr algn="l"/>
            <a:r>
              <a:rPr lang="en-US" b="0" i="0" u="none" strike="noStrike" baseline="0" dirty="0">
                <a:solidFill>
                  <a:srgbClr val="000000"/>
                </a:solidFill>
                <a:latin typeface="Times New Roman" panose="02020603050405020304" pitchFamily="18" charset="0"/>
              </a:rPr>
              <a:t>the best efficiency, with an R2 score of approx. 90%.Random Forest Regressor can therefore be used in the estimation of insurance costs with</a:t>
            </a:r>
          </a:p>
          <a:p>
            <a:pPr algn="l"/>
            <a:r>
              <a:rPr lang="en-US" b="0" i="0" u="none" strike="noStrike" baseline="0" dirty="0">
                <a:solidFill>
                  <a:srgbClr val="000000"/>
                </a:solidFill>
                <a:latin typeface="Times New Roman" panose="02020603050405020304" pitchFamily="18" charset="0"/>
              </a:rPr>
              <a:t>better performance than other regression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237255"/>
            <a:ext cx="8505497" cy="83694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Insights and Recommendation</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B59D9488-BF8C-B911-4BC7-3DCBEFCF2CA2}"/>
              </a:ext>
            </a:extLst>
          </p:cNvPr>
          <p:cNvPicPr>
            <a:picLocks noChangeAspect="1"/>
          </p:cNvPicPr>
          <p:nvPr/>
        </p:nvPicPr>
        <p:blipFill rotWithShape="1">
          <a:blip r:embed="rId3"/>
          <a:srcRect l="21973"/>
          <a:stretch/>
        </p:blipFill>
        <p:spPr>
          <a:xfrm>
            <a:off x="5716856" y="1697140"/>
            <a:ext cx="3245841" cy="2606848"/>
          </a:xfrm>
          <a:prstGeom prst="rect">
            <a:avLst/>
          </a:prstGeom>
        </p:spPr>
      </p:pic>
      <p:sp>
        <p:nvSpPr>
          <p:cNvPr id="7" name="Text Placeholder 6">
            <a:extLst>
              <a:ext uri="{FF2B5EF4-FFF2-40B4-BE49-F238E27FC236}">
                <a16:creationId xmlns:a16="http://schemas.microsoft.com/office/drawing/2014/main" id="{245413C1-357A-8313-E5E0-3808B5C17464}"/>
              </a:ext>
            </a:extLst>
          </p:cNvPr>
          <p:cNvSpPr>
            <a:spLocks noGrp="1"/>
          </p:cNvSpPr>
          <p:nvPr>
            <p:ph type="body" idx="1"/>
          </p:nvPr>
        </p:nvSpPr>
        <p:spPr>
          <a:xfrm>
            <a:off x="394137" y="1545021"/>
            <a:ext cx="4958255" cy="3271345"/>
          </a:xfrm>
        </p:spPr>
        <p:txBody>
          <a:bodyPr/>
          <a:lstStyle/>
          <a:p>
            <a:pPr algn="l"/>
            <a:r>
              <a:rPr lang="en-US" sz="1400" b="0" i="0" u="none" strike="noStrike" baseline="0" dirty="0">
                <a:solidFill>
                  <a:srgbClr val="202020"/>
                </a:solidFill>
                <a:latin typeface="Times New Roman" panose="02020603050405020304" pitchFamily="18" charset="0"/>
              </a:rPr>
              <a:t>Forecasting insurance prices supported sure factors facilitate insurance suppliers to draw in customers and save time in formulating plans for each individual. </a:t>
            </a:r>
          </a:p>
          <a:p>
            <a:pPr algn="l"/>
            <a:r>
              <a:rPr lang="en-US" sz="1400" b="0" i="0" u="none" strike="noStrike" baseline="0" dirty="0">
                <a:solidFill>
                  <a:srgbClr val="202020"/>
                </a:solidFill>
                <a:latin typeface="Times New Roman" panose="02020603050405020304" pitchFamily="18" charset="0"/>
              </a:rPr>
              <a:t>Machine learning can considerably minimize these individual efforts in policymaking, as metric capacity unit models can do cost calculation in a very short time, whereas somebody's being would be taking a protracted time to perform constant tasks. </a:t>
            </a:r>
          </a:p>
          <a:p>
            <a:pPr algn="l"/>
            <a:r>
              <a:rPr lang="en-US" sz="1400" b="0" i="0" u="none" strike="noStrike" baseline="0" dirty="0">
                <a:solidFill>
                  <a:srgbClr val="202020"/>
                </a:solidFill>
                <a:latin typeface="Times New Roman" panose="02020603050405020304" pitchFamily="18" charset="0"/>
              </a:rPr>
              <a:t>This may help businesses improve their profitability. </a:t>
            </a:r>
          </a:p>
          <a:p>
            <a:pPr algn="l"/>
            <a:r>
              <a:rPr lang="en-US" sz="1400" b="0" i="0" u="none" strike="noStrike" baseline="0" dirty="0">
                <a:solidFill>
                  <a:srgbClr val="202020"/>
                </a:solidFill>
                <a:latin typeface="Times New Roman" panose="02020603050405020304" pitchFamily="18" charset="0"/>
              </a:rPr>
              <a:t>The metric capacity unit models can even manage monumental </a:t>
            </a:r>
            <a:r>
              <a:rPr lang="en-IN" sz="1400" b="0" i="0" u="none" strike="noStrike" baseline="0" dirty="0">
                <a:solidFill>
                  <a:srgbClr val="202020"/>
                </a:solidFill>
                <a:latin typeface="Times New Roman" panose="02020603050405020304" pitchFamily="18" charset="0"/>
              </a:rPr>
              <a:t>amounts of data.</a:t>
            </a:r>
            <a:endParaRPr lang="en-IN" sz="1400"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451</Words>
  <Application>Microsoft Office PowerPoint</Application>
  <PresentationFormat>On-screen Show (16:9)</PresentationFormat>
  <Paragraphs>58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Arial</vt:lpstr>
      <vt:lpstr>Raleway Thin</vt:lpstr>
      <vt:lpstr>Courier New</vt:lpstr>
      <vt:lpstr>Barlow Light</vt:lpstr>
      <vt:lpstr>Times New Roman</vt:lpstr>
      <vt:lpstr>Gaoler template</vt:lpstr>
      <vt:lpstr>Medical Insurance Cost Prediction</vt:lpstr>
      <vt:lpstr>Data Facts and EDA</vt:lpstr>
      <vt:lpstr>MODEL OUTPUT</vt:lpstr>
      <vt:lpstr>Insights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dc:title>
  <dc:creator>Borahae</dc:creator>
  <cp:lastModifiedBy>Smriti Tripathi</cp:lastModifiedBy>
  <cp:revision>1</cp:revision>
  <dcterms:modified xsi:type="dcterms:W3CDTF">2023-02-18T20:53:22Z</dcterms:modified>
</cp:coreProperties>
</file>