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8"/>
                </a:moveTo>
                <a:lnTo>
                  <a:pt x="0" y="5143488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8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5" y="45820"/>
                </a:moveTo>
                <a:lnTo>
                  <a:pt x="0" y="45820"/>
                </a:lnTo>
                <a:lnTo>
                  <a:pt x="0" y="0"/>
                </a:lnTo>
                <a:lnTo>
                  <a:pt x="745755" y="0"/>
                </a:lnTo>
                <a:lnTo>
                  <a:pt x="745755" y="45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8"/>
                </a:moveTo>
                <a:lnTo>
                  <a:pt x="0" y="487798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8"/>
                </a:lnTo>
                <a:close/>
              </a:path>
            </a:pathLst>
          </a:custGeom>
          <a:solidFill>
            <a:srgbClr val="E7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1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8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8" y="0"/>
                </a:lnTo>
                <a:lnTo>
                  <a:pt x="372858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1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0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0" y="0"/>
                </a:lnTo>
                <a:lnTo>
                  <a:pt x="376010" y="45826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473" y="1358017"/>
            <a:ext cx="186690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1287" y="2050382"/>
            <a:ext cx="7432040" cy="159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87799"/>
            <a:ext cx="9144000" cy="4655820"/>
            <a:chOff x="0" y="487799"/>
            <a:chExt cx="9144000" cy="4655820"/>
          </a:xfrm>
        </p:grpSpPr>
        <p:sp>
          <p:nvSpPr>
            <p:cNvPr id="3" name="object 3"/>
            <p:cNvSpPr/>
            <p:nvPr/>
          </p:nvSpPr>
          <p:spPr>
            <a:xfrm>
              <a:off x="0" y="487799"/>
              <a:ext cx="9144000" cy="4655820"/>
            </a:xfrm>
            <a:custGeom>
              <a:avLst/>
              <a:gdLst/>
              <a:ahLst/>
              <a:cxnLst/>
              <a:rect l="l" t="t" r="r" b="b"/>
              <a:pathLst>
                <a:path w="9144000" h="4655820">
                  <a:moveTo>
                    <a:pt x="9143981" y="4655689"/>
                  </a:moveTo>
                  <a:lnTo>
                    <a:pt x="0" y="4655689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4655689"/>
                  </a:lnTo>
                  <a:close/>
                </a:path>
              </a:pathLst>
            </a:custGeom>
            <a:solidFill>
              <a:srgbClr val="E7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3291" y="1191251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8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8" y="0"/>
                  </a:lnTo>
                  <a:lnTo>
                    <a:pt x="372858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1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0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0" y="0"/>
                  </a:lnTo>
                  <a:lnTo>
                    <a:pt x="376010" y="45826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6890" y="1384397"/>
              <a:ext cx="4537089" cy="28223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2589" y="1896621"/>
              <a:ext cx="3445242" cy="155897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02473" y="1351658"/>
            <a:ext cx="303847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71525" algn="l"/>
              </a:tabLst>
            </a:pPr>
            <a:r>
              <a:rPr sz="4000" b="1" spc="-5" dirty="0">
                <a:solidFill>
                  <a:srgbClr val="1A1A1A"/>
                </a:solidFill>
                <a:latin typeface="Arial"/>
                <a:cs typeface="Arial"/>
              </a:rPr>
              <a:t>Conversion </a:t>
            </a:r>
            <a:r>
              <a:rPr sz="4000" b="1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1A1A1A"/>
                </a:solidFill>
                <a:latin typeface="Arial"/>
                <a:cs typeface="Arial"/>
              </a:rPr>
              <a:t>of	</a:t>
            </a:r>
            <a:r>
              <a:rPr sz="4000" b="1" spc="-10" dirty="0">
                <a:solidFill>
                  <a:srgbClr val="1A1A1A"/>
                </a:solidFill>
                <a:latin typeface="Arial"/>
                <a:cs typeface="Arial"/>
              </a:rPr>
              <a:t>Sign </a:t>
            </a:r>
            <a:r>
              <a:rPr sz="4000" b="1" spc="-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1A1A1A"/>
                </a:solidFill>
                <a:latin typeface="Arial"/>
                <a:cs typeface="Arial"/>
              </a:rPr>
              <a:t>Language</a:t>
            </a:r>
            <a:r>
              <a:rPr sz="4000" b="1" spc="-10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1A1A1A"/>
                </a:solidFill>
                <a:latin typeface="Arial"/>
                <a:cs typeface="Arial"/>
              </a:rPr>
              <a:t>to </a:t>
            </a:r>
            <a:r>
              <a:rPr sz="4000" b="1" spc="-109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1A1A1A"/>
                </a:solidFill>
                <a:latin typeface="Arial"/>
                <a:cs typeface="Arial"/>
              </a:rPr>
              <a:t>Text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2473" y="4038806"/>
            <a:ext cx="1592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sz="16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Times New Roman"/>
                <a:cs typeface="Times New Roman"/>
              </a:rPr>
              <a:t>Speechless</a:t>
            </a:r>
            <a:r>
              <a:rPr sz="160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Times New Roman"/>
                <a:cs typeface="Times New Roman"/>
              </a:rPr>
              <a:t>and </a:t>
            </a:r>
            <a:r>
              <a:rPr sz="1600" spc="-3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Times New Roman"/>
                <a:cs typeface="Times New Roman"/>
              </a:rPr>
              <a:t>Deaf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45767"/>
            <a:ext cx="2997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</a:rPr>
              <a:t>Gesture </a:t>
            </a:r>
            <a:r>
              <a:rPr sz="3600" spc="-5" dirty="0">
                <a:solidFill>
                  <a:srgbClr val="FFFFFF"/>
                </a:solidFill>
              </a:rPr>
              <a:t> Classification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723" y="2771152"/>
            <a:ext cx="121920" cy="12065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6236" y="1958836"/>
            <a:ext cx="2521585" cy="2028825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20" y="2028404"/>
                </a:moveTo>
                <a:lnTo>
                  <a:pt x="0" y="2028404"/>
                </a:lnTo>
                <a:lnTo>
                  <a:pt x="0" y="360343"/>
                </a:lnTo>
                <a:lnTo>
                  <a:pt x="3289" y="311449"/>
                </a:lnTo>
                <a:lnTo>
                  <a:pt x="12870" y="264555"/>
                </a:lnTo>
                <a:lnTo>
                  <a:pt x="28315" y="220090"/>
                </a:lnTo>
                <a:lnTo>
                  <a:pt x="49194" y="178482"/>
                </a:lnTo>
                <a:lnTo>
                  <a:pt x="75077" y="140161"/>
                </a:lnTo>
                <a:lnTo>
                  <a:pt x="105537" y="105557"/>
                </a:lnTo>
                <a:lnTo>
                  <a:pt x="140140" y="75099"/>
                </a:lnTo>
                <a:lnTo>
                  <a:pt x="178462" y="49216"/>
                </a:lnTo>
                <a:lnTo>
                  <a:pt x="220069" y="28337"/>
                </a:lnTo>
                <a:lnTo>
                  <a:pt x="264536" y="12892"/>
                </a:lnTo>
                <a:lnTo>
                  <a:pt x="311430" y="3310"/>
                </a:lnTo>
                <a:lnTo>
                  <a:pt x="360323" y="21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2" y="1715447"/>
                </a:lnTo>
                <a:lnTo>
                  <a:pt x="2509203" y="1761600"/>
                </a:lnTo>
                <a:lnTo>
                  <a:pt x="2494123" y="1805981"/>
                </a:lnTo>
                <a:lnTo>
                  <a:pt x="2473412" y="1848026"/>
                </a:lnTo>
                <a:lnTo>
                  <a:pt x="2447301" y="1887179"/>
                </a:lnTo>
                <a:lnTo>
                  <a:pt x="2416020" y="1922881"/>
                </a:lnTo>
                <a:lnTo>
                  <a:pt x="2380319" y="1954160"/>
                </a:lnTo>
                <a:lnTo>
                  <a:pt x="2341166" y="1980271"/>
                </a:lnTo>
                <a:lnTo>
                  <a:pt x="2299120" y="2000983"/>
                </a:lnTo>
                <a:lnTo>
                  <a:pt x="2254740" y="2016063"/>
                </a:lnTo>
                <a:lnTo>
                  <a:pt x="2208587" y="2025281"/>
                </a:lnTo>
                <a:lnTo>
                  <a:pt x="2161220" y="2028404"/>
                </a:lnTo>
                <a:close/>
              </a:path>
            </a:pathLst>
          </a:custGeom>
          <a:solidFill>
            <a:srgbClr val="0D5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28827" y="2146095"/>
            <a:ext cx="1649730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Layer</a:t>
            </a:r>
            <a:r>
              <a:rPr sz="3000" b="1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spcBef>
                <a:spcPts val="1395"/>
              </a:spcBef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Classify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between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Similar </a:t>
            </a:r>
            <a:r>
              <a:rPr sz="1800" spc="-4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Symbols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2818" y="1958777"/>
            <a:ext cx="2515870" cy="2028825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2515719" y="2028562"/>
                </a:moveTo>
                <a:lnTo>
                  <a:pt x="360348" y="2028537"/>
                </a:lnTo>
                <a:lnTo>
                  <a:pt x="311449" y="2025248"/>
                </a:lnTo>
                <a:lnTo>
                  <a:pt x="264549" y="2015666"/>
                </a:lnTo>
                <a:lnTo>
                  <a:pt x="220080" y="2000221"/>
                </a:lnTo>
                <a:lnTo>
                  <a:pt x="178469" y="1979341"/>
                </a:lnTo>
                <a:lnTo>
                  <a:pt x="140145" y="1953457"/>
                </a:lnTo>
                <a:lnTo>
                  <a:pt x="105539" y="1922998"/>
                </a:lnTo>
                <a:lnTo>
                  <a:pt x="75079" y="1888391"/>
                </a:lnTo>
                <a:lnTo>
                  <a:pt x="49195" y="1850067"/>
                </a:lnTo>
                <a:lnTo>
                  <a:pt x="28315" y="1808456"/>
                </a:lnTo>
                <a:lnTo>
                  <a:pt x="12870" y="1763986"/>
                </a:lnTo>
                <a:lnTo>
                  <a:pt x="3288" y="1717087"/>
                </a:lnTo>
                <a:lnTo>
                  <a:pt x="0" y="1668189"/>
                </a:lnTo>
                <a:lnTo>
                  <a:pt x="0" y="0"/>
                </a:lnTo>
                <a:lnTo>
                  <a:pt x="2155369" y="0"/>
                </a:lnTo>
                <a:lnTo>
                  <a:pt x="2202736" y="3124"/>
                </a:lnTo>
                <a:lnTo>
                  <a:pt x="2248889" y="12345"/>
                </a:lnTo>
                <a:lnTo>
                  <a:pt x="2293269" y="27429"/>
                </a:lnTo>
                <a:lnTo>
                  <a:pt x="2335315" y="48145"/>
                </a:lnTo>
                <a:lnTo>
                  <a:pt x="2374468" y="74260"/>
                </a:lnTo>
                <a:lnTo>
                  <a:pt x="2410169" y="105544"/>
                </a:lnTo>
                <a:lnTo>
                  <a:pt x="2441451" y="141246"/>
                </a:lnTo>
                <a:lnTo>
                  <a:pt x="2467567" y="180401"/>
                </a:lnTo>
                <a:lnTo>
                  <a:pt x="2488284" y="222449"/>
                </a:lnTo>
                <a:lnTo>
                  <a:pt x="2503370" y="266830"/>
                </a:lnTo>
                <a:lnTo>
                  <a:pt x="2512593" y="312983"/>
                </a:lnTo>
                <a:lnTo>
                  <a:pt x="2515719" y="360348"/>
                </a:lnTo>
                <a:lnTo>
                  <a:pt x="2515719" y="2028562"/>
                </a:lnTo>
                <a:close/>
              </a:path>
            </a:pathLst>
          </a:custGeom>
          <a:solidFill>
            <a:srgbClr val="2F7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0423" y="2146095"/>
            <a:ext cx="1283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Roboto"/>
                <a:cs typeface="Roboto"/>
              </a:rPr>
              <a:t>Layer</a:t>
            </a:r>
            <a:r>
              <a:rPr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80432" y="2894963"/>
            <a:ext cx="1202690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Classify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between</a:t>
            </a:r>
            <a:r>
              <a:rPr sz="1800" spc="-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27 </a:t>
            </a:r>
            <a:r>
              <a:rPr sz="1800" spc="-4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Symbols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3970" y="2701319"/>
            <a:ext cx="731520" cy="543560"/>
            <a:chOff x="1913970" y="2701319"/>
            <a:chExt cx="731520" cy="543560"/>
          </a:xfrm>
        </p:grpSpPr>
        <p:sp>
          <p:nvSpPr>
            <p:cNvPr id="9" name="object 9"/>
            <p:cNvSpPr/>
            <p:nvPr/>
          </p:nvSpPr>
          <p:spPr>
            <a:xfrm>
              <a:off x="1917300" y="2701319"/>
              <a:ext cx="728345" cy="54356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7"/>
                  </a:moveTo>
                  <a:lnTo>
                    <a:pt x="310088" y="540601"/>
                  </a:lnTo>
                  <a:lnTo>
                    <a:pt x="258770" y="532041"/>
                  </a:lnTo>
                  <a:lnTo>
                    <a:pt x="210464" y="518288"/>
                  </a:lnTo>
                  <a:lnTo>
                    <a:pt x="165733" y="499764"/>
                  </a:lnTo>
                  <a:lnTo>
                    <a:pt x="125140" y="476887"/>
                  </a:lnTo>
                  <a:lnTo>
                    <a:pt x="89248" y="450078"/>
                  </a:lnTo>
                  <a:lnTo>
                    <a:pt x="58619" y="419758"/>
                  </a:lnTo>
                  <a:lnTo>
                    <a:pt x="33816" y="386347"/>
                  </a:lnTo>
                  <a:lnTo>
                    <a:pt x="15404" y="350266"/>
                  </a:lnTo>
                  <a:lnTo>
                    <a:pt x="3944" y="311934"/>
                  </a:lnTo>
                  <a:lnTo>
                    <a:pt x="0" y="271773"/>
                  </a:lnTo>
                  <a:lnTo>
                    <a:pt x="3944" y="231611"/>
                  </a:lnTo>
                  <a:lnTo>
                    <a:pt x="15404" y="193280"/>
                  </a:lnTo>
                  <a:lnTo>
                    <a:pt x="33816" y="157198"/>
                  </a:lnTo>
                  <a:lnTo>
                    <a:pt x="58619" y="123788"/>
                  </a:lnTo>
                  <a:lnTo>
                    <a:pt x="89248" y="93468"/>
                  </a:lnTo>
                  <a:lnTo>
                    <a:pt x="125140" y="66659"/>
                  </a:lnTo>
                  <a:lnTo>
                    <a:pt x="165733" y="43782"/>
                  </a:lnTo>
                  <a:lnTo>
                    <a:pt x="210464" y="25257"/>
                  </a:lnTo>
                  <a:lnTo>
                    <a:pt x="258770" y="11505"/>
                  </a:lnTo>
                  <a:lnTo>
                    <a:pt x="310088" y="2945"/>
                  </a:lnTo>
                  <a:lnTo>
                    <a:pt x="363856" y="0"/>
                  </a:lnTo>
                  <a:lnTo>
                    <a:pt x="417624" y="2945"/>
                  </a:lnTo>
                  <a:lnTo>
                    <a:pt x="468943" y="11505"/>
                  </a:lnTo>
                  <a:lnTo>
                    <a:pt x="517250" y="25257"/>
                  </a:lnTo>
                  <a:lnTo>
                    <a:pt x="561981" y="43782"/>
                  </a:lnTo>
                  <a:lnTo>
                    <a:pt x="602575" y="66659"/>
                  </a:lnTo>
                  <a:lnTo>
                    <a:pt x="638468" y="93468"/>
                  </a:lnTo>
                  <a:lnTo>
                    <a:pt x="669097" y="123788"/>
                  </a:lnTo>
                  <a:lnTo>
                    <a:pt x="693899" y="157198"/>
                  </a:lnTo>
                  <a:lnTo>
                    <a:pt x="712312" y="193280"/>
                  </a:lnTo>
                  <a:lnTo>
                    <a:pt x="723773" y="231611"/>
                  </a:lnTo>
                  <a:lnTo>
                    <a:pt x="727718" y="271773"/>
                  </a:lnTo>
                  <a:lnTo>
                    <a:pt x="723773" y="311934"/>
                  </a:lnTo>
                  <a:lnTo>
                    <a:pt x="712312" y="350266"/>
                  </a:lnTo>
                  <a:lnTo>
                    <a:pt x="693899" y="386347"/>
                  </a:lnTo>
                  <a:lnTo>
                    <a:pt x="669097" y="419758"/>
                  </a:lnTo>
                  <a:lnTo>
                    <a:pt x="638468" y="450078"/>
                  </a:lnTo>
                  <a:lnTo>
                    <a:pt x="602575" y="476887"/>
                  </a:lnTo>
                  <a:lnTo>
                    <a:pt x="561981" y="499764"/>
                  </a:lnTo>
                  <a:lnTo>
                    <a:pt x="517250" y="518288"/>
                  </a:lnTo>
                  <a:lnTo>
                    <a:pt x="468943" y="532041"/>
                  </a:lnTo>
                  <a:lnTo>
                    <a:pt x="417624" y="540601"/>
                  </a:lnTo>
                  <a:lnTo>
                    <a:pt x="363856" y="5435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3970" y="2887569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0" y="170823"/>
                  </a:moveTo>
                  <a:lnTo>
                    <a:pt x="437960" y="112748"/>
                  </a:lnTo>
                  <a:lnTo>
                    <a:pt x="0" y="112748"/>
                  </a:lnTo>
                  <a:lnTo>
                    <a:pt x="0" y="58048"/>
                  </a:lnTo>
                  <a:lnTo>
                    <a:pt x="437960" y="58048"/>
                  </a:lnTo>
                  <a:lnTo>
                    <a:pt x="437960" y="0"/>
                  </a:lnTo>
                  <a:lnTo>
                    <a:pt x="552367" y="85398"/>
                  </a:lnTo>
                  <a:lnTo>
                    <a:pt x="437960" y="170823"/>
                  </a:lnTo>
                  <a:close/>
                </a:path>
              </a:pathLst>
            </a:custGeom>
            <a:solidFill>
              <a:srgbClr val="0D5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55238" y="2644544"/>
            <a:ext cx="968375" cy="657225"/>
            <a:chOff x="5555238" y="2644544"/>
            <a:chExt cx="968375" cy="657225"/>
          </a:xfrm>
        </p:grpSpPr>
        <p:sp>
          <p:nvSpPr>
            <p:cNvPr id="12" name="object 12"/>
            <p:cNvSpPr/>
            <p:nvPr/>
          </p:nvSpPr>
          <p:spPr>
            <a:xfrm>
              <a:off x="5559638" y="2644544"/>
              <a:ext cx="963930" cy="657225"/>
            </a:xfrm>
            <a:custGeom>
              <a:avLst/>
              <a:gdLst/>
              <a:ahLst/>
              <a:cxnLst/>
              <a:rect l="l" t="t" r="r" b="b"/>
              <a:pathLst>
                <a:path w="963929" h="657225">
                  <a:moveTo>
                    <a:pt x="481949" y="657023"/>
                  </a:moveTo>
                  <a:lnTo>
                    <a:pt x="425743" y="654812"/>
                  </a:lnTo>
                  <a:lnTo>
                    <a:pt x="371442" y="648346"/>
                  </a:lnTo>
                  <a:lnTo>
                    <a:pt x="319406" y="637871"/>
                  </a:lnTo>
                  <a:lnTo>
                    <a:pt x="269998" y="623633"/>
                  </a:lnTo>
                  <a:lnTo>
                    <a:pt x="223581" y="605879"/>
                  </a:lnTo>
                  <a:lnTo>
                    <a:pt x="180513" y="584854"/>
                  </a:lnTo>
                  <a:lnTo>
                    <a:pt x="141159" y="560807"/>
                  </a:lnTo>
                  <a:lnTo>
                    <a:pt x="105877" y="533982"/>
                  </a:lnTo>
                  <a:lnTo>
                    <a:pt x="75032" y="504627"/>
                  </a:lnTo>
                  <a:lnTo>
                    <a:pt x="48984" y="472988"/>
                  </a:lnTo>
                  <a:lnTo>
                    <a:pt x="28095" y="439312"/>
                  </a:lnTo>
                  <a:lnTo>
                    <a:pt x="12727" y="403845"/>
                  </a:lnTo>
                  <a:lnTo>
                    <a:pt x="3241" y="366833"/>
                  </a:lnTo>
                  <a:lnTo>
                    <a:pt x="0" y="328523"/>
                  </a:lnTo>
                  <a:lnTo>
                    <a:pt x="3241" y="290208"/>
                  </a:lnTo>
                  <a:lnTo>
                    <a:pt x="12727" y="253192"/>
                  </a:lnTo>
                  <a:lnTo>
                    <a:pt x="28095" y="217721"/>
                  </a:lnTo>
                  <a:lnTo>
                    <a:pt x="48984" y="184042"/>
                  </a:lnTo>
                  <a:lnTo>
                    <a:pt x="75032" y="152400"/>
                  </a:lnTo>
                  <a:lnTo>
                    <a:pt x="105877" y="123043"/>
                  </a:lnTo>
                  <a:lnTo>
                    <a:pt x="141159" y="96217"/>
                  </a:lnTo>
                  <a:lnTo>
                    <a:pt x="180513" y="72168"/>
                  </a:lnTo>
                  <a:lnTo>
                    <a:pt x="223581" y="51143"/>
                  </a:lnTo>
                  <a:lnTo>
                    <a:pt x="269998" y="33388"/>
                  </a:lnTo>
                  <a:lnTo>
                    <a:pt x="319406" y="19150"/>
                  </a:lnTo>
                  <a:lnTo>
                    <a:pt x="371442" y="8675"/>
                  </a:lnTo>
                  <a:lnTo>
                    <a:pt x="425743" y="2209"/>
                  </a:lnTo>
                  <a:lnTo>
                    <a:pt x="481949" y="0"/>
                  </a:lnTo>
                  <a:lnTo>
                    <a:pt x="538149" y="2209"/>
                  </a:lnTo>
                  <a:lnTo>
                    <a:pt x="592446" y="8675"/>
                  </a:lnTo>
                  <a:lnTo>
                    <a:pt x="644478" y="19150"/>
                  </a:lnTo>
                  <a:lnTo>
                    <a:pt x="693882" y="33388"/>
                  </a:lnTo>
                  <a:lnTo>
                    <a:pt x="740298" y="51143"/>
                  </a:lnTo>
                  <a:lnTo>
                    <a:pt x="783363" y="72168"/>
                  </a:lnTo>
                  <a:lnTo>
                    <a:pt x="822717" y="96217"/>
                  </a:lnTo>
                  <a:lnTo>
                    <a:pt x="857996" y="123043"/>
                  </a:lnTo>
                  <a:lnTo>
                    <a:pt x="888840" y="152400"/>
                  </a:lnTo>
                  <a:lnTo>
                    <a:pt x="914888" y="184042"/>
                  </a:lnTo>
                  <a:lnTo>
                    <a:pt x="935776" y="217721"/>
                  </a:lnTo>
                  <a:lnTo>
                    <a:pt x="951144" y="253192"/>
                  </a:lnTo>
                  <a:lnTo>
                    <a:pt x="960631" y="290208"/>
                  </a:lnTo>
                  <a:lnTo>
                    <a:pt x="963873" y="328523"/>
                  </a:lnTo>
                  <a:lnTo>
                    <a:pt x="960631" y="366833"/>
                  </a:lnTo>
                  <a:lnTo>
                    <a:pt x="951144" y="403845"/>
                  </a:lnTo>
                  <a:lnTo>
                    <a:pt x="935776" y="439312"/>
                  </a:lnTo>
                  <a:lnTo>
                    <a:pt x="914888" y="472988"/>
                  </a:lnTo>
                  <a:lnTo>
                    <a:pt x="888840" y="504627"/>
                  </a:lnTo>
                  <a:lnTo>
                    <a:pt x="857996" y="533982"/>
                  </a:lnTo>
                  <a:lnTo>
                    <a:pt x="822717" y="560807"/>
                  </a:lnTo>
                  <a:lnTo>
                    <a:pt x="783363" y="584854"/>
                  </a:lnTo>
                  <a:lnTo>
                    <a:pt x="740298" y="605879"/>
                  </a:lnTo>
                  <a:lnTo>
                    <a:pt x="693882" y="623633"/>
                  </a:lnTo>
                  <a:lnTo>
                    <a:pt x="644478" y="637871"/>
                  </a:lnTo>
                  <a:lnTo>
                    <a:pt x="592446" y="648346"/>
                  </a:lnTo>
                  <a:lnTo>
                    <a:pt x="538149" y="654812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5238" y="2869669"/>
              <a:ext cx="732155" cy="20701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23" y="206498"/>
                  </a:moveTo>
                  <a:lnTo>
                    <a:pt x="593323" y="136298"/>
                  </a:lnTo>
                  <a:lnTo>
                    <a:pt x="0" y="136298"/>
                  </a:lnTo>
                  <a:lnTo>
                    <a:pt x="0" y="70198"/>
                  </a:lnTo>
                  <a:lnTo>
                    <a:pt x="593323" y="70198"/>
                  </a:lnTo>
                  <a:lnTo>
                    <a:pt x="593323" y="0"/>
                  </a:lnTo>
                  <a:lnTo>
                    <a:pt x="731623" y="103248"/>
                  </a:lnTo>
                  <a:lnTo>
                    <a:pt x="593323" y="206498"/>
                  </a:lnTo>
                  <a:close/>
                </a:path>
              </a:pathLst>
            </a:custGeom>
            <a:solidFill>
              <a:srgbClr val="0D5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69" y="1973399"/>
            <a:ext cx="1741350" cy="1741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97" y="1448977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</a:t>
            </a:r>
            <a:r>
              <a:rPr sz="20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Layer</a:t>
            </a:r>
            <a:r>
              <a:rPr sz="20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072" y="1863604"/>
            <a:ext cx="6962775" cy="181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64135" indent="-34290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367030" algn="l"/>
                <a:tab pos="367665" algn="l"/>
              </a:tabLst>
            </a:pPr>
            <a:r>
              <a:rPr sz="1800" spc="-5" dirty="0">
                <a:latin typeface="Times New Roman"/>
                <a:cs typeface="Times New Roman"/>
              </a:rPr>
              <a:t>Apply </a:t>
            </a:r>
            <a:r>
              <a:rPr sz="1800" dirty="0">
                <a:latin typeface="Times New Roman"/>
                <a:cs typeface="Times New Roman"/>
              </a:rPr>
              <a:t>gaussian blur filter </a:t>
            </a:r>
            <a:r>
              <a:rPr sz="1800" spc="-5" dirty="0">
                <a:latin typeface="Times New Roman"/>
                <a:cs typeface="Times New Roman"/>
              </a:rPr>
              <a:t>and threshold to the </a:t>
            </a:r>
            <a:r>
              <a:rPr sz="1800" dirty="0">
                <a:latin typeface="Times New Roman"/>
                <a:cs typeface="Times New Roman"/>
              </a:rPr>
              <a:t>frame </a:t>
            </a:r>
            <a:r>
              <a:rPr sz="1800" spc="-5" dirty="0">
                <a:latin typeface="Times New Roman"/>
                <a:cs typeface="Times New Roman"/>
              </a:rPr>
              <a:t>taken with </a:t>
            </a:r>
            <a:r>
              <a:rPr sz="1800" dirty="0">
                <a:latin typeface="Times New Roman"/>
                <a:cs typeface="Times New Roman"/>
              </a:rPr>
              <a:t>opencv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get</a:t>
            </a:r>
            <a:r>
              <a:rPr sz="1800" spc="-5" dirty="0">
                <a:latin typeface="Times New Roman"/>
                <a:cs typeface="Times New Roman"/>
              </a:rPr>
              <a:t> the </a:t>
            </a:r>
            <a:r>
              <a:rPr sz="1800" dirty="0">
                <a:latin typeface="Times New Roman"/>
                <a:cs typeface="Times New Roman"/>
              </a:rPr>
              <a:t>processed</a:t>
            </a:r>
            <a:r>
              <a:rPr sz="1800" spc="-5" dirty="0">
                <a:latin typeface="Times New Roman"/>
                <a:cs typeface="Times New Roman"/>
              </a:rPr>
              <a:t> image after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5" dirty="0">
                <a:latin typeface="Times New Roman"/>
                <a:cs typeface="Times New Roman"/>
              </a:rPr>
              <a:t> extraction.</a:t>
            </a:r>
            <a:endParaRPr sz="1800">
              <a:latin typeface="Times New Roman"/>
              <a:cs typeface="Times New Roman"/>
            </a:endParaRPr>
          </a:p>
          <a:p>
            <a:pPr marL="368300" marR="5080" indent="-355600">
              <a:lnSpc>
                <a:spcPct val="107600"/>
              </a:lnSpc>
              <a:buAutoNum type="arabicPeriod"/>
              <a:tabLst>
                <a:tab pos="367665" algn="l"/>
                <a:tab pos="3683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image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passed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CNN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if 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letter is </a:t>
            </a:r>
            <a:r>
              <a:rPr sz="1800" dirty="0">
                <a:latin typeface="Times New Roman"/>
                <a:cs typeface="Times New Roman"/>
              </a:rPr>
              <a:t>detected for </a:t>
            </a:r>
            <a:r>
              <a:rPr sz="1800" spc="-5" dirty="0">
                <a:latin typeface="Times New Roman"/>
                <a:cs typeface="Times New Roman"/>
              </a:rPr>
              <a:t>more than </a:t>
            </a:r>
            <a:r>
              <a:rPr sz="1800" dirty="0">
                <a:latin typeface="Times New Roman"/>
                <a:cs typeface="Times New Roman"/>
              </a:rPr>
              <a:t>50 frames </a:t>
            </a:r>
            <a:r>
              <a:rPr sz="1800" spc="-5" dirty="0">
                <a:latin typeface="Times New Roman"/>
                <a:cs typeface="Times New Roman"/>
              </a:rPr>
              <a:t>then the letter is </a:t>
            </a:r>
            <a:r>
              <a:rPr sz="1800" dirty="0">
                <a:latin typeface="Times New Roman"/>
                <a:cs typeface="Times New Roman"/>
              </a:rPr>
              <a:t>printed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taken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into consideration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forming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word.</a:t>
            </a:r>
            <a:endParaRPr sz="1800">
              <a:latin typeface="Times New Roman"/>
              <a:cs typeface="Times New Roman"/>
            </a:endParaRPr>
          </a:p>
          <a:p>
            <a:pPr marL="368300" indent="-34353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367665" algn="l"/>
                <a:tab pos="368300" algn="l"/>
              </a:tabLst>
            </a:pPr>
            <a:r>
              <a:rPr sz="1800" spc="-5" dirty="0">
                <a:latin typeface="Times New Roman"/>
                <a:cs typeface="Times New Roman"/>
              </a:rPr>
              <a:t>Space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5" dirty="0">
                <a:latin typeface="Times New Roman"/>
                <a:cs typeface="Times New Roman"/>
              </a:rPr>
              <a:t> 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considered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5" dirty="0">
                <a:latin typeface="Times New Roman"/>
                <a:cs typeface="Times New Roman"/>
              </a:rPr>
              <a:t>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blank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723" y="1368176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</a:t>
            </a:r>
            <a:r>
              <a:rPr sz="20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Layer</a:t>
            </a:r>
            <a:r>
              <a:rPr sz="20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036" y="1863604"/>
            <a:ext cx="760920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 marR="603885" indent="-391160">
              <a:lnSpc>
                <a:spcPct val="107600"/>
              </a:lnSpc>
              <a:spcBef>
                <a:spcPts val="100"/>
              </a:spcBef>
              <a:buFont typeface="Microsoft Sans Serif"/>
              <a:buChar char="●"/>
              <a:tabLst>
                <a:tab pos="403225" algn="l"/>
                <a:tab pos="40386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detect various </a:t>
            </a:r>
            <a:r>
              <a:rPr sz="1800" spc="-5" dirty="0">
                <a:latin typeface="Times New Roman"/>
                <a:cs typeface="Times New Roman"/>
              </a:rPr>
              <a:t>sets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symbols which show similar </a:t>
            </a:r>
            <a:r>
              <a:rPr sz="1800" dirty="0">
                <a:latin typeface="Times New Roman"/>
                <a:cs typeface="Times New Roman"/>
              </a:rPr>
              <a:t>results on getting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 marL="403225" indent="-39116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403225" algn="l"/>
                <a:tab pos="403860" algn="l"/>
              </a:tabLst>
            </a:pP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classify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5" dirty="0">
                <a:latin typeface="Times New Roman"/>
                <a:cs typeface="Times New Roman"/>
              </a:rPr>
              <a:t> those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sets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5" dirty="0">
                <a:latin typeface="Times New Roman"/>
                <a:cs typeface="Times New Roman"/>
              </a:rPr>
              <a:t> classifiers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those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sets </a:t>
            </a:r>
            <a:r>
              <a:rPr sz="1800" dirty="0">
                <a:latin typeface="Times New Roman"/>
                <a:cs typeface="Times New Roman"/>
              </a:rPr>
              <a:t>only.</a:t>
            </a:r>
            <a:endParaRPr sz="1800">
              <a:latin typeface="Times New Roman"/>
              <a:cs typeface="Times New Roman"/>
            </a:endParaRPr>
          </a:p>
          <a:p>
            <a:pPr marL="403225" indent="-391160">
              <a:lnSpc>
                <a:spcPct val="100000"/>
              </a:lnSpc>
              <a:buFont typeface="Microsoft Sans Serif"/>
              <a:buChar char="●"/>
              <a:tabLst>
                <a:tab pos="403225" algn="l"/>
                <a:tab pos="403860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-5" dirty="0">
                <a:latin typeface="Times New Roman"/>
                <a:cs typeface="Times New Roman"/>
              </a:rPr>
              <a:t> testing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found</a:t>
            </a:r>
            <a:r>
              <a:rPr sz="1800" spc="-5" dirty="0">
                <a:latin typeface="Times New Roman"/>
                <a:cs typeface="Times New Roman"/>
              </a:rPr>
              <a:t> 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5" dirty="0">
                <a:latin typeface="Times New Roman"/>
                <a:cs typeface="Times New Roman"/>
              </a:rPr>
              <a:t> symbols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5" dirty="0">
                <a:latin typeface="Times New Roman"/>
                <a:cs typeface="Times New Roman"/>
              </a:rPr>
              <a:t> showing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properly</a:t>
            </a:r>
            <a:r>
              <a:rPr sz="1800" spc="-5" dirty="0">
                <a:latin typeface="Times New Roman"/>
                <a:cs typeface="Times New Roman"/>
              </a:rPr>
              <a:t> and</a:t>
            </a:r>
            <a:endParaRPr sz="1800">
              <a:latin typeface="Times New Roman"/>
              <a:cs typeface="Times New Roman"/>
            </a:endParaRPr>
          </a:p>
          <a:p>
            <a:pPr marL="40322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Times New Roman"/>
                <a:cs typeface="Times New Roman"/>
              </a:rPr>
              <a:t>were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also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121" y="3358920"/>
            <a:ext cx="102235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718" y="3358920"/>
            <a:ext cx="136271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39743"/>
            <a:ext cx="5674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Convolutional</a:t>
            </a:r>
            <a:r>
              <a:rPr spc="-45" dirty="0"/>
              <a:t> </a:t>
            </a:r>
            <a:r>
              <a:rPr spc="-5" dirty="0"/>
              <a:t>Neural</a:t>
            </a:r>
            <a:r>
              <a:rPr spc="-4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786" y="1412705"/>
            <a:ext cx="4521200" cy="226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 marR="250190" indent="-391160">
              <a:lnSpc>
                <a:spcPct val="114599"/>
              </a:lnSpc>
              <a:spcBef>
                <a:spcPts val="100"/>
              </a:spcBef>
              <a:buFont typeface="Microsoft Sans Serif"/>
              <a:buChar char="●"/>
              <a:tabLst>
                <a:tab pos="403225" algn="l"/>
                <a:tab pos="403860" algn="l"/>
              </a:tabLst>
            </a:pP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CNNs consist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multiple convolutional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layers each layer containing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numerous </a:t>
            </a:r>
            <a:r>
              <a:rPr sz="18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“filters”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which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perform</a:t>
            </a:r>
            <a:r>
              <a:rPr sz="180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feature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extraction.</a:t>
            </a:r>
            <a:endParaRPr sz="1800">
              <a:latin typeface="Times New Roman"/>
              <a:cs typeface="Times New Roman"/>
            </a:endParaRPr>
          </a:p>
          <a:p>
            <a:pPr marL="403225" marR="5080" indent="-391160">
              <a:lnSpc>
                <a:spcPct val="114599"/>
              </a:lnSpc>
              <a:buFont typeface="Microsoft Sans Serif"/>
              <a:buChar char="●"/>
              <a:tabLst>
                <a:tab pos="403225" algn="l"/>
                <a:tab pos="403860" algn="l"/>
              </a:tabLst>
            </a:pP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Initially 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these “filters” are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random 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by </a:t>
            </a:r>
            <a:r>
              <a:rPr sz="18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training,</a:t>
            </a:r>
            <a:r>
              <a:rPr sz="180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feature</a:t>
            </a:r>
            <a:r>
              <a:rPr sz="18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extraction</a:t>
            </a:r>
            <a:r>
              <a:rPr sz="18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gets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better</a:t>
            </a:r>
            <a:r>
              <a:rPr sz="1800" spc="4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by </a:t>
            </a:r>
            <a:r>
              <a:rPr sz="1800" spc="-43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better.</a:t>
            </a:r>
            <a:endParaRPr sz="1800">
              <a:latin typeface="Times New Roman"/>
              <a:cs typeface="Times New Roman"/>
            </a:endParaRPr>
          </a:p>
          <a:p>
            <a:pPr marL="403225" indent="-391160">
              <a:lnSpc>
                <a:spcPct val="100000"/>
              </a:lnSpc>
              <a:spcBef>
                <a:spcPts val="630"/>
              </a:spcBef>
              <a:buFont typeface="Microsoft Sans Serif"/>
              <a:buChar char="●"/>
              <a:tabLst>
                <a:tab pos="403225" algn="l"/>
                <a:tab pos="403860" algn="l"/>
              </a:tabLst>
            </a:pP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It’s</a:t>
            </a:r>
            <a:r>
              <a:rPr sz="18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primarily</a:t>
            </a:r>
            <a:r>
              <a:rPr sz="180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used</a:t>
            </a:r>
            <a:r>
              <a:rPr sz="18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image</a:t>
            </a:r>
            <a:r>
              <a:rPr sz="18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classification.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3312" y="1607471"/>
            <a:ext cx="2247209" cy="29848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45767"/>
            <a:ext cx="5584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</a:rPr>
              <a:t>Our</a:t>
            </a:r>
            <a:r>
              <a:rPr sz="3600" spc="-4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CNN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Classifier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Model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298" y="628648"/>
            <a:ext cx="7376834" cy="45148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297142"/>
            <a:ext cx="5467985" cy="11271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10" dirty="0">
                <a:solidFill>
                  <a:srgbClr val="FFFFFF"/>
                </a:solidFill>
              </a:rPr>
              <a:t>Finger</a:t>
            </a:r>
            <a:r>
              <a:rPr sz="3600" spc="-5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Spelling</a:t>
            </a:r>
            <a:r>
              <a:rPr sz="3600" spc="-5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Sentence </a:t>
            </a:r>
            <a:r>
              <a:rPr sz="3600" spc="-98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Formation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0" y="637918"/>
            <a:ext cx="2836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973" y="1311384"/>
            <a:ext cx="8149590" cy="360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57200" algn="just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481965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letter </a:t>
            </a:r>
            <a:r>
              <a:rPr sz="1800" dirty="0">
                <a:latin typeface="Times New Roman"/>
                <a:cs typeface="Times New Roman"/>
              </a:rPr>
              <a:t>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no other </a:t>
            </a:r>
            <a:r>
              <a:rPr sz="1800" spc="-5" dirty="0">
                <a:latin typeface="Times New Roman"/>
                <a:cs typeface="Times New Roman"/>
              </a:rPr>
              <a:t>letter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close to it </a:t>
            </a:r>
            <a:r>
              <a:rPr sz="1800" dirty="0">
                <a:latin typeface="Times New Roman"/>
                <a:cs typeface="Times New Roman"/>
              </a:rPr>
              <a:t>by a </a:t>
            </a:r>
            <a:r>
              <a:rPr sz="1800" spc="-5" dirty="0">
                <a:latin typeface="Times New Roman"/>
                <a:cs typeface="Times New Roman"/>
              </a:rPr>
              <a:t>threshold we </a:t>
            </a:r>
            <a:r>
              <a:rPr sz="1800" dirty="0">
                <a:latin typeface="Times New Roman"/>
                <a:cs typeface="Times New Roman"/>
              </a:rPr>
              <a:t>print </a:t>
            </a:r>
            <a:r>
              <a:rPr sz="1800" spc="-5" dirty="0">
                <a:latin typeface="Times New Roman"/>
                <a:cs typeface="Times New Roman"/>
              </a:rPr>
              <a:t>the letter and add it to the current string(In </a:t>
            </a:r>
            <a:r>
              <a:rPr sz="1800" dirty="0">
                <a:latin typeface="Times New Roman"/>
                <a:cs typeface="Times New Roman"/>
              </a:rPr>
              <a:t>our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kept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50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difference </a:t>
            </a:r>
            <a:r>
              <a:rPr sz="1800" spc="-5" dirty="0">
                <a:latin typeface="Times New Roman"/>
                <a:cs typeface="Times New Roman"/>
              </a:rPr>
              <a:t>threshold as </a:t>
            </a:r>
            <a:r>
              <a:rPr sz="1800" dirty="0">
                <a:latin typeface="Times New Roman"/>
                <a:cs typeface="Times New Roman"/>
              </a:rPr>
              <a:t>20).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424815" marR="601345" indent="-400050">
              <a:lnSpc>
                <a:spcPct val="107600"/>
              </a:lnSpc>
              <a:buAutoNum type="arabicPeriod"/>
              <a:tabLst>
                <a:tab pos="424180" algn="l"/>
                <a:tab pos="424815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clear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current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dictionary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count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</a:t>
            </a:r>
            <a:r>
              <a:rPr sz="1800" spc="-5" dirty="0">
                <a:latin typeface="Times New Roman"/>
                <a:cs typeface="Times New Roman"/>
              </a:rPr>
              <a:t> symbol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avoid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probability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wrong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letter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getting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424815" marR="1234440" indent="-412115">
              <a:lnSpc>
                <a:spcPct val="107600"/>
              </a:lnSpc>
              <a:buAutoNum type="arabicPeriod"/>
              <a:tabLst>
                <a:tab pos="424180" algn="l"/>
                <a:tab pos="424815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blank(plain background) 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5" dirty="0">
                <a:latin typeface="Times New Roman"/>
                <a:cs typeface="Times New Roman"/>
              </a:rPr>
              <a:t>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current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buffer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empty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spaces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424815" marR="1579880" indent="-400050">
              <a:lnSpc>
                <a:spcPct val="107600"/>
              </a:lnSpc>
              <a:buAutoNum type="arabicPeriod"/>
              <a:tabLst>
                <a:tab pos="424180" algn="l"/>
                <a:tab pos="424815" algn="l"/>
              </a:tabLst>
            </a:pPr>
            <a:r>
              <a:rPr sz="1800" dirty="0">
                <a:latin typeface="Times New Roman"/>
                <a:cs typeface="Times New Roman"/>
              </a:rPr>
              <a:t>In other </a:t>
            </a:r>
            <a:r>
              <a:rPr sz="1800" spc="-5" dirty="0">
                <a:latin typeface="Times New Roman"/>
                <a:cs typeface="Times New Roman"/>
              </a:rPr>
              <a:t>case it </a:t>
            </a:r>
            <a:r>
              <a:rPr sz="1800" dirty="0">
                <a:latin typeface="Times New Roman"/>
                <a:cs typeface="Times New Roman"/>
              </a:rPr>
              <a:t>predicts </a:t>
            </a:r>
            <a:r>
              <a:rPr sz="1800" spc="-5" dirty="0">
                <a:latin typeface="Times New Roman"/>
                <a:cs typeface="Times New Roman"/>
              </a:rPr>
              <a:t>the end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 </a:t>
            </a:r>
            <a:r>
              <a:rPr sz="1800" dirty="0">
                <a:latin typeface="Times New Roman"/>
                <a:cs typeface="Times New Roman"/>
              </a:rPr>
              <a:t>by printing a </a:t>
            </a:r>
            <a:r>
              <a:rPr sz="1800" spc="-5" dirty="0">
                <a:latin typeface="Times New Roman"/>
                <a:cs typeface="Times New Roman"/>
              </a:rPr>
              <a:t>space and 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current</a:t>
            </a:r>
            <a:r>
              <a:rPr sz="1800" dirty="0">
                <a:latin typeface="Times New Roman"/>
                <a:cs typeface="Times New Roman"/>
              </a:rPr>
              <a:t> gets</a:t>
            </a:r>
            <a:r>
              <a:rPr sz="1800" spc="-5" dirty="0">
                <a:latin typeface="Times New Roman"/>
                <a:cs typeface="Times New Roman"/>
              </a:rPr>
              <a:t> appended 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sentence </a:t>
            </a:r>
            <a:r>
              <a:rPr sz="1800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603642"/>
            <a:ext cx="3559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Autocorrect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feature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072" y="1660503"/>
            <a:ext cx="7523480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6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 python </a:t>
            </a:r>
            <a:r>
              <a:rPr sz="1800" spc="-5" dirty="0">
                <a:latin typeface="Times New Roman"/>
                <a:cs typeface="Times New Roman"/>
              </a:rPr>
              <a:t>library </a:t>
            </a:r>
            <a:r>
              <a:rPr sz="1800" b="1" spc="-5" dirty="0">
                <a:latin typeface="Times New Roman"/>
                <a:cs typeface="Times New Roman"/>
              </a:rPr>
              <a:t>Hunspell_suggest</a:t>
            </a:r>
            <a:r>
              <a:rPr sz="1800" b="1" spc="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to suggest correct alternatives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each </a:t>
            </a:r>
            <a:r>
              <a:rPr sz="1800" dirty="0">
                <a:latin typeface="Times New Roman"/>
                <a:cs typeface="Times New Roman"/>
              </a:rPr>
              <a:t>(incorrect) </a:t>
            </a:r>
            <a:r>
              <a:rPr sz="1800" spc="-5" dirty="0">
                <a:latin typeface="Times New Roman"/>
                <a:cs typeface="Times New Roman"/>
              </a:rPr>
              <a:t>input word and we </a:t>
            </a:r>
            <a:r>
              <a:rPr sz="1800" dirty="0">
                <a:latin typeface="Times New Roman"/>
                <a:cs typeface="Times New Roman"/>
              </a:rPr>
              <a:t>display a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words matching the current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 in which the </a:t>
            </a:r>
            <a:r>
              <a:rPr sz="180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can select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word to append it to the current sentence.This </a:t>
            </a:r>
            <a:r>
              <a:rPr sz="1800" dirty="0">
                <a:latin typeface="Times New Roman"/>
                <a:cs typeface="Times New Roman"/>
              </a:rPr>
              <a:t> helps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 reducing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mistakes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committed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spellings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assists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 predicting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4571988" cy="51434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89" y="5143488"/>
                  </a:moveTo>
                  <a:lnTo>
                    <a:pt x="0" y="5143488"/>
                  </a:lnTo>
                  <a:lnTo>
                    <a:pt x="0" y="0"/>
                  </a:lnTo>
                  <a:lnTo>
                    <a:pt x="4568689" y="0"/>
                  </a:lnTo>
                  <a:lnTo>
                    <a:pt x="4568689" y="5143488"/>
                  </a:lnTo>
                  <a:close/>
                </a:path>
              </a:pathLst>
            </a:custGeom>
            <a:solidFill>
              <a:srgbClr val="178C7B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8" y="1191258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5" y="45820"/>
                  </a:moveTo>
                  <a:lnTo>
                    <a:pt x="0" y="45820"/>
                  </a:lnTo>
                  <a:lnTo>
                    <a:pt x="0" y="0"/>
                  </a:lnTo>
                  <a:lnTo>
                    <a:pt x="745755" y="0"/>
                  </a:lnTo>
                  <a:lnTo>
                    <a:pt x="745755" y="458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27536"/>
            <a:ext cx="31159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FFFF"/>
                </a:solidFill>
              </a:rPr>
              <a:t>Abstract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5362742" y="584205"/>
            <a:ext cx="3275329" cy="261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aims to create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train </a:t>
            </a:r>
            <a:r>
              <a:rPr sz="2000" dirty="0">
                <a:latin typeface="Times New Roman"/>
                <a:cs typeface="Times New Roman"/>
              </a:rPr>
              <a:t> a </a:t>
            </a:r>
            <a:r>
              <a:rPr sz="2000" spc="-5" dirty="0">
                <a:latin typeface="Times New Roman"/>
                <a:cs typeface="Times New Roman"/>
              </a:rPr>
              <a:t>model which when shown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video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American Sign Language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shows the </a:t>
            </a:r>
            <a:r>
              <a:rPr sz="2000" dirty="0">
                <a:latin typeface="Times New Roman"/>
                <a:cs typeface="Times New Roman"/>
              </a:rPr>
              <a:t>output for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 particular </a:t>
            </a:r>
            <a:r>
              <a:rPr sz="2000" spc="-5" dirty="0">
                <a:latin typeface="Times New Roman"/>
                <a:cs typeface="Times New Roman"/>
              </a:rPr>
              <a:t>sign in text </a:t>
            </a:r>
            <a:r>
              <a:rPr sz="2000" dirty="0">
                <a:latin typeface="Times New Roman"/>
                <a:cs typeface="Times New Roman"/>
              </a:rPr>
              <a:t>format 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26493"/>
            <a:ext cx="3261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Challenges</a:t>
            </a:r>
            <a:r>
              <a:rPr spc="-90" dirty="0"/>
              <a:t> </a:t>
            </a:r>
            <a:r>
              <a:rPr spc="-5" dirty="0"/>
              <a:t>Faced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738" y="204481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S PGothic"/>
                <a:cs typeface="MS PGothic"/>
              </a:rPr>
              <a:t>➢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738" y="1376032"/>
            <a:ext cx="7368540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14599"/>
              </a:lnSpc>
              <a:spcBef>
                <a:spcPts val="100"/>
              </a:spcBef>
              <a:buFont typeface="MS PGothic"/>
              <a:buChar char="➢"/>
              <a:tabLst>
                <a:tab pos="583565" algn="l"/>
                <a:tab pos="5842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couldn’t </a:t>
            </a:r>
            <a:r>
              <a:rPr sz="1800" dirty="0">
                <a:latin typeface="Times New Roman"/>
                <a:cs typeface="Times New Roman"/>
              </a:rPr>
              <a:t>find a dataset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raw </a:t>
            </a:r>
            <a:r>
              <a:rPr sz="1800" spc="-5" dirty="0">
                <a:latin typeface="Times New Roman"/>
                <a:cs typeface="Times New Roman"/>
              </a:rPr>
              <a:t>images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all the asl characters so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 own dataset.</a:t>
            </a:r>
            <a:endParaRPr sz="1800">
              <a:latin typeface="Times New Roman"/>
              <a:cs typeface="Times New Roman"/>
            </a:endParaRPr>
          </a:p>
          <a:p>
            <a:pPr marL="584200" marR="139700" indent="445134">
              <a:lnSpc>
                <a:spcPct val="114599"/>
              </a:lnSpc>
            </a:pPr>
            <a:r>
              <a:rPr sz="1800" spc="-5" dirty="0">
                <a:latin typeface="Times New Roman"/>
                <a:cs typeface="Times New Roman"/>
              </a:rPr>
              <a:t>Second issue was to select </a:t>
            </a:r>
            <a:r>
              <a:rPr sz="1800" dirty="0">
                <a:latin typeface="Times New Roman"/>
                <a:cs typeface="Times New Roman"/>
              </a:rPr>
              <a:t>a filter for feature </a:t>
            </a:r>
            <a:r>
              <a:rPr sz="1800" spc="-5" dirty="0">
                <a:latin typeface="Times New Roman"/>
                <a:cs typeface="Times New Roman"/>
              </a:rPr>
              <a:t>extraction. We tried </a:t>
            </a:r>
            <a:r>
              <a:rPr sz="1800" dirty="0">
                <a:latin typeface="Times New Roman"/>
                <a:cs typeface="Times New Roman"/>
              </a:rPr>
              <a:t> various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filter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including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binary</a:t>
            </a:r>
            <a:r>
              <a:rPr sz="1800" spc="-5" dirty="0">
                <a:latin typeface="Times New Roman"/>
                <a:cs typeface="Times New Roman"/>
              </a:rPr>
              <a:t> threshold,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canny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edge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detection,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gaussian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blur</a:t>
            </a:r>
            <a:r>
              <a:rPr sz="1800" spc="-5" dirty="0">
                <a:latin typeface="Times New Roman"/>
                <a:cs typeface="Times New Roman"/>
              </a:rPr>
              <a:t> etc.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,of</a:t>
            </a:r>
            <a:r>
              <a:rPr sz="1800" spc="-5" dirty="0">
                <a:latin typeface="Times New Roman"/>
                <a:cs typeface="Times New Roman"/>
              </a:rPr>
              <a:t> which </a:t>
            </a:r>
            <a:r>
              <a:rPr sz="1800" dirty="0">
                <a:latin typeface="Times New Roman"/>
                <a:cs typeface="Times New Roman"/>
              </a:rPr>
              <a:t>gaussian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blur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filter </a:t>
            </a:r>
            <a:r>
              <a:rPr sz="1800" spc="-5" dirty="0">
                <a:latin typeface="Times New Roman"/>
                <a:cs typeface="Times New Roman"/>
              </a:rPr>
              <a:t>was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better results.</a:t>
            </a:r>
            <a:endParaRPr sz="1800">
              <a:latin typeface="Times New Roman"/>
              <a:cs typeface="Times New Roman"/>
            </a:endParaRPr>
          </a:p>
          <a:p>
            <a:pPr marL="584200" marR="9525" indent="-571500" algn="just">
              <a:lnSpc>
                <a:spcPct val="114599"/>
              </a:lnSpc>
              <a:buFont typeface="MS PGothic"/>
              <a:buChar char="➢"/>
              <a:tabLst>
                <a:tab pos="584200" algn="l"/>
              </a:tabLst>
            </a:pPr>
            <a:r>
              <a:rPr sz="1800" dirty="0">
                <a:latin typeface="Times New Roman"/>
                <a:cs typeface="Times New Roman"/>
              </a:rPr>
              <a:t>Issues </a:t>
            </a:r>
            <a:r>
              <a:rPr sz="1800" spc="-5" dirty="0">
                <a:latin typeface="Times New Roman"/>
                <a:cs typeface="Times New Roman"/>
              </a:rPr>
              <a:t>were </a:t>
            </a:r>
            <a:r>
              <a:rPr sz="1800" dirty="0">
                <a:latin typeface="Times New Roman"/>
                <a:cs typeface="Times New Roman"/>
              </a:rPr>
              <a:t>faced relating </a:t>
            </a:r>
            <a:r>
              <a:rPr sz="1800" spc="-5" dirty="0">
                <a:latin typeface="Times New Roman"/>
                <a:cs typeface="Times New Roman"/>
              </a:rPr>
              <a:t>to the accuracy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model we trained in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earlier</a:t>
            </a:r>
            <a:r>
              <a:rPr sz="1800" dirty="0">
                <a:latin typeface="Times New Roman"/>
                <a:cs typeface="Times New Roman"/>
              </a:rPr>
              <a:t> phases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eventually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improved</a:t>
            </a:r>
            <a:r>
              <a:rPr sz="1800" dirty="0">
                <a:latin typeface="Times New Roman"/>
                <a:cs typeface="Times New Roman"/>
              </a:rPr>
              <a:t> 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increasing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input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image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size and also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improving the </a:t>
            </a:r>
            <a:r>
              <a:rPr sz="1800" dirty="0">
                <a:latin typeface="Times New Roman"/>
                <a:cs typeface="Times New Roman"/>
              </a:rPr>
              <a:t>dataset.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58017"/>
            <a:ext cx="4458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Limitations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our</a:t>
            </a:r>
            <a:r>
              <a:rPr spc="-4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723" y="2082227"/>
            <a:ext cx="610679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 indent="-40894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421005" algn="l"/>
                <a:tab pos="42164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works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lighting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conditions.</a:t>
            </a:r>
            <a:endParaRPr sz="2000">
              <a:latin typeface="Times New Roman"/>
              <a:cs typeface="Times New Roman"/>
            </a:endParaRPr>
          </a:p>
          <a:p>
            <a:pPr marL="421005" marR="5080" indent="-408940">
              <a:lnSpc>
                <a:spcPct val="165600"/>
              </a:lnSpc>
              <a:spcBef>
                <a:spcPts val="1350"/>
              </a:spcBef>
              <a:buFont typeface="Microsoft Sans Serif"/>
              <a:buChar char="●"/>
              <a:tabLst>
                <a:tab pos="421005" algn="l"/>
                <a:tab pos="421640" algn="l"/>
              </a:tabLst>
            </a:pPr>
            <a:r>
              <a:rPr sz="2000" spc="-5" dirty="0">
                <a:latin typeface="Times New Roman"/>
                <a:cs typeface="Times New Roman"/>
              </a:rPr>
              <a:t>Plain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background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detect</a:t>
            </a:r>
            <a:r>
              <a:rPr sz="2000" spc="-5" dirty="0">
                <a:latin typeface="Times New Roman"/>
                <a:cs typeface="Times New Roman"/>
              </a:rPr>
              <a:t> with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accuracy.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2" y="1358017"/>
            <a:ext cx="216932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</a:t>
            </a:r>
            <a:r>
              <a:rPr lang="en-US" spc="-5" dirty="0"/>
              <a:t>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390525">
              <a:lnSpc>
                <a:spcPct val="114599"/>
              </a:lnSpc>
              <a:spcBef>
                <a:spcPts val="100"/>
              </a:spcBef>
            </a:pPr>
            <a:r>
              <a:rPr dirty="0"/>
              <a:t>In</a:t>
            </a:r>
            <a:r>
              <a:rPr spc="-10" dirty="0"/>
              <a:t> </a:t>
            </a:r>
            <a:r>
              <a:rPr spc="-5" dirty="0"/>
              <a:t>this</a:t>
            </a:r>
            <a:r>
              <a:rPr spc="-10" dirty="0"/>
              <a:t> </a:t>
            </a:r>
            <a:r>
              <a:rPr dirty="0"/>
              <a:t>report,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functional</a:t>
            </a:r>
            <a:r>
              <a:rPr spc="-10" dirty="0"/>
              <a:t> </a:t>
            </a:r>
            <a:r>
              <a:rPr dirty="0"/>
              <a:t>real</a:t>
            </a:r>
            <a:r>
              <a:rPr spc="-5" dirty="0"/>
              <a:t> time</a:t>
            </a:r>
            <a:r>
              <a:rPr spc="-15" dirty="0"/>
              <a:t> </a:t>
            </a:r>
            <a:r>
              <a:rPr dirty="0"/>
              <a:t>vision</a:t>
            </a:r>
            <a:r>
              <a:rPr spc="-5" dirty="0"/>
              <a:t> </a:t>
            </a:r>
            <a:r>
              <a:rPr dirty="0"/>
              <a:t>based</a:t>
            </a:r>
            <a:r>
              <a:rPr spc="-5" dirty="0"/>
              <a:t> american</a:t>
            </a:r>
            <a:r>
              <a:rPr spc="-15" dirty="0"/>
              <a:t> </a:t>
            </a:r>
            <a:r>
              <a:rPr spc="-5" dirty="0"/>
              <a:t>sign</a:t>
            </a:r>
            <a:r>
              <a:rPr spc="-10" dirty="0"/>
              <a:t> </a:t>
            </a:r>
            <a:r>
              <a:rPr spc="-5" dirty="0"/>
              <a:t>language </a:t>
            </a:r>
            <a:r>
              <a:rPr spc="-434" dirty="0"/>
              <a:t> </a:t>
            </a:r>
            <a:r>
              <a:rPr dirty="0"/>
              <a:t>recognition</a:t>
            </a:r>
            <a:r>
              <a:rPr spc="-10" dirty="0"/>
              <a:t> </a:t>
            </a:r>
            <a:r>
              <a:rPr dirty="0"/>
              <a:t>for</a:t>
            </a:r>
            <a:r>
              <a:rPr spc="-5" dirty="0"/>
              <a:t> D&amp;M</a:t>
            </a:r>
            <a:r>
              <a:rPr spc="-10" dirty="0"/>
              <a:t> </a:t>
            </a:r>
            <a:r>
              <a:rPr dirty="0"/>
              <a:t>people</a:t>
            </a:r>
            <a:r>
              <a:rPr spc="-5" dirty="0"/>
              <a:t> </a:t>
            </a:r>
            <a:r>
              <a:rPr dirty="0"/>
              <a:t>have</a:t>
            </a:r>
            <a:r>
              <a:rPr spc="-5" dirty="0"/>
              <a:t> </a:t>
            </a:r>
            <a:r>
              <a:rPr dirty="0"/>
              <a:t>been</a:t>
            </a:r>
            <a:r>
              <a:rPr spc="-5" dirty="0"/>
              <a:t> </a:t>
            </a:r>
            <a:r>
              <a:rPr dirty="0"/>
              <a:t>developed</a:t>
            </a:r>
            <a:r>
              <a:rPr spc="-5" dirty="0"/>
              <a:t> </a:t>
            </a:r>
            <a:r>
              <a:rPr dirty="0"/>
              <a:t>for</a:t>
            </a:r>
            <a:r>
              <a:rPr spc="-5" dirty="0"/>
              <a:t> asl</a:t>
            </a:r>
            <a:r>
              <a:rPr spc="-10" dirty="0"/>
              <a:t> </a:t>
            </a:r>
            <a:r>
              <a:rPr spc="-5" dirty="0"/>
              <a:t>alphabets.</a:t>
            </a:r>
          </a:p>
          <a:p>
            <a:pPr marL="390525" indent="-391160">
              <a:lnSpc>
                <a:spcPct val="100000"/>
              </a:lnSpc>
              <a:spcBef>
                <a:spcPts val="630"/>
              </a:spcBef>
              <a:buFont typeface="Microsoft Sans Serif"/>
              <a:buChar char="●"/>
              <a:tabLst>
                <a:tab pos="390525" algn="l"/>
                <a:tab pos="391160" algn="l"/>
              </a:tabLst>
            </a:pPr>
            <a:r>
              <a:rPr spc="-5" dirty="0"/>
              <a:t>We</a:t>
            </a:r>
            <a:r>
              <a:rPr spc="-15" dirty="0"/>
              <a:t> </a:t>
            </a:r>
            <a:r>
              <a:rPr spc="-5" dirty="0"/>
              <a:t>achieved</a:t>
            </a:r>
            <a:r>
              <a:rPr spc="-15" dirty="0"/>
              <a:t> </a:t>
            </a:r>
            <a:r>
              <a:rPr spc="-5" dirty="0"/>
              <a:t>an</a:t>
            </a:r>
            <a:r>
              <a:rPr spc="-15" dirty="0"/>
              <a:t> </a:t>
            </a:r>
            <a:r>
              <a:rPr spc="-5" dirty="0"/>
              <a:t>accuracy</a:t>
            </a:r>
            <a:r>
              <a:rPr spc="-10" dirty="0"/>
              <a:t> </a:t>
            </a:r>
            <a:r>
              <a:rPr dirty="0"/>
              <a:t>of</a:t>
            </a:r>
            <a:r>
              <a:rPr spc="50" dirty="0"/>
              <a:t> </a:t>
            </a:r>
            <a:r>
              <a:rPr lang="en-US" b="1" spc="50" dirty="0"/>
              <a:t>72</a:t>
            </a:r>
            <a:r>
              <a:rPr b="1" dirty="0">
                <a:latin typeface="Times New Roman"/>
                <a:cs typeface="Times New Roman"/>
              </a:rPr>
              <a:t>.00%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our</a:t>
            </a:r>
            <a:r>
              <a:rPr spc="-5" dirty="0"/>
              <a:t> </a:t>
            </a:r>
            <a:r>
              <a:rPr dirty="0"/>
              <a:t>dataset.</a:t>
            </a:r>
          </a:p>
          <a:p>
            <a:pPr marL="390525" indent="-391160">
              <a:lnSpc>
                <a:spcPct val="100000"/>
              </a:lnSpc>
              <a:buFont typeface="Microsoft Sans Serif"/>
              <a:buChar char="●"/>
              <a:tabLst>
                <a:tab pos="390525" algn="l"/>
                <a:tab pos="391160" algn="l"/>
              </a:tabLst>
            </a:pPr>
            <a:r>
              <a:rPr spc="-5" dirty="0"/>
              <a:t>Prediction</a:t>
            </a:r>
            <a:r>
              <a:rPr spc="-15" dirty="0"/>
              <a:t> </a:t>
            </a:r>
            <a:r>
              <a:rPr dirty="0"/>
              <a:t>has</a:t>
            </a:r>
            <a:r>
              <a:rPr spc="-5" dirty="0"/>
              <a:t> </a:t>
            </a:r>
            <a:r>
              <a:rPr dirty="0"/>
              <a:t>been</a:t>
            </a:r>
            <a:r>
              <a:rPr spc="-5" dirty="0"/>
              <a:t> improved</a:t>
            </a:r>
            <a:r>
              <a:rPr spc="-10" dirty="0"/>
              <a:t> </a:t>
            </a:r>
            <a:r>
              <a:rPr spc="-5" dirty="0"/>
              <a:t>after</a:t>
            </a:r>
            <a:r>
              <a:rPr spc="-15" dirty="0"/>
              <a:t> </a:t>
            </a:r>
            <a:r>
              <a:rPr spc="-5" dirty="0"/>
              <a:t>implementing</a:t>
            </a:r>
            <a:r>
              <a:rPr spc="-10" dirty="0"/>
              <a:t> </a:t>
            </a:r>
            <a:r>
              <a:rPr spc="-5" dirty="0"/>
              <a:t>two</a:t>
            </a:r>
            <a:r>
              <a:rPr spc="-10" dirty="0"/>
              <a:t> </a:t>
            </a:r>
            <a:r>
              <a:rPr spc="-5" dirty="0"/>
              <a:t>layers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algorithms</a:t>
            </a:r>
            <a:r>
              <a:rPr spc="-10" dirty="0"/>
              <a:t> </a:t>
            </a:r>
            <a:r>
              <a:rPr spc="-5" dirty="0"/>
              <a:t>in</a:t>
            </a:r>
          </a:p>
          <a:p>
            <a:pPr marL="390525">
              <a:lnSpc>
                <a:spcPct val="100000"/>
              </a:lnSpc>
              <a:spcBef>
                <a:spcPts val="315"/>
              </a:spcBef>
            </a:pPr>
            <a:r>
              <a:rPr spc="-5" dirty="0"/>
              <a:t>which</a:t>
            </a:r>
            <a:r>
              <a:rPr spc="-10" dirty="0"/>
              <a:t> </a:t>
            </a:r>
            <a:r>
              <a:rPr spc="-5" dirty="0"/>
              <a:t>we</a:t>
            </a:r>
            <a:r>
              <a:rPr spc="-10" dirty="0"/>
              <a:t> </a:t>
            </a:r>
            <a:r>
              <a:rPr dirty="0"/>
              <a:t>verify</a:t>
            </a:r>
            <a:r>
              <a:rPr spc="-5" dirty="0"/>
              <a:t> and </a:t>
            </a:r>
            <a:r>
              <a:rPr dirty="0"/>
              <a:t>predict</a:t>
            </a:r>
            <a:r>
              <a:rPr spc="-5" dirty="0"/>
              <a:t> symbols</a:t>
            </a:r>
            <a:r>
              <a:rPr spc="-10" dirty="0"/>
              <a:t> </a:t>
            </a:r>
            <a:r>
              <a:rPr spc="-5" dirty="0"/>
              <a:t>which</a:t>
            </a:r>
            <a:r>
              <a:rPr spc="-10" dirty="0"/>
              <a:t> </a:t>
            </a:r>
            <a:r>
              <a:rPr spc="-5" dirty="0"/>
              <a:t>are more</a:t>
            </a:r>
            <a:r>
              <a:rPr spc="-10" dirty="0"/>
              <a:t> </a:t>
            </a:r>
            <a:r>
              <a:rPr spc="-5" dirty="0"/>
              <a:t>similar</a:t>
            </a:r>
            <a:r>
              <a:rPr spc="-10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each </a:t>
            </a:r>
            <a:r>
              <a:rPr dirty="0"/>
              <a:t>other.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58017"/>
            <a:ext cx="2454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Future</a:t>
            </a:r>
            <a:r>
              <a:rPr spc="-95" dirty="0"/>
              <a:t> </a:t>
            </a:r>
            <a:r>
              <a:rPr spc="-5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537" y="2050382"/>
            <a:ext cx="7371080" cy="159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199390" indent="-571500">
              <a:lnSpc>
                <a:spcPct val="114599"/>
              </a:lnSpc>
              <a:spcBef>
                <a:spcPts val="100"/>
              </a:spcBef>
              <a:buFont typeface="MS PGothic"/>
              <a:buChar char="❖"/>
              <a:tabLst>
                <a:tab pos="583565" algn="l"/>
                <a:tab pos="584200" algn="l"/>
                <a:tab pos="1028700" algn="l"/>
                <a:tab pos="1485900" algn="l"/>
                <a:tab pos="2857500" algn="l"/>
                <a:tab pos="3771900" algn="l"/>
                <a:tab pos="4686300" algn="l"/>
                <a:tab pos="65151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	are	</a:t>
            </a:r>
            <a:r>
              <a:rPr sz="1800" dirty="0">
                <a:latin typeface="Times New Roman"/>
                <a:cs typeface="Times New Roman"/>
              </a:rPr>
              <a:t>planning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	achieve	</a:t>
            </a:r>
            <a:r>
              <a:rPr sz="1800" dirty="0">
                <a:latin typeface="Times New Roman"/>
                <a:cs typeface="Times New Roman"/>
              </a:rPr>
              <a:t>higher	</a:t>
            </a:r>
            <a:r>
              <a:rPr sz="1800" spc="-5" dirty="0">
                <a:latin typeface="Times New Roman"/>
                <a:cs typeface="Times New Roman"/>
              </a:rPr>
              <a:t>accuracy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even</a:t>
            </a:r>
            <a:r>
              <a:rPr sz="1800" spc="-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	case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dirty="0">
                <a:latin typeface="Times New Roman"/>
                <a:cs typeface="Times New Roman"/>
              </a:rPr>
              <a:t> backgrounds by </a:t>
            </a:r>
            <a:r>
              <a:rPr sz="1800" spc="-5" dirty="0">
                <a:latin typeface="Times New Roman"/>
                <a:cs typeface="Times New Roman"/>
              </a:rPr>
              <a:t>trying </a:t>
            </a:r>
            <a:r>
              <a:rPr sz="1800" dirty="0">
                <a:latin typeface="Times New Roman"/>
                <a:cs typeface="Times New Roman"/>
              </a:rPr>
              <a:t>out various background </a:t>
            </a:r>
            <a:r>
              <a:rPr sz="1800" spc="-5" dirty="0">
                <a:latin typeface="Times New Roman"/>
                <a:cs typeface="Times New Roman"/>
              </a:rPr>
              <a:t>subtraction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algorithms.</a:t>
            </a:r>
            <a:endParaRPr sz="1800">
              <a:latin typeface="Times New Roman"/>
              <a:cs typeface="Times New Roman"/>
            </a:endParaRPr>
          </a:p>
          <a:p>
            <a:pPr marL="584200" marR="5080" indent="-571500">
              <a:lnSpc>
                <a:spcPct val="114599"/>
              </a:lnSpc>
              <a:buFont typeface="MS PGothic"/>
              <a:buChar char="❖"/>
              <a:tabLst>
                <a:tab pos="583565" algn="l"/>
                <a:tab pos="5842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are also thinking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improving the </a:t>
            </a:r>
            <a:r>
              <a:rPr sz="1800" dirty="0">
                <a:latin typeface="Times New Roman"/>
                <a:cs typeface="Times New Roman"/>
              </a:rPr>
              <a:t>preprocessing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predict gestures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light conditions 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higher </a:t>
            </a:r>
            <a:r>
              <a:rPr sz="1800" spc="-5" dirty="0">
                <a:latin typeface="Times New Roman"/>
                <a:cs typeface="Times New Roman"/>
              </a:rPr>
              <a:t>accuracy.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4571988" cy="51434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89" y="5143488"/>
                  </a:moveTo>
                  <a:lnTo>
                    <a:pt x="0" y="5143488"/>
                  </a:lnTo>
                  <a:lnTo>
                    <a:pt x="0" y="0"/>
                  </a:lnTo>
                  <a:lnTo>
                    <a:pt x="4568689" y="0"/>
                  </a:lnTo>
                  <a:lnTo>
                    <a:pt x="4568689" y="5143488"/>
                  </a:lnTo>
                  <a:close/>
                </a:path>
              </a:pathLst>
            </a:custGeom>
            <a:solidFill>
              <a:srgbClr val="178C7B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8" y="1191258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5" y="45820"/>
                  </a:moveTo>
                  <a:lnTo>
                    <a:pt x="0" y="45820"/>
                  </a:lnTo>
                  <a:lnTo>
                    <a:pt x="0" y="0"/>
                  </a:lnTo>
                  <a:lnTo>
                    <a:pt x="745755" y="0"/>
                  </a:lnTo>
                  <a:lnTo>
                    <a:pt x="745755" y="458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3023" y="1305058"/>
            <a:ext cx="2169795" cy="248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5575">
              <a:lnSpc>
                <a:spcPct val="1187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Supervision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Prof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Sarosh 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Dastoor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4817" y="1006993"/>
            <a:ext cx="1443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Efforts</a:t>
            </a:r>
            <a:r>
              <a:rPr sz="2400" spc="-9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by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134817" y="1798201"/>
            <a:ext cx="290830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GAUTAM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VATIANI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200420111056</a:t>
            </a:r>
            <a:endParaRPr sz="1400">
              <a:latin typeface="Times New Roman"/>
              <a:cs typeface="Times New Roman"/>
            </a:endParaRPr>
          </a:p>
          <a:p>
            <a:pPr marL="12700" marR="46355">
              <a:lnSpc>
                <a:spcPct val="211900"/>
              </a:lnSpc>
            </a:pPr>
            <a:r>
              <a:rPr sz="1400" b="1" spc="-5" dirty="0">
                <a:latin typeface="Times New Roman"/>
                <a:cs typeface="Times New Roman"/>
              </a:rPr>
              <a:t>MOHIL </a:t>
            </a:r>
            <a:r>
              <a:rPr sz="1400" b="1" dirty="0">
                <a:latin typeface="Times New Roman"/>
                <a:cs typeface="Times New Roman"/>
              </a:rPr>
              <a:t>JAIN –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200420111011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PRATHAM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PATEL</a:t>
            </a:r>
            <a:r>
              <a:rPr sz="1400" b="1" spc="3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200420111030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8"/>
                </a:moveTo>
                <a:lnTo>
                  <a:pt x="0" y="5143488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8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89" y="416911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5" y="45834"/>
                </a:moveTo>
                <a:lnTo>
                  <a:pt x="0" y="45834"/>
                </a:lnTo>
                <a:lnTo>
                  <a:pt x="0" y="0"/>
                </a:lnTo>
                <a:lnTo>
                  <a:pt x="745755" y="0"/>
                </a:lnTo>
                <a:lnTo>
                  <a:pt x="745755" y="45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822762"/>
            <a:ext cx="390906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solidFill>
                  <a:srgbClr val="FFFFFF"/>
                </a:solidFill>
              </a:rPr>
              <a:t>Thank</a:t>
            </a:r>
            <a:r>
              <a:rPr sz="6000" spc="-100" dirty="0">
                <a:solidFill>
                  <a:srgbClr val="FFFFFF"/>
                </a:solidFill>
              </a:rPr>
              <a:t> </a:t>
            </a:r>
            <a:r>
              <a:rPr sz="6000" spc="-15" dirty="0">
                <a:solidFill>
                  <a:srgbClr val="FFFFFF"/>
                </a:solidFill>
              </a:rPr>
              <a:t>You</a:t>
            </a:r>
            <a:endParaRPr sz="6000"/>
          </a:p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FFFFFF"/>
                </a:solidFill>
              </a:rPr>
              <a:t>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4575810" cy="5143500"/>
            <a:chOff x="-74" y="0"/>
            <a:chExt cx="457581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5239" cy="51434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89" y="5143488"/>
                  </a:moveTo>
                  <a:lnTo>
                    <a:pt x="0" y="5143488"/>
                  </a:lnTo>
                  <a:lnTo>
                    <a:pt x="0" y="0"/>
                  </a:lnTo>
                  <a:lnTo>
                    <a:pt x="4571989" y="0"/>
                  </a:lnTo>
                  <a:lnTo>
                    <a:pt x="4571989" y="5143488"/>
                  </a:lnTo>
                  <a:close/>
                </a:path>
              </a:pathLst>
            </a:custGeom>
            <a:solidFill>
              <a:srgbClr val="178C7B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8" y="1191258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5" y="45820"/>
                  </a:moveTo>
                  <a:lnTo>
                    <a:pt x="0" y="45820"/>
                  </a:lnTo>
                  <a:lnTo>
                    <a:pt x="0" y="0"/>
                  </a:lnTo>
                  <a:lnTo>
                    <a:pt x="745755" y="0"/>
                  </a:lnTo>
                  <a:lnTo>
                    <a:pt x="745755" y="458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023" y="1348452"/>
            <a:ext cx="2936875" cy="158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" algn="just">
              <a:lnSpc>
                <a:spcPct val="1068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Sig</a:t>
            </a:r>
            <a:r>
              <a:rPr sz="2400" dirty="0">
                <a:solidFill>
                  <a:srgbClr val="FFFFFF"/>
                </a:solidFill>
              </a:rPr>
              <a:t>n  </a:t>
            </a:r>
            <a:r>
              <a:rPr sz="2400" spc="-9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languag</a:t>
            </a:r>
            <a:r>
              <a:rPr sz="2400" dirty="0">
                <a:solidFill>
                  <a:srgbClr val="FFFFFF"/>
                </a:solidFill>
              </a:rPr>
              <a:t>e</a:t>
            </a:r>
            <a:r>
              <a:rPr sz="2400" spc="-39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i</a:t>
            </a:r>
            <a:r>
              <a:rPr sz="2400" dirty="0">
                <a:solidFill>
                  <a:srgbClr val="FFFFFF"/>
                </a:solidFill>
              </a:rPr>
              <a:t>s </a:t>
            </a:r>
            <a:r>
              <a:rPr sz="2400" spc="26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  </a:t>
            </a:r>
            <a:r>
              <a:rPr sz="2400" spc="-5" dirty="0">
                <a:solidFill>
                  <a:srgbClr val="FFFFFF"/>
                </a:solidFill>
              </a:rPr>
              <a:t>visua</a:t>
            </a:r>
            <a:r>
              <a:rPr sz="2400" dirty="0">
                <a:solidFill>
                  <a:srgbClr val="FFFFFF"/>
                </a:solidFill>
              </a:rPr>
              <a:t>l</a:t>
            </a:r>
            <a:r>
              <a:rPr sz="2400" spc="-37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languag</a:t>
            </a:r>
            <a:r>
              <a:rPr sz="2400" dirty="0">
                <a:solidFill>
                  <a:srgbClr val="FFFFFF"/>
                </a:solidFill>
              </a:rPr>
              <a:t>e</a:t>
            </a:r>
            <a:r>
              <a:rPr sz="2400" spc="-39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and  consists</a:t>
            </a:r>
            <a:r>
              <a:rPr sz="2400" spc="28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of</a:t>
            </a:r>
            <a:r>
              <a:rPr sz="2400" spc="6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3</a:t>
            </a:r>
            <a:endParaRPr sz="2400"/>
          </a:p>
          <a:p>
            <a:pPr marL="12700" algn="just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solidFill>
                  <a:srgbClr val="FFFFFF"/>
                </a:solidFill>
              </a:rPr>
              <a:t>major</a:t>
            </a:r>
            <a:r>
              <a:rPr sz="2400" spc="57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components:</a:t>
            </a:r>
            <a:endParaRPr sz="2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90" y="1650046"/>
            <a:ext cx="4571989" cy="18433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8" y="1937384"/>
            <a:ext cx="3201670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700"/>
              </a:lnSpc>
              <a:spcBef>
                <a:spcPts val="100"/>
              </a:spcBef>
              <a:tabLst>
                <a:tab pos="467995" algn="l"/>
              </a:tabLst>
            </a:pPr>
            <a:r>
              <a:rPr sz="2400" b="1" spc="-5" dirty="0">
                <a:solidFill>
                  <a:srgbClr val="1A1A1A"/>
                </a:solidFill>
                <a:latin typeface="Arial"/>
                <a:cs typeface="Arial"/>
              </a:rPr>
              <a:t>We implemented 27 </a:t>
            </a:r>
            <a:r>
              <a:rPr sz="2400" b="1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A1A1A"/>
                </a:solidFill>
                <a:latin typeface="Arial"/>
                <a:cs typeface="Arial"/>
              </a:rPr>
              <a:t>symbols(A-Z, blank) </a:t>
            </a:r>
            <a:r>
              <a:rPr sz="2400" b="1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A1A1A"/>
                </a:solidFill>
                <a:latin typeface="Arial"/>
                <a:cs typeface="Arial"/>
              </a:rPr>
              <a:t>of	ASL</a:t>
            </a:r>
            <a:r>
              <a:rPr sz="24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A1A1A"/>
                </a:solidFill>
                <a:latin typeface="Arial"/>
                <a:cs typeface="Arial"/>
              </a:rPr>
              <a:t>in</a:t>
            </a:r>
            <a:r>
              <a:rPr sz="2400" b="1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A1A1A"/>
                </a:solidFill>
                <a:latin typeface="Arial"/>
                <a:cs typeface="Arial"/>
              </a:rPr>
              <a:t>our</a:t>
            </a:r>
            <a:r>
              <a:rPr sz="24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A1A1A"/>
                </a:solidFill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1638" y="1011589"/>
            <a:ext cx="4185429" cy="2886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282284"/>
            <a:ext cx="47663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</a:rPr>
              <a:t>Methodology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297142"/>
            <a:ext cx="6819900" cy="11271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5" dirty="0">
                <a:solidFill>
                  <a:srgbClr val="FFFFFF"/>
                </a:solidFill>
              </a:rPr>
              <a:t>How we </a:t>
            </a:r>
            <a:r>
              <a:rPr sz="3600" spc="-10" dirty="0">
                <a:solidFill>
                  <a:srgbClr val="FFFFFF"/>
                </a:solidFill>
              </a:rPr>
              <a:t>generated data </a:t>
            </a:r>
            <a:r>
              <a:rPr sz="3600" spc="-5" dirty="0">
                <a:solidFill>
                  <a:srgbClr val="FFFFFF"/>
                </a:solidFill>
              </a:rPr>
              <a:t>set and </a:t>
            </a:r>
            <a:r>
              <a:rPr sz="3600" spc="-99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did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Data</a:t>
            </a:r>
            <a:r>
              <a:rPr sz="3600" spc="-10" dirty="0">
                <a:solidFill>
                  <a:srgbClr val="FFFFFF"/>
                </a:solidFill>
              </a:rPr>
              <a:t> Preprocessing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?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8"/>
                </a:moveTo>
                <a:lnTo>
                  <a:pt x="0" y="487798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8"/>
                </a:lnTo>
                <a:close/>
              </a:path>
            </a:pathLst>
          </a:custGeom>
          <a:solidFill>
            <a:srgbClr val="E7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1"/>
            <a:ext cx="746125" cy="46355"/>
            <a:chOff x="830390" y="1191251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1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8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8" y="0"/>
                  </a:lnTo>
                  <a:lnTo>
                    <a:pt x="372858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1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0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0" y="0"/>
                  </a:lnTo>
                  <a:lnTo>
                    <a:pt x="376010" y="45826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696906" y="2923606"/>
            <a:ext cx="885825" cy="171450"/>
            <a:chOff x="2696906" y="2923606"/>
            <a:chExt cx="885825" cy="171450"/>
          </a:xfrm>
        </p:grpSpPr>
        <p:sp>
          <p:nvSpPr>
            <p:cNvPr id="7" name="object 7"/>
            <p:cNvSpPr/>
            <p:nvPr/>
          </p:nvSpPr>
          <p:spPr>
            <a:xfrm>
              <a:off x="2701669" y="2928368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8"/>
                  </a:moveTo>
                  <a:lnTo>
                    <a:pt x="795448" y="121273"/>
                  </a:lnTo>
                  <a:lnTo>
                    <a:pt x="0" y="121273"/>
                  </a:lnTo>
                  <a:lnTo>
                    <a:pt x="0" y="40423"/>
                  </a:lnTo>
                  <a:lnTo>
                    <a:pt x="795448" y="40423"/>
                  </a:lnTo>
                  <a:lnTo>
                    <a:pt x="795448" y="0"/>
                  </a:lnTo>
                  <a:lnTo>
                    <a:pt x="876298" y="80848"/>
                  </a:lnTo>
                  <a:lnTo>
                    <a:pt x="795448" y="161698"/>
                  </a:lnTo>
                  <a:close/>
                </a:path>
              </a:pathLst>
            </a:custGeom>
            <a:solidFill>
              <a:srgbClr val="E7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01669" y="2928368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3"/>
                  </a:moveTo>
                  <a:lnTo>
                    <a:pt x="795448" y="40423"/>
                  </a:lnTo>
                  <a:lnTo>
                    <a:pt x="795448" y="0"/>
                  </a:lnTo>
                  <a:lnTo>
                    <a:pt x="876298" y="80848"/>
                  </a:lnTo>
                  <a:lnTo>
                    <a:pt x="795448" y="161698"/>
                  </a:lnTo>
                  <a:lnTo>
                    <a:pt x="795448" y="121273"/>
                  </a:lnTo>
                  <a:lnTo>
                    <a:pt x="0" y="121273"/>
                  </a:lnTo>
                  <a:lnTo>
                    <a:pt x="0" y="40423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860675" y="2936531"/>
            <a:ext cx="659765" cy="171450"/>
            <a:chOff x="5860675" y="2936531"/>
            <a:chExt cx="659765" cy="171450"/>
          </a:xfrm>
        </p:grpSpPr>
        <p:sp>
          <p:nvSpPr>
            <p:cNvPr id="10" name="object 10"/>
            <p:cNvSpPr/>
            <p:nvPr/>
          </p:nvSpPr>
          <p:spPr>
            <a:xfrm>
              <a:off x="5865438" y="2941293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7" y="161698"/>
                  </a:moveTo>
                  <a:lnTo>
                    <a:pt x="568947" y="121273"/>
                  </a:lnTo>
                  <a:lnTo>
                    <a:pt x="0" y="121273"/>
                  </a:lnTo>
                  <a:lnTo>
                    <a:pt x="0" y="40423"/>
                  </a:lnTo>
                  <a:lnTo>
                    <a:pt x="568947" y="40423"/>
                  </a:lnTo>
                  <a:lnTo>
                    <a:pt x="568947" y="0"/>
                  </a:lnTo>
                  <a:lnTo>
                    <a:pt x="649797" y="80848"/>
                  </a:lnTo>
                  <a:lnTo>
                    <a:pt x="568947" y="161698"/>
                  </a:lnTo>
                  <a:close/>
                </a:path>
              </a:pathLst>
            </a:custGeom>
            <a:solidFill>
              <a:srgbClr val="E7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65438" y="2941293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3"/>
                  </a:moveTo>
                  <a:lnTo>
                    <a:pt x="568947" y="40423"/>
                  </a:lnTo>
                  <a:lnTo>
                    <a:pt x="568947" y="0"/>
                  </a:lnTo>
                  <a:lnTo>
                    <a:pt x="649797" y="80848"/>
                  </a:lnTo>
                  <a:lnTo>
                    <a:pt x="568947" y="161698"/>
                  </a:lnTo>
                  <a:lnTo>
                    <a:pt x="568947" y="121273"/>
                  </a:lnTo>
                  <a:lnTo>
                    <a:pt x="0" y="121273"/>
                  </a:lnTo>
                  <a:lnTo>
                    <a:pt x="0" y="40423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3874" y="1354054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ahoma"/>
                <a:cs typeface="Tahoma"/>
              </a:rPr>
              <a:t>Capturin</a:t>
            </a:r>
            <a:r>
              <a:rPr sz="1800" b="1" spc="-110" dirty="0">
                <a:latin typeface="Tahoma"/>
                <a:cs typeface="Tahoma"/>
              </a:rPr>
              <a:t>g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Raw</a:t>
            </a:r>
            <a:r>
              <a:rPr sz="1800" b="1" spc="-180" dirty="0">
                <a:latin typeface="Tahoma"/>
                <a:cs typeface="Tahoma"/>
              </a:rPr>
              <a:t> </a:t>
            </a:r>
            <a:r>
              <a:rPr sz="1800" b="1" spc="-190" dirty="0">
                <a:latin typeface="Tahoma"/>
                <a:cs typeface="Tahoma"/>
              </a:rPr>
              <a:t>Image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7327" y="1354054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ahoma"/>
                <a:cs typeface="Tahoma"/>
              </a:rPr>
              <a:t>Gray</a:t>
            </a:r>
            <a:r>
              <a:rPr sz="1800" b="1" spc="-1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Scal</a:t>
            </a:r>
            <a:r>
              <a:rPr sz="1800" b="1" spc="-130" dirty="0">
                <a:latin typeface="Tahoma"/>
                <a:cs typeface="Tahoma"/>
              </a:rPr>
              <a:t>e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190" dirty="0">
                <a:latin typeface="Tahoma"/>
                <a:cs typeface="Tahoma"/>
              </a:rPr>
              <a:t>Image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746516" y="1354054"/>
            <a:ext cx="212598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45185" marR="5080" indent="-833119">
              <a:lnSpc>
                <a:spcPct val="100699"/>
              </a:lnSpc>
              <a:spcBef>
                <a:spcPts val="85"/>
              </a:spcBef>
            </a:pPr>
            <a:r>
              <a:rPr sz="1800" spc="-190" dirty="0">
                <a:solidFill>
                  <a:srgbClr val="000000"/>
                </a:solidFill>
                <a:latin typeface="Tahoma"/>
                <a:cs typeface="Tahoma"/>
              </a:rPr>
              <a:t>Image</a:t>
            </a:r>
            <a:r>
              <a:rPr sz="1800" spc="-1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000000"/>
                </a:solidFill>
                <a:latin typeface="Tahoma"/>
                <a:cs typeface="Tahoma"/>
              </a:rPr>
              <a:t>Post</a:t>
            </a:r>
            <a:r>
              <a:rPr sz="1800" spc="-1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000000"/>
                </a:solidFill>
                <a:latin typeface="Tahoma"/>
                <a:cs typeface="Tahoma"/>
              </a:rPr>
              <a:t>Gaussian  </a:t>
            </a:r>
            <a:r>
              <a:rPr sz="1800" spc="-80" dirty="0">
                <a:solidFill>
                  <a:srgbClr val="000000"/>
                </a:solidFill>
                <a:latin typeface="Tahoma"/>
                <a:cs typeface="Tahoma"/>
              </a:rPr>
              <a:t>Blur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 rotWithShape="1">
          <a:blip r:embed="rId2" cstate="print"/>
          <a:srcRect l="49457" t="4564" b="27248"/>
          <a:stretch/>
        </p:blipFill>
        <p:spPr>
          <a:xfrm>
            <a:off x="685801" y="1913555"/>
            <a:ext cx="1859142" cy="219334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1137" y="1775687"/>
            <a:ext cx="2125980" cy="233121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9786" y="1913556"/>
            <a:ext cx="2193343" cy="21933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06667"/>
            <a:ext cx="7633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</a:rPr>
              <a:t>Why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we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Created</a:t>
            </a:r>
            <a:r>
              <a:rPr sz="3600" spc="-1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our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own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Dataset</a:t>
            </a:r>
            <a:r>
              <a:rPr sz="3600" spc="-1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?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388" y="1619901"/>
            <a:ext cx="7314565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  <a:buClr>
                <a:srgbClr val="595959"/>
              </a:buClr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For the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project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we tried to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find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already made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datasets but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we couldn’t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find </a:t>
            </a:r>
            <a:r>
              <a:rPr sz="1800"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dataset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in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form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of raw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images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that matched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our requirements.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MS PGothic"/>
              <a:buChar char="➔"/>
            </a:pPr>
            <a:endParaRPr sz="2700">
              <a:latin typeface="Times New Roman"/>
              <a:cs typeface="Times New Roman"/>
            </a:endParaRPr>
          </a:p>
          <a:p>
            <a:pPr marL="457834" indent="-444500">
              <a:lnSpc>
                <a:spcPct val="100000"/>
              </a:lnSpc>
              <a:buClr>
                <a:srgbClr val="595959"/>
              </a:buClr>
              <a:buFont typeface="MS PGothic"/>
              <a:buChar char="➔"/>
              <a:tabLst>
                <a:tab pos="457200" algn="l"/>
                <a:tab pos="457834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could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find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were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datasets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in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form of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RGB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values.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MS PGothic"/>
              <a:buChar char="➔"/>
            </a:pPr>
            <a:endParaRPr sz="2400">
              <a:latin typeface="Times New Roman"/>
              <a:cs typeface="Times New Roman"/>
            </a:endParaRPr>
          </a:p>
          <a:p>
            <a:pPr marL="457834" indent="-444500">
              <a:lnSpc>
                <a:spcPct val="100000"/>
              </a:lnSpc>
              <a:buClr>
                <a:srgbClr val="595959"/>
              </a:buClr>
              <a:buFont typeface="MS PGothic"/>
              <a:buChar char="➔"/>
              <a:tabLst>
                <a:tab pos="457200" algn="l"/>
                <a:tab pos="457834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Hence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decided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create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our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own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set.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826</Words>
  <Application>Microsoft Office PowerPoint</Application>
  <PresentationFormat>On-screen Show (16:9)</PresentationFormat>
  <Paragraphs>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PGothic</vt:lpstr>
      <vt:lpstr>Arial</vt:lpstr>
      <vt:lpstr>Calibri</vt:lpstr>
      <vt:lpstr>Microsoft Sans Serif</vt:lpstr>
      <vt:lpstr>Roboto</vt:lpstr>
      <vt:lpstr>Tahoma</vt:lpstr>
      <vt:lpstr>Times New Roman</vt:lpstr>
      <vt:lpstr>Office Theme</vt:lpstr>
      <vt:lpstr>PowerPoint Presentation</vt:lpstr>
      <vt:lpstr>Abstract</vt:lpstr>
      <vt:lpstr>Sign   language is  a  visual language and  consists of 3 major components:</vt:lpstr>
      <vt:lpstr>PowerPoint Presentation</vt:lpstr>
      <vt:lpstr>Methodology</vt:lpstr>
      <vt:lpstr>How we generated data set and  did Data Preprocessing ?</vt:lpstr>
      <vt:lpstr>Image Post Gaussian  Blur</vt:lpstr>
      <vt:lpstr>Why we Created our own Dataset ?</vt:lpstr>
      <vt:lpstr>PowerPoint Presentation</vt:lpstr>
      <vt:lpstr>Gesture  Classification</vt:lpstr>
      <vt:lpstr>Layer 1</vt:lpstr>
      <vt:lpstr>Algorithm Layer 1:</vt:lpstr>
      <vt:lpstr>Algorithm Layer 2:</vt:lpstr>
      <vt:lpstr>Convolutional Neural Networks</vt:lpstr>
      <vt:lpstr>Our CNN Classifier Model</vt:lpstr>
      <vt:lpstr>PowerPoint Presentation</vt:lpstr>
      <vt:lpstr>Finger Spelling Sentence  Formation</vt:lpstr>
      <vt:lpstr>Implementation</vt:lpstr>
      <vt:lpstr>Autocorrect feature</vt:lpstr>
      <vt:lpstr>Challenges Faced</vt:lpstr>
      <vt:lpstr>Limitations of our model</vt:lpstr>
      <vt:lpstr>Conclusion</vt:lpstr>
      <vt:lpstr>Future Scope</vt:lpstr>
      <vt:lpstr>Efforts by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mohil jain</cp:lastModifiedBy>
  <cp:revision>3</cp:revision>
  <dcterms:created xsi:type="dcterms:W3CDTF">2023-11-02T06:18:20Z</dcterms:created>
  <dcterms:modified xsi:type="dcterms:W3CDTF">2023-11-02T06:20:36Z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