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4" r:id="rId6"/>
    <p:sldId id="265" r:id="rId7"/>
    <p:sldId id="263" r:id="rId8"/>
    <p:sldId id="266" r:id="rId9"/>
    <p:sldId id="260" r:id="rId10"/>
    <p:sldId id="267" r:id="rId11"/>
    <p:sldId id="268" r:id="rId12"/>
    <p:sldId id="261" r:id="rId13"/>
    <p:sldId id="262"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3842" autoAdjust="0"/>
  </p:normalViewPr>
  <p:slideViewPr>
    <p:cSldViewPr>
      <p:cViewPr varScale="1">
        <p:scale>
          <a:sx n="67" d="100"/>
          <a:sy n="67" d="100"/>
        </p:scale>
        <p:origin x="488"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2765955-840E-46C8-B718-A97206BE90F2}" type="datetimeFigureOut">
              <a:rPr lang="en-IN" smtClean="0"/>
              <a:t>30-11-2023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BBD925D-34F3-4B43-B668-7BEA056F99AA}" type="slidenum">
              <a:rPr lang="en-IN" smtClean="0"/>
              <a:t>‹#›</a:t>
            </a:fld>
            <a:endParaRPr lang="en-IN"/>
          </a:p>
        </p:txBody>
      </p:sp>
    </p:spTree>
    <p:extLst>
      <p:ext uri="{BB962C8B-B14F-4D97-AF65-F5344CB8AC3E}">
        <p14:creationId xmlns:p14="http://schemas.microsoft.com/office/powerpoint/2010/main" val="425030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BD925D-34F3-4B43-B668-7BEA056F99AA}" type="slidenum">
              <a:rPr lang="en-IN" smtClean="0"/>
              <a:t>1</a:t>
            </a:fld>
            <a:endParaRPr lang="en-IN"/>
          </a:p>
        </p:txBody>
      </p:sp>
    </p:spTree>
    <p:extLst>
      <p:ext uri="{BB962C8B-B14F-4D97-AF65-F5344CB8AC3E}">
        <p14:creationId xmlns:p14="http://schemas.microsoft.com/office/powerpoint/2010/main" val="128849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u="sng">
                <a:solidFill>
                  <a:srgbClr val="90C225"/>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rgbClr val="6F2F9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u="sng">
                <a:solidFill>
                  <a:srgbClr val="90C2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rgbClr val="6F2F9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u="sng">
                <a:solidFill>
                  <a:srgbClr val="90C2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u="sng">
                <a:solidFill>
                  <a:srgbClr val="90C2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756310" y="623061"/>
            <a:ext cx="10679379" cy="635000"/>
          </a:xfrm>
          <a:prstGeom prst="rect">
            <a:avLst/>
          </a:prstGeom>
        </p:spPr>
        <p:txBody>
          <a:bodyPr wrap="square" lIns="0" tIns="0" rIns="0" bIns="0">
            <a:spAutoFit/>
          </a:bodyPr>
          <a:lstStyle>
            <a:lvl1pPr>
              <a:defRPr sz="3600" b="1" i="0" u="sng">
                <a:solidFill>
                  <a:srgbClr val="90C225"/>
                </a:solidFill>
                <a:latin typeface="Times New Roman"/>
                <a:cs typeface="Times New Roman"/>
              </a:defRPr>
            </a:lvl1pPr>
          </a:lstStyle>
          <a:p>
            <a:endParaRPr/>
          </a:p>
        </p:txBody>
      </p:sp>
      <p:sp>
        <p:nvSpPr>
          <p:cNvPr id="3" name="Holder 3"/>
          <p:cNvSpPr>
            <a:spLocks noGrp="1"/>
          </p:cNvSpPr>
          <p:nvPr>
            <p:ph type="body" idx="1"/>
          </p:nvPr>
        </p:nvSpPr>
        <p:spPr>
          <a:xfrm>
            <a:off x="631342" y="1392474"/>
            <a:ext cx="8561705" cy="4485005"/>
          </a:xfrm>
          <a:prstGeom prst="rect">
            <a:avLst/>
          </a:prstGeom>
        </p:spPr>
        <p:txBody>
          <a:bodyPr wrap="square" lIns="0" tIns="0" rIns="0" bIns="0">
            <a:spAutoFit/>
          </a:bodyPr>
          <a:lstStyle>
            <a:lvl1pPr>
              <a:defRPr sz="2400" b="1" i="0">
                <a:solidFill>
                  <a:srgbClr val="6F2F9F"/>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mdpi.com/2076-3417/9/15/3169" TargetMode="External"/><Relationship Id="rId2" Type="http://schemas.openxmlformats.org/officeDocument/2006/relationships/hyperlink" Target="https://www.researchgate.net/profile/Younes-Alwan/publication/316938847_Handwritten_Digit_Recognition_Using_Convolutional_Neural_Networks/links/5919e2ae0f7e9b1db652885b/Handwritten-Digit-Recognition-Using-Convolutional-Neural-Networks.pdf" TargetMode="External"/><Relationship Id="rId1" Type="http://schemas.openxmlformats.org/officeDocument/2006/relationships/slideLayout" Target="../slideLayouts/slideLayout2.xml"/><Relationship Id="rId4" Type="http://schemas.openxmlformats.org/officeDocument/2006/relationships/hyperlink" Target="https://www.mdpi.com/1424-8220/20/12/33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9150" y="979373"/>
            <a:ext cx="6601459" cy="3013075"/>
          </a:xfrm>
          <a:prstGeom prst="rect">
            <a:avLst/>
          </a:prstGeom>
        </p:spPr>
        <p:txBody>
          <a:bodyPr vert="horz" wrap="square" lIns="0" tIns="12065" rIns="0" bIns="0" rtlCol="0">
            <a:spAutoFit/>
          </a:bodyPr>
          <a:lstStyle/>
          <a:p>
            <a:pPr marL="12700" marR="5080" indent="1836420">
              <a:lnSpc>
                <a:spcPct val="100000"/>
              </a:lnSpc>
              <a:spcBef>
                <a:spcPts val="95"/>
              </a:spcBef>
              <a:tabLst>
                <a:tab pos="3185795" algn="l"/>
              </a:tabLst>
            </a:pPr>
            <a:r>
              <a:rPr sz="4900" u="sng" spc="-370" dirty="0">
                <a:solidFill>
                  <a:srgbClr val="6F2F9F"/>
                </a:solidFill>
                <a:uFill>
                  <a:solidFill>
                    <a:srgbClr val="6F2F9F"/>
                  </a:solidFill>
                </a:uFill>
              </a:rPr>
              <a:t>PROJECT</a:t>
            </a:r>
            <a:r>
              <a:rPr sz="4900" u="none" spc="-25" dirty="0">
                <a:solidFill>
                  <a:srgbClr val="6F2F9F"/>
                </a:solidFill>
              </a:rPr>
              <a:t> </a:t>
            </a:r>
            <a:r>
              <a:rPr sz="4900" u="none" spc="-395" dirty="0">
                <a:solidFill>
                  <a:srgbClr val="6F2F9F"/>
                </a:solidFill>
              </a:rPr>
              <a:t>: </a:t>
            </a:r>
            <a:r>
              <a:rPr sz="4900" u="sng" spc="-620" dirty="0">
                <a:solidFill>
                  <a:srgbClr val="006FC0"/>
                </a:solidFill>
                <a:uFill>
                  <a:solidFill>
                    <a:srgbClr val="006FC0"/>
                  </a:solidFill>
                </a:uFill>
              </a:rPr>
              <a:t>DOODLING</a:t>
            </a:r>
            <a:r>
              <a:rPr sz="4900" u="none" dirty="0">
                <a:solidFill>
                  <a:srgbClr val="006FC0"/>
                </a:solidFill>
              </a:rPr>
              <a:t>	</a:t>
            </a:r>
            <a:r>
              <a:rPr sz="4900" u="none" spc="-350" dirty="0">
                <a:solidFill>
                  <a:srgbClr val="006FC0"/>
                </a:solidFill>
              </a:rPr>
              <a:t>(</a:t>
            </a:r>
            <a:r>
              <a:rPr sz="4900" u="sng" spc="-350" dirty="0">
                <a:solidFill>
                  <a:srgbClr val="006FC0"/>
                </a:solidFill>
                <a:uFill>
                  <a:solidFill>
                    <a:srgbClr val="006FC0"/>
                  </a:solidFill>
                </a:uFill>
              </a:rPr>
              <a:t>PLATFORM</a:t>
            </a:r>
            <a:endParaRPr sz="4900" dirty="0"/>
          </a:p>
          <a:p>
            <a:pPr marL="52069" marR="45720" indent="993775">
              <a:lnSpc>
                <a:spcPct val="100000"/>
              </a:lnSpc>
              <a:spcBef>
                <a:spcPts val="5"/>
              </a:spcBef>
            </a:pPr>
            <a:r>
              <a:rPr sz="4900" u="sng" spc="-515" dirty="0">
                <a:solidFill>
                  <a:srgbClr val="006FC0"/>
                </a:solidFill>
                <a:uFill>
                  <a:solidFill>
                    <a:srgbClr val="006FC0"/>
                  </a:solidFill>
                </a:uFill>
              </a:rPr>
              <a:t>FOR</a:t>
            </a:r>
            <a:r>
              <a:rPr sz="4900" u="sng" spc="-10" dirty="0">
                <a:solidFill>
                  <a:srgbClr val="006FC0"/>
                </a:solidFill>
                <a:uFill>
                  <a:solidFill>
                    <a:srgbClr val="006FC0"/>
                  </a:solidFill>
                </a:uFill>
              </a:rPr>
              <a:t> </a:t>
            </a:r>
            <a:r>
              <a:rPr sz="4900" u="sng" spc="-475" dirty="0">
                <a:solidFill>
                  <a:srgbClr val="006FC0"/>
                </a:solidFill>
                <a:uFill>
                  <a:solidFill>
                    <a:srgbClr val="006FC0"/>
                  </a:solidFill>
                </a:uFill>
              </a:rPr>
              <a:t>DETECTING</a:t>
            </a:r>
            <a:r>
              <a:rPr sz="4900" u="none" spc="-475" dirty="0">
                <a:solidFill>
                  <a:srgbClr val="006FC0"/>
                </a:solidFill>
              </a:rPr>
              <a:t> </a:t>
            </a:r>
            <a:r>
              <a:rPr sz="4900" u="sng" spc="-495" dirty="0">
                <a:solidFill>
                  <a:srgbClr val="006FC0"/>
                </a:solidFill>
                <a:uFill>
                  <a:solidFill>
                    <a:srgbClr val="006FC0"/>
                  </a:solidFill>
                </a:uFill>
              </a:rPr>
              <a:t>HANDWRITTEN</a:t>
            </a:r>
            <a:r>
              <a:rPr sz="4900" u="sng" spc="-5" dirty="0">
                <a:solidFill>
                  <a:srgbClr val="006FC0"/>
                </a:solidFill>
                <a:uFill>
                  <a:solidFill>
                    <a:srgbClr val="006FC0"/>
                  </a:solidFill>
                </a:uFill>
              </a:rPr>
              <a:t> </a:t>
            </a:r>
            <a:r>
              <a:rPr sz="4900" u="sng" spc="-275" dirty="0">
                <a:solidFill>
                  <a:srgbClr val="006FC0"/>
                </a:solidFill>
                <a:uFill>
                  <a:solidFill>
                    <a:srgbClr val="006FC0"/>
                  </a:solidFill>
                </a:uFill>
              </a:rPr>
              <a:t>DIGITS)</a:t>
            </a:r>
            <a:endParaRPr sz="4900" dirty="0"/>
          </a:p>
        </p:txBody>
      </p:sp>
      <p:sp>
        <p:nvSpPr>
          <p:cNvPr id="3" name="object 3"/>
          <p:cNvSpPr txBox="1"/>
          <p:nvPr/>
        </p:nvSpPr>
        <p:spPr>
          <a:xfrm>
            <a:off x="11388343" y="3596132"/>
            <a:ext cx="59055" cy="193675"/>
          </a:xfrm>
          <a:prstGeom prst="rect">
            <a:avLst/>
          </a:prstGeom>
        </p:spPr>
        <p:txBody>
          <a:bodyPr vert="horz" wrap="square" lIns="0" tIns="12700" rIns="0" bIns="0" rtlCol="0">
            <a:spAutoFit/>
          </a:bodyPr>
          <a:lstStyle/>
          <a:p>
            <a:pPr marL="12700">
              <a:lnSpc>
                <a:spcPct val="100000"/>
              </a:lnSpc>
              <a:spcBef>
                <a:spcPts val="100"/>
              </a:spcBef>
            </a:pPr>
            <a:r>
              <a:rPr sz="1100" b="1" spc="-50" dirty="0">
                <a:solidFill>
                  <a:srgbClr val="006FC0"/>
                </a:solidFill>
                <a:latin typeface="Comic Sans MS"/>
                <a:cs typeface="Comic Sans MS"/>
              </a:rPr>
              <a:t>!</a:t>
            </a:r>
            <a:endParaRPr sz="1100">
              <a:latin typeface="Comic Sans MS"/>
              <a:cs typeface="Comic Sans MS"/>
            </a:endParaRPr>
          </a:p>
        </p:txBody>
      </p:sp>
      <p:sp>
        <p:nvSpPr>
          <p:cNvPr id="4" name="object 4"/>
          <p:cNvSpPr txBox="1"/>
          <p:nvPr/>
        </p:nvSpPr>
        <p:spPr>
          <a:xfrm>
            <a:off x="1602994" y="4483353"/>
            <a:ext cx="3007360" cy="1071880"/>
          </a:xfrm>
          <a:prstGeom prst="rect">
            <a:avLst/>
          </a:prstGeom>
        </p:spPr>
        <p:txBody>
          <a:bodyPr vert="horz" wrap="square" lIns="0" tIns="12700" rIns="0" bIns="0" rtlCol="0">
            <a:spAutoFit/>
          </a:bodyPr>
          <a:lstStyle/>
          <a:p>
            <a:pPr marL="12700">
              <a:lnSpc>
                <a:spcPct val="100000"/>
              </a:lnSpc>
              <a:spcBef>
                <a:spcPts val="100"/>
              </a:spcBef>
            </a:pPr>
            <a:r>
              <a:rPr sz="2300" b="1" u="sng" dirty="0">
                <a:solidFill>
                  <a:srgbClr val="6F2F9F"/>
                </a:solidFill>
                <a:uFill>
                  <a:solidFill>
                    <a:srgbClr val="6F2F9F"/>
                  </a:solidFill>
                </a:uFill>
                <a:latin typeface="Comic Sans MS"/>
                <a:cs typeface="Comic Sans MS"/>
              </a:rPr>
              <a:t>Submitted</a:t>
            </a:r>
            <a:r>
              <a:rPr sz="2300" b="1" u="sng" spc="-145" dirty="0">
                <a:solidFill>
                  <a:srgbClr val="6F2F9F"/>
                </a:solidFill>
                <a:uFill>
                  <a:solidFill>
                    <a:srgbClr val="6F2F9F"/>
                  </a:solidFill>
                </a:uFill>
                <a:latin typeface="Comic Sans MS"/>
                <a:cs typeface="Comic Sans MS"/>
              </a:rPr>
              <a:t> </a:t>
            </a:r>
            <a:r>
              <a:rPr sz="2300" b="1" u="sng" spc="-25" dirty="0">
                <a:solidFill>
                  <a:srgbClr val="6F2F9F"/>
                </a:solidFill>
                <a:uFill>
                  <a:solidFill>
                    <a:srgbClr val="6F2F9F"/>
                  </a:solidFill>
                </a:uFill>
                <a:latin typeface="Comic Sans MS"/>
                <a:cs typeface="Comic Sans MS"/>
              </a:rPr>
              <a:t>to</a:t>
            </a:r>
            <a:r>
              <a:rPr sz="1100" b="1" spc="-25" dirty="0">
                <a:solidFill>
                  <a:srgbClr val="006FC0"/>
                </a:solidFill>
                <a:latin typeface="Comic Sans MS"/>
                <a:cs typeface="Comic Sans MS"/>
              </a:rPr>
              <a:t>:</a:t>
            </a:r>
            <a:endParaRPr sz="1100" dirty="0">
              <a:latin typeface="Comic Sans MS"/>
              <a:cs typeface="Comic Sans MS"/>
            </a:endParaRPr>
          </a:p>
          <a:p>
            <a:pPr marL="12700">
              <a:lnSpc>
                <a:spcPct val="100000"/>
              </a:lnSpc>
              <a:spcBef>
                <a:spcPts val="2480"/>
              </a:spcBef>
            </a:pPr>
            <a:r>
              <a:rPr sz="2500" b="1" spc="-10" dirty="0">
                <a:solidFill>
                  <a:srgbClr val="006FC0"/>
                </a:solidFill>
                <a:latin typeface="Trebuchet MS"/>
                <a:cs typeface="Trebuchet MS"/>
              </a:rPr>
              <a:t>DR.</a:t>
            </a:r>
            <a:r>
              <a:rPr sz="2500" b="1" spc="-160" dirty="0">
                <a:solidFill>
                  <a:srgbClr val="006FC0"/>
                </a:solidFill>
                <a:latin typeface="Trebuchet MS"/>
                <a:cs typeface="Trebuchet MS"/>
              </a:rPr>
              <a:t> </a:t>
            </a:r>
            <a:r>
              <a:rPr sz="2500" b="1" spc="-20" dirty="0">
                <a:solidFill>
                  <a:srgbClr val="006FC0"/>
                </a:solidFill>
                <a:latin typeface="Trebuchet MS"/>
                <a:cs typeface="Trebuchet MS"/>
              </a:rPr>
              <a:t>ARCHANA</a:t>
            </a:r>
            <a:r>
              <a:rPr sz="2500" b="1" spc="-125" dirty="0">
                <a:solidFill>
                  <a:srgbClr val="006FC0"/>
                </a:solidFill>
                <a:latin typeface="Trebuchet MS"/>
                <a:cs typeface="Trebuchet MS"/>
              </a:rPr>
              <a:t> </a:t>
            </a:r>
            <a:r>
              <a:rPr sz="2500" b="1" spc="-10" dirty="0">
                <a:solidFill>
                  <a:srgbClr val="006FC0"/>
                </a:solidFill>
                <a:latin typeface="Trebuchet MS"/>
                <a:cs typeface="Trebuchet MS"/>
              </a:rPr>
              <a:t>SINGH</a:t>
            </a:r>
            <a:endParaRPr sz="2500" dirty="0">
              <a:latin typeface="Trebuchet MS"/>
              <a:cs typeface="Trebuchet MS"/>
            </a:endParaRPr>
          </a:p>
        </p:txBody>
      </p:sp>
      <p:sp>
        <p:nvSpPr>
          <p:cNvPr id="5" name="object 5"/>
          <p:cNvSpPr txBox="1"/>
          <p:nvPr/>
        </p:nvSpPr>
        <p:spPr>
          <a:xfrm>
            <a:off x="6549008" y="4483353"/>
            <a:ext cx="2063750" cy="1936750"/>
          </a:xfrm>
          <a:prstGeom prst="rect">
            <a:avLst/>
          </a:prstGeom>
        </p:spPr>
        <p:txBody>
          <a:bodyPr vert="horz" wrap="square" lIns="0" tIns="12700" rIns="0" bIns="0" rtlCol="0">
            <a:spAutoFit/>
          </a:bodyPr>
          <a:lstStyle/>
          <a:p>
            <a:pPr marL="12700">
              <a:lnSpc>
                <a:spcPct val="100000"/>
              </a:lnSpc>
              <a:spcBef>
                <a:spcPts val="100"/>
              </a:spcBef>
            </a:pPr>
            <a:r>
              <a:rPr sz="2300" b="1" u="sng" dirty="0">
                <a:solidFill>
                  <a:srgbClr val="6F2F9F"/>
                </a:solidFill>
                <a:uFill>
                  <a:solidFill>
                    <a:srgbClr val="6F2F9F"/>
                  </a:solidFill>
                </a:uFill>
                <a:latin typeface="Comic Sans MS"/>
                <a:cs typeface="Comic Sans MS"/>
              </a:rPr>
              <a:t>Submitted</a:t>
            </a:r>
            <a:r>
              <a:rPr sz="2300" b="1" u="sng" spc="-145" dirty="0">
                <a:solidFill>
                  <a:srgbClr val="6F2F9F"/>
                </a:solidFill>
                <a:uFill>
                  <a:solidFill>
                    <a:srgbClr val="6F2F9F"/>
                  </a:solidFill>
                </a:uFill>
                <a:latin typeface="Comic Sans MS"/>
                <a:cs typeface="Comic Sans MS"/>
              </a:rPr>
              <a:t> </a:t>
            </a:r>
            <a:r>
              <a:rPr sz="2300" b="1" u="sng" spc="-25" dirty="0">
                <a:solidFill>
                  <a:srgbClr val="6F2F9F"/>
                </a:solidFill>
                <a:uFill>
                  <a:solidFill>
                    <a:srgbClr val="6F2F9F"/>
                  </a:solidFill>
                </a:uFill>
                <a:latin typeface="Comic Sans MS"/>
                <a:cs typeface="Comic Sans MS"/>
              </a:rPr>
              <a:t>by:</a:t>
            </a:r>
            <a:endParaRPr sz="2300" dirty="0">
              <a:latin typeface="Comic Sans MS"/>
              <a:cs typeface="Comic Sans MS"/>
            </a:endParaRPr>
          </a:p>
          <a:p>
            <a:pPr marL="210820" marR="171450" indent="28575">
              <a:lnSpc>
                <a:spcPct val="113300"/>
              </a:lnSpc>
              <a:spcBef>
                <a:spcPts val="2080"/>
              </a:spcBef>
            </a:pPr>
            <a:r>
              <a:rPr sz="2500" b="1" spc="-10" dirty="0">
                <a:solidFill>
                  <a:srgbClr val="006FC0"/>
                </a:solidFill>
                <a:latin typeface="Trebuchet MS"/>
                <a:cs typeface="Trebuchet MS"/>
              </a:rPr>
              <a:t>SMRITI 102116094</a:t>
            </a:r>
            <a:endParaRPr sz="2500" dirty="0">
              <a:latin typeface="Trebuchet MS"/>
              <a:cs typeface="Trebuchet MS"/>
            </a:endParaRPr>
          </a:p>
          <a:p>
            <a:pPr marL="190500">
              <a:lnSpc>
                <a:spcPct val="100000"/>
              </a:lnSpc>
              <a:spcBef>
                <a:spcPts val="409"/>
              </a:spcBef>
            </a:pPr>
            <a:r>
              <a:rPr sz="2500" b="1" spc="-10" dirty="0">
                <a:solidFill>
                  <a:srgbClr val="006FC0"/>
                </a:solidFill>
                <a:latin typeface="Trebuchet MS"/>
                <a:cs typeface="Trebuchet MS"/>
              </a:rPr>
              <a:t>3CS11</a:t>
            </a:r>
            <a:endParaRPr sz="2500" dirty="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5" dur="500"/>
                                        <p:tgtEl>
                                          <p:spTgt spid="5">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D94621-67DC-5B22-2F14-B1ED3983DEBB}"/>
              </a:ext>
            </a:extLst>
          </p:cNvPr>
          <p:cNvSpPr>
            <a:spLocks noGrp="1"/>
          </p:cNvSpPr>
          <p:nvPr>
            <p:ph type="subTitle" idx="4"/>
          </p:nvPr>
        </p:nvSpPr>
        <p:spPr>
          <a:xfrm>
            <a:off x="381000" y="152400"/>
            <a:ext cx="11582400" cy="6235361"/>
          </a:xfrm>
        </p:spPr>
        <p:txBody>
          <a:bodyPr/>
          <a:lstStyle/>
          <a:p>
            <a:pPr>
              <a:lnSpc>
                <a:spcPct val="107000"/>
              </a:lnSpc>
              <a:spcAft>
                <a:spcPts val="800"/>
              </a:spcAft>
            </a:pPr>
            <a:r>
              <a:rPr lang="en-IN" sz="3600" b="1" u="sng" kern="100" dirty="0" err="1">
                <a:effectLst/>
                <a:latin typeface="Calibri" panose="020F0502020204030204" pitchFamily="34" charset="0"/>
                <a:ea typeface="Calibri" panose="020F0502020204030204" pitchFamily="34" charset="0"/>
                <a:cs typeface="Times New Roman" panose="02020603050405020304" pitchFamily="18" charset="0"/>
              </a:rPr>
              <a:t>Camparison</a:t>
            </a:r>
            <a:r>
              <a:rPr lang="en-IN" sz="3600" b="1" u="sng" kern="100" dirty="0">
                <a:effectLst/>
                <a:latin typeface="Calibri" panose="020F0502020204030204" pitchFamily="34" charset="0"/>
                <a:ea typeface="Calibri" panose="020F0502020204030204" pitchFamily="34" charset="0"/>
                <a:cs typeface="Times New Roman" panose="02020603050405020304" pitchFamily="18" charset="0"/>
              </a:rPr>
              <a:t> Chart: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rPr>
              <a:t>Let's compare code snippets which we are having in research paper and which we implemented:</a:t>
            </a:r>
          </a:p>
          <a:p>
            <a:r>
              <a:rPr lang="en-IN" dirty="0">
                <a:solidFill>
                  <a:schemeClr val="tx1"/>
                </a:solidFill>
              </a:rPr>
              <a:t> </a:t>
            </a:r>
          </a:p>
          <a:p>
            <a:r>
              <a:rPr lang="en-IN" u="sng" dirty="0">
                <a:solidFill>
                  <a:srgbClr val="7030A0"/>
                </a:solidFill>
              </a:rPr>
              <a:t>Commonalities:</a:t>
            </a:r>
          </a:p>
          <a:p>
            <a:endParaRPr lang="en-IN" dirty="0">
              <a:solidFill>
                <a:schemeClr val="tx1"/>
              </a:solidFill>
            </a:endParaRPr>
          </a:p>
          <a:p>
            <a:pPr lvl="0"/>
            <a:r>
              <a:rPr lang="en-IN" dirty="0">
                <a:solidFill>
                  <a:schemeClr val="tx1"/>
                </a:solidFill>
              </a:rPr>
              <a:t>--Both codes involve the MNIST dataset, a popular dataset for handwritten digit recognition.</a:t>
            </a:r>
          </a:p>
          <a:p>
            <a:pPr lvl="0"/>
            <a:r>
              <a:rPr lang="en-IN" dirty="0">
                <a:solidFill>
                  <a:schemeClr val="tx1"/>
                </a:solidFill>
              </a:rPr>
              <a:t>--They split the data into training and testing sets.</a:t>
            </a:r>
          </a:p>
          <a:p>
            <a:pPr lvl="0"/>
            <a:r>
              <a:rPr lang="en-IN" dirty="0">
                <a:solidFill>
                  <a:schemeClr val="tx1"/>
                </a:solidFill>
              </a:rPr>
              <a:t>--They evaluate the performance of the models on the test set using accuracy and confusion matrix.</a:t>
            </a:r>
          </a:p>
          <a:p>
            <a:pPr lvl="0"/>
            <a:r>
              <a:rPr lang="en-IN" dirty="0">
                <a:solidFill>
                  <a:schemeClr val="tx1"/>
                </a:solidFill>
              </a:rPr>
              <a:t>--They visualize some randomly selected test images along with their original and predicted labels.</a:t>
            </a:r>
          </a:p>
          <a:p>
            <a:pPr lvl="0"/>
            <a:r>
              <a:rPr lang="en-IN" dirty="0">
                <a:solidFill>
                  <a:schemeClr val="tx1"/>
                </a:solidFill>
              </a:rPr>
              <a:t>--Both use external libraries such as OpenCV, NumPy, Matplotlib, and scikit-learn.</a:t>
            </a:r>
          </a:p>
          <a:p>
            <a:endParaRPr lang="en-IN" dirty="0"/>
          </a:p>
        </p:txBody>
      </p:sp>
    </p:spTree>
    <p:extLst>
      <p:ext uri="{BB962C8B-B14F-4D97-AF65-F5344CB8AC3E}">
        <p14:creationId xmlns:p14="http://schemas.microsoft.com/office/powerpoint/2010/main" val="254759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2" end="2"/>
                                            </p:txEl>
                                          </p:spTgt>
                                        </p:tgtEl>
                                        <p:attrNameLst>
                                          <p:attrName>ppt_h</p:attrName>
                                        </p:attrNameLst>
                                      </p:cBhvr>
                                      <p:tavLst>
                                        <p:tav tm="0">
                                          <p:val>
                                            <p:strVal val="#ppt_h"/>
                                          </p:val>
                                        </p:tav>
                                        <p:tav tm="100000">
                                          <p:val>
                                            <p:strVal val="#ppt_h"/>
                                          </p:val>
                                        </p:tav>
                                      </p:tavLst>
                                    </p:anim>
                                  </p:childTnLst>
                                </p:cTn>
                              </p:par>
                              <p:par>
                                <p:cTn id="20" presetID="26"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80">
                                          <p:stCondLst>
                                            <p:cond delay="0"/>
                                          </p:stCondLst>
                                        </p:cTn>
                                        <p:tgtEl>
                                          <p:spTgt spid="3">
                                            <p:txEl>
                                              <p:pRg st="3" end="3"/>
                                            </p:txEl>
                                          </p:spTgt>
                                        </p:tgtEl>
                                      </p:cBhvr>
                                    </p:animEffect>
                                    <p:anim calcmode="lin" valueType="num">
                                      <p:cBhvr>
                                        <p:cTn id="2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3" end="3"/>
                                            </p:txEl>
                                          </p:spTgt>
                                        </p:tgtEl>
                                      </p:cBhvr>
                                      <p:to x="100000" y="60000"/>
                                    </p:animScale>
                                    <p:animScale>
                                      <p:cBhvr>
                                        <p:cTn id="29" dur="166" decel="50000">
                                          <p:stCondLst>
                                            <p:cond delay="676"/>
                                          </p:stCondLst>
                                        </p:cTn>
                                        <p:tgtEl>
                                          <p:spTgt spid="3">
                                            <p:txEl>
                                              <p:pRg st="3" end="3"/>
                                            </p:txEl>
                                          </p:spTgt>
                                        </p:tgtEl>
                                      </p:cBhvr>
                                      <p:to x="100000" y="100000"/>
                                    </p:animScale>
                                    <p:animScale>
                                      <p:cBhvr>
                                        <p:cTn id="30" dur="26">
                                          <p:stCondLst>
                                            <p:cond delay="1312"/>
                                          </p:stCondLst>
                                        </p:cTn>
                                        <p:tgtEl>
                                          <p:spTgt spid="3">
                                            <p:txEl>
                                              <p:pRg st="3" end="3"/>
                                            </p:txEl>
                                          </p:spTgt>
                                        </p:tgtEl>
                                      </p:cBhvr>
                                      <p:to x="100000" y="80000"/>
                                    </p:animScale>
                                    <p:animScale>
                                      <p:cBhvr>
                                        <p:cTn id="31" dur="166" decel="50000">
                                          <p:stCondLst>
                                            <p:cond delay="1338"/>
                                          </p:stCondLst>
                                        </p:cTn>
                                        <p:tgtEl>
                                          <p:spTgt spid="3">
                                            <p:txEl>
                                              <p:pRg st="3" end="3"/>
                                            </p:txEl>
                                          </p:spTgt>
                                        </p:tgtEl>
                                      </p:cBhvr>
                                      <p:to x="100000" y="100000"/>
                                    </p:animScale>
                                    <p:animScale>
                                      <p:cBhvr>
                                        <p:cTn id="32" dur="26">
                                          <p:stCondLst>
                                            <p:cond delay="1642"/>
                                          </p:stCondLst>
                                        </p:cTn>
                                        <p:tgtEl>
                                          <p:spTgt spid="3">
                                            <p:txEl>
                                              <p:pRg st="3" end="3"/>
                                            </p:txEl>
                                          </p:spTgt>
                                        </p:tgtEl>
                                      </p:cBhvr>
                                      <p:to x="100000" y="90000"/>
                                    </p:animScale>
                                    <p:animScale>
                                      <p:cBhvr>
                                        <p:cTn id="33" dur="166" decel="50000">
                                          <p:stCondLst>
                                            <p:cond delay="1668"/>
                                          </p:stCondLst>
                                        </p:cTn>
                                        <p:tgtEl>
                                          <p:spTgt spid="3">
                                            <p:txEl>
                                              <p:pRg st="3" end="3"/>
                                            </p:txEl>
                                          </p:spTgt>
                                        </p:tgtEl>
                                      </p:cBhvr>
                                      <p:to x="100000" y="100000"/>
                                    </p:animScale>
                                    <p:animScale>
                                      <p:cBhvr>
                                        <p:cTn id="34" dur="26">
                                          <p:stCondLst>
                                            <p:cond delay="1808"/>
                                          </p:stCondLst>
                                        </p:cTn>
                                        <p:tgtEl>
                                          <p:spTgt spid="3">
                                            <p:txEl>
                                              <p:pRg st="3" end="3"/>
                                            </p:txEl>
                                          </p:spTgt>
                                        </p:tgtEl>
                                      </p:cBhvr>
                                      <p:to x="100000" y="95000"/>
                                    </p:animScale>
                                    <p:animScale>
                                      <p:cBhvr>
                                        <p:cTn id="35" dur="166" decel="50000">
                                          <p:stCondLst>
                                            <p:cond delay="1834"/>
                                          </p:stCondLst>
                                        </p:cTn>
                                        <p:tgtEl>
                                          <p:spTgt spid="3">
                                            <p:txEl>
                                              <p:pRg st="3" end="3"/>
                                            </p:txEl>
                                          </p:spTgt>
                                        </p:tgtEl>
                                      </p:cBhvr>
                                      <p:to x="100000" y="100000"/>
                                    </p:animScale>
                                  </p:childTnLst>
                                </p:cTn>
                              </p:par>
                              <p:par>
                                <p:cTn id="36" presetID="26"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80">
                                          <p:stCondLst>
                                            <p:cond delay="0"/>
                                          </p:stCondLst>
                                        </p:cTn>
                                        <p:tgtEl>
                                          <p:spTgt spid="3">
                                            <p:txEl>
                                              <p:pRg st="5" end="5"/>
                                            </p:txEl>
                                          </p:spTgt>
                                        </p:tgtEl>
                                      </p:cBhvr>
                                    </p:animEffect>
                                    <p:anim calcmode="lin" valueType="num">
                                      <p:cBhvr>
                                        <p:cTn id="3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5" end="5"/>
                                            </p:txEl>
                                          </p:spTgt>
                                        </p:tgtEl>
                                      </p:cBhvr>
                                      <p:to x="100000" y="60000"/>
                                    </p:animScale>
                                    <p:animScale>
                                      <p:cBhvr>
                                        <p:cTn id="45" dur="166" decel="50000">
                                          <p:stCondLst>
                                            <p:cond delay="676"/>
                                          </p:stCondLst>
                                        </p:cTn>
                                        <p:tgtEl>
                                          <p:spTgt spid="3">
                                            <p:txEl>
                                              <p:pRg st="5" end="5"/>
                                            </p:txEl>
                                          </p:spTgt>
                                        </p:tgtEl>
                                      </p:cBhvr>
                                      <p:to x="100000" y="100000"/>
                                    </p:animScale>
                                    <p:animScale>
                                      <p:cBhvr>
                                        <p:cTn id="46" dur="26">
                                          <p:stCondLst>
                                            <p:cond delay="1312"/>
                                          </p:stCondLst>
                                        </p:cTn>
                                        <p:tgtEl>
                                          <p:spTgt spid="3">
                                            <p:txEl>
                                              <p:pRg st="5" end="5"/>
                                            </p:txEl>
                                          </p:spTgt>
                                        </p:tgtEl>
                                      </p:cBhvr>
                                      <p:to x="100000" y="80000"/>
                                    </p:animScale>
                                    <p:animScale>
                                      <p:cBhvr>
                                        <p:cTn id="47" dur="166" decel="50000">
                                          <p:stCondLst>
                                            <p:cond delay="1338"/>
                                          </p:stCondLst>
                                        </p:cTn>
                                        <p:tgtEl>
                                          <p:spTgt spid="3">
                                            <p:txEl>
                                              <p:pRg st="5" end="5"/>
                                            </p:txEl>
                                          </p:spTgt>
                                        </p:tgtEl>
                                      </p:cBhvr>
                                      <p:to x="100000" y="100000"/>
                                    </p:animScale>
                                    <p:animScale>
                                      <p:cBhvr>
                                        <p:cTn id="48" dur="26">
                                          <p:stCondLst>
                                            <p:cond delay="1642"/>
                                          </p:stCondLst>
                                        </p:cTn>
                                        <p:tgtEl>
                                          <p:spTgt spid="3">
                                            <p:txEl>
                                              <p:pRg st="5" end="5"/>
                                            </p:txEl>
                                          </p:spTgt>
                                        </p:tgtEl>
                                      </p:cBhvr>
                                      <p:to x="100000" y="90000"/>
                                    </p:animScale>
                                    <p:animScale>
                                      <p:cBhvr>
                                        <p:cTn id="49" dur="166" decel="50000">
                                          <p:stCondLst>
                                            <p:cond delay="1668"/>
                                          </p:stCondLst>
                                        </p:cTn>
                                        <p:tgtEl>
                                          <p:spTgt spid="3">
                                            <p:txEl>
                                              <p:pRg st="5" end="5"/>
                                            </p:txEl>
                                          </p:spTgt>
                                        </p:tgtEl>
                                      </p:cBhvr>
                                      <p:to x="100000" y="100000"/>
                                    </p:animScale>
                                    <p:animScale>
                                      <p:cBhvr>
                                        <p:cTn id="50" dur="26">
                                          <p:stCondLst>
                                            <p:cond delay="1808"/>
                                          </p:stCondLst>
                                        </p:cTn>
                                        <p:tgtEl>
                                          <p:spTgt spid="3">
                                            <p:txEl>
                                              <p:pRg st="5" end="5"/>
                                            </p:txEl>
                                          </p:spTgt>
                                        </p:tgtEl>
                                      </p:cBhvr>
                                      <p:to x="100000" y="95000"/>
                                    </p:animScale>
                                    <p:animScale>
                                      <p:cBhvr>
                                        <p:cTn id="51" dur="166" decel="50000">
                                          <p:stCondLst>
                                            <p:cond delay="1834"/>
                                          </p:stCondLst>
                                        </p:cTn>
                                        <p:tgtEl>
                                          <p:spTgt spid="3">
                                            <p:txEl>
                                              <p:pRg st="5" end="5"/>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wipe(down)">
                                      <p:cBhvr>
                                        <p:cTn id="54" dur="580">
                                          <p:stCondLst>
                                            <p:cond delay="0"/>
                                          </p:stCondLst>
                                        </p:cTn>
                                        <p:tgtEl>
                                          <p:spTgt spid="3">
                                            <p:txEl>
                                              <p:pRg st="6" end="6"/>
                                            </p:txEl>
                                          </p:spTgt>
                                        </p:tgtEl>
                                      </p:cBhvr>
                                    </p:animEffect>
                                    <p:anim calcmode="lin" valueType="num">
                                      <p:cBhvr>
                                        <p:cTn id="55"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3">
                                            <p:txEl>
                                              <p:pRg st="6" end="6"/>
                                            </p:txEl>
                                          </p:spTgt>
                                        </p:tgtEl>
                                      </p:cBhvr>
                                      <p:to x="100000" y="60000"/>
                                    </p:animScale>
                                    <p:animScale>
                                      <p:cBhvr>
                                        <p:cTn id="61" dur="166" decel="50000">
                                          <p:stCondLst>
                                            <p:cond delay="676"/>
                                          </p:stCondLst>
                                        </p:cTn>
                                        <p:tgtEl>
                                          <p:spTgt spid="3">
                                            <p:txEl>
                                              <p:pRg st="6" end="6"/>
                                            </p:txEl>
                                          </p:spTgt>
                                        </p:tgtEl>
                                      </p:cBhvr>
                                      <p:to x="100000" y="100000"/>
                                    </p:animScale>
                                    <p:animScale>
                                      <p:cBhvr>
                                        <p:cTn id="62" dur="26">
                                          <p:stCondLst>
                                            <p:cond delay="1312"/>
                                          </p:stCondLst>
                                        </p:cTn>
                                        <p:tgtEl>
                                          <p:spTgt spid="3">
                                            <p:txEl>
                                              <p:pRg st="6" end="6"/>
                                            </p:txEl>
                                          </p:spTgt>
                                        </p:tgtEl>
                                      </p:cBhvr>
                                      <p:to x="100000" y="80000"/>
                                    </p:animScale>
                                    <p:animScale>
                                      <p:cBhvr>
                                        <p:cTn id="63" dur="166" decel="50000">
                                          <p:stCondLst>
                                            <p:cond delay="1338"/>
                                          </p:stCondLst>
                                        </p:cTn>
                                        <p:tgtEl>
                                          <p:spTgt spid="3">
                                            <p:txEl>
                                              <p:pRg st="6" end="6"/>
                                            </p:txEl>
                                          </p:spTgt>
                                        </p:tgtEl>
                                      </p:cBhvr>
                                      <p:to x="100000" y="100000"/>
                                    </p:animScale>
                                    <p:animScale>
                                      <p:cBhvr>
                                        <p:cTn id="64" dur="26">
                                          <p:stCondLst>
                                            <p:cond delay="1642"/>
                                          </p:stCondLst>
                                        </p:cTn>
                                        <p:tgtEl>
                                          <p:spTgt spid="3">
                                            <p:txEl>
                                              <p:pRg st="6" end="6"/>
                                            </p:txEl>
                                          </p:spTgt>
                                        </p:tgtEl>
                                      </p:cBhvr>
                                      <p:to x="100000" y="90000"/>
                                    </p:animScale>
                                    <p:animScale>
                                      <p:cBhvr>
                                        <p:cTn id="65" dur="166" decel="50000">
                                          <p:stCondLst>
                                            <p:cond delay="1668"/>
                                          </p:stCondLst>
                                        </p:cTn>
                                        <p:tgtEl>
                                          <p:spTgt spid="3">
                                            <p:txEl>
                                              <p:pRg st="6" end="6"/>
                                            </p:txEl>
                                          </p:spTgt>
                                        </p:tgtEl>
                                      </p:cBhvr>
                                      <p:to x="100000" y="100000"/>
                                    </p:animScale>
                                    <p:animScale>
                                      <p:cBhvr>
                                        <p:cTn id="66" dur="26">
                                          <p:stCondLst>
                                            <p:cond delay="1808"/>
                                          </p:stCondLst>
                                        </p:cTn>
                                        <p:tgtEl>
                                          <p:spTgt spid="3">
                                            <p:txEl>
                                              <p:pRg st="6" end="6"/>
                                            </p:txEl>
                                          </p:spTgt>
                                        </p:tgtEl>
                                      </p:cBhvr>
                                      <p:to x="100000" y="95000"/>
                                    </p:animScale>
                                    <p:animScale>
                                      <p:cBhvr>
                                        <p:cTn id="67" dur="166" decel="50000">
                                          <p:stCondLst>
                                            <p:cond delay="1834"/>
                                          </p:stCondLst>
                                        </p:cTn>
                                        <p:tgtEl>
                                          <p:spTgt spid="3">
                                            <p:txEl>
                                              <p:pRg st="6" end="6"/>
                                            </p:txEl>
                                          </p:spTgt>
                                        </p:tgtEl>
                                      </p:cBhvr>
                                      <p:to x="100000" y="100000"/>
                                    </p:animScale>
                                  </p:childTnLst>
                                </p:cTn>
                              </p:par>
                              <p:par>
                                <p:cTn id="68" presetID="26" presetClass="entr" presetSubtype="0" fill="hold" nodeType="with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Effect transition="in" filter="wipe(down)">
                                      <p:cBhvr>
                                        <p:cTn id="70" dur="580">
                                          <p:stCondLst>
                                            <p:cond delay="0"/>
                                          </p:stCondLst>
                                        </p:cTn>
                                        <p:tgtEl>
                                          <p:spTgt spid="3">
                                            <p:txEl>
                                              <p:pRg st="7" end="7"/>
                                            </p:txEl>
                                          </p:spTgt>
                                        </p:tgtEl>
                                      </p:cBhvr>
                                    </p:animEffect>
                                    <p:anim calcmode="lin" valueType="num">
                                      <p:cBhvr>
                                        <p:cTn id="7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3">
                                            <p:txEl>
                                              <p:pRg st="7" end="7"/>
                                            </p:txEl>
                                          </p:spTgt>
                                        </p:tgtEl>
                                      </p:cBhvr>
                                      <p:to x="100000" y="60000"/>
                                    </p:animScale>
                                    <p:animScale>
                                      <p:cBhvr>
                                        <p:cTn id="77" dur="166" decel="50000">
                                          <p:stCondLst>
                                            <p:cond delay="676"/>
                                          </p:stCondLst>
                                        </p:cTn>
                                        <p:tgtEl>
                                          <p:spTgt spid="3">
                                            <p:txEl>
                                              <p:pRg st="7" end="7"/>
                                            </p:txEl>
                                          </p:spTgt>
                                        </p:tgtEl>
                                      </p:cBhvr>
                                      <p:to x="100000" y="100000"/>
                                    </p:animScale>
                                    <p:animScale>
                                      <p:cBhvr>
                                        <p:cTn id="78" dur="26">
                                          <p:stCondLst>
                                            <p:cond delay="1312"/>
                                          </p:stCondLst>
                                        </p:cTn>
                                        <p:tgtEl>
                                          <p:spTgt spid="3">
                                            <p:txEl>
                                              <p:pRg st="7" end="7"/>
                                            </p:txEl>
                                          </p:spTgt>
                                        </p:tgtEl>
                                      </p:cBhvr>
                                      <p:to x="100000" y="80000"/>
                                    </p:animScale>
                                    <p:animScale>
                                      <p:cBhvr>
                                        <p:cTn id="79" dur="166" decel="50000">
                                          <p:stCondLst>
                                            <p:cond delay="1338"/>
                                          </p:stCondLst>
                                        </p:cTn>
                                        <p:tgtEl>
                                          <p:spTgt spid="3">
                                            <p:txEl>
                                              <p:pRg st="7" end="7"/>
                                            </p:txEl>
                                          </p:spTgt>
                                        </p:tgtEl>
                                      </p:cBhvr>
                                      <p:to x="100000" y="100000"/>
                                    </p:animScale>
                                    <p:animScale>
                                      <p:cBhvr>
                                        <p:cTn id="80" dur="26">
                                          <p:stCondLst>
                                            <p:cond delay="1642"/>
                                          </p:stCondLst>
                                        </p:cTn>
                                        <p:tgtEl>
                                          <p:spTgt spid="3">
                                            <p:txEl>
                                              <p:pRg st="7" end="7"/>
                                            </p:txEl>
                                          </p:spTgt>
                                        </p:tgtEl>
                                      </p:cBhvr>
                                      <p:to x="100000" y="90000"/>
                                    </p:animScale>
                                    <p:animScale>
                                      <p:cBhvr>
                                        <p:cTn id="81" dur="166" decel="50000">
                                          <p:stCondLst>
                                            <p:cond delay="1668"/>
                                          </p:stCondLst>
                                        </p:cTn>
                                        <p:tgtEl>
                                          <p:spTgt spid="3">
                                            <p:txEl>
                                              <p:pRg st="7" end="7"/>
                                            </p:txEl>
                                          </p:spTgt>
                                        </p:tgtEl>
                                      </p:cBhvr>
                                      <p:to x="100000" y="100000"/>
                                    </p:animScale>
                                    <p:animScale>
                                      <p:cBhvr>
                                        <p:cTn id="82" dur="26">
                                          <p:stCondLst>
                                            <p:cond delay="1808"/>
                                          </p:stCondLst>
                                        </p:cTn>
                                        <p:tgtEl>
                                          <p:spTgt spid="3">
                                            <p:txEl>
                                              <p:pRg st="7" end="7"/>
                                            </p:txEl>
                                          </p:spTgt>
                                        </p:tgtEl>
                                      </p:cBhvr>
                                      <p:to x="100000" y="95000"/>
                                    </p:animScale>
                                    <p:animScale>
                                      <p:cBhvr>
                                        <p:cTn id="83" dur="166" decel="50000">
                                          <p:stCondLst>
                                            <p:cond delay="1834"/>
                                          </p:stCondLst>
                                        </p:cTn>
                                        <p:tgtEl>
                                          <p:spTgt spid="3">
                                            <p:txEl>
                                              <p:pRg st="7" end="7"/>
                                            </p:txEl>
                                          </p:spTgt>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3">
                                            <p:txEl>
                                              <p:pRg st="8" end="8"/>
                                            </p:txEl>
                                          </p:spTgt>
                                        </p:tgtEl>
                                        <p:attrNameLst>
                                          <p:attrName>style.visibility</p:attrName>
                                        </p:attrNameLst>
                                      </p:cBhvr>
                                      <p:to>
                                        <p:strVal val="visible"/>
                                      </p:to>
                                    </p:set>
                                    <p:animEffect transition="in" filter="wipe(down)">
                                      <p:cBhvr>
                                        <p:cTn id="86" dur="580">
                                          <p:stCondLst>
                                            <p:cond delay="0"/>
                                          </p:stCondLst>
                                        </p:cTn>
                                        <p:tgtEl>
                                          <p:spTgt spid="3">
                                            <p:txEl>
                                              <p:pRg st="8" end="8"/>
                                            </p:txEl>
                                          </p:spTgt>
                                        </p:tgtEl>
                                      </p:cBhvr>
                                    </p:animEffect>
                                    <p:anim calcmode="lin" valueType="num">
                                      <p:cBhvr>
                                        <p:cTn id="8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8" end="8"/>
                                            </p:txEl>
                                          </p:spTgt>
                                        </p:tgtEl>
                                      </p:cBhvr>
                                      <p:to x="100000" y="60000"/>
                                    </p:animScale>
                                    <p:animScale>
                                      <p:cBhvr>
                                        <p:cTn id="93" dur="166" decel="50000">
                                          <p:stCondLst>
                                            <p:cond delay="676"/>
                                          </p:stCondLst>
                                        </p:cTn>
                                        <p:tgtEl>
                                          <p:spTgt spid="3">
                                            <p:txEl>
                                              <p:pRg st="8" end="8"/>
                                            </p:txEl>
                                          </p:spTgt>
                                        </p:tgtEl>
                                      </p:cBhvr>
                                      <p:to x="100000" y="100000"/>
                                    </p:animScale>
                                    <p:animScale>
                                      <p:cBhvr>
                                        <p:cTn id="94" dur="26">
                                          <p:stCondLst>
                                            <p:cond delay="1312"/>
                                          </p:stCondLst>
                                        </p:cTn>
                                        <p:tgtEl>
                                          <p:spTgt spid="3">
                                            <p:txEl>
                                              <p:pRg st="8" end="8"/>
                                            </p:txEl>
                                          </p:spTgt>
                                        </p:tgtEl>
                                      </p:cBhvr>
                                      <p:to x="100000" y="80000"/>
                                    </p:animScale>
                                    <p:animScale>
                                      <p:cBhvr>
                                        <p:cTn id="95" dur="166" decel="50000">
                                          <p:stCondLst>
                                            <p:cond delay="1338"/>
                                          </p:stCondLst>
                                        </p:cTn>
                                        <p:tgtEl>
                                          <p:spTgt spid="3">
                                            <p:txEl>
                                              <p:pRg st="8" end="8"/>
                                            </p:txEl>
                                          </p:spTgt>
                                        </p:tgtEl>
                                      </p:cBhvr>
                                      <p:to x="100000" y="100000"/>
                                    </p:animScale>
                                    <p:animScale>
                                      <p:cBhvr>
                                        <p:cTn id="96" dur="26">
                                          <p:stCondLst>
                                            <p:cond delay="1642"/>
                                          </p:stCondLst>
                                        </p:cTn>
                                        <p:tgtEl>
                                          <p:spTgt spid="3">
                                            <p:txEl>
                                              <p:pRg st="8" end="8"/>
                                            </p:txEl>
                                          </p:spTgt>
                                        </p:tgtEl>
                                      </p:cBhvr>
                                      <p:to x="100000" y="90000"/>
                                    </p:animScale>
                                    <p:animScale>
                                      <p:cBhvr>
                                        <p:cTn id="97" dur="166" decel="50000">
                                          <p:stCondLst>
                                            <p:cond delay="1668"/>
                                          </p:stCondLst>
                                        </p:cTn>
                                        <p:tgtEl>
                                          <p:spTgt spid="3">
                                            <p:txEl>
                                              <p:pRg st="8" end="8"/>
                                            </p:txEl>
                                          </p:spTgt>
                                        </p:tgtEl>
                                      </p:cBhvr>
                                      <p:to x="100000" y="100000"/>
                                    </p:animScale>
                                    <p:animScale>
                                      <p:cBhvr>
                                        <p:cTn id="98" dur="26">
                                          <p:stCondLst>
                                            <p:cond delay="1808"/>
                                          </p:stCondLst>
                                        </p:cTn>
                                        <p:tgtEl>
                                          <p:spTgt spid="3">
                                            <p:txEl>
                                              <p:pRg st="8" end="8"/>
                                            </p:txEl>
                                          </p:spTgt>
                                        </p:tgtEl>
                                      </p:cBhvr>
                                      <p:to x="100000" y="95000"/>
                                    </p:animScale>
                                    <p:animScale>
                                      <p:cBhvr>
                                        <p:cTn id="99" dur="166" decel="50000">
                                          <p:stCondLst>
                                            <p:cond delay="1834"/>
                                          </p:stCondLst>
                                        </p:cTn>
                                        <p:tgtEl>
                                          <p:spTgt spid="3">
                                            <p:txEl>
                                              <p:pRg st="8" end="8"/>
                                            </p:txEl>
                                          </p:spTgt>
                                        </p:tgtEl>
                                      </p:cBhvr>
                                      <p:to x="100000" y="100000"/>
                                    </p:animScale>
                                  </p:childTnLst>
                                </p:cTn>
                              </p:par>
                              <p:par>
                                <p:cTn id="100" presetID="26" presetClass="entr" presetSubtype="0" fill="hold" nodeType="withEffect">
                                  <p:stCondLst>
                                    <p:cond delay="0"/>
                                  </p:stCondLst>
                                  <p:childTnLst>
                                    <p:set>
                                      <p:cBhvr>
                                        <p:cTn id="101" dur="1" fill="hold">
                                          <p:stCondLst>
                                            <p:cond delay="0"/>
                                          </p:stCondLst>
                                        </p:cTn>
                                        <p:tgtEl>
                                          <p:spTgt spid="3">
                                            <p:txEl>
                                              <p:pRg st="9" end="9"/>
                                            </p:txEl>
                                          </p:spTgt>
                                        </p:tgtEl>
                                        <p:attrNameLst>
                                          <p:attrName>style.visibility</p:attrName>
                                        </p:attrNameLst>
                                      </p:cBhvr>
                                      <p:to>
                                        <p:strVal val="visible"/>
                                      </p:to>
                                    </p:set>
                                    <p:animEffect transition="in" filter="wipe(down)">
                                      <p:cBhvr>
                                        <p:cTn id="102" dur="580">
                                          <p:stCondLst>
                                            <p:cond delay="0"/>
                                          </p:stCondLst>
                                        </p:cTn>
                                        <p:tgtEl>
                                          <p:spTgt spid="3">
                                            <p:txEl>
                                              <p:pRg st="9" end="9"/>
                                            </p:txEl>
                                          </p:spTgt>
                                        </p:tgtEl>
                                      </p:cBhvr>
                                    </p:animEffect>
                                    <p:anim calcmode="lin" valueType="num">
                                      <p:cBhvr>
                                        <p:cTn id="103"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9" end="9"/>
                                            </p:txEl>
                                          </p:spTgt>
                                        </p:tgtEl>
                                      </p:cBhvr>
                                      <p:to x="100000" y="60000"/>
                                    </p:animScale>
                                    <p:animScale>
                                      <p:cBhvr>
                                        <p:cTn id="109" dur="166" decel="50000">
                                          <p:stCondLst>
                                            <p:cond delay="676"/>
                                          </p:stCondLst>
                                        </p:cTn>
                                        <p:tgtEl>
                                          <p:spTgt spid="3">
                                            <p:txEl>
                                              <p:pRg st="9" end="9"/>
                                            </p:txEl>
                                          </p:spTgt>
                                        </p:tgtEl>
                                      </p:cBhvr>
                                      <p:to x="100000" y="100000"/>
                                    </p:animScale>
                                    <p:animScale>
                                      <p:cBhvr>
                                        <p:cTn id="110" dur="26">
                                          <p:stCondLst>
                                            <p:cond delay="1312"/>
                                          </p:stCondLst>
                                        </p:cTn>
                                        <p:tgtEl>
                                          <p:spTgt spid="3">
                                            <p:txEl>
                                              <p:pRg st="9" end="9"/>
                                            </p:txEl>
                                          </p:spTgt>
                                        </p:tgtEl>
                                      </p:cBhvr>
                                      <p:to x="100000" y="80000"/>
                                    </p:animScale>
                                    <p:animScale>
                                      <p:cBhvr>
                                        <p:cTn id="111" dur="166" decel="50000">
                                          <p:stCondLst>
                                            <p:cond delay="1338"/>
                                          </p:stCondLst>
                                        </p:cTn>
                                        <p:tgtEl>
                                          <p:spTgt spid="3">
                                            <p:txEl>
                                              <p:pRg st="9" end="9"/>
                                            </p:txEl>
                                          </p:spTgt>
                                        </p:tgtEl>
                                      </p:cBhvr>
                                      <p:to x="100000" y="100000"/>
                                    </p:animScale>
                                    <p:animScale>
                                      <p:cBhvr>
                                        <p:cTn id="112" dur="26">
                                          <p:stCondLst>
                                            <p:cond delay="1642"/>
                                          </p:stCondLst>
                                        </p:cTn>
                                        <p:tgtEl>
                                          <p:spTgt spid="3">
                                            <p:txEl>
                                              <p:pRg st="9" end="9"/>
                                            </p:txEl>
                                          </p:spTgt>
                                        </p:tgtEl>
                                      </p:cBhvr>
                                      <p:to x="100000" y="90000"/>
                                    </p:animScale>
                                    <p:animScale>
                                      <p:cBhvr>
                                        <p:cTn id="113" dur="166" decel="50000">
                                          <p:stCondLst>
                                            <p:cond delay="1668"/>
                                          </p:stCondLst>
                                        </p:cTn>
                                        <p:tgtEl>
                                          <p:spTgt spid="3">
                                            <p:txEl>
                                              <p:pRg st="9" end="9"/>
                                            </p:txEl>
                                          </p:spTgt>
                                        </p:tgtEl>
                                      </p:cBhvr>
                                      <p:to x="100000" y="100000"/>
                                    </p:animScale>
                                    <p:animScale>
                                      <p:cBhvr>
                                        <p:cTn id="114" dur="26">
                                          <p:stCondLst>
                                            <p:cond delay="1808"/>
                                          </p:stCondLst>
                                        </p:cTn>
                                        <p:tgtEl>
                                          <p:spTgt spid="3">
                                            <p:txEl>
                                              <p:pRg st="9" end="9"/>
                                            </p:txEl>
                                          </p:spTgt>
                                        </p:tgtEl>
                                      </p:cBhvr>
                                      <p:to x="100000" y="95000"/>
                                    </p:animScale>
                                    <p:animScale>
                                      <p:cBhvr>
                                        <p:cTn id="115"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A36200-D660-2142-DA7D-41AEA622A1B1}"/>
              </a:ext>
            </a:extLst>
          </p:cNvPr>
          <p:cNvSpPr>
            <a:spLocks noGrp="1"/>
          </p:cNvSpPr>
          <p:nvPr>
            <p:ph type="subTitle" idx="4"/>
          </p:nvPr>
        </p:nvSpPr>
        <p:spPr>
          <a:xfrm>
            <a:off x="609600" y="533401"/>
            <a:ext cx="11201400" cy="5943600"/>
          </a:xfrm>
        </p:spPr>
        <p:txBody>
          <a:bodyPr/>
          <a:lstStyle/>
          <a:p>
            <a:r>
              <a:rPr lang="en-IN" sz="3600" u="sng" dirty="0">
                <a:solidFill>
                  <a:srgbClr val="7030A0"/>
                </a:solidFill>
              </a:rPr>
              <a:t>Differences:</a:t>
            </a:r>
          </a:p>
          <a:p>
            <a:endParaRPr lang="en-IN" sz="2400" u="sng" dirty="0">
              <a:solidFill>
                <a:srgbClr val="7030A0"/>
              </a:solidFill>
            </a:endParaRPr>
          </a:p>
          <a:p>
            <a:r>
              <a:rPr lang="en-IN" sz="2400" dirty="0">
                <a:solidFill>
                  <a:schemeClr val="tx1"/>
                </a:solidFill>
              </a:rPr>
              <a:t>The Code which is implemented in project uses  (Convolutional Neural Network - CNN):</a:t>
            </a:r>
          </a:p>
          <a:p>
            <a:pPr lvl="0"/>
            <a:r>
              <a:rPr lang="en-IN" sz="2400" dirty="0">
                <a:solidFill>
                  <a:schemeClr val="tx1"/>
                </a:solidFill>
              </a:rPr>
              <a:t>--Uses a deep learning model (Convolutional Neural Network) implemented with </a:t>
            </a:r>
            <a:r>
              <a:rPr lang="en-IN" sz="2400" dirty="0" err="1">
                <a:solidFill>
                  <a:schemeClr val="tx1"/>
                </a:solidFill>
              </a:rPr>
              <a:t>Keras</a:t>
            </a:r>
            <a:r>
              <a:rPr lang="en-IN" sz="2400" dirty="0">
                <a:solidFill>
                  <a:schemeClr val="tx1"/>
                </a:solidFill>
              </a:rPr>
              <a:t>.</a:t>
            </a:r>
          </a:p>
          <a:p>
            <a:pPr lvl="0"/>
            <a:r>
              <a:rPr lang="en-IN" sz="2400" dirty="0">
                <a:solidFill>
                  <a:schemeClr val="tx1"/>
                </a:solidFill>
              </a:rPr>
              <a:t>--Utilizes a gradient descent optimizer (Stochastic Gradient Descent - SGD) for model training.</a:t>
            </a:r>
          </a:p>
          <a:p>
            <a:pPr lvl="0"/>
            <a:r>
              <a:rPr lang="en-IN" sz="2400" dirty="0">
                <a:solidFill>
                  <a:schemeClr val="tx1"/>
                </a:solidFill>
              </a:rPr>
              <a:t>--Involves convolutional layers for feature extraction and pooling layers for down-sampling.</a:t>
            </a:r>
          </a:p>
          <a:p>
            <a:pPr lvl="0"/>
            <a:r>
              <a:rPr lang="en-IN" sz="2400" dirty="0">
                <a:solidFill>
                  <a:schemeClr val="tx1"/>
                </a:solidFill>
              </a:rPr>
              <a:t>--The model is trained over multiple epochs.</a:t>
            </a:r>
          </a:p>
          <a:p>
            <a:pPr lvl="0"/>
            <a:r>
              <a:rPr lang="en-IN" sz="2400" dirty="0">
                <a:solidFill>
                  <a:schemeClr val="tx1"/>
                </a:solidFill>
              </a:rPr>
              <a:t>--The script allows for saving and loading the trained model and weights.</a:t>
            </a:r>
          </a:p>
          <a:p>
            <a:r>
              <a:rPr lang="en-IN" sz="2400" dirty="0">
                <a:solidFill>
                  <a:schemeClr val="tx1"/>
                </a:solidFill>
              </a:rPr>
              <a:t> </a:t>
            </a:r>
          </a:p>
          <a:p>
            <a:r>
              <a:rPr lang="en-IN" sz="2400" dirty="0">
                <a:solidFill>
                  <a:schemeClr val="tx1"/>
                </a:solidFill>
              </a:rPr>
              <a:t>The Code which is provided in Research Paper uses KNN and some have used CNN</a:t>
            </a:r>
          </a:p>
          <a:p>
            <a:pPr>
              <a:lnSpc>
                <a:spcPct val="107000"/>
              </a:lnSpc>
              <a:spcAft>
                <a:spcPts val="800"/>
              </a:spcAft>
            </a:pPr>
            <a:endPar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86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3061"/>
            <a:ext cx="10679379" cy="566822"/>
          </a:xfrm>
          <a:prstGeom prst="rect">
            <a:avLst/>
          </a:prstGeom>
        </p:spPr>
        <p:txBody>
          <a:bodyPr vert="horz" wrap="square" lIns="0" tIns="12700" rIns="0" bIns="0" rtlCol="0">
            <a:spAutoFit/>
          </a:bodyPr>
          <a:lstStyle/>
          <a:p>
            <a:pPr marL="12700">
              <a:lnSpc>
                <a:spcPct val="100000"/>
              </a:lnSpc>
              <a:spcBef>
                <a:spcPts val="100"/>
              </a:spcBef>
            </a:pPr>
            <a:r>
              <a:rPr spc="-280" dirty="0">
                <a:solidFill>
                  <a:srgbClr val="7030A0"/>
                </a:solidFill>
              </a:rPr>
              <a:t>RESULT</a:t>
            </a:r>
            <a:r>
              <a:rPr spc="-30" dirty="0">
                <a:solidFill>
                  <a:srgbClr val="7030A0"/>
                </a:solidFill>
              </a:rPr>
              <a:t> </a:t>
            </a:r>
            <a:r>
              <a:rPr spc="-305" dirty="0">
                <a:solidFill>
                  <a:srgbClr val="7030A0"/>
                </a:solidFill>
              </a:rPr>
              <a:t>:</a:t>
            </a:r>
          </a:p>
        </p:txBody>
      </p:sp>
      <p:sp>
        <p:nvSpPr>
          <p:cNvPr id="3" name="object 3"/>
          <p:cNvSpPr txBox="1">
            <a:spLocks noGrp="1"/>
          </p:cNvSpPr>
          <p:nvPr>
            <p:ph type="body" idx="1"/>
          </p:nvPr>
        </p:nvSpPr>
        <p:spPr>
          <a:xfrm>
            <a:off x="631342" y="1392474"/>
            <a:ext cx="11332058" cy="6449201"/>
          </a:xfrm>
          <a:prstGeom prst="rect">
            <a:avLst/>
          </a:prstGeom>
        </p:spPr>
        <p:txBody>
          <a:bodyPr vert="horz" wrap="square" lIns="0" tIns="102870" rIns="0" bIns="0" rtlCol="0">
            <a:spAutoFit/>
          </a:bodyPr>
          <a:lstStyle/>
          <a:p>
            <a:pPr marL="355600" indent="-342900">
              <a:spcBef>
                <a:spcPts val="810"/>
              </a:spcBef>
              <a:buFont typeface="Arial" panose="020B0604020202020204" pitchFamily="34" charset="0"/>
              <a:buChar char="•"/>
              <a:tabLst>
                <a:tab pos="354965" algn="l"/>
              </a:tabLst>
            </a:pPr>
            <a:r>
              <a:rPr lang="en-US" u="sng" dirty="0">
                <a:solidFill>
                  <a:schemeClr val="tx1"/>
                </a:solidFill>
              </a:rPr>
              <a:t>Check Processing and Fraud Detection: </a:t>
            </a:r>
            <a:r>
              <a:rPr lang="en-US" b="0" dirty="0">
                <a:solidFill>
                  <a:schemeClr val="tx1"/>
                </a:solidFill>
              </a:rPr>
              <a:t>HDR is embedded in check processing systems at banks and financial institutions. It allows machines to read handwritten amounts on checks, automate data entry, and detect potential fraud by identifying inconsistencies or anomalies in handwriting patterns.</a:t>
            </a:r>
          </a:p>
          <a:p>
            <a:pPr marL="355600" indent="-342900">
              <a:spcBef>
                <a:spcPts val="810"/>
              </a:spcBef>
              <a:buFont typeface="Arial" panose="020B0604020202020204" pitchFamily="34" charset="0"/>
              <a:buChar char="•"/>
              <a:tabLst>
                <a:tab pos="354965" algn="l"/>
              </a:tabLst>
            </a:pPr>
            <a:r>
              <a:rPr lang="en-US" u="sng" dirty="0">
                <a:solidFill>
                  <a:schemeClr val="tx1"/>
                </a:solidFill>
              </a:rPr>
              <a:t>Signature Verification and Authentication: </a:t>
            </a:r>
            <a:r>
              <a:rPr lang="en-US" b="0" dirty="0">
                <a:solidFill>
                  <a:schemeClr val="tx1"/>
                </a:solidFill>
              </a:rPr>
              <a:t>HDR is used in signature verification systems for security purposes. By analyzing handwritten signatures and comparing them to stored reference signatures, these systems can authenticate individuals and prevent unauthorized access.</a:t>
            </a:r>
          </a:p>
          <a:p>
            <a:pPr marL="355600" indent="-342900">
              <a:spcBef>
                <a:spcPts val="810"/>
              </a:spcBef>
              <a:buFont typeface="Arial" panose="020B0604020202020204" pitchFamily="34" charset="0"/>
              <a:buChar char="•"/>
              <a:tabLst>
                <a:tab pos="354965" algn="l"/>
              </a:tabLst>
            </a:pPr>
            <a:r>
              <a:rPr lang="en-US" u="sng" dirty="0">
                <a:solidFill>
                  <a:schemeClr val="tx1"/>
                </a:solidFill>
              </a:rPr>
              <a:t>Educational Assistive Technologies</a:t>
            </a:r>
            <a:r>
              <a:rPr lang="en-US" b="0" dirty="0">
                <a:solidFill>
                  <a:schemeClr val="tx1"/>
                </a:solidFill>
              </a:rPr>
              <a:t>: HDR is integrated into educational assistive tools that aid individuals with visual impairments or learning disabilities. These tools can convert handwritten notes and worksheets into digital text, enabling students to access and utilize educational materials more effectively.</a:t>
            </a:r>
          </a:p>
          <a:p>
            <a:pPr marL="355600" indent="-342900">
              <a:spcBef>
                <a:spcPts val="810"/>
              </a:spcBef>
              <a:buFont typeface="Arial" panose="020B0604020202020204" pitchFamily="34" charset="0"/>
              <a:buChar char="•"/>
              <a:tabLst>
                <a:tab pos="354965" algn="l"/>
              </a:tabLst>
            </a:pPr>
            <a:endParaRPr lang="en-US" b="0" dirty="0">
              <a:solidFill>
                <a:schemeClr val="tx1"/>
              </a:solidFill>
            </a:endParaRPr>
          </a:p>
          <a:p>
            <a:pPr marL="355600" indent="-342900">
              <a:spcBef>
                <a:spcPts val="810"/>
              </a:spcBef>
              <a:buFont typeface="Arial" panose="020B0604020202020204" pitchFamily="34" charset="0"/>
              <a:buChar char="•"/>
              <a:tabLst>
                <a:tab pos="354965" algn="l"/>
              </a:tabLst>
            </a:pPr>
            <a:endParaRPr lang="en-US" b="0" dirty="0">
              <a:solidFill>
                <a:schemeClr val="tx1"/>
              </a:solidFill>
            </a:endParaRPr>
          </a:p>
          <a:p>
            <a:pPr marL="12700">
              <a:lnSpc>
                <a:spcPct val="100000"/>
              </a:lnSpc>
              <a:spcBef>
                <a:spcPts val="810"/>
              </a:spcBef>
              <a:tabLst>
                <a:tab pos="354965" algn="l"/>
              </a:tabLst>
            </a:pPr>
            <a:endParaRPr sz="1900" dirty="0">
              <a:solidFill>
                <a:schemeClr val="tx1"/>
              </a:solidFill>
              <a:latin typeface="Lucida Sans Unicode"/>
              <a:cs typeface="Lucida Sans Unicod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1086611" y="158494"/>
            <a:ext cx="7210044" cy="66995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09600"/>
            <a:ext cx="10679379" cy="635000"/>
          </a:xfrm>
          <a:prstGeom prst="rect">
            <a:avLst/>
          </a:prstGeom>
        </p:spPr>
        <p:txBody>
          <a:bodyPr vert="horz" wrap="square" lIns="0" tIns="12065" rIns="0" bIns="0" rtlCol="0">
            <a:spAutoFit/>
          </a:bodyPr>
          <a:lstStyle/>
          <a:p>
            <a:pPr marL="12700">
              <a:lnSpc>
                <a:spcPct val="100000"/>
              </a:lnSpc>
              <a:spcBef>
                <a:spcPts val="95"/>
              </a:spcBef>
            </a:pPr>
            <a:r>
              <a:rPr sz="4000" spc="-310" dirty="0">
                <a:solidFill>
                  <a:schemeClr val="tx1"/>
                </a:solidFill>
              </a:rPr>
              <a:t>OBJECTIVE:</a:t>
            </a:r>
            <a:endParaRPr sz="4000" dirty="0">
              <a:solidFill>
                <a:schemeClr val="tx1"/>
              </a:solidFill>
            </a:endParaRPr>
          </a:p>
        </p:txBody>
      </p:sp>
      <p:sp>
        <p:nvSpPr>
          <p:cNvPr id="3" name="object 3"/>
          <p:cNvSpPr txBox="1"/>
          <p:nvPr/>
        </p:nvSpPr>
        <p:spPr>
          <a:xfrm>
            <a:off x="381000" y="1600200"/>
            <a:ext cx="9906000" cy="5012270"/>
          </a:xfrm>
          <a:prstGeom prst="rect">
            <a:avLst/>
          </a:prstGeom>
        </p:spPr>
        <p:txBody>
          <a:bodyPr vert="horz" wrap="square" lIns="0" tIns="13335" rIns="0" bIns="0" rtlCol="0">
            <a:spAutoFit/>
          </a:bodyPr>
          <a:lstStyle/>
          <a:p>
            <a:pPr marL="584200" marR="5080" indent="-571500">
              <a:lnSpc>
                <a:spcPct val="100000"/>
              </a:lnSpc>
              <a:spcBef>
                <a:spcPts val="105"/>
              </a:spcBef>
              <a:buFont typeface="Arial" panose="020B0604020202020204" pitchFamily="34" charset="0"/>
              <a:buChar char="•"/>
            </a:pPr>
            <a:r>
              <a:rPr lang="en-US" sz="3600" b="1" spc="-365" dirty="0">
                <a:solidFill>
                  <a:srgbClr val="7030A0"/>
                </a:solidFill>
                <a:latin typeface="Sitka Heading" panose="02000505000000020004" pitchFamily="2" charset="0"/>
                <a:cs typeface="Times New Roman"/>
              </a:rPr>
              <a:t>The MNIST dataset of handwritten digits is widespread among the data scientists and machine learning enthusiasts. It is an amazing project to get started with the data science and understand the processes involved in a project. </a:t>
            </a:r>
          </a:p>
          <a:p>
            <a:pPr marL="584200" marR="5080" indent="-571500">
              <a:lnSpc>
                <a:spcPct val="100000"/>
              </a:lnSpc>
              <a:spcBef>
                <a:spcPts val="105"/>
              </a:spcBef>
              <a:buFont typeface="Arial" panose="020B0604020202020204" pitchFamily="34" charset="0"/>
              <a:buChar char="•"/>
            </a:pPr>
            <a:r>
              <a:rPr lang="en-US" sz="3600" b="1" spc="-365" dirty="0">
                <a:solidFill>
                  <a:srgbClr val="7030A0"/>
                </a:solidFill>
                <a:latin typeface="Sitka Heading" panose="02000505000000020004" pitchFamily="2" charset="0"/>
                <a:cs typeface="Times New Roman"/>
              </a:rPr>
              <a:t>The project is implemented using the CNN and then for real-time prediction we also build a nice graphical user interface to draw digits on a canvas and then the model will predict the digit.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1" y="500329"/>
            <a:ext cx="9982199" cy="1735732"/>
          </a:xfrm>
          <a:prstGeom prst="rect">
            <a:avLst/>
          </a:prstGeom>
        </p:spPr>
        <p:txBody>
          <a:bodyPr vert="horz" wrap="square" lIns="0" tIns="12065" rIns="0" bIns="0" rtlCol="0">
            <a:spAutoFit/>
          </a:bodyPr>
          <a:lstStyle/>
          <a:p>
            <a:pPr marL="12700" marR="5080">
              <a:lnSpc>
                <a:spcPct val="100099"/>
              </a:lnSpc>
              <a:spcBef>
                <a:spcPts val="95"/>
              </a:spcBef>
              <a:tabLst>
                <a:tab pos="5894070" algn="l"/>
              </a:tabLst>
            </a:pPr>
            <a:r>
              <a:rPr lang="en-US" sz="2800" u="none" dirty="0">
                <a:solidFill>
                  <a:srgbClr val="7030A0"/>
                </a:solidFill>
                <a:latin typeface="Comic Sans MS"/>
                <a:cs typeface="Comic Sans MS"/>
              </a:rPr>
              <a:t>Using the concepts of Deep-learning, A </a:t>
            </a:r>
            <a:r>
              <a:rPr sz="2800" u="none" dirty="0">
                <a:solidFill>
                  <a:srgbClr val="7030A0"/>
                </a:solidFill>
                <a:latin typeface="Comic Sans MS"/>
                <a:cs typeface="Comic Sans MS"/>
              </a:rPr>
              <a:t>Doodling</a:t>
            </a:r>
            <a:r>
              <a:rPr sz="2800" u="none" spc="-70" dirty="0">
                <a:solidFill>
                  <a:srgbClr val="7030A0"/>
                </a:solidFill>
                <a:latin typeface="Comic Sans MS"/>
                <a:cs typeface="Comic Sans MS"/>
              </a:rPr>
              <a:t> </a:t>
            </a:r>
            <a:r>
              <a:rPr sz="2800" u="none" spc="-10" dirty="0">
                <a:solidFill>
                  <a:srgbClr val="7030A0"/>
                </a:solidFill>
                <a:latin typeface="Comic Sans MS"/>
                <a:cs typeface="Comic Sans MS"/>
              </a:rPr>
              <a:t>hands-</a:t>
            </a:r>
            <a:r>
              <a:rPr sz="2800" u="none" dirty="0">
                <a:solidFill>
                  <a:srgbClr val="7030A0"/>
                </a:solidFill>
                <a:latin typeface="Comic Sans MS"/>
                <a:cs typeface="Comic Sans MS"/>
              </a:rPr>
              <a:t>free</a:t>
            </a:r>
            <a:r>
              <a:rPr sz="2800" u="none" spc="-40" dirty="0">
                <a:solidFill>
                  <a:srgbClr val="7030A0"/>
                </a:solidFill>
                <a:latin typeface="Comic Sans MS"/>
                <a:cs typeface="Comic Sans MS"/>
              </a:rPr>
              <a:t> </a:t>
            </a:r>
            <a:r>
              <a:rPr sz="2800" u="none" dirty="0">
                <a:solidFill>
                  <a:srgbClr val="7030A0"/>
                </a:solidFill>
                <a:latin typeface="Comic Sans MS"/>
                <a:cs typeface="Comic Sans MS"/>
              </a:rPr>
              <a:t>digital</a:t>
            </a:r>
            <a:r>
              <a:rPr sz="2800" u="none" spc="-40" dirty="0">
                <a:solidFill>
                  <a:srgbClr val="7030A0"/>
                </a:solidFill>
                <a:latin typeface="Comic Sans MS"/>
                <a:cs typeface="Comic Sans MS"/>
              </a:rPr>
              <a:t> </a:t>
            </a:r>
            <a:r>
              <a:rPr sz="2800" u="none" spc="-10" dirty="0">
                <a:solidFill>
                  <a:srgbClr val="7030A0"/>
                </a:solidFill>
                <a:latin typeface="Comic Sans MS"/>
                <a:cs typeface="Comic Sans MS"/>
              </a:rPr>
              <a:t>drawing </a:t>
            </a:r>
            <a:r>
              <a:rPr sz="2800" u="none" dirty="0">
                <a:solidFill>
                  <a:srgbClr val="7030A0"/>
                </a:solidFill>
                <a:latin typeface="Comic Sans MS"/>
                <a:cs typeface="Comic Sans MS"/>
              </a:rPr>
              <a:t>that</a:t>
            </a:r>
            <a:r>
              <a:rPr sz="2800" u="none" spc="-100" dirty="0">
                <a:solidFill>
                  <a:srgbClr val="7030A0"/>
                </a:solidFill>
                <a:latin typeface="Comic Sans MS"/>
                <a:cs typeface="Comic Sans MS"/>
              </a:rPr>
              <a:t> </a:t>
            </a:r>
            <a:r>
              <a:rPr sz="2800" u="none" dirty="0">
                <a:solidFill>
                  <a:srgbClr val="7030A0"/>
                </a:solidFill>
                <a:latin typeface="Comic Sans MS"/>
                <a:cs typeface="Comic Sans MS"/>
              </a:rPr>
              <a:t>utilizes</a:t>
            </a:r>
            <a:r>
              <a:rPr sz="2800" u="none" spc="-80" dirty="0">
                <a:solidFill>
                  <a:srgbClr val="7030A0"/>
                </a:solidFill>
                <a:latin typeface="Comic Sans MS"/>
                <a:cs typeface="Comic Sans MS"/>
              </a:rPr>
              <a:t> </a:t>
            </a:r>
            <a:r>
              <a:rPr lang="en-US" sz="2800" u="none" dirty="0" err="1">
                <a:solidFill>
                  <a:srgbClr val="7030A0"/>
                </a:solidFill>
                <a:latin typeface="Comic Sans MS"/>
                <a:cs typeface="Comic Sans MS"/>
              </a:rPr>
              <a:t>PyGame</a:t>
            </a:r>
            <a:r>
              <a:rPr sz="2800" u="none" dirty="0" err="1">
                <a:solidFill>
                  <a:srgbClr val="7030A0"/>
                </a:solidFill>
                <a:latin typeface="Comic Sans MS"/>
                <a:cs typeface="Comic Sans MS"/>
              </a:rPr>
              <a:t>,OpenCV</a:t>
            </a:r>
            <a:r>
              <a:rPr sz="2800" u="none" dirty="0">
                <a:solidFill>
                  <a:srgbClr val="7030A0"/>
                </a:solidFill>
                <a:latin typeface="Comic Sans MS"/>
                <a:cs typeface="Comic Sans MS"/>
              </a:rPr>
              <a:t>,</a:t>
            </a:r>
            <a:r>
              <a:rPr sz="2800" u="none" spc="-75" dirty="0">
                <a:solidFill>
                  <a:srgbClr val="7030A0"/>
                </a:solidFill>
                <a:latin typeface="Comic Sans MS"/>
                <a:cs typeface="Comic Sans MS"/>
              </a:rPr>
              <a:t> </a:t>
            </a:r>
            <a:r>
              <a:rPr lang="en-US" sz="2800" u="none" spc="-75" dirty="0">
                <a:solidFill>
                  <a:srgbClr val="7030A0"/>
                </a:solidFill>
                <a:latin typeface="Comic Sans MS"/>
                <a:cs typeface="Comic Sans MS"/>
              </a:rPr>
              <a:t>(designed an interface) </a:t>
            </a:r>
            <a:r>
              <a:rPr sz="2800" u="none" spc="-10" dirty="0">
                <a:solidFill>
                  <a:srgbClr val="7030A0"/>
                </a:solidFill>
                <a:latin typeface="Comic Sans MS"/>
                <a:cs typeface="Comic Sans MS"/>
              </a:rPr>
              <a:t>machine </a:t>
            </a:r>
            <a:r>
              <a:rPr sz="2800" u="none" dirty="0">
                <a:solidFill>
                  <a:srgbClr val="7030A0"/>
                </a:solidFill>
                <a:latin typeface="Comic Sans MS"/>
                <a:cs typeface="Comic Sans MS"/>
              </a:rPr>
              <a:t>learning</a:t>
            </a:r>
            <a:r>
              <a:rPr sz="2800" u="none" spc="-90" dirty="0">
                <a:solidFill>
                  <a:srgbClr val="7030A0"/>
                </a:solidFill>
                <a:latin typeface="Comic Sans MS"/>
                <a:cs typeface="Comic Sans MS"/>
              </a:rPr>
              <a:t> </a:t>
            </a:r>
            <a:r>
              <a:rPr sz="2800" u="none" dirty="0">
                <a:solidFill>
                  <a:srgbClr val="7030A0"/>
                </a:solidFill>
                <a:latin typeface="Comic Sans MS"/>
                <a:cs typeface="Comic Sans MS"/>
              </a:rPr>
              <a:t>software</a:t>
            </a:r>
            <a:r>
              <a:rPr sz="2800" u="none" spc="-65" dirty="0">
                <a:solidFill>
                  <a:srgbClr val="7030A0"/>
                </a:solidFill>
                <a:latin typeface="Comic Sans MS"/>
                <a:cs typeface="Comic Sans MS"/>
              </a:rPr>
              <a:t> </a:t>
            </a:r>
            <a:r>
              <a:rPr sz="2800" u="none" dirty="0">
                <a:solidFill>
                  <a:srgbClr val="7030A0"/>
                </a:solidFill>
                <a:latin typeface="Comic Sans MS"/>
                <a:cs typeface="Comic Sans MS"/>
              </a:rPr>
              <a:t>library</a:t>
            </a:r>
            <a:r>
              <a:rPr sz="2800" u="none" spc="-75" dirty="0">
                <a:solidFill>
                  <a:srgbClr val="7030A0"/>
                </a:solidFill>
                <a:latin typeface="Comic Sans MS"/>
                <a:cs typeface="Comic Sans MS"/>
              </a:rPr>
              <a:t> </a:t>
            </a:r>
            <a:r>
              <a:rPr sz="2800" u="none" dirty="0">
                <a:solidFill>
                  <a:srgbClr val="7030A0"/>
                </a:solidFill>
                <a:latin typeface="Comic Sans MS"/>
                <a:cs typeface="Comic Sans MS"/>
              </a:rPr>
              <a:t>to</a:t>
            </a:r>
            <a:r>
              <a:rPr sz="2800" u="none" spc="-95" dirty="0">
                <a:solidFill>
                  <a:srgbClr val="7030A0"/>
                </a:solidFill>
                <a:latin typeface="Comic Sans MS"/>
                <a:cs typeface="Comic Sans MS"/>
              </a:rPr>
              <a:t> </a:t>
            </a:r>
            <a:r>
              <a:rPr sz="2800" u="none" spc="-10" dirty="0">
                <a:solidFill>
                  <a:srgbClr val="7030A0"/>
                </a:solidFill>
                <a:latin typeface="Comic Sans MS"/>
                <a:cs typeface="Comic Sans MS"/>
              </a:rPr>
              <a:t>recoginize </a:t>
            </a:r>
            <a:r>
              <a:rPr sz="2800" u="none" dirty="0">
                <a:solidFill>
                  <a:srgbClr val="7030A0"/>
                </a:solidFill>
                <a:latin typeface="Comic Sans MS"/>
                <a:cs typeface="Comic Sans MS"/>
              </a:rPr>
              <a:t>the</a:t>
            </a:r>
            <a:r>
              <a:rPr sz="2800" u="none" spc="-85" dirty="0">
                <a:solidFill>
                  <a:srgbClr val="7030A0"/>
                </a:solidFill>
                <a:latin typeface="Comic Sans MS"/>
                <a:cs typeface="Comic Sans MS"/>
              </a:rPr>
              <a:t> </a:t>
            </a:r>
            <a:r>
              <a:rPr sz="2800" u="none" dirty="0">
                <a:solidFill>
                  <a:srgbClr val="7030A0"/>
                </a:solidFill>
                <a:latin typeface="Comic Sans MS"/>
                <a:cs typeface="Comic Sans MS"/>
              </a:rPr>
              <a:t>digit</a:t>
            </a:r>
            <a:r>
              <a:rPr sz="2800" u="none" spc="-55" dirty="0">
                <a:solidFill>
                  <a:srgbClr val="7030A0"/>
                </a:solidFill>
                <a:latin typeface="Comic Sans MS"/>
                <a:cs typeface="Comic Sans MS"/>
              </a:rPr>
              <a:t> </a:t>
            </a:r>
            <a:r>
              <a:rPr sz="2800" u="none" dirty="0">
                <a:solidFill>
                  <a:srgbClr val="7030A0"/>
                </a:solidFill>
                <a:latin typeface="Comic Sans MS"/>
                <a:cs typeface="Comic Sans MS"/>
              </a:rPr>
              <a:t>written</a:t>
            </a:r>
            <a:r>
              <a:rPr sz="2800" u="none" spc="-55" dirty="0">
                <a:solidFill>
                  <a:srgbClr val="7030A0"/>
                </a:solidFill>
                <a:latin typeface="Comic Sans MS"/>
                <a:cs typeface="Comic Sans MS"/>
              </a:rPr>
              <a:t> </a:t>
            </a:r>
            <a:r>
              <a:rPr sz="2800" u="none" dirty="0">
                <a:solidFill>
                  <a:srgbClr val="7030A0"/>
                </a:solidFill>
                <a:latin typeface="Comic Sans MS"/>
                <a:cs typeface="Comic Sans MS"/>
              </a:rPr>
              <a:t>on</a:t>
            </a:r>
            <a:r>
              <a:rPr sz="2800" u="none" spc="-80" dirty="0">
                <a:solidFill>
                  <a:srgbClr val="7030A0"/>
                </a:solidFill>
                <a:latin typeface="Comic Sans MS"/>
                <a:cs typeface="Comic Sans MS"/>
              </a:rPr>
              <a:t> </a:t>
            </a:r>
            <a:r>
              <a:rPr sz="2800" u="none" dirty="0">
                <a:solidFill>
                  <a:srgbClr val="7030A0"/>
                </a:solidFill>
                <a:latin typeface="Comic Sans MS"/>
                <a:cs typeface="Comic Sans MS"/>
              </a:rPr>
              <a:t>Screen</a:t>
            </a:r>
            <a:r>
              <a:rPr sz="2800" u="none" spc="-85" dirty="0">
                <a:solidFill>
                  <a:srgbClr val="7030A0"/>
                </a:solidFill>
                <a:latin typeface="Comic Sans MS"/>
                <a:cs typeface="Comic Sans MS"/>
              </a:rPr>
              <a:t> </a:t>
            </a:r>
            <a:r>
              <a:rPr sz="2800" u="none" spc="-10" dirty="0">
                <a:solidFill>
                  <a:srgbClr val="7030A0"/>
                </a:solidFill>
                <a:latin typeface="Comic Sans MS"/>
                <a:cs typeface="Comic Sans MS"/>
              </a:rPr>
              <a:t>using</a:t>
            </a:r>
            <a:r>
              <a:rPr sz="2800" u="none" dirty="0">
                <a:solidFill>
                  <a:srgbClr val="7030A0"/>
                </a:solidFill>
                <a:latin typeface="Comic Sans MS"/>
                <a:cs typeface="Comic Sans MS"/>
              </a:rPr>
              <a:t>	</a:t>
            </a:r>
            <a:r>
              <a:rPr sz="2800" u="none" spc="-20" dirty="0">
                <a:solidFill>
                  <a:srgbClr val="7030A0"/>
                </a:solidFill>
                <a:latin typeface="Comic Sans MS"/>
                <a:cs typeface="Comic Sans MS"/>
              </a:rPr>
              <a:t>hand</a:t>
            </a:r>
            <a:endParaRPr sz="2800" dirty="0">
              <a:solidFill>
                <a:srgbClr val="7030A0"/>
              </a:solidFill>
              <a:latin typeface="Comic Sans MS"/>
              <a:cs typeface="Comic Sans MS"/>
            </a:endParaRPr>
          </a:p>
        </p:txBody>
      </p:sp>
      <p:pic>
        <p:nvPicPr>
          <p:cNvPr id="3" name="object 3"/>
          <p:cNvPicPr/>
          <p:nvPr/>
        </p:nvPicPr>
        <p:blipFill>
          <a:blip r:embed="rId2" cstate="print"/>
          <a:stretch>
            <a:fillRect/>
          </a:stretch>
        </p:blipFill>
        <p:spPr>
          <a:xfrm>
            <a:off x="1257300" y="2599944"/>
            <a:ext cx="9563100" cy="3648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09600"/>
            <a:ext cx="10679379" cy="6045245"/>
          </a:xfrm>
          <a:prstGeom prst="rect">
            <a:avLst/>
          </a:prstGeom>
        </p:spPr>
        <p:txBody>
          <a:bodyPr vert="horz" wrap="square" lIns="0" tIns="12700" rIns="0" bIns="0"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4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Components:</a:t>
            </a:r>
            <a:br>
              <a:rPr kumimoji="0" lang="en-US" altLang="en-US" sz="4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6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"Doodling" project consists of the following components:</a:t>
            </a:r>
            <a:b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2400" b="0" i="0" u="none" strike="noStrike" cap="none" normalizeH="0" baseline="0" dirty="0">
                <a:ln>
                  <a:noFill/>
                </a:ln>
                <a:solidFill>
                  <a:schemeClr val="tx1"/>
                </a:solidFill>
                <a:effectLst/>
              </a:rPr>
            </a:br>
            <a:r>
              <a:rPr kumimoji="0" lang="en-US" altLang="en-US" sz="2400" i="0"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 Data Loading and Preprocessing:</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MNIST dataset is used, which contains 60,000 training images and  10,000 testing images.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preprocessing includes normalizing images to the [0, 1] range and expanding image dimensions to (28, 28, 1).</a:t>
            </a:r>
            <a:b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alt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Techniques Of Data Pre-Processing:</a:t>
            </a:r>
            <a:br>
              <a:rPr lang="en-US" alt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-Normalization</a:t>
            </a:r>
            <a:b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-Re-Shaping of Dataset</a:t>
            </a:r>
            <a:b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-One-hot Encoding</a:t>
            </a:r>
            <a:b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-Data Augmentation</a:t>
            </a:r>
            <a:b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2400" b="0" u="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-Gaussian Blur</a:t>
            </a:r>
            <a:endParaRPr sz="2400" spc="-10" dirty="0">
              <a:solidFill>
                <a:schemeClr val="tx1"/>
              </a:solidFill>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5E79F-A703-0688-58CC-ED167DC4AA17}"/>
              </a:ext>
            </a:extLst>
          </p:cNvPr>
          <p:cNvSpPr>
            <a:spLocks noGrp="1"/>
          </p:cNvSpPr>
          <p:nvPr>
            <p:ph type="subTitle" idx="4"/>
          </p:nvPr>
        </p:nvSpPr>
        <p:spPr>
          <a:xfrm>
            <a:off x="609600" y="457200"/>
            <a:ext cx="8534400" cy="4431983"/>
          </a:xfrm>
        </p:spPr>
        <p:txBody>
          <a:bodyPr/>
          <a:lstStyle/>
          <a:p>
            <a:r>
              <a:rPr kumimoji="0" lang="en-US" altLang="en-US" sz="2400" i="0" u="sng"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 Model Architecture</a:t>
            </a:r>
            <a:r>
              <a:rPr kumimoji="0" lang="en-US" altLang="en-US" sz="2400"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p>
          <a:p>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Convolutional Neural Network (CNN) is used for digit recognition.</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includes: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2D Convolutional layers with activation.</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Max-Pooling layers to reduce spatial dimensions.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Flatten layer to transform feature maps into a 1D vector.</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Dropout layer to prevent overfitting.</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Dense (fully connected) layer with SoftMax activation for digit classification</a:t>
            </a:r>
          </a:p>
          <a:p>
            <a:br>
              <a:rPr kumimoji="0" lang="en-US" altLang="en-US" sz="2400" b="0" i="0" u="none" strike="noStrike" cap="none" normalizeH="0" baseline="0" dirty="0">
                <a:ln>
                  <a:noFill/>
                </a:ln>
                <a:solidFill>
                  <a:schemeClr val="tx1"/>
                </a:solidFill>
                <a:effectLst/>
              </a:rPr>
            </a:br>
            <a:endParaRPr lang="en-IN" dirty="0"/>
          </a:p>
        </p:txBody>
      </p:sp>
      <p:pic>
        <p:nvPicPr>
          <p:cNvPr id="7" name="Picture 6">
            <a:extLst>
              <a:ext uri="{FF2B5EF4-FFF2-40B4-BE49-F238E27FC236}">
                <a16:creationId xmlns:a16="http://schemas.microsoft.com/office/drawing/2014/main" id="{2C0DCEAB-34BB-84F5-9600-A88ECA1ECCB3}"/>
              </a:ext>
            </a:extLst>
          </p:cNvPr>
          <p:cNvPicPr>
            <a:picLocks noChangeAspect="1"/>
          </p:cNvPicPr>
          <p:nvPr/>
        </p:nvPicPr>
        <p:blipFill>
          <a:blip r:embed="rId2"/>
          <a:stretch>
            <a:fillRect/>
          </a:stretch>
        </p:blipFill>
        <p:spPr>
          <a:xfrm>
            <a:off x="5651049" y="4267199"/>
            <a:ext cx="2121674" cy="2276475"/>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CDD44C03-ABCB-DEC1-25DD-B2C13F854C37}"/>
              </a:ext>
            </a:extLst>
          </p:cNvPr>
          <p:cNvPicPr>
            <a:picLocks noChangeAspect="1"/>
          </p:cNvPicPr>
          <p:nvPr/>
        </p:nvPicPr>
        <p:blipFill>
          <a:blip r:embed="rId3"/>
          <a:stretch>
            <a:fillRect/>
          </a:stretch>
        </p:blipFill>
        <p:spPr>
          <a:xfrm>
            <a:off x="2590800" y="4267200"/>
            <a:ext cx="2139886" cy="22764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9628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80">
                                          <p:stCondLst>
                                            <p:cond delay="0"/>
                                          </p:stCondLst>
                                        </p:cTn>
                                        <p:tgtEl>
                                          <p:spTgt spid="9"/>
                                        </p:tgtEl>
                                      </p:cBhvr>
                                    </p:animEffect>
                                    <p:anim calcmode="lin" valueType="num">
                                      <p:cBhvr>
                                        <p:cTn id="2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7" dur="26">
                                          <p:stCondLst>
                                            <p:cond delay="650"/>
                                          </p:stCondLst>
                                        </p:cTn>
                                        <p:tgtEl>
                                          <p:spTgt spid="9"/>
                                        </p:tgtEl>
                                      </p:cBhvr>
                                      <p:to x="100000" y="60000"/>
                                    </p:animScale>
                                    <p:animScale>
                                      <p:cBhvr>
                                        <p:cTn id="28" dur="166" decel="50000">
                                          <p:stCondLst>
                                            <p:cond delay="676"/>
                                          </p:stCondLst>
                                        </p:cTn>
                                        <p:tgtEl>
                                          <p:spTgt spid="9"/>
                                        </p:tgtEl>
                                      </p:cBhvr>
                                      <p:to x="100000" y="100000"/>
                                    </p:animScale>
                                    <p:animScale>
                                      <p:cBhvr>
                                        <p:cTn id="29" dur="26">
                                          <p:stCondLst>
                                            <p:cond delay="1312"/>
                                          </p:stCondLst>
                                        </p:cTn>
                                        <p:tgtEl>
                                          <p:spTgt spid="9"/>
                                        </p:tgtEl>
                                      </p:cBhvr>
                                      <p:to x="100000" y="80000"/>
                                    </p:animScale>
                                    <p:animScale>
                                      <p:cBhvr>
                                        <p:cTn id="30" dur="166" decel="50000">
                                          <p:stCondLst>
                                            <p:cond delay="1338"/>
                                          </p:stCondLst>
                                        </p:cTn>
                                        <p:tgtEl>
                                          <p:spTgt spid="9"/>
                                        </p:tgtEl>
                                      </p:cBhvr>
                                      <p:to x="100000" y="100000"/>
                                    </p:animScale>
                                    <p:animScale>
                                      <p:cBhvr>
                                        <p:cTn id="31" dur="26">
                                          <p:stCondLst>
                                            <p:cond delay="1642"/>
                                          </p:stCondLst>
                                        </p:cTn>
                                        <p:tgtEl>
                                          <p:spTgt spid="9"/>
                                        </p:tgtEl>
                                      </p:cBhvr>
                                      <p:to x="100000" y="90000"/>
                                    </p:animScale>
                                    <p:animScale>
                                      <p:cBhvr>
                                        <p:cTn id="32" dur="166" decel="50000">
                                          <p:stCondLst>
                                            <p:cond delay="1668"/>
                                          </p:stCondLst>
                                        </p:cTn>
                                        <p:tgtEl>
                                          <p:spTgt spid="9"/>
                                        </p:tgtEl>
                                      </p:cBhvr>
                                      <p:to x="100000" y="100000"/>
                                    </p:animScale>
                                    <p:animScale>
                                      <p:cBhvr>
                                        <p:cTn id="33" dur="26">
                                          <p:stCondLst>
                                            <p:cond delay="1808"/>
                                          </p:stCondLst>
                                        </p:cTn>
                                        <p:tgtEl>
                                          <p:spTgt spid="9"/>
                                        </p:tgtEl>
                                      </p:cBhvr>
                                      <p:to x="100000" y="95000"/>
                                    </p:animScale>
                                    <p:animScale>
                                      <p:cBhvr>
                                        <p:cTn id="34" dur="166" decel="50000">
                                          <p:stCondLst>
                                            <p:cond delay="1834"/>
                                          </p:stCondLst>
                                        </p:cTn>
                                        <p:tgtEl>
                                          <p:spTgt spid="9"/>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2C57E4-CD08-616A-0FF5-0842A631B922}"/>
              </a:ext>
            </a:extLst>
          </p:cNvPr>
          <p:cNvSpPr>
            <a:spLocks noGrp="1"/>
          </p:cNvSpPr>
          <p:nvPr>
            <p:ph type="subTitle" idx="4"/>
          </p:nvPr>
        </p:nvSpPr>
        <p:spPr>
          <a:xfrm>
            <a:off x="914400" y="533400"/>
            <a:ext cx="8534400" cy="2550378"/>
          </a:xfrm>
        </p:spPr>
        <p:txBody>
          <a:bodyPr/>
          <a:lstStyle/>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3</a:t>
            </a:r>
            <a:r>
              <a:rPr lang="en-IN" u="sng" kern="100" dirty="0">
                <a:effectLst/>
                <a:latin typeface="Calibri" panose="020F0502020204030204" pitchFamily="34" charset="0"/>
                <a:ea typeface="Calibri" panose="020F0502020204030204" pitchFamily="34" charset="0"/>
                <a:cs typeface="Times New Roman" panose="02020603050405020304" pitchFamily="18" charset="0"/>
              </a:rPr>
              <a:t>. Model Compilation:</a:t>
            </a:r>
          </a:p>
          <a:p>
            <a:pPr lvl="0">
              <a:lnSpc>
                <a:spcPct val="107000"/>
              </a:lnSpc>
            </a:pP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is compiled with an optimizer (e.g., Adam) and a categorical cross-entropy loss function.</a:t>
            </a:r>
          </a:p>
          <a:p>
            <a:pPr lvl="0">
              <a:lnSpc>
                <a:spcPct val="107000"/>
              </a:lnSpc>
              <a:spcAft>
                <a:spcPts val="800"/>
              </a:spcAft>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-Metrics for tracking include accuracy and accuracy after training the model is 99.26%</a:t>
            </a:r>
          </a:p>
          <a:p>
            <a:endParaRPr lang="en-IN" dirty="0"/>
          </a:p>
        </p:txBody>
      </p:sp>
      <p:pic>
        <p:nvPicPr>
          <p:cNvPr id="4" name="Picture 3">
            <a:extLst>
              <a:ext uri="{FF2B5EF4-FFF2-40B4-BE49-F238E27FC236}">
                <a16:creationId xmlns:a16="http://schemas.microsoft.com/office/drawing/2014/main" id="{E630097F-83EB-BDA1-0DD1-C97A990EE9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8305800" cy="3983005"/>
          </a:xfrm>
          <a:prstGeom prst="rect">
            <a:avLst/>
          </a:prstGeom>
        </p:spPr>
      </p:pic>
    </p:spTree>
    <p:extLst>
      <p:ext uri="{BB962C8B-B14F-4D97-AF65-F5344CB8AC3E}">
        <p14:creationId xmlns:p14="http://schemas.microsoft.com/office/powerpoint/2010/main" val="7160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80">
                                          <p:stCondLst>
                                            <p:cond delay="0"/>
                                          </p:stCondLst>
                                        </p:cTn>
                                        <p:tgtEl>
                                          <p:spTgt spid="4"/>
                                        </p:tgtEl>
                                      </p:cBhvr>
                                    </p:animEffect>
                                    <p:anim calcmode="lin" valueType="num">
                                      <p:cBhvr>
                                        <p:cTn id="1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4" dur="26">
                                          <p:stCondLst>
                                            <p:cond delay="650"/>
                                          </p:stCondLst>
                                        </p:cTn>
                                        <p:tgtEl>
                                          <p:spTgt spid="4"/>
                                        </p:tgtEl>
                                      </p:cBhvr>
                                      <p:to x="100000" y="60000"/>
                                    </p:animScale>
                                    <p:animScale>
                                      <p:cBhvr>
                                        <p:cTn id="25" dur="166" decel="50000">
                                          <p:stCondLst>
                                            <p:cond delay="676"/>
                                          </p:stCondLst>
                                        </p:cTn>
                                        <p:tgtEl>
                                          <p:spTgt spid="4"/>
                                        </p:tgtEl>
                                      </p:cBhvr>
                                      <p:to x="100000" y="100000"/>
                                    </p:animScale>
                                    <p:animScale>
                                      <p:cBhvr>
                                        <p:cTn id="26" dur="26">
                                          <p:stCondLst>
                                            <p:cond delay="1312"/>
                                          </p:stCondLst>
                                        </p:cTn>
                                        <p:tgtEl>
                                          <p:spTgt spid="4"/>
                                        </p:tgtEl>
                                      </p:cBhvr>
                                      <p:to x="100000" y="80000"/>
                                    </p:animScale>
                                    <p:animScale>
                                      <p:cBhvr>
                                        <p:cTn id="27" dur="166" decel="50000">
                                          <p:stCondLst>
                                            <p:cond delay="1338"/>
                                          </p:stCondLst>
                                        </p:cTn>
                                        <p:tgtEl>
                                          <p:spTgt spid="4"/>
                                        </p:tgtEl>
                                      </p:cBhvr>
                                      <p:to x="100000" y="100000"/>
                                    </p:animScale>
                                    <p:animScale>
                                      <p:cBhvr>
                                        <p:cTn id="28" dur="26">
                                          <p:stCondLst>
                                            <p:cond delay="1642"/>
                                          </p:stCondLst>
                                        </p:cTn>
                                        <p:tgtEl>
                                          <p:spTgt spid="4"/>
                                        </p:tgtEl>
                                      </p:cBhvr>
                                      <p:to x="100000" y="90000"/>
                                    </p:animScale>
                                    <p:animScale>
                                      <p:cBhvr>
                                        <p:cTn id="29" dur="166" decel="50000">
                                          <p:stCondLst>
                                            <p:cond delay="1668"/>
                                          </p:stCondLst>
                                        </p:cTn>
                                        <p:tgtEl>
                                          <p:spTgt spid="4"/>
                                        </p:tgtEl>
                                      </p:cBhvr>
                                      <p:to x="100000" y="100000"/>
                                    </p:animScale>
                                    <p:animScale>
                                      <p:cBhvr>
                                        <p:cTn id="30" dur="26">
                                          <p:stCondLst>
                                            <p:cond delay="1808"/>
                                          </p:stCondLst>
                                        </p:cTn>
                                        <p:tgtEl>
                                          <p:spTgt spid="4"/>
                                        </p:tgtEl>
                                      </p:cBhvr>
                                      <p:to x="100000" y="95000"/>
                                    </p:animScale>
                                    <p:animScale>
                                      <p:cBhvr>
                                        <p:cTn id="31"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F8B7EC-BAE2-2894-C41B-1B1B01ED4161}"/>
              </a:ext>
            </a:extLst>
          </p:cNvPr>
          <p:cNvSpPr>
            <a:spLocks noGrp="1"/>
          </p:cNvSpPr>
          <p:nvPr>
            <p:ph type="subTitle" idx="4"/>
          </p:nvPr>
        </p:nvSpPr>
        <p:spPr>
          <a:xfrm>
            <a:off x="762000" y="565524"/>
            <a:ext cx="8534400" cy="5726952"/>
          </a:xfrm>
        </p:spPr>
        <p:txBody>
          <a:bodyPr/>
          <a:lstStyle/>
          <a:p>
            <a:pPr>
              <a:lnSpc>
                <a:spcPct val="107000"/>
              </a:lnSpc>
              <a:spcAft>
                <a:spcPts val="800"/>
              </a:spcAft>
            </a:pPr>
            <a:r>
              <a:rPr lang="en-IN" u="sng"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 Model Training:</a:t>
            </a:r>
          </a:p>
          <a:p>
            <a:pPr lvl="0">
              <a:lnSpc>
                <a:spcPct val="107000"/>
              </a:lnSpc>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is trained using the training data with specified batch size and epochs.</a:t>
            </a:r>
          </a:p>
          <a:p>
            <a:pPr lvl="0">
              <a:lnSpc>
                <a:spcPct val="107000"/>
              </a:lnSpc>
              <a:spcAft>
                <a:spcPts val="800"/>
              </a:spcAft>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-Callbacks like Early Stopping and Model Checkpoint can be utilized for enhanced training control.</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u="sng" kern="100" dirty="0">
                <a:effectLst/>
                <a:latin typeface="Calibri" panose="020F0502020204030204" pitchFamily="34" charset="0"/>
                <a:ea typeface="Calibri" panose="020F0502020204030204" pitchFamily="34" charset="0"/>
                <a:cs typeface="Times New Roman" panose="02020603050405020304" pitchFamily="18" charset="0"/>
              </a:rPr>
              <a:t>5. Model Evaluation:</a:t>
            </a:r>
          </a:p>
          <a:p>
            <a:pPr lvl="0">
              <a:lnSpc>
                <a:spcPct val="107000"/>
              </a:lnSpc>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model's performance is evaluated using the testing data.</a:t>
            </a:r>
          </a:p>
          <a:p>
            <a:pPr lvl="0">
              <a:lnSpc>
                <a:spcPct val="107000"/>
              </a:lnSpc>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 metrics, such as accuracy, are calculated.</a:t>
            </a:r>
          </a:p>
          <a:p>
            <a:pPr lvl="0">
              <a:lnSpc>
                <a:spcPct val="107000"/>
              </a:lnSpc>
              <a:spcAft>
                <a:spcPts val="800"/>
              </a:spcAft>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matrices and other relevant metrics can be generated for detailed analysis</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2595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4" dur="500"/>
                                        <p:tgtEl>
                                          <p:spTgt spid="3">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11E9BB-58E1-9005-9C27-D4929FB97166}"/>
              </a:ext>
            </a:extLst>
          </p:cNvPr>
          <p:cNvSpPr>
            <a:spLocks noGrp="1"/>
          </p:cNvSpPr>
          <p:nvPr>
            <p:ph type="subTitle" idx="4"/>
          </p:nvPr>
        </p:nvSpPr>
        <p:spPr>
          <a:xfrm>
            <a:off x="990600" y="609600"/>
            <a:ext cx="8534400" cy="3348289"/>
          </a:xfrm>
        </p:spPr>
        <p:txBody>
          <a:bodyPr/>
          <a:lstStyle/>
          <a:p>
            <a:pPr>
              <a:lnSpc>
                <a:spcPct val="107000"/>
              </a:lnSpc>
              <a:spcAft>
                <a:spcPts val="800"/>
              </a:spcAft>
            </a:pPr>
            <a:r>
              <a:rPr lang="en-IN" b="1" u="sng" kern="100" dirty="0">
                <a:effectLst/>
                <a:latin typeface="Calibri" panose="020F0502020204030204" pitchFamily="34" charset="0"/>
                <a:ea typeface="Calibri" panose="020F0502020204030204" pitchFamily="34" charset="0"/>
                <a:cs typeface="Times New Roman" panose="02020603050405020304" pitchFamily="18" charset="0"/>
              </a:rPr>
              <a:t>Model Performance: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assess the effectiveness of the "Doodling" project, we have generated a performance comparison chart. The chart illustrates the recognition accuracy for each digit (0-9) using the trained model.</a:t>
            </a:r>
          </a:p>
          <a:p>
            <a:pPr>
              <a:lnSpc>
                <a:spcPct val="107000"/>
              </a:lnSpc>
              <a:spcAft>
                <a:spcPts val="800"/>
              </a:spcAft>
            </a:pPr>
            <a:endPar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FF23749-CD2E-B127-F10B-685F9BC51B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530034"/>
            <a:ext cx="6864672" cy="3870766"/>
          </a:xfrm>
          <a:prstGeom prst="rect">
            <a:avLst/>
          </a:prstGeom>
        </p:spPr>
      </p:pic>
    </p:spTree>
    <p:extLst>
      <p:ext uri="{BB962C8B-B14F-4D97-AF65-F5344CB8AC3E}">
        <p14:creationId xmlns:p14="http://schemas.microsoft.com/office/powerpoint/2010/main" val="399091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80">
                                          <p:stCondLst>
                                            <p:cond delay="0"/>
                                          </p:stCondLst>
                                        </p:cTn>
                                        <p:tgtEl>
                                          <p:spTgt spid="4"/>
                                        </p:tgtEl>
                                      </p:cBhvr>
                                    </p:animEffect>
                                    <p:anim calcmode="lin" valueType="num">
                                      <p:cBhvr>
                                        <p:cTn id="2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gtEl>
                                      </p:cBhvr>
                                      <p:to x="100000" y="60000"/>
                                    </p:animScale>
                                    <p:animScale>
                                      <p:cBhvr>
                                        <p:cTn id="28" dur="166" decel="50000">
                                          <p:stCondLst>
                                            <p:cond delay="676"/>
                                          </p:stCondLst>
                                        </p:cTn>
                                        <p:tgtEl>
                                          <p:spTgt spid="4"/>
                                        </p:tgtEl>
                                      </p:cBhvr>
                                      <p:to x="100000" y="100000"/>
                                    </p:animScale>
                                    <p:animScale>
                                      <p:cBhvr>
                                        <p:cTn id="29" dur="26">
                                          <p:stCondLst>
                                            <p:cond delay="1312"/>
                                          </p:stCondLst>
                                        </p:cTn>
                                        <p:tgtEl>
                                          <p:spTgt spid="4"/>
                                        </p:tgtEl>
                                      </p:cBhvr>
                                      <p:to x="100000" y="80000"/>
                                    </p:animScale>
                                    <p:animScale>
                                      <p:cBhvr>
                                        <p:cTn id="30" dur="166" decel="50000">
                                          <p:stCondLst>
                                            <p:cond delay="1338"/>
                                          </p:stCondLst>
                                        </p:cTn>
                                        <p:tgtEl>
                                          <p:spTgt spid="4"/>
                                        </p:tgtEl>
                                      </p:cBhvr>
                                      <p:to x="100000" y="100000"/>
                                    </p:animScale>
                                    <p:animScale>
                                      <p:cBhvr>
                                        <p:cTn id="31" dur="26">
                                          <p:stCondLst>
                                            <p:cond delay="1642"/>
                                          </p:stCondLst>
                                        </p:cTn>
                                        <p:tgtEl>
                                          <p:spTgt spid="4"/>
                                        </p:tgtEl>
                                      </p:cBhvr>
                                      <p:to x="100000" y="90000"/>
                                    </p:animScale>
                                    <p:animScale>
                                      <p:cBhvr>
                                        <p:cTn id="32" dur="166" decel="50000">
                                          <p:stCondLst>
                                            <p:cond delay="1668"/>
                                          </p:stCondLst>
                                        </p:cTn>
                                        <p:tgtEl>
                                          <p:spTgt spid="4"/>
                                        </p:tgtEl>
                                      </p:cBhvr>
                                      <p:to x="100000" y="100000"/>
                                    </p:animScale>
                                    <p:animScale>
                                      <p:cBhvr>
                                        <p:cTn id="33" dur="26">
                                          <p:stCondLst>
                                            <p:cond delay="1808"/>
                                          </p:stCondLst>
                                        </p:cTn>
                                        <p:tgtEl>
                                          <p:spTgt spid="4"/>
                                        </p:tgtEl>
                                      </p:cBhvr>
                                      <p:to x="100000" y="95000"/>
                                    </p:animScale>
                                    <p:animScale>
                                      <p:cBhvr>
                                        <p:cTn id="3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6310" y="1479931"/>
            <a:ext cx="10216490" cy="4359399"/>
          </a:xfrm>
          <a:prstGeom prst="rect">
            <a:avLst/>
          </a:prstGeom>
        </p:spPr>
        <p:txBody>
          <a:bodyPr vert="horz" wrap="square" lIns="0" tIns="54610" rIns="0" bIns="0" rtlCol="0">
            <a:spAutoFit/>
          </a:bodyPr>
          <a:lstStyle/>
          <a:p>
            <a:pPr marL="355600" marR="5080" indent="-342900">
              <a:lnSpc>
                <a:spcPts val="1340"/>
              </a:lnSpc>
              <a:spcBef>
                <a:spcPts val="430"/>
              </a:spcBef>
              <a:tabLst>
                <a:tab pos="354965" algn="l"/>
              </a:tabLst>
            </a:pPr>
            <a:r>
              <a:rPr sz="1100" spc="55" dirty="0">
                <a:solidFill>
                  <a:srgbClr val="90C225"/>
                </a:solidFill>
                <a:latin typeface="Lucida Sans Unicode"/>
                <a:cs typeface="Lucida Sans Unicode"/>
              </a:rPr>
              <a:t>▶</a:t>
            </a:r>
            <a:r>
              <a:rPr sz="1100" dirty="0">
                <a:solidFill>
                  <a:srgbClr val="90C225"/>
                </a:solidFill>
                <a:latin typeface="Lucida Sans Unicode"/>
                <a:cs typeface="Lucida Sans Unicode"/>
              </a:rPr>
              <a:t>	</a:t>
            </a:r>
            <a:r>
              <a:rPr sz="1400" b="1" u="sng" dirty="0">
                <a:solidFill>
                  <a:srgbClr val="0000FF"/>
                </a:solidFill>
                <a:uFill>
                  <a:solidFill>
                    <a:srgbClr val="404040"/>
                  </a:solidFill>
                </a:uFill>
                <a:latin typeface="Trebuchet MS"/>
                <a:cs typeface="Trebuchet MS"/>
                <a:hlinkClick r:id="rId2">
                  <a:extLst>
                    <a:ext uri="{A12FA001-AC4F-418D-AE19-62706E023703}">
                      <ahyp:hlinkClr xmlns:ahyp="http://schemas.microsoft.com/office/drawing/2018/hyperlinkcolor" val="tx"/>
                    </a:ext>
                  </a:extLst>
                </a:hlinkClick>
              </a:rPr>
              <a:t>RESEARCH</a:t>
            </a:r>
            <a:r>
              <a:rPr sz="1400" b="1" u="sng" spc="-20" dirty="0">
                <a:solidFill>
                  <a:srgbClr val="0000FF"/>
                </a:solidFill>
                <a:uFill>
                  <a:solidFill>
                    <a:srgbClr val="404040"/>
                  </a:solidFill>
                </a:uFill>
                <a:latin typeface="Trebuchet MS"/>
                <a:cs typeface="Trebuchet MS"/>
                <a:hlinkClick r:id="rId2">
                  <a:extLst>
                    <a:ext uri="{A12FA001-AC4F-418D-AE19-62706E023703}">
                      <ahyp:hlinkClr xmlns:ahyp="http://schemas.microsoft.com/office/drawing/2018/hyperlinkcolor" val="tx"/>
                    </a:ext>
                  </a:extLst>
                </a:hlinkClick>
              </a:rPr>
              <a:t> </a:t>
            </a:r>
            <a:r>
              <a:rPr sz="1400" b="1" u="sng" spc="-30" dirty="0">
                <a:solidFill>
                  <a:srgbClr val="0000FF"/>
                </a:solidFill>
                <a:uFill>
                  <a:solidFill>
                    <a:srgbClr val="404040"/>
                  </a:solidFill>
                </a:uFill>
                <a:latin typeface="Trebuchet MS"/>
                <a:cs typeface="Trebuchet MS"/>
                <a:hlinkClick r:id="rId2">
                  <a:extLst>
                    <a:ext uri="{A12FA001-AC4F-418D-AE19-62706E023703}">
                      <ahyp:hlinkClr xmlns:ahyp="http://schemas.microsoft.com/office/drawing/2018/hyperlinkcolor" val="tx"/>
                    </a:ext>
                  </a:extLst>
                </a:hlinkClick>
              </a:rPr>
              <a:t>PAPER-</a:t>
            </a:r>
            <a:r>
              <a:rPr sz="1400" b="1" u="sng" dirty="0">
                <a:solidFill>
                  <a:srgbClr val="0000FF"/>
                </a:solidFill>
                <a:uFill>
                  <a:solidFill>
                    <a:srgbClr val="404040"/>
                  </a:solidFill>
                </a:uFill>
                <a:latin typeface="Trebuchet MS"/>
                <a:cs typeface="Trebuchet MS"/>
                <a:hlinkClick r:id="rId2">
                  <a:extLst>
                    <a:ext uri="{A12FA001-AC4F-418D-AE19-62706E023703}">
                      <ahyp:hlinkClr xmlns:ahyp="http://schemas.microsoft.com/office/drawing/2018/hyperlinkcolor" val="tx"/>
                    </a:ext>
                  </a:extLst>
                </a:hlinkClick>
              </a:rPr>
              <a:t>1</a:t>
            </a:r>
            <a:r>
              <a:rPr sz="1400" b="1" spc="-15"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sz="1400"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a:t>
            </a:r>
            <a:r>
              <a:rPr sz="1400" spc="-5"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sz="1400" u="sng" spc="-10" dirty="0">
                <a:solidFill>
                  <a:srgbClr val="0000FF"/>
                </a:solidFill>
                <a:uFill>
                  <a:solidFill>
                    <a:srgbClr val="99C93B"/>
                  </a:solidFill>
                </a:uFill>
                <a:latin typeface="Trebuchet MS"/>
                <a:cs typeface="Trebuchet MS"/>
                <a:hlinkClick r:id="rId2">
                  <a:extLst>
                    <a:ext uri="{A12FA001-AC4F-418D-AE19-62706E023703}">
                      <ahyp:hlinkClr xmlns:ahyp="http://schemas.microsoft.com/office/drawing/2018/hyperlinkcolor" val="tx"/>
                    </a:ext>
                  </a:extLst>
                </a:hlinkClick>
              </a:rPr>
              <a:t>https://www.researchgate.net/profile/Younes-</a:t>
            </a:r>
            <a:r>
              <a:rPr sz="1400" spc="-10"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sz="1400" u="sng" spc="-10" dirty="0">
                <a:solidFill>
                  <a:srgbClr val="0000FF"/>
                </a:solidFill>
                <a:uFill>
                  <a:solidFill>
                    <a:srgbClr val="99C93B"/>
                  </a:solidFill>
                </a:uFill>
                <a:latin typeface="Trebuchet MS"/>
                <a:cs typeface="Trebuchet MS"/>
                <a:hlinkClick r:id="rId2">
                  <a:extLst>
                    <a:ext uri="{A12FA001-AC4F-418D-AE19-62706E023703}">
                      <ahyp:hlinkClr xmlns:ahyp="http://schemas.microsoft.com/office/drawing/2018/hyperlinkcolor" val="tx"/>
                    </a:ext>
                  </a:extLst>
                </a:hlinkClick>
              </a:rPr>
              <a:t>Alwan/publication/316938847_Handwritten_Digit_Recognition_Using_Convolutional_Neural_Networks/links/5919e2a</a:t>
            </a:r>
            <a:r>
              <a:rPr sz="1400" spc="-10"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 </a:t>
            </a:r>
            <a:r>
              <a:rPr sz="1400" u="sng" spc="-10" dirty="0">
                <a:solidFill>
                  <a:schemeClr val="tx1"/>
                </a:solidFill>
                <a:uFill>
                  <a:solidFill>
                    <a:srgbClr val="99C93B"/>
                  </a:solidFill>
                </a:uFill>
                <a:latin typeface="Trebuchet MS"/>
                <a:cs typeface="Trebuchet MS"/>
                <a:hlinkClick r:id="rId2">
                  <a:extLst>
                    <a:ext uri="{A12FA001-AC4F-418D-AE19-62706E023703}">
                      <ahyp:hlinkClr xmlns:ahyp="http://schemas.microsoft.com/office/drawing/2018/hyperlinkcolor" val="tx"/>
                    </a:ext>
                  </a:extLst>
                </a:hlinkClick>
              </a:rPr>
              <a:t>e0f7e9b1db652885b/Handwritten-Digit-Recognition-Using-Convolutional-Neural-Networks.pdf</a:t>
            </a:r>
            <a:endParaRPr sz="1400" dirty="0">
              <a:solidFill>
                <a:schemeClr val="tx1"/>
              </a:solidFill>
              <a:latin typeface="Trebuchet MS"/>
              <a:cs typeface="Trebuchet MS"/>
            </a:endParaRPr>
          </a:p>
          <a:p>
            <a:pPr marL="355600" marR="6985" indent="-342900">
              <a:lnSpc>
                <a:spcPct val="80000"/>
              </a:lnSpc>
              <a:spcBef>
                <a:spcPts val="1030"/>
              </a:spcBef>
              <a:tabLst>
                <a:tab pos="354965" algn="l"/>
                <a:tab pos="1903095" algn="l"/>
              </a:tabLst>
            </a:pPr>
            <a:r>
              <a:rPr sz="1100" spc="55" dirty="0">
                <a:solidFill>
                  <a:schemeClr val="tx1"/>
                </a:solidFill>
                <a:latin typeface="Lucida Sans Unicode"/>
                <a:cs typeface="Lucida Sans Unicode"/>
              </a:rPr>
              <a:t>▶</a:t>
            </a:r>
            <a:r>
              <a:rPr sz="1100" dirty="0">
                <a:solidFill>
                  <a:schemeClr val="tx1"/>
                </a:solidFill>
                <a:latin typeface="Lucida Sans Unicode"/>
                <a:cs typeface="Lucida Sans Unicode"/>
              </a:rPr>
              <a:t>	</a:t>
            </a:r>
            <a:r>
              <a:rPr sz="1400" b="1" u="sng" dirty="0">
                <a:solidFill>
                  <a:schemeClr val="tx1"/>
                </a:solidFill>
                <a:uFill>
                  <a:solidFill>
                    <a:srgbClr val="404040"/>
                  </a:solidFill>
                </a:uFill>
                <a:latin typeface="Trebuchet MS"/>
                <a:cs typeface="Trebuchet MS"/>
              </a:rPr>
              <a:t>RESEARCH</a:t>
            </a:r>
            <a:r>
              <a:rPr sz="1400" b="1" u="sng" spc="135" dirty="0">
                <a:solidFill>
                  <a:schemeClr val="tx1"/>
                </a:solidFill>
                <a:uFill>
                  <a:solidFill>
                    <a:srgbClr val="404040"/>
                  </a:solidFill>
                </a:uFill>
                <a:latin typeface="Trebuchet MS"/>
                <a:cs typeface="Trebuchet MS"/>
              </a:rPr>
              <a:t> </a:t>
            </a:r>
            <a:r>
              <a:rPr sz="1400" b="1" u="sng" spc="-30" dirty="0">
                <a:solidFill>
                  <a:schemeClr val="tx1"/>
                </a:solidFill>
                <a:uFill>
                  <a:solidFill>
                    <a:srgbClr val="404040"/>
                  </a:solidFill>
                </a:uFill>
                <a:latin typeface="Trebuchet MS"/>
                <a:cs typeface="Trebuchet MS"/>
              </a:rPr>
              <a:t>PAPER-</a:t>
            </a:r>
            <a:r>
              <a:rPr sz="1400" b="1" u="sng" dirty="0">
                <a:solidFill>
                  <a:schemeClr val="tx1"/>
                </a:solidFill>
                <a:uFill>
                  <a:solidFill>
                    <a:srgbClr val="404040"/>
                  </a:solidFill>
                </a:uFill>
                <a:latin typeface="Trebuchet MS"/>
                <a:cs typeface="Trebuchet MS"/>
              </a:rPr>
              <a:t>2:</a:t>
            </a:r>
            <a:r>
              <a:rPr sz="1400" b="1" spc="140" dirty="0">
                <a:solidFill>
                  <a:schemeClr val="tx1"/>
                </a:solidFill>
                <a:latin typeface="Trebuchet MS"/>
                <a:cs typeface="Trebuchet MS"/>
              </a:rPr>
              <a:t> </a:t>
            </a:r>
            <a:r>
              <a:rPr sz="1400" spc="-10" dirty="0">
                <a:solidFill>
                  <a:schemeClr val="tx1"/>
                </a:solidFill>
                <a:latin typeface="Trebuchet MS"/>
                <a:cs typeface="Trebuchet MS"/>
              </a:rPr>
              <a:t>https://d1wqtxts1xzle7.cloudfront.net/58212013/Bangla-Handwritten-Character-Recognition- using-Convolutional-Neural-Network-libre.pdf?1547846190=&amp;response-content- disposition=inline%3B+filename%3DBangla_Handwritten_Character_Recognition.pdf&amp;Expires=1697048717&amp;Signature= </a:t>
            </a:r>
            <a:r>
              <a:rPr sz="1400" spc="-20" dirty="0">
                <a:solidFill>
                  <a:schemeClr val="tx1"/>
                </a:solidFill>
                <a:latin typeface="Trebuchet MS"/>
                <a:cs typeface="Trebuchet MS"/>
              </a:rPr>
              <a:t>FVn3CjxTI4DEVo~wBeVRVyEAEhwyAu-</a:t>
            </a:r>
            <a:r>
              <a:rPr sz="1400" spc="-10" dirty="0">
                <a:solidFill>
                  <a:schemeClr val="tx1"/>
                </a:solidFill>
                <a:latin typeface="Trebuchet MS"/>
                <a:cs typeface="Trebuchet MS"/>
              </a:rPr>
              <a:t>QTCHWsUK8r64Orj3gUG~-SneXcCOecWHtNbOYfy9pSTDTlYgeg5egYZwcO- u6oCO~gzSELAl4bQ~-2xWzeaHQSQpr3-tqw21BGqhl6yorIGynXdVT-qW9aAzlXvxAlXkZN5oZtLTquEbUT8mXHl7oaqt- </a:t>
            </a:r>
            <a:r>
              <a:rPr sz="1400" spc="-25" dirty="0">
                <a:solidFill>
                  <a:schemeClr val="tx1"/>
                </a:solidFill>
                <a:latin typeface="Trebuchet MS"/>
                <a:cs typeface="Trebuchet MS"/>
              </a:rPr>
              <a:t>vTsbVlkrwNALnxTAX-</a:t>
            </a:r>
            <a:r>
              <a:rPr sz="1400" spc="-10" dirty="0">
                <a:solidFill>
                  <a:schemeClr val="tx1"/>
                </a:solidFill>
                <a:latin typeface="Trebuchet MS"/>
                <a:cs typeface="Trebuchet MS"/>
              </a:rPr>
              <a:t>l7lgWCd177H65~EHWPY39DGoZkd6X3- LwOKfVQgr14T3LS7BYFeVWinQQMb5hULshvEUtxhTmxhX746gs9qVSKcj15yb5W4gebG9VJ~D9MLONOPdRDJxuV1uSIDnZj 3oPVryIBMmPFsw</a:t>
            </a:r>
            <a:r>
              <a:rPr sz="1400" u="sng" dirty="0">
                <a:solidFill>
                  <a:schemeClr val="tx1"/>
                </a:solidFill>
                <a:uFill>
                  <a:solidFill>
                    <a:srgbClr val="3F3F3F"/>
                  </a:solidFill>
                </a:uFill>
                <a:latin typeface="Trebuchet MS"/>
                <a:cs typeface="Trebuchet MS"/>
              </a:rPr>
              <a:t>	</a:t>
            </a:r>
            <a:r>
              <a:rPr sz="1400" spc="-20" dirty="0">
                <a:solidFill>
                  <a:schemeClr val="tx1"/>
                </a:solidFill>
                <a:latin typeface="Trebuchet MS"/>
                <a:cs typeface="Trebuchet MS"/>
              </a:rPr>
              <a:t>&amp;Key-</a:t>
            </a:r>
            <a:r>
              <a:rPr sz="1400" spc="-30" dirty="0">
                <a:solidFill>
                  <a:schemeClr val="tx1"/>
                </a:solidFill>
                <a:latin typeface="Trebuchet MS"/>
                <a:cs typeface="Trebuchet MS"/>
              </a:rPr>
              <a:t>Pair-</a:t>
            </a:r>
            <a:r>
              <a:rPr sz="1400" spc="-10" dirty="0">
                <a:solidFill>
                  <a:schemeClr val="tx1"/>
                </a:solidFill>
                <a:latin typeface="Trebuchet MS"/>
                <a:cs typeface="Trebuchet MS"/>
              </a:rPr>
              <a:t>Id=APKAJLOHF5GGSLRBV4ZA</a:t>
            </a:r>
            <a:endParaRPr sz="1400" dirty="0">
              <a:solidFill>
                <a:schemeClr val="tx1"/>
              </a:solidFill>
              <a:latin typeface="Trebuchet MS"/>
              <a:cs typeface="Trebuchet MS"/>
            </a:endParaRPr>
          </a:p>
          <a:p>
            <a:pPr marL="12700">
              <a:lnSpc>
                <a:spcPts val="1510"/>
              </a:lnSpc>
              <a:spcBef>
                <a:spcPts val="660"/>
              </a:spcBef>
              <a:tabLst>
                <a:tab pos="354965" algn="l"/>
              </a:tabLst>
            </a:pPr>
            <a:r>
              <a:rPr sz="1100" spc="55" dirty="0">
                <a:solidFill>
                  <a:schemeClr val="tx1"/>
                </a:solidFill>
                <a:latin typeface="Lucida Sans Unicode"/>
                <a:cs typeface="Lucida Sans Unicode"/>
              </a:rPr>
              <a:t>▶</a:t>
            </a:r>
            <a:r>
              <a:rPr sz="1100" dirty="0">
                <a:solidFill>
                  <a:schemeClr val="tx1"/>
                </a:solidFill>
                <a:latin typeface="Lucida Sans Unicode"/>
                <a:cs typeface="Lucida Sans Unicode"/>
              </a:rPr>
              <a:t>	</a:t>
            </a:r>
            <a:r>
              <a:rPr sz="1400" b="1" u="sng" dirty="0">
                <a:solidFill>
                  <a:schemeClr val="tx1"/>
                </a:solidFill>
                <a:uFill>
                  <a:solidFill>
                    <a:srgbClr val="404040"/>
                  </a:solidFill>
                </a:uFill>
                <a:latin typeface="Trebuchet MS"/>
                <a:cs typeface="Trebuchet MS"/>
              </a:rPr>
              <a:t>RESEARCH</a:t>
            </a:r>
            <a:r>
              <a:rPr sz="1400" b="1" u="sng" spc="-20" dirty="0">
                <a:solidFill>
                  <a:schemeClr val="tx1"/>
                </a:solidFill>
                <a:uFill>
                  <a:solidFill>
                    <a:srgbClr val="404040"/>
                  </a:solidFill>
                </a:uFill>
                <a:latin typeface="Trebuchet MS"/>
                <a:cs typeface="Trebuchet MS"/>
              </a:rPr>
              <a:t> </a:t>
            </a:r>
            <a:r>
              <a:rPr sz="1400" b="1" u="sng" spc="-30" dirty="0">
                <a:solidFill>
                  <a:schemeClr val="tx1"/>
                </a:solidFill>
                <a:uFill>
                  <a:solidFill>
                    <a:srgbClr val="404040"/>
                  </a:solidFill>
                </a:uFill>
                <a:latin typeface="Trebuchet MS"/>
                <a:cs typeface="Trebuchet MS"/>
              </a:rPr>
              <a:t>PAPER-</a:t>
            </a:r>
            <a:r>
              <a:rPr sz="1400" b="1" u="sng" dirty="0">
                <a:solidFill>
                  <a:schemeClr val="tx1"/>
                </a:solidFill>
                <a:uFill>
                  <a:solidFill>
                    <a:srgbClr val="404040"/>
                  </a:solidFill>
                </a:uFill>
                <a:latin typeface="Trebuchet MS"/>
                <a:cs typeface="Trebuchet MS"/>
              </a:rPr>
              <a:t>3</a:t>
            </a:r>
            <a:r>
              <a:rPr sz="1400" b="1" u="sng" spc="-15" dirty="0">
                <a:solidFill>
                  <a:schemeClr val="tx1"/>
                </a:solidFill>
                <a:uFill>
                  <a:solidFill>
                    <a:srgbClr val="404040"/>
                  </a:solidFill>
                </a:uFill>
                <a:latin typeface="Trebuchet MS"/>
                <a:cs typeface="Trebuchet MS"/>
              </a:rPr>
              <a:t> </a:t>
            </a:r>
            <a:r>
              <a:rPr sz="1400" b="1" u="sng" spc="-50" dirty="0">
                <a:solidFill>
                  <a:schemeClr val="tx1"/>
                </a:solidFill>
                <a:uFill>
                  <a:solidFill>
                    <a:srgbClr val="404040"/>
                  </a:solidFill>
                </a:uFill>
                <a:latin typeface="Trebuchet MS"/>
                <a:cs typeface="Trebuchet MS"/>
              </a:rPr>
              <a:t>:</a:t>
            </a:r>
            <a:endParaRPr sz="1400" dirty="0">
              <a:solidFill>
                <a:schemeClr val="tx1"/>
              </a:solidFill>
              <a:latin typeface="Trebuchet MS"/>
              <a:cs typeface="Trebuchet MS"/>
            </a:endParaRPr>
          </a:p>
          <a:p>
            <a:pPr marL="355600" marR="9525">
              <a:lnSpc>
                <a:spcPct val="80000"/>
              </a:lnSpc>
              <a:spcBef>
                <a:spcPts val="170"/>
              </a:spcBef>
              <a:tabLst>
                <a:tab pos="9542780" algn="l"/>
              </a:tabLst>
            </a:pPr>
            <a:r>
              <a:rPr sz="1400" spc="-10" dirty="0">
                <a:solidFill>
                  <a:schemeClr val="tx1"/>
                </a:solidFill>
                <a:latin typeface="Trebuchet MS"/>
                <a:cs typeface="Trebuchet MS"/>
              </a:rPr>
              <a:t>https://d1wqtxts1xzle7.cloudfront.net/67881176/Handwritten_Digit_Recognition_using_Conv20210705-17075- 5z5naf.pdf?1625496753=&amp;response-content- disposition=inline%3B+filename%3DHandwritten_digit_recognition_using_conv.pdf&amp;Expires=1697048777&amp;Signature=f 7XzYN5LNf3EuxS89h2G~RJ~-KWVHVID7ILscK3eGgGNckNTxWIB5vJfdvzLpDCw1waFZ5eItSwYype6aJDZ- kzgzyUFp9zl5P5WM47pBha~k6ooGBgMpgDY8fAgE3AUXrCMEDdu9mMEvIy3DfpOOmXpcpU- PBY2PWU~~dQaLtLxyQ9bzRyneucL3jdvGU0WV4gei-Td9Mu0Pu9pvayWyvWWG4KZ~eKWQbXcmjcvLhU2z~diDSJ- h3YixPp1YiA5SZfwo2WdQCLUfPrO3D42lx~Se3msZihslkROtilH1ZW2i28fPirtF02PPFgBakIBb2ZJKt~mNXbzEw5izQzx5Q</a:t>
            </a:r>
            <a:r>
              <a:rPr sz="1400" u="sng" dirty="0">
                <a:solidFill>
                  <a:schemeClr val="tx1"/>
                </a:solidFill>
                <a:uFill>
                  <a:solidFill>
                    <a:srgbClr val="3F3F3F"/>
                  </a:solidFill>
                </a:uFill>
                <a:latin typeface="Trebuchet MS"/>
                <a:cs typeface="Trebuchet MS"/>
              </a:rPr>
              <a:t>	</a:t>
            </a:r>
            <a:r>
              <a:rPr sz="1400" spc="-50" dirty="0">
                <a:solidFill>
                  <a:schemeClr val="tx1"/>
                </a:solidFill>
                <a:latin typeface="Trebuchet MS"/>
                <a:cs typeface="Trebuchet MS"/>
              </a:rPr>
              <a:t>&amp; </a:t>
            </a:r>
            <a:r>
              <a:rPr sz="1400" spc="-20" dirty="0">
                <a:solidFill>
                  <a:schemeClr val="tx1"/>
                </a:solidFill>
                <a:latin typeface="Trebuchet MS"/>
                <a:cs typeface="Trebuchet MS"/>
              </a:rPr>
              <a:t>Key-</a:t>
            </a:r>
            <a:r>
              <a:rPr sz="1400" spc="-25" dirty="0">
                <a:solidFill>
                  <a:schemeClr val="tx1"/>
                </a:solidFill>
                <a:latin typeface="Trebuchet MS"/>
                <a:cs typeface="Trebuchet MS"/>
              </a:rPr>
              <a:t>Pair-</a:t>
            </a:r>
            <a:r>
              <a:rPr sz="1400" spc="-10" dirty="0">
                <a:solidFill>
                  <a:schemeClr val="tx1"/>
                </a:solidFill>
                <a:latin typeface="Trebuchet MS"/>
                <a:cs typeface="Trebuchet MS"/>
              </a:rPr>
              <a:t>Id=APKAJLOHF5GGSLRBV4ZA</a:t>
            </a:r>
            <a:endParaRPr sz="1400" dirty="0">
              <a:solidFill>
                <a:schemeClr val="tx1"/>
              </a:solidFill>
              <a:latin typeface="Trebuchet MS"/>
              <a:cs typeface="Trebuchet MS"/>
            </a:endParaRPr>
          </a:p>
          <a:p>
            <a:pPr marL="12700">
              <a:lnSpc>
                <a:spcPct val="100000"/>
              </a:lnSpc>
              <a:spcBef>
                <a:spcPts val="660"/>
              </a:spcBef>
              <a:tabLst>
                <a:tab pos="354965" algn="l"/>
              </a:tabLst>
            </a:pPr>
            <a:r>
              <a:rPr sz="1100" spc="55" dirty="0">
                <a:solidFill>
                  <a:schemeClr val="tx1"/>
                </a:solidFill>
                <a:latin typeface="Lucida Sans Unicode"/>
                <a:cs typeface="Lucida Sans Unicode"/>
              </a:rPr>
              <a:t>▶</a:t>
            </a:r>
            <a:r>
              <a:rPr sz="1100" dirty="0">
                <a:solidFill>
                  <a:schemeClr val="tx1"/>
                </a:solidFill>
                <a:latin typeface="Lucida Sans Unicode"/>
                <a:cs typeface="Lucida Sans Unicode"/>
              </a:rPr>
              <a:t>	</a:t>
            </a:r>
            <a:r>
              <a:rPr sz="1400" b="1" u="sng" dirty="0">
                <a:solidFill>
                  <a:schemeClr val="tx1"/>
                </a:solidFill>
                <a:uFill>
                  <a:solidFill>
                    <a:srgbClr val="404040"/>
                  </a:solidFill>
                </a:uFill>
                <a:latin typeface="Trebuchet MS"/>
                <a:cs typeface="Trebuchet MS"/>
              </a:rPr>
              <a:t>RESEARCH</a:t>
            </a:r>
            <a:r>
              <a:rPr sz="1400" b="1" u="sng" spc="40" dirty="0">
                <a:solidFill>
                  <a:schemeClr val="tx1"/>
                </a:solidFill>
                <a:uFill>
                  <a:solidFill>
                    <a:srgbClr val="404040"/>
                  </a:solidFill>
                </a:uFill>
                <a:latin typeface="Trebuchet MS"/>
                <a:cs typeface="Trebuchet MS"/>
              </a:rPr>
              <a:t> </a:t>
            </a:r>
            <a:r>
              <a:rPr sz="1400" b="1" u="sng" spc="-30" dirty="0">
                <a:solidFill>
                  <a:schemeClr val="tx1"/>
                </a:solidFill>
                <a:uFill>
                  <a:solidFill>
                    <a:srgbClr val="404040"/>
                  </a:solidFill>
                </a:uFill>
                <a:latin typeface="Trebuchet MS"/>
                <a:cs typeface="Trebuchet MS"/>
              </a:rPr>
              <a:t>PAPER-</a:t>
            </a:r>
            <a:r>
              <a:rPr sz="1400" b="1" u="sng" dirty="0">
                <a:solidFill>
                  <a:schemeClr val="tx1"/>
                </a:solidFill>
                <a:uFill>
                  <a:solidFill>
                    <a:srgbClr val="404040"/>
                  </a:solidFill>
                </a:uFill>
                <a:latin typeface="Trebuchet MS"/>
                <a:cs typeface="Trebuchet MS"/>
              </a:rPr>
              <a:t>4</a:t>
            </a:r>
            <a:r>
              <a:rPr sz="1400" b="1" spc="45" dirty="0">
                <a:solidFill>
                  <a:schemeClr val="tx1"/>
                </a:solidFill>
                <a:latin typeface="Trebuchet MS"/>
                <a:cs typeface="Trebuchet MS"/>
              </a:rPr>
              <a:t> </a:t>
            </a:r>
            <a:r>
              <a:rPr sz="1400" dirty="0">
                <a:solidFill>
                  <a:schemeClr val="tx1"/>
                </a:solidFill>
                <a:latin typeface="Trebuchet MS"/>
                <a:cs typeface="Trebuchet MS"/>
              </a:rPr>
              <a:t>:</a:t>
            </a:r>
            <a:r>
              <a:rPr sz="1400" spc="50" dirty="0">
                <a:solidFill>
                  <a:schemeClr val="tx1"/>
                </a:solidFill>
                <a:latin typeface="Trebuchet MS"/>
                <a:cs typeface="Trebuchet MS"/>
              </a:rPr>
              <a:t> </a:t>
            </a:r>
            <a:r>
              <a:rPr sz="1400" u="sng" spc="-20" dirty="0">
                <a:solidFill>
                  <a:srgbClr val="0000FF"/>
                </a:solidFill>
                <a:uFill>
                  <a:solidFill>
                    <a:srgbClr val="99C93B"/>
                  </a:solidFill>
                </a:uFill>
                <a:latin typeface="Trebuchet MS"/>
                <a:cs typeface="Trebuchet MS"/>
                <a:hlinkClick r:id="rId3">
                  <a:extLst>
                    <a:ext uri="{A12FA001-AC4F-418D-AE19-62706E023703}">
                      <ahyp:hlinkClr xmlns:ahyp="http://schemas.microsoft.com/office/drawing/2018/hyperlinkcolor" val="tx"/>
                    </a:ext>
                  </a:extLst>
                </a:hlinkClick>
              </a:rPr>
              <a:t>https://www.mdpi.com/2076-</a:t>
            </a:r>
            <a:r>
              <a:rPr sz="1400" u="sng" spc="-10" dirty="0">
                <a:solidFill>
                  <a:schemeClr val="tx1"/>
                </a:solidFill>
                <a:uFill>
                  <a:solidFill>
                    <a:srgbClr val="99C93B"/>
                  </a:solidFill>
                </a:uFill>
                <a:latin typeface="Trebuchet MS"/>
                <a:cs typeface="Trebuchet MS"/>
                <a:hlinkClick r:id="rId3">
                  <a:extLst>
                    <a:ext uri="{A12FA001-AC4F-418D-AE19-62706E023703}">
                      <ahyp:hlinkClr xmlns:ahyp="http://schemas.microsoft.com/office/drawing/2018/hyperlinkcolor" val="tx"/>
                    </a:ext>
                  </a:extLst>
                </a:hlinkClick>
              </a:rPr>
              <a:t>3417/9/15/3169</a:t>
            </a:r>
            <a:endParaRPr sz="1400" dirty="0">
              <a:solidFill>
                <a:schemeClr val="tx1"/>
              </a:solidFill>
              <a:latin typeface="Trebuchet MS"/>
              <a:cs typeface="Trebuchet MS"/>
            </a:endParaRPr>
          </a:p>
          <a:p>
            <a:pPr marL="12700">
              <a:lnSpc>
                <a:spcPct val="100000"/>
              </a:lnSpc>
              <a:spcBef>
                <a:spcPts val="670"/>
              </a:spcBef>
              <a:tabLst>
                <a:tab pos="354965" algn="l"/>
              </a:tabLst>
            </a:pPr>
            <a:r>
              <a:rPr sz="1100" spc="55" dirty="0">
                <a:solidFill>
                  <a:schemeClr val="tx1"/>
                </a:solidFill>
                <a:latin typeface="Lucida Sans Unicode"/>
                <a:cs typeface="Lucida Sans Unicode"/>
              </a:rPr>
              <a:t>▶</a:t>
            </a:r>
            <a:r>
              <a:rPr sz="1100" dirty="0">
                <a:solidFill>
                  <a:schemeClr val="tx1"/>
                </a:solidFill>
                <a:latin typeface="Lucida Sans Unicode"/>
                <a:cs typeface="Lucida Sans Unicode"/>
              </a:rPr>
              <a:t>	</a:t>
            </a:r>
            <a:r>
              <a:rPr sz="1400" b="1" u="sng" dirty="0">
                <a:solidFill>
                  <a:schemeClr val="tx1"/>
                </a:solidFill>
                <a:uFill>
                  <a:solidFill>
                    <a:srgbClr val="404040"/>
                  </a:solidFill>
                </a:uFill>
                <a:latin typeface="Trebuchet MS"/>
                <a:cs typeface="Trebuchet MS"/>
              </a:rPr>
              <a:t>RESEARCH</a:t>
            </a:r>
            <a:r>
              <a:rPr sz="1400" b="1" u="sng" spc="75" dirty="0">
                <a:solidFill>
                  <a:schemeClr val="tx1"/>
                </a:solidFill>
                <a:uFill>
                  <a:solidFill>
                    <a:srgbClr val="404040"/>
                  </a:solidFill>
                </a:uFill>
                <a:latin typeface="Trebuchet MS"/>
                <a:cs typeface="Trebuchet MS"/>
              </a:rPr>
              <a:t> </a:t>
            </a:r>
            <a:r>
              <a:rPr sz="1400" b="1" u="sng" spc="-30" dirty="0">
                <a:solidFill>
                  <a:schemeClr val="tx1"/>
                </a:solidFill>
                <a:uFill>
                  <a:solidFill>
                    <a:srgbClr val="404040"/>
                  </a:solidFill>
                </a:uFill>
                <a:latin typeface="Trebuchet MS"/>
                <a:cs typeface="Trebuchet MS"/>
              </a:rPr>
              <a:t>PAPER-</a:t>
            </a:r>
            <a:r>
              <a:rPr sz="1400" b="1" u="sng" dirty="0">
                <a:solidFill>
                  <a:schemeClr val="tx1"/>
                </a:solidFill>
                <a:uFill>
                  <a:solidFill>
                    <a:srgbClr val="404040"/>
                  </a:solidFill>
                </a:uFill>
                <a:latin typeface="Trebuchet MS"/>
                <a:cs typeface="Trebuchet MS"/>
              </a:rPr>
              <a:t>5</a:t>
            </a:r>
            <a:r>
              <a:rPr sz="1400" b="1" spc="85" dirty="0">
                <a:solidFill>
                  <a:schemeClr val="tx1"/>
                </a:solidFill>
                <a:latin typeface="Trebuchet MS"/>
                <a:cs typeface="Trebuchet MS"/>
              </a:rPr>
              <a:t> </a:t>
            </a:r>
            <a:r>
              <a:rPr sz="1400" u="sng" spc="-20" dirty="0">
                <a:solidFill>
                  <a:srgbClr val="0000FF"/>
                </a:solidFill>
                <a:uFill>
                  <a:solidFill>
                    <a:srgbClr val="99C93B"/>
                  </a:solidFill>
                </a:uFill>
                <a:latin typeface="Trebuchet MS"/>
                <a:cs typeface="Trebuchet MS"/>
                <a:hlinkClick r:id="rId4">
                  <a:extLst>
                    <a:ext uri="{A12FA001-AC4F-418D-AE19-62706E023703}">
                      <ahyp:hlinkClr xmlns:ahyp="http://schemas.microsoft.com/office/drawing/2018/hyperlinkcolor" val="tx"/>
                    </a:ext>
                  </a:extLst>
                </a:hlinkClick>
              </a:rPr>
              <a:t>https://www.mdpi.com/1424-</a:t>
            </a:r>
            <a:r>
              <a:rPr sz="1400" u="sng" spc="-10" dirty="0">
                <a:solidFill>
                  <a:schemeClr val="tx1"/>
                </a:solidFill>
                <a:uFill>
                  <a:solidFill>
                    <a:srgbClr val="99C93B"/>
                  </a:solidFill>
                </a:uFill>
                <a:latin typeface="Trebuchet MS"/>
                <a:cs typeface="Trebuchet MS"/>
                <a:hlinkClick r:id="rId4">
                  <a:extLst>
                    <a:ext uri="{A12FA001-AC4F-418D-AE19-62706E023703}">
                      <ahyp:hlinkClr xmlns:ahyp="http://schemas.microsoft.com/office/drawing/2018/hyperlinkcolor" val="tx"/>
                    </a:ext>
                  </a:extLst>
                </a:hlinkClick>
              </a:rPr>
              <a:t>8220/20/12/3344</a:t>
            </a:r>
            <a:endParaRPr sz="1400" dirty="0">
              <a:solidFill>
                <a:schemeClr val="tx1"/>
              </a:solidFill>
              <a:latin typeface="Trebuchet MS"/>
              <a:cs typeface="Trebuchet MS"/>
            </a:endParaRPr>
          </a:p>
        </p:txBody>
      </p:sp>
      <p:sp>
        <p:nvSpPr>
          <p:cNvPr id="8" name="TextBox 7">
            <a:extLst>
              <a:ext uri="{FF2B5EF4-FFF2-40B4-BE49-F238E27FC236}">
                <a16:creationId xmlns:a16="http://schemas.microsoft.com/office/drawing/2014/main" id="{C9D84BA4-DACC-27D3-9126-5FE5BBA905E4}"/>
              </a:ext>
            </a:extLst>
          </p:cNvPr>
          <p:cNvSpPr txBox="1"/>
          <p:nvPr/>
        </p:nvSpPr>
        <p:spPr>
          <a:xfrm>
            <a:off x="990600" y="685799"/>
            <a:ext cx="8839200" cy="584775"/>
          </a:xfrm>
          <a:prstGeom prst="rect">
            <a:avLst/>
          </a:prstGeom>
          <a:noFill/>
        </p:spPr>
        <p:txBody>
          <a:bodyPr wrap="square" rtlCol="0">
            <a:spAutoFit/>
          </a:bodyPr>
          <a:lstStyle/>
          <a:p>
            <a:r>
              <a:rPr lang="en-US" sz="3200" b="1" u="sng" dirty="0">
                <a:solidFill>
                  <a:srgbClr val="7030A0"/>
                </a:solidFill>
                <a:effectLst>
                  <a:outerShdw blurRad="38100" dist="38100" dir="2700000" algn="tl">
                    <a:srgbClr val="000000">
                      <a:alpha val="43137"/>
                    </a:srgbClr>
                  </a:outerShdw>
                </a:effectLst>
              </a:rPr>
              <a:t>Research Papers:</a:t>
            </a:r>
            <a:endParaRPr lang="en-IN" sz="3200" b="1" u="sng"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TotalTime>
  <Words>1035</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Comic Sans MS</vt:lpstr>
      <vt:lpstr>Lucida Sans Unicode</vt:lpstr>
      <vt:lpstr>Sitka Heading</vt:lpstr>
      <vt:lpstr>Times New Roman</vt:lpstr>
      <vt:lpstr>Trebuchet MS</vt:lpstr>
      <vt:lpstr>Office Theme</vt:lpstr>
      <vt:lpstr>PROJECT : DOODLING (PLATFORM FOR DETECTING HANDWRITTEN DIGITS)</vt:lpstr>
      <vt:lpstr>OBJECTIVE:</vt:lpstr>
      <vt:lpstr>Using the concepts of Deep-learning, A Doodling hands-free digital drawing that utilizes PyGame,OpenCV, (designed an interface) machine learning software library to recoginize the digit written on Screen using hand</vt:lpstr>
      <vt:lpstr>Project Components:  The "Doodling" project consists of the following components:  1. Data Loading and Preprocessing: -The MNIST dataset is used, which contains 60,000 training images and  10,000 testing images. -Data preprocessing includes normalizing images to the [0, 1] range and expanding image dimensions to (28, 28, 1).  Techniques Of Data Pre-Processing: -Normalization -Re-Shaping of Dataset -One-hot Encoding -Data Augmentation -Gaussian Blur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DOODLING (PLATFORM FOR DETECTING HANDWRITTEN DIGITS)</dc:title>
  <dc:creator>Smriti</dc:creator>
  <cp:lastModifiedBy>Smriti Makkar</cp:lastModifiedBy>
  <cp:revision>22</cp:revision>
  <dcterms:created xsi:type="dcterms:W3CDTF">2023-11-28T19:31:16Z</dcterms:created>
  <dcterms:modified xsi:type="dcterms:W3CDTF">2023-11-30T08:47:49Z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2023-10-11T00:00:00Z</vt:filetime>
  </property>
  <property fmtid="{D5CDD505-2E9C-101B-9397-08002B2CF9AE}" pid="3" name="Creator">
    <vt:lpwstr>Microsoft® PowerPoint® 2016</vt:lpwstr>
  </property>
  <property fmtid="{D5CDD505-2E9C-101B-9397-08002B2CF9AE}" pid="4" name="LastSaved">
    <vt:filetime>2023-11-28T00:00:00Z</vt:filetime>
  </property>
  <property fmtid="{D5CDD505-2E9C-101B-9397-08002B2CF9AE}" pid="5" name="Producer">
    <vt:lpwstr>www.ilovepdf.com</vt:lpwstr>
  </property>
</Properties>
</file>