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Nunito"/>
      <p:regular r:id="rId15"/>
      <p:bold r:id="rId16"/>
      <p:italic r:id="rId17"/>
      <p:boldItalic r:id="rId18"/>
    </p:embeddedFont>
    <p:embeddedFont>
      <p:font typeface="Maven Pro"/>
      <p:regular r:id="rId19"/>
      <p:bold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avenPro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regular.fntdata"/><Relationship Id="rId14" Type="http://schemas.openxmlformats.org/officeDocument/2006/relationships/slide" Target="slides/slide9.xml"/><Relationship Id="rId17" Type="http://schemas.openxmlformats.org/officeDocument/2006/relationships/font" Target="fonts/Nunito-italic.fntdata"/><Relationship Id="rId16" Type="http://schemas.openxmlformats.org/officeDocument/2006/relationships/font" Target="fonts/Nunito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avenPro-regular.fntdata"/><Relationship Id="rId6" Type="http://schemas.openxmlformats.org/officeDocument/2006/relationships/slide" Target="slides/slide1.xml"/><Relationship Id="rId18" Type="http://schemas.openxmlformats.org/officeDocument/2006/relationships/font" Target="fonts/Nuni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1f87997393_0_7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1f87997393_0_7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58f270946d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58f270946d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56d617fb12_0_15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56d617fb12_0_15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58f270946d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58f270946d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1f87997393_0_8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1f87997393_0_8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56d617fb12_0_15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56d617fb12_0_15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58f270946d_1_7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58f270946d_1_7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58f270946d_1_7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58f270946d_1_7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58f270946d_1_7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58f270946d_1_7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_alt3">
  <p:cSld name="TITLE_AND_BODY_1"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ffset_comp_343059.jpg" id="274" name="Google Shape;274;p13"/>
          <p:cNvPicPr preferRelativeResize="0"/>
          <p:nvPr/>
        </p:nvPicPr>
        <p:blipFill rotWithShape="1">
          <a:blip r:embed="rId2">
            <a:alphaModFix amt="80000"/>
          </a:blip>
          <a:srcRect b="25870" l="30474" r="30474" t="11955"/>
          <a:stretch/>
        </p:blipFill>
        <p:spPr>
          <a:xfrm rot="-5400000">
            <a:off x="113630" y="-105700"/>
            <a:ext cx="5142300" cy="5364300"/>
          </a:xfrm>
          <a:prstGeom prst="diagStripe">
            <a:avLst>
              <a:gd fmla="val 50343" name="adj"/>
            </a:avLst>
          </a:prstGeom>
          <a:noFill/>
          <a:ln>
            <a:noFill/>
          </a:ln>
        </p:spPr>
      </p:pic>
      <p:sp>
        <p:nvSpPr>
          <p:cNvPr id="275" name="Google Shape;275;p1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76" name="Google Shape;276;p13"/>
          <p:cNvSpPr txBox="1"/>
          <p:nvPr>
            <p:ph idx="1" type="body"/>
          </p:nvPr>
        </p:nvSpPr>
        <p:spPr>
          <a:xfrm>
            <a:off x="4018025" y="1567550"/>
            <a:ext cx="4318500" cy="1766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  <a:defRPr>
                <a:solidFill>
                  <a:schemeClr val="dk2"/>
                </a:solidFill>
              </a:defRPr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>
                <a:solidFill>
                  <a:schemeClr val="dk2"/>
                </a:solidFill>
              </a:defRPr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■"/>
              <a:defRPr>
                <a:solidFill>
                  <a:schemeClr val="dk2"/>
                </a:solidFill>
              </a:defRPr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  <a:defRPr>
                <a:solidFill>
                  <a:schemeClr val="dk2"/>
                </a:solidFill>
              </a:defRPr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>
                <a:solidFill>
                  <a:schemeClr val="dk2"/>
                </a:solidFill>
              </a:defRPr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■"/>
              <a:defRPr>
                <a:solidFill>
                  <a:schemeClr val="dk2"/>
                </a:solidFill>
              </a:defRPr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  <a:defRPr>
                <a:solidFill>
                  <a:schemeClr val="dk2"/>
                </a:solidFill>
              </a:defRPr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>
                <a:solidFill>
                  <a:schemeClr val="dk2"/>
                </a:solidFill>
              </a:defRPr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77" name="Google Shape;277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78" name="Google Shape;278;p13">
            <a:hlinkClick/>
          </p:cNvPr>
          <p:cNvSpPr/>
          <p:nvPr/>
        </p:nvSpPr>
        <p:spPr>
          <a:xfrm>
            <a:off x="0" y="0"/>
            <a:ext cx="632700" cy="588600"/>
          </a:xfrm>
          <a:prstGeom prst="rect">
            <a:avLst/>
          </a:prstGeom>
          <a:solidFill>
            <a:srgbClr val="1B212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13">
            <a:hlinkClick/>
          </p:cNvPr>
          <p:cNvSpPr/>
          <p:nvPr/>
        </p:nvSpPr>
        <p:spPr>
          <a:xfrm>
            <a:off x="212050" y="221751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13">
            <a:hlinkClick/>
          </p:cNvPr>
          <p:cNvSpPr/>
          <p:nvPr/>
        </p:nvSpPr>
        <p:spPr>
          <a:xfrm>
            <a:off x="212050" y="284225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13">
            <a:hlinkClick/>
          </p:cNvPr>
          <p:cNvSpPr/>
          <p:nvPr/>
        </p:nvSpPr>
        <p:spPr>
          <a:xfrm>
            <a:off x="212050" y="346699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82" name="Google Shape;282;p13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283" name="Google Shape;283;p1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13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_alt1">
  <p:cSld name="TITLE_AND_BODY_2"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4"/>
          <p:cNvSpPr txBox="1"/>
          <p:nvPr>
            <p:ph type="title"/>
          </p:nvPr>
        </p:nvSpPr>
        <p:spPr>
          <a:xfrm>
            <a:off x="361071" y="1924852"/>
            <a:ext cx="2304900" cy="1797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87" name="Google Shape;287;p14"/>
          <p:cNvSpPr/>
          <p:nvPr/>
        </p:nvSpPr>
        <p:spPr>
          <a:xfrm>
            <a:off x="4564200" y="0"/>
            <a:ext cx="45798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14"/>
          <p:cNvSpPr txBox="1"/>
          <p:nvPr>
            <p:ph idx="1" type="body"/>
          </p:nvPr>
        </p:nvSpPr>
        <p:spPr>
          <a:xfrm>
            <a:off x="6451271" y="1924850"/>
            <a:ext cx="2304900" cy="1797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9845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 sz="1100">
                <a:solidFill>
                  <a:schemeClr val="dk1"/>
                </a:solidFill>
              </a:defRPr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89" name="Google Shape;289;p14">
            <a:hlinkClick/>
          </p:cNvPr>
          <p:cNvSpPr/>
          <p:nvPr/>
        </p:nvSpPr>
        <p:spPr>
          <a:xfrm>
            <a:off x="0" y="0"/>
            <a:ext cx="632700" cy="588600"/>
          </a:xfrm>
          <a:prstGeom prst="rect">
            <a:avLst/>
          </a:prstGeom>
          <a:solidFill>
            <a:srgbClr val="1B212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14">
            <a:hlinkClick/>
          </p:cNvPr>
          <p:cNvSpPr/>
          <p:nvPr/>
        </p:nvSpPr>
        <p:spPr>
          <a:xfrm>
            <a:off x="212050" y="221751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14">
            <a:hlinkClick/>
          </p:cNvPr>
          <p:cNvSpPr/>
          <p:nvPr/>
        </p:nvSpPr>
        <p:spPr>
          <a:xfrm>
            <a:off x="212050" y="284225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14">
            <a:hlinkClick/>
          </p:cNvPr>
          <p:cNvSpPr/>
          <p:nvPr/>
        </p:nvSpPr>
        <p:spPr>
          <a:xfrm>
            <a:off x="212050" y="346699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3" name="Google Shape;293;p1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294" name="Google Shape;294;p1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1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6" name="Google Shape;296;p14"/>
          <p:cNvSpPr txBox="1"/>
          <p:nvPr>
            <p:ph idx="2" type="title"/>
          </p:nvPr>
        </p:nvSpPr>
        <p:spPr>
          <a:xfrm>
            <a:off x="1297500" y="459490"/>
            <a:ext cx="3005700" cy="510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97" name="Google Shape;29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_alt2">
  <p:cSld name="TITLE_AND_BODY_2_1"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5"/>
          <p:cNvSpPr txBox="1"/>
          <p:nvPr>
            <p:ph type="title"/>
          </p:nvPr>
        </p:nvSpPr>
        <p:spPr>
          <a:xfrm>
            <a:off x="702850" y="1708619"/>
            <a:ext cx="3333300" cy="1470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00" name="Google Shape;300;p15"/>
          <p:cNvSpPr/>
          <p:nvPr/>
        </p:nvSpPr>
        <p:spPr>
          <a:xfrm>
            <a:off x="0" y="3486600"/>
            <a:ext cx="9144000" cy="1656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15">
            <a:hlinkClick/>
          </p:cNvPr>
          <p:cNvSpPr/>
          <p:nvPr/>
        </p:nvSpPr>
        <p:spPr>
          <a:xfrm>
            <a:off x="0" y="0"/>
            <a:ext cx="632700" cy="588600"/>
          </a:xfrm>
          <a:prstGeom prst="rect">
            <a:avLst/>
          </a:prstGeom>
          <a:solidFill>
            <a:srgbClr val="1B212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15">
            <a:hlinkClick/>
          </p:cNvPr>
          <p:cNvSpPr/>
          <p:nvPr/>
        </p:nvSpPr>
        <p:spPr>
          <a:xfrm>
            <a:off x="212050" y="221751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15">
            <a:hlinkClick/>
          </p:cNvPr>
          <p:cNvSpPr/>
          <p:nvPr/>
        </p:nvSpPr>
        <p:spPr>
          <a:xfrm>
            <a:off x="212050" y="284225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15">
            <a:hlinkClick/>
          </p:cNvPr>
          <p:cNvSpPr/>
          <p:nvPr/>
        </p:nvSpPr>
        <p:spPr>
          <a:xfrm>
            <a:off x="212050" y="346699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05" name="Google Shape;305;p1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306" name="Google Shape;306;p1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1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8" name="Google Shape;308;p15"/>
          <p:cNvSpPr txBox="1"/>
          <p:nvPr>
            <p:ph idx="2" type="title"/>
          </p:nvPr>
        </p:nvSpPr>
        <p:spPr>
          <a:xfrm>
            <a:off x="1297500" y="459490"/>
            <a:ext cx="3005700" cy="510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309" name="Google Shape;309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10" name="Google Shape;310;p15"/>
          <p:cNvSpPr txBox="1"/>
          <p:nvPr>
            <p:ph idx="1" type="body"/>
          </p:nvPr>
        </p:nvSpPr>
        <p:spPr>
          <a:xfrm>
            <a:off x="702850" y="3625275"/>
            <a:ext cx="3333300" cy="765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9845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 sz="1100">
                <a:solidFill>
                  <a:schemeClr val="dk1"/>
                </a:solidFill>
              </a:defRPr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6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Next Item</a:t>
            </a:r>
            <a:r>
              <a:rPr lang="en-GB"/>
              <a:t> Recommendation</a:t>
            </a:r>
            <a:endParaRPr/>
          </a:p>
        </p:txBody>
      </p:sp>
      <p:sp>
        <p:nvSpPr>
          <p:cNvPr id="316" name="Google Shape;316;p16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A Multi-Scale Quasi-RNN Architecture for Next Item Recommendation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1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Project objective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17"/>
          <p:cNvSpPr txBox="1"/>
          <p:nvPr>
            <p:ph idx="1" type="body"/>
          </p:nvPr>
        </p:nvSpPr>
        <p:spPr>
          <a:xfrm>
            <a:off x="1260000" y="1771225"/>
            <a:ext cx="3312000" cy="222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0000"/>
                </a:solidFill>
              </a:rPr>
              <a:t>Implement a Sequential Recommender System that recommends the next item based on the previous records.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23" name="Google Shape;32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0600" y="1211999"/>
            <a:ext cx="3731425" cy="318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Key Idea:</a:t>
            </a:r>
            <a:r>
              <a:rPr lang="en-GB" sz="3000"/>
              <a:t>Quasi-Recurrent Neural Networks</a:t>
            </a:r>
            <a:endParaRPr sz="3000"/>
          </a:p>
        </p:txBody>
      </p:sp>
      <p:sp>
        <p:nvSpPr>
          <p:cNvPr id="329" name="Google Shape;329;p18"/>
          <p:cNvSpPr txBox="1"/>
          <p:nvPr>
            <p:ph idx="1" type="body"/>
          </p:nvPr>
        </p:nvSpPr>
        <p:spPr>
          <a:xfrm>
            <a:off x="4018025" y="1567550"/>
            <a:ext cx="4318500" cy="1766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800">
                <a:solidFill>
                  <a:srgbClr val="000000"/>
                </a:solidFill>
              </a:rPr>
              <a:t>A</a:t>
            </a:r>
            <a:r>
              <a:rPr lang="en-GB" sz="1800">
                <a:solidFill>
                  <a:srgbClr val="000000"/>
                </a:solidFill>
              </a:rPr>
              <a:t>n approach to neural sequence modeling that alternates convolutional layers and a minimalist recurrent pooling function.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Preprocessing</a:t>
            </a:r>
            <a:r>
              <a:rPr lang="en-GB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19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Given U , the sets of users, I , the sets of items, each user is associated with a sequence of </a:t>
            </a:r>
            <a:r>
              <a:rPr lang="en-GB"/>
              <a:t>items he/she has interacted with in the past,......			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Each item in the sequence of length L will be mapped into a latent space with dimension d, as xut−i+1 ∈ Rd an  , I ∈ [1,2,...,L] at time step t−i+1</a:t>
            </a:r>
            <a:r>
              <a:rPr lang="en-GB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Result is a </a:t>
            </a:r>
            <a:r>
              <a:rPr b="1" lang="en-GB"/>
              <a:t>sequence embedding matrix</a:t>
            </a:r>
            <a:r>
              <a:rPr lang="en-GB"/>
              <a:t> of user </a:t>
            </a:r>
            <a:r>
              <a:rPr b="1" lang="en-GB"/>
              <a:t>u</a:t>
            </a:r>
            <a:r>
              <a:rPr lang="en-GB"/>
              <a:t> before time step </a:t>
            </a:r>
            <a:r>
              <a:rPr b="1" lang="en-GB"/>
              <a:t>t</a:t>
            </a:r>
            <a:r>
              <a:rPr lang="en-GB"/>
              <a:t> which concatenates all the item embeddings in the sequence.</a:t>
            </a:r>
            <a:endParaRPr/>
          </a:p>
        </p:txBody>
      </p:sp>
      <p:pic>
        <p:nvPicPr>
          <p:cNvPr id="336" name="Google Shape;33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2279150"/>
            <a:ext cx="262925" cy="22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" name="Google Shape;33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97675" y="2941200"/>
            <a:ext cx="1262600" cy="31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Methodology</a:t>
            </a:r>
            <a:endParaRPr/>
          </a:p>
        </p:txBody>
      </p:sp>
      <p:sp>
        <p:nvSpPr>
          <p:cNvPr id="343" name="Google Shape;343;p20"/>
          <p:cNvSpPr txBox="1"/>
          <p:nvPr>
            <p:ph idx="1" type="body"/>
          </p:nvPr>
        </p:nvSpPr>
        <p:spPr>
          <a:xfrm>
            <a:off x="1303800" y="1700650"/>
            <a:ext cx="7030500" cy="28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434343"/>
                </a:solidFill>
              </a:rPr>
              <a:t>The model takes U</a:t>
            </a:r>
            <a:r>
              <a:rPr lang="en-GB">
                <a:solidFill>
                  <a:srgbClr val="434343"/>
                </a:solidFill>
              </a:rPr>
              <a:t>ser-item interaction sequence embeddings as input to the convolutional filters with 1 to full length of </a:t>
            </a:r>
            <a:r>
              <a:rPr lang="en-GB">
                <a:solidFill>
                  <a:srgbClr val="434343"/>
                </a:solidFill>
              </a:rPr>
              <a:t>it. </a:t>
            </a:r>
            <a:endParaRPr>
              <a:solidFill>
                <a:srgbClr val="434343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434343"/>
                </a:solidFill>
              </a:rPr>
              <a:t>Different union-level features are extracted and fed into a recurrent structure for better sequential representation learning.</a:t>
            </a:r>
            <a:endParaRPr>
              <a:solidFill>
                <a:srgbClr val="434343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434343"/>
                </a:solidFill>
              </a:rPr>
              <a:t>Hierarchical summation aggregation (HSA) strategy is used to aggregate the outputs of each level in the whole architecture, which counts every unit cell and component output evenly contributed.</a:t>
            </a: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>
                <a:solidFill>
                  <a:srgbClr val="434343"/>
                </a:solidFill>
              </a:rPr>
              <a:t>P, the user embedding or profile, which represents user general preference, is concatenated with results of HSA, to pass to a  fully-connected layer to obtain scores for candidate items.</a:t>
            </a: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" name="Google Shape;34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3000" y="858424"/>
            <a:ext cx="7757999" cy="342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2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Training the Model</a:t>
            </a:r>
            <a:endParaRPr/>
          </a:p>
        </p:txBody>
      </p:sp>
      <p:sp>
        <p:nvSpPr>
          <p:cNvPr id="354" name="Google Shape;354;p22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434343"/>
                </a:solidFill>
              </a:rPr>
              <a:t>We used </a:t>
            </a:r>
            <a:r>
              <a:rPr b="1" lang="en-GB">
                <a:solidFill>
                  <a:srgbClr val="434343"/>
                </a:solidFill>
              </a:rPr>
              <a:t>binary cross-entropy loss</a:t>
            </a:r>
            <a:r>
              <a:rPr lang="en-GB">
                <a:solidFill>
                  <a:srgbClr val="434343"/>
                </a:solidFill>
              </a:rPr>
              <a:t> as the objective function to minimize.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434343"/>
                </a:solidFill>
              </a:rPr>
              <a:t>The model parameters, Item and User Embeddings, Convolutional Weights and other neural network parameters are all learned by minimizing the objective function on the training set.</a:t>
            </a:r>
            <a:endParaRPr>
              <a:solidFill>
                <a:srgbClr val="434343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-GB">
                <a:solidFill>
                  <a:srgbClr val="434343"/>
                </a:solidFill>
              </a:rPr>
              <a:t>Evaluation Metrics:</a:t>
            </a:r>
            <a:r>
              <a:rPr lang="en-GB">
                <a:solidFill>
                  <a:srgbClr val="434343"/>
                </a:solidFill>
              </a:rPr>
              <a:t> MAP (Mean Average Precision) and Recall@10.</a:t>
            </a:r>
            <a:endParaRPr>
              <a:solidFill>
                <a:srgbClr val="434343"/>
              </a:solidFill>
            </a:endParaRPr>
          </a:p>
        </p:txBody>
      </p:sp>
      <p:pic>
        <p:nvPicPr>
          <p:cNvPr id="355" name="Google Shape;35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9300" y="2374450"/>
            <a:ext cx="3914525" cy="46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2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Results</a:t>
            </a:r>
            <a:endParaRPr/>
          </a:p>
        </p:txBody>
      </p:sp>
      <p:sp>
        <p:nvSpPr>
          <p:cNvPr id="361" name="Google Shape;361;p23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pic>
        <p:nvPicPr>
          <p:cNvPr id="362" name="Google Shape;36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2263" y="1990038"/>
            <a:ext cx="3781425" cy="2314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3" name="Google Shape;36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1988" y="2009088"/>
            <a:ext cx="3743325" cy="227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2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References</a:t>
            </a:r>
            <a:endParaRPr/>
          </a:p>
        </p:txBody>
      </p:sp>
      <p:sp>
        <p:nvSpPr>
          <p:cNvPr id="369" name="Google Shape;369;p24"/>
          <p:cNvSpPr txBox="1"/>
          <p:nvPr>
            <p:ph idx="1" type="body"/>
          </p:nvPr>
        </p:nvSpPr>
        <p:spPr>
          <a:xfrm>
            <a:off x="1303800" y="1685200"/>
            <a:ext cx="7030500" cy="28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434343"/>
                </a:solidFill>
              </a:rPr>
              <a:t>[Balduzzi and Ghifary, 2016] David Balduzzi and Muhammad Ghifary. Strongly-typed recurrent neural networks. PMLR, 2016.			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434343"/>
                </a:solidFill>
              </a:rPr>
              <a:t>[</a:t>
            </a:r>
            <a:r>
              <a:rPr lang="en-GB">
                <a:solidFill>
                  <a:srgbClr val="434343"/>
                </a:solidFill>
              </a:rPr>
              <a:t>Bradbury </a:t>
            </a:r>
            <a:r>
              <a:rPr i="1" lang="en-GB">
                <a:solidFill>
                  <a:srgbClr val="434343"/>
                </a:solidFill>
              </a:rPr>
              <a:t>et al.</a:t>
            </a:r>
            <a:r>
              <a:rPr lang="en-GB">
                <a:solidFill>
                  <a:srgbClr val="434343"/>
                </a:solidFill>
              </a:rPr>
              <a:t>, 2016] James Bradbury, Stephen Merity, Caiming Xiong, and Richard Socher. Quasi-recurrent neural networks. </a:t>
            </a:r>
            <a:r>
              <a:rPr i="1" lang="en-GB">
                <a:solidFill>
                  <a:srgbClr val="434343"/>
                </a:solidFill>
              </a:rPr>
              <a:t>arXiv preprint 1611.01576</a:t>
            </a:r>
            <a:r>
              <a:rPr lang="en-GB">
                <a:solidFill>
                  <a:srgbClr val="434343"/>
                </a:solidFill>
              </a:rPr>
              <a:t>, 2016. 			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434343"/>
                </a:solidFill>
              </a:rPr>
              <a:t>[Chen </a:t>
            </a:r>
            <a:r>
              <a:rPr i="1" lang="en-GB">
                <a:solidFill>
                  <a:srgbClr val="434343"/>
                </a:solidFill>
              </a:rPr>
              <a:t>et al.</a:t>
            </a:r>
            <a:r>
              <a:rPr lang="en-GB">
                <a:solidFill>
                  <a:srgbClr val="434343"/>
                </a:solidFill>
              </a:rPr>
              <a:t>, 2018] Xu Chen, Hongteng Xu, Yongfeng Zhang, Jiaxi Tang, Yixin Cao, Zheng Qin, and Hongyuan Zha. Sequential recommendation with user memory net- works. In </a:t>
            </a:r>
            <a:r>
              <a:rPr i="1" lang="en-GB">
                <a:solidFill>
                  <a:srgbClr val="434343"/>
                </a:solidFill>
              </a:rPr>
              <a:t>WSDM</a:t>
            </a:r>
            <a:r>
              <a:rPr lang="en-GB">
                <a:solidFill>
                  <a:srgbClr val="434343"/>
                </a:solidFill>
              </a:rPr>
              <a:t>, 2018. 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>
                <a:solidFill>
                  <a:srgbClr val="434343"/>
                </a:solidFill>
              </a:rPr>
              <a:t>[Quadrana </a:t>
            </a:r>
            <a:r>
              <a:rPr i="1" lang="en-GB">
                <a:solidFill>
                  <a:srgbClr val="434343"/>
                </a:solidFill>
              </a:rPr>
              <a:t>et al.</a:t>
            </a:r>
            <a:r>
              <a:rPr lang="en-GB">
                <a:solidFill>
                  <a:srgbClr val="434343"/>
                </a:solidFill>
              </a:rPr>
              <a:t>, 2018] Massimo Quadrana, Paolo Cremonesi, and Dietmar Jannach. Sequence-aware recommender systems. </a:t>
            </a:r>
            <a:r>
              <a:rPr i="1" lang="en-GB">
                <a:solidFill>
                  <a:srgbClr val="434343"/>
                </a:solidFill>
              </a:rPr>
              <a:t>ACM Computing Surveys (CSUR)</a:t>
            </a:r>
            <a:r>
              <a:rPr lang="en-GB">
                <a:solidFill>
                  <a:srgbClr val="434343"/>
                </a:solidFill>
              </a:rPr>
              <a:t>, 2018. </a:t>
            </a: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