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9" r:id="rId4"/>
    <p:sldId id="261" r:id="rId5"/>
    <p:sldId id="260"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8" r:id="rId27"/>
    <p:sldId id="283" r:id="rId28"/>
    <p:sldId id="285" r:id="rId29"/>
    <p:sldId id="284" r:id="rId30"/>
    <p:sldId id="286" r:id="rId31"/>
    <p:sldId id="287"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p:scale>
          <a:sx n="48" d="100"/>
          <a:sy n="48" d="100"/>
        </p:scale>
        <p:origin x="108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69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5604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6830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6839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49028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25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27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0826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8109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4643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12/24/2023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52954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12/24/2023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39453126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app/profile/smriti.bhattarai3580/viz/DataImmersion3_10task/Dashboard3?publish=ye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ublic.tableau.com/app/profile/smriti.bhattarai3580/viz/DataImmersion3_10task/Dashboard3?publish=y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public.tableau.com/app/profile/smriti.bhattarai3580/viz/Dataimmersion2_9Task/InfluenzaStory?publish=y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public.tableau.com/app/profile/smriti.bhattarai3580/viz/Dataimmersion2_9Task/InfluenzaStory?publish=y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ublic.tableau.com/app/profile/smriti.bhattarai3580/viz/Dataimmersion2_9Task/InfluenzaStory?publish=y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public.tableau.com/app/profile/smriti.bhattarai3580/viz/Dataimmersion2_9Task/InfluenzaStory?publish=y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view.officeapps.live.com/op/view.aspx?src=https%3A%2F%2Fcoach-courses-us.s3.amazonaws.com%2Fexercises%2F1024%2F58777%2F34efe349c4c2e71a374559c885b69202%2FGameCo-s-Presentation_v1.pptx&amp;wdOrigin=BROWSELINK"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view.officeapps.live.com/op/view.aspx?src=https%3A%2F%2Fcoach-courses-us.s3.amazonaws.com%2Fexercises%2F1024%2F58777%2F34efe349c4c2e71a374559c885b69202%2FGameCo-s-Presentation_v1.pptx&amp;wdOrigin=BROWSELINK"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view.officeapps.live.com/op/view.aspx?src=https%3A%2F%2Fcoach-courses-us.s3.amazonaws.com%2Fexercises%2F1024%2F58777%2F34efe349c4c2e71a374559c885b69202%2FGameCo-s-Presentation_v1.pptx&amp;wdOrigin=BROWSELINK"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hyperlink" Target="https://github.com/smritibhattarai" TargetMode="Externa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thub.com/smritibhattarai/Instacart_Python/tree/main/Instacart_analysi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github.com/smritibhattarai/Instacart_Python/tree/main/Instacart_analysi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github.com/smritibhattarai/Instacart_Python/tree/main/Instacart_analysi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mritibhattarai/Instacart_Python/tree/main/Instacart_analy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018FD-5A48-B213-75E9-9EB6A2A15585}"/>
              </a:ext>
            </a:extLst>
          </p:cNvPr>
          <p:cNvSpPr>
            <a:spLocks noGrp="1"/>
          </p:cNvSpPr>
          <p:nvPr>
            <p:ph type="ctrTitle"/>
          </p:nvPr>
        </p:nvSpPr>
        <p:spPr>
          <a:xfrm>
            <a:off x="1143001" y="1181101"/>
            <a:ext cx="4953000" cy="2481974"/>
          </a:xfrm>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SMRITI BHATTARAI</a:t>
            </a:r>
          </a:p>
        </p:txBody>
      </p:sp>
      <p:sp>
        <p:nvSpPr>
          <p:cNvPr id="3" name="Subtitle 2">
            <a:extLst>
              <a:ext uri="{FF2B5EF4-FFF2-40B4-BE49-F238E27FC236}">
                <a16:creationId xmlns:a16="http://schemas.microsoft.com/office/drawing/2014/main" id="{A1F5C442-90C7-64F4-8657-10215D9D70E4}"/>
              </a:ext>
            </a:extLst>
          </p:cNvPr>
          <p:cNvSpPr>
            <a:spLocks noGrp="1"/>
          </p:cNvSpPr>
          <p:nvPr>
            <p:ph type="subTitle" idx="1"/>
          </p:nvPr>
        </p:nvSpPr>
        <p:spPr>
          <a:xfrm>
            <a:off x="1143001" y="2907839"/>
            <a:ext cx="2679356" cy="1465118"/>
          </a:xfrm>
        </p:spPr>
        <p:txBody>
          <a:bodyPr anchor="t">
            <a:normAutofit/>
          </a:bodyPr>
          <a:lstStyle/>
          <a:p>
            <a:r>
              <a:rPr lang="en-GB" dirty="0">
                <a:latin typeface="Calibri" panose="020F0502020204030204" pitchFamily="34" charset="0"/>
                <a:ea typeface="Calibri" panose="020F0502020204030204" pitchFamily="34" charset="0"/>
                <a:cs typeface="Calibri" panose="020F0502020204030204" pitchFamily="34" charset="0"/>
              </a:rPr>
              <a:t>Data Analyst Portfolio</a:t>
            </a:r>
          </a:p>
        </p:txBody>
      </p:sp>
      <p:pic>
        <p:nvPicPr>
          <p:cNvPr id="4" name="Picture 3" descr="Triangular abstract background">
            <a:extLst>
              <a:ext uri="{FF2B5EF4-FFF2-40B4-BE49-F238E27FC236}">
                <a16:creationId xmlns:a16="http://schemas.microsoft.com/office/drawing/2014/main" id="{65B740AC-F385-4959-B73D-DF6D68A853D9}"/>
              </a:ext>
            </a:extLst>
          </p:cNvPr>
          <p:cNvPicPr>
            <a:picLocks noChangeAspect="1"/>
          </p:cNvPicPr>
          <p:nvPr/>
        </p:nvPicPr>
        <p:blipFill rotWithShape="1">
          <a:blip r:embed="rId2"/>
          <a:srcRect l="263" r="11176" b="-1"/>
          <a:stretch/>
        </p:blipFill>
        <p:spPr>
          <a:xfrm>
            <a:off x="3093268" y="1017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2" name="Freeform: Shape 21">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48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2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5474"/>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DF60A2-F621-BB78-3AB8-783BAB7AABB5}"/>
              </a:ext>
            </a:extLst>
          </p:cNvPr>
          <p:cNvSpPr>
            <a:spLocks noGrp="1"/>
          </p:cNvSpPr>
          <p:nvPr>
            <p:ph type="title"/>
          </p:nvPr>
        </p:nvSpPr>
        <p:spPr>
          <a:xfrm>
            <a:off x="6096000" y="3429000"/>
            <a:ext cx="4953000" cy="2285993"/>
          </a:xfrm>
        </p:spPr>
        <p:txBody>
          <a:bodyPr vert="horz" lIns="91440" tIns="45720" rIns="91440" bIns="45720" rtlCol="0" anchor="b">
            <a:normAutofit/>
          </a:bodyPr>
          <a:lstStyle/>
          <a:p>
            <a:pPr algn="r">
              <a:lnSpc>
                <a:spcPct val="90000"/>
              </a:lnSpc>
            </a:pPr>
            <a:r>
              <a:rPr lang="en-US" sz="4800" cap="all" spc="300"/>
              <a:t>RoCKBUSTER STEALTH ANALYSIS</a:t>
            </a:r>
          </a:p>
        </p:txBody>
      </p:sp>
      <p:pic>
        <p:nvPicPr>
          <p:cNvPr id="7" name="Picture 6" descr="A person using a dvd rental machine&#10;&#10;Description automatically generated">
            <a:extLst>
              <a:ext uri="{FF2B5EF4-FFF2-40B4-BE49-F238E27FC236}">
                <a16:creationId xmlns:a16="http://schemas.microsoft.com/office/drawing/2014/main" id="{2C231C3B-2A67-953D-2984-7702942A135E}"/>
              </a:ext>
            </a:extLst>
          </p:cNvPr>
          <p:cNvPicPr>
            <a:picLocks noChangeAspect="1"/>
          </p:cNvPicPr>
          <p:nvPr/>
        </p:nvPicPr>
        <p:blipFill rotWithShape="1">
          <a:blip r:embed="rId2"/>
          <a:srcRect r="1276" b="1"/>
          <a:stretch/>
        </p:blipFill>
        <p:spPr>
          <a:xfrm>
            <a:off x="20" y="10"/>
            <a:ext cx="9113086" cy="6857990"/>
          </a:xfrm>
          <a:custGeom>
            <a:avLst/>
            <a:gdLst/>
            <a:ahLst/>
            <a:cxnLst/>
            <a:rect l="l" t="t" r="r" b="b"/>
            <a:pathLst>
              <a:path w="9113106" h="6858000">
                <a:moveTo>
                  <a:pt x="9113106" y="0"/>
                </a:moveTo>
                <a:lnTo>
                  <a:pt x="3102514" y="6858000"/>
                </a:lnTo>
                <a:lnTo>
                  <a:pt x="0" y="6858000"/>
                </a:lnTo>
                <a:lnTo>
                  <a:pt x="0" y="1"/>
                </a:lnTo>
                <a:close/>
              </a:path>
            </a:pathLst>
          </a:custGeom>
        </p:spPr>
      </p:pic>
      <p:sp>
        <p:nvSpPr>
          <p:cNvPr id="36" name="Freeform: Shape 35">
            <a:extLst>
              <a:ext uri="{FF2B5EF4-FFF2-40B4-BE49-F238E27FC236}">
                <a16:creationId xmlns:a16="http://schemas.microsoft.com/office/drawing/2014/main" id="{3093C5F1-820E-45E2-BF45-96B147FEC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522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4A6D-CB4A-C16E-0D04-58611A55CD88}"/>
              </a:ext>
            </a:extLst>
          </p:cNvPr>
          <p:cNvSpPr>
            <a:spLocks noGrp="1"/>
          </p:cNvSpPr>
          <p:nvPr>
            <p:ph type="title"/>
          </p:nvPr>
        </p:nvSpPr>
        <p:spPr>
          <a:xfrm>
            <a:off x="1143000" y="161735"/>
            <a:ext cx="9905999" cy="1360898"/>
          </a:xfrm>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5B09442B-6F03-7DBA-25FC-CCA7CE4E1D76}"/>
              </a:ext>
            </a:extLst>
          </p:cNvPr>
          <p:cNvSpPr>
            <a:spLocks noGrp="1"/>
          </p:cNvSpPr>
          <p:nvPr>
            <p:ph idx="1"/>
          </p:nvPr>
        </p:nvSpPr>
        <p:spPr>
          <a:xfrm>
            <a:off x="1143000" y="1468426"/>
            <a:ext cx="9905999" cy="1472357"/>
          </a:xfrm>
        </p:spPr>
        <p:txBody>
          <a:bodyPr>
            <a:normAutofit lnSpcReduction="10000"/>
          </a:bodyPr>
          <a:lstStyle/>
          <a:p>
            <a:r>
              <a:rPr lang="en-US" b="1" u="sng" dirty="0">
                <a:latin typeface="Calibri" panose="020F0502020204030204" pitchFamily="34" charset="0"/>
                <a:ea typeface="Calibri" panose="020F0502020204030204" pitchFamily="34" charset="0"/>
                <a:cs typeface="Calibri" panose="020F0502020204030204" pitchFamily="34" charset="0"/>
              </a:rPr>
              <a:t>Overview:</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Rockbuster</a:t>
            </a:r>
            <a:r>
              <a:rPr lang="en-US" dirty="0">
                <a:latin typeface="Calibri" panose="020F0502020204030204" pitchFamily="34" charset="0"/>
                <a:ea typeface="Calibri" panose="020F0502020204030204" pitchFamily="34" charset="0"/>
                <a:cs typeface="Calibri" panose="020F0502020204030204" pitchFamily="34" charset="0"/>
              </a:rPr>
              <a:t> Stealth LLC is a movie rental company that used to have stores around the world. Facing stiff competition from streaming services such as Netflix and Amazon Prime, the </a:t>
            </a:r>
            <a:r>
              <a:rPr lang="en-US" dirty="0" err="1">
                <a:latin typeface="Calibri" panose="020F0502020204030204" pitchFamily="34" charset="0"/>
                <a:ea typeface="Calibri" panose="020F0502020204030204" pitchFamily="34" charset="0"/>
                <a:cs typeface="Calibri" panose="020F0502020204030204" pitchFamily="34" charset="0"/>
              </a:rPr>
              <a:t>Rockbuster</a:t>
            </a:r>
            <a:r>
              <a:rPr lang="en-US" dirty="0">
                <a:latin typeface="Calibri" panose="020F0502020204030204" pitchFamily="34" charset="0"/>
                <a:ea typeface="Calibri" panose="020F0502020204030204" pitchFamily="34" charset="0"/>
                <a:cs typeface="Calibri" panose="020F0502020204030204" pitchFamily="34" charset="0"/>
              </a:rPr>
              <a:t> Stealth management team is planning to use its existing movie licenses to launch an online video rental service in order to stay competitive</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BE851E0E-9B92-BBE8-AC83-34AA9FFDE24F}"/>
              </a:ext>
            </a:extLst>
          </p:cNvPr>
          <p:cNvSpPr txBox="1">
            <a:spLocks/>
          </p:cNvSpPr>
          <p:nvPr/>
        </p:nvSpPr>
        <p:spPr>
          <a:xfrm>
            <a:off x="1153159" y="2945689"/>
            <a:ext cx="7980681" cy="21490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latin typeface="Calibri" panose="020F0502020204030204" pitchFamily="34" charset="0"/>
                <a:ea typeface="Calibri" panose="020F0502020204030204" pitchFamily="34" charset="0"/>
                <a:cs typeface="Calibri" panose="020F0502020204030204" pitchFamily="34" charset="0"/>
              </a:rPr>
              <a:t>Key Questions and Objectives: </a:t>
            </a:r>
          </a:p>
          <a:p>
            <a:pPr marL="514350" lvl="1" indent="-285750">
              <a:spcBef>
                <a:spcPts val="0"/>
              </a:spcBef>
              <a:buFont typeface="Courier New" panose="02070309020205020404" pitchFamily="49" charset="0"/>
              <a:buChar char="o"/>
            </a:pPr>
            <a:r>
              <a:rPr lang="en-US" sz="2000" i="0" dirty="0">
                <a:latin typeface="Calibri" panose="020F0502020204030204" pitchFamily="34" charset="0"/>
                <a:ea typeface="Calibri" panose="020F0502020204030204" pitchFamily="34" charset="0"/>
                <a:cs typeface="Calibri" panose="020F0502020204030204" pitchFamily="34" charset="0"/>
              </a:rPr>
              <a:t>The </a:t>
            </a:r>
            <a:r>
              <a:rPr lang="en-US" sz="2000" i="0" dirty="0" err="1">
                <a:latin typeface="Calibri" panose="020F0502020204030204" pitchFamily="34" charset="0"/>
                <a:ea typeface="Calibri" panose="020F0502020204030204" pitchFamily="34" charset="0"/>
                <a:cs typeface="Calibri" panose="020F0502020204030204" pitchFamily="34" charset="0"/>
              </a:rPr>
              <a:t>Rockbuster</a:t>
            </a:r>
            <a:r>
              <a:rPr lang="en-US" sz="2000" i="0" dirty="0">
                <a:latin typeface="Calibri" panose="020F0502020204030204" pitchFamily="34" charset="0"/>
                <a:ea typeface="Calibri" panose="020F0502020204030204" pitchFamily="34" charset="0"/>
                <a:cs typeface="Calibri" panose="020F0502020204030204" pitchFamily="34" charset="0"/>
              </a:rPr>
              <a:t> Stealth Management Board has asked a series of questions, and they expect data-driven answers that they can use for their 2020 company strategy. Here are the main questions:</a:t>
            </a:r>
          </a:p>
          <a:p>
            <a:pPr lvl="2">
              <a:spcBef>
                <a:spcPts val="0"/>
              </a:spcBef>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Which movies contributed the most/least to revenue gain?</a:t>
            </a:r>
          </a:p>
          <a:p>
            <a:pPr lvl="2">
              <a:spcBef>
                <a:spcPts val="0"/>
              </a:spcBef>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What was the average rental duration for all videos?</a:t>
            </a:r>
          </a:p>
          <a:p>
            <a:pPr lvl="2">
              <a:spcBef>
                <a:spcPts val="0"/>
              </a:spcBef>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Which countries are </a:t>
            </a:r>
            <a:r>
              <a:rPr lang="en-US" sz="1800" dirty="0" err="1">
                <a:latin typeface="Calibri" panose="020F0502020204030204" pitchFamily="34" charset="0"/>
                <a:ea typeface="Calibri" panose="020F0502020204030204" pitchFamily="34" charset="0"/>
                <a:cs typeface="Calibri" panose="020F0502020204030204" pitchFamily="34" charset="0"/>
              </a:rPr>
              <a:t>Rockbuster</a:t>
            </a:r>
            <a:r>
              <a:rPr lang="en-US" sz="1800" dirty="0">
                <a:latin typeface="Calibri" panose="020F0502020204030204" pitchFamily="34" charset="0"/>
                <a:ea typeface="Calibri" panose="020F0502020204030204" pitchFamily="34" charset="0"/>
                <a:cs typeface="Calibri" panose="020F0502020204030204" pitchFamily="34" charset="0"/>
              </a:rPr>
              <a:t> customers based in?</a:t>
            </a:r>
          </a:p>
          <a:p>
            <a:pPr lvl="2">
              <a:spcBef>
                <a:spcPts val="0"/>
              </a:spcBef>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Where are customers with a high lifetime value based?</a:t>
            </a:r>
          </a:p>
          <a:p>
            <a:pPr lvl="2">
              <a:spcBef>
                <a:spcPts val="0"/>
              </a:spcBef>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Do sales figures vary between geographic regions?</a:t>
            </a:r>
            <a:endParaRPr lang="en-GB" sz="1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0F729248-3392-C43C-2A2C-735EBE51479A}"/>
              </a:ext>
            </a:extLst>
          </p:cNvPr>
          <p:cNvGraphicFramePr>
            <a:graphicFrameLocks noGrp="1"/>
          </p:cNvGraphicFramePr>
          <p:nvPr>
            <p:extLst>
              <p:ext uri="{D42A27DB-BD31-4B8C-83A1-F6EECF244321}">
                <p14:modId xmlns:p14="http://schemas.microsoft.com/office/powerpoint/2010/main" val="3256225333"/>
              </p:ext>
            </p:extLst>
          </p:nvPr>
        </p:nvGraphicFramePr>
        <p:xfrm>
          <a:off x="9143999" y="3229185"/>
          <a:ext cx="2733041" cy="2560320"/>
        </p:xfrm>
        <a:graphic>
          <a:graphicData uri="http://schemas.openxmlformats.org/drawingml/2006/table">
            <a:tbl>
              <a:tblPr firstRow="1" bandRow="1">
                <a:tableStyleId>{073A0DAA-6AF3-43AB-8588-CEC1D06C72B9}</a:tableStyleId>
              </a:tblPr>
              <a:tblGrid>
                <a:gridCol w="2733041">
                  <a:extLst>
                    <a:ext uri="{9D8B030D-6E8A-4147-A177-3AD203B41FA5}">
                      <a16:colId xmlns:a16="http://schemas.microsoft.com/office/drawing/2014/main" val="725999342"/>
                    </a:ext>
                  </a:extLst>
                </a:gridCol>
              </a:tblGrid>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Skills</a:t>
                      </a:r>
                    </a:p>
                  </a:txBody>
                  <a:tcPr/>
                </a:tc>
                <a:extLst>
                  <a:ext uri="{0D108BD9-81ED-4DB2-BD59-A6C34878D82A}">
                    <a16:rowId xmlns:a16="http://schemas.microsoft.com/office/drawing/2014/main" val="3203141092"/>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Database Querying</a:t>
                      </a:r>
                    </a:p>
                  </a:txBody>
                  <a:tcPr/>
                </a:tc>
                <a:extLst>
                  <a:ext uri="{0D108BD9-81ED-4DB2-BD59-A6C34878D82A}">
                    <a16:rowId xmlns:a16="http://schemas.microsoft.com/office/drawing/2014/main" val="2664228758"/>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Joining Tables</a:t>
                      </a:r>
                    </a:p>
                  </a:txBody>
                  <a:tcPr/>
                </a:tc>
                <a:extLst>
                  <a:ext uri="{0D108BD9-81ED-4DB2-BD59-A6C34878D82A}">
                    <a16:rowId xmlns:a16="http://schemas.microsoft.com/office/drawing/2014/main" val="591172652"/>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Common Table Expressions</a:t>
                      </a:r>
                    </a:p>
                  </a:txBody>
                  <a:tcPr/>
                </a:tc>
                <a:extLst>
                  <a:ext uri="{0D108BD9-81ED-4DB2-BD59-A6C34878D82A}">
                    <a16:rowId xmlns:a16="http://schemas.microsoft.com/office/drawing/2014/main" val="2463638505"/>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Subqueries</a:t>
                      </a:r>
                    </a:p>
                  </a:txBody>
                  <a:tcPr/>
                </a:tc>
                <a:extLst>
                  <a:ext uri="{0D108BD9-81ED-4DB2-BD59-A6C34878D82A}">
                    <a16:rowId xmlns:a16="http://schemas.microsoft.com/office/drawing/2014/main" val="583631674"/>
                  </a:ext>
                </a:extLst>
              </a:tr>
              <a:tr h="30226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Creating a Data Dictionary</a:t>
                      </a:r>
                    </a:p>
                  </a:txBody>
                  <a:tcPr/>
                </a:tc>
                <a:extLst>
                  <a:ext uri="{0D108BD9-81ED-4DB2-BD59-A6C34878D82A}">
                    <a16:rowId xmlns:a16="http://schemas.microsoft.com/office/drawing/2014/main" val="2460969602"/>
                  </a:ext>
                </a:extLst>
              </a:tr>
              <a:tr h="30226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CRUD Operations</a:t>
                      </a:r>
                    </a:p>
                  </a:txBody>
                  <a:tcPr/>
                </a:tc>
                <a:extLst>
                  <a:ext uri="{0D108BD9-81ED-4DB2-BD59-A6C34878D82A}">
                    <a16:rowId xmlns:a16="http://schemas.microsoft.com/office/drawing/2014/main" val="470529079"/>
                  </a:ext>
                </a:extLst>
              </a:tr>
            </a:tbl>
          </a:graphicData>
        </a:graphic>
      </p:graphicFrame>
    </p:spTree>
    <p:extLst>
      <p:ext uri="{BB962C8B-B14F-4D97-AF65-F5344CB8AC3E}">
        <p14:creationId xmlns:p14="http://schemas.microsoft.com/office/powerpoint/2010/main" val="202244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REVENUE ANALYSIS</a:t>
            </a:r>
            <a:br>
              <a:rPr lang="en-GB" dirty="0">
                <a:latin typeface="Calibri" panose="020F0502020204030204" pitchFamily="34" charset="0"/>
                <a:ea typeface="Calibri" panose="020F0502020204030204" pitchFamily="34" charset="0"/>
                <a:cs typeface="Calibri" panose="020F0502020204030204" pitchFamily="34" charset="0"/>
              </a:rPr>
            </a:br>
            <a:r>
              <a:rPr lang="en-GB" sz="3100" i="1" dirty="0">
                <a:latin typeface="Calibri" panose="020F0502020204030204" pitchFamily="34" charset="0"/>
                <a:ea typeface="Calibri" panose="020F0502020204030204" pitchFamily="34" charset="0"/>
                <a:cs typeface="Calibri" panose="020F0502020204030204" pitchFamily="34" charset="0"/>
              </a:rPr>
              <a:t>Sports, Sci-Fi and Animation are top three popular genre</a:t>
            </a:r>
            <a:endParaRPr lang="en-GB" i="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A8DA843-4AF8-FC40-C285-102ED2441D73}"/>
              </a:ext>
            </a:extLst>
          </p:cNvPr>
          <p:cNvPicPr>
            <a:picLocks noChangeAspect="1"/>
          </p:cNvPicPr>
          <p:nvPr/>
        </p:nvPicPr>
        <p:blipFill>
          <a:blip r:embed="rId2"/>
          <a:stretch>
            <a:fillRect/>
          </a:stretch>
        </p:blipFill>
        <p:spPr>
          <a:xfrm>
            <a:off x="6012680" y="2602027"/>
            <a:ext cx="5722696" cy="3393198"/>
          </a:xfrm>
          <a:prstGeom prst="rect">
            <a:avLst/>
          </a:prstGeom>
        </p:spPr>
      </p:pic>
      <p:sp>
        <p:nvSpPr>
          <p:cNvPr id="5" name="TextBox 4">
            <a:extLst>
              <a:ext uri="{FF2B5EF4-FFF2-40B4-BE49-F238E27FC236}">
                <a16:creationId xmlns:a16="http://schemas.microsoft.com/office/drawing/2014/main" id="{CFA6A204-77E8-6994-D7AD-85699671212D}"/>
              </a:ext>
            </a:extLst>
          </p:cNvPr>
          <p:cNvSpPr txBox="1"/>
          <p:nvPr/>
        </p:nvSpPr>
        <p:spPr>
          <a:xfrm>
            <a:off x="5892800" y="6350000"/>
            <a:ext cx="5415280" cy="369332"/>
          </a:xfrm>
          <a:prstGeom prst="rect">
            <a:avLst/>
          </a:prstGeom>
          <a:noFill/>
        </p:spPr>
        <p:txBody>
          <a:bodyPr wrap="square" rtlCol="0">
            <a:spAutoFit/>
          </a:bodyPr>
          <a:lstStyle/>
          <a:p>
            <a:pPr algn="r"/>
            <a:r>
              <a:rPr lang="en-GB" sz="1800" b="0" i="0" u="sng" strike="noStrike" dirty="0">
                <a:effectLst/>
                <a:latin typeface="Calibri" panose="020F0502020204030204" pitchFamily="34" charset="0"/>
                <a:hlinkClick r:id="rId3">
                  <a:extLst>
                    <a:ext uri="{A12FA001-AC4F-418D-AE19-62706E023703}">
                      <ahyp:hlinkClr xmlns:ahyp="http://schemas.microsoft.com/office/drawing/2018/hyperlinkcolor" val="tx"/>
                    </a:ext>
                  </a:extLst>
                </a:hlinkClick>
              </a:rPr>
              <a:t>Tableau</a:t>
            </a:r>
            <a:endParaRPr lang="en-GB" dirty="0"/>
          </a:p>
        </p:txBody>
      </p:sp>
      <p:sp>
        <p:nvSpPr>
          <p:cNvPr id="8" name="TextBox 7">
            <a:extLst>
              <a:ext uri="{FF2B5EF4-FFF2-40B4-BE49-F238E27FC236}">
                <a16:creationId xmlns:a16="http://schemas.microsoft.com/office/drawing/2014/main" id="{1AD17BB7-11A5-000B-600B-E8CD2D8AA528}"/>
              </a:ext>
            </a:extLst>
          </p:cNvPr>
          <p:cNvSpPr txBox="1"/>
          <p:nvPr/>
        </p:nvSpPr>
        <p:spPr>
          <a:xfrm>
            <a:off x="309880" y="2602025"/>
            <a:ext cx="4869680" cy="3400100"/>
          </a:xfrm>
          <a:prstGeom prst="rect">
            <a:avLst/>
          </a:prstGeom>
          <a:solidFill>
            <a:schemeClr val="tx1"/>
          </a:solidFill>
        </p:spPr>
        <p:txBody>
          <a:bodyPr wrap="square" rtlCol="0" anchor="ctr">
            <a:spAutoFit/>
          </a:bodyPr>
          <a:lstStyle/>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SELECT name, SUM(</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A.amount</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AS "total amount paid“</a:t>
            </a:r>
          </a:p>
          <a:p>
            <a:r>
              <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rPr>
              <a:t>FROM payment A</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rPr>
              <a:t>INNER JOIN rental B on </a:t>
            </a:r>
            <a:r>
              <a:rPr lang="en-GB"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A.rental_id</a:t>
            </a:r>
            <a:r>
              <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GB"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B.rental_id</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INNER JOIN inventory C on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B.inventory_id</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C.inventory_id</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INNER JOIN film D on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C.film_id</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D.film_id</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rPr>
              <a:t>INNER JOIN </a:t>
            </a:r>
            <a:r>
              <a:rPr lang="en-GB"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film_category</a:t>
            </a:r>
            <a:r>
              <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rPr>
              <a:t> E on </a:t>
            </a:r>
            <a:r>
              <a:rPr lang="en-GB"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D.film_id</a:t>
            </a:r>
            <a:r>
              <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GB"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E.film_id</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INNER JOIN category F on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E.category_id</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F.category_id</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rPr>
              <a:t>GROUP BY name</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ORDER BY "total amount paid" DESC</a:t>
            </a:r>
            <a:endPar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Arrow: Right 8">
            <a:extLst>
              <a:ext uri="{FF2B5EF4-FFF2-40B4-BE49-F238E27FC236}">
                <a16:creationId xmlns:a16="http://schemas.microsoft.com/office/drawing/2014/main" id="{9A122636-F0C1-2063-C73C-119B5A2CF210}"/>
              </a:ext>
            </a:extLst>
          </p:cNvPr>
          <p:cNvSpPr/>
          <p:nvPr/>
        </p:nvSpPr>
        <p:spPr>
          <a:xfrm>
            <a:off x="5344160" y="3865880"/>
            <a:ext cx="548640" cy="5638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6413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CUSTOMER ANALYSIS</a:t>
            </a:r>
            <a:br>
              <a:rPr lang="en-GB" dirty="0">
                <a:latin typeface="Calibri" panose="020F0502020204030204" pitchFamily="34" charset="0"/>
                <a:ea typeface="Calibri" panose="020F0502020204030204" pitchFamily="34" charset="0"/>
                <a:cs typeface="Calibri" panose="020F0502020204030204" pitchFamily="34" charset="0"/>
              </a:rPr>
            </a:br>
            <a:r>
              <a:rPr lang="en-GB" sz="3100" i="1" dirty="0">
                <a:latin typeface="Calibri" panose="020F0502020204030204" pitchFamily="34" charset="0"/>
                <a:ea typeface="Calibri" panose="020F0502020204030204" pitchFamily="34" charset="0"/>
                <a:cs typeface="Calibri" panose="020F0502020204030204" pitchFamily="34" charset="0"/>
              </a:rPr>
              <a:t>India, China and U.S. has the highest customer concentration</a:t>
            </a:r>
            <a:endParaRPr lang="en-GB" i="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FA6A204-77E8-6994-D7AD-85699671212D}"/>
              </a:ext>
            </a:extLst>
          </p:cNvPr>
          <p:cNvSpPr txBox="1"/>
          <p:nvPr/>
        </p:nvSpPr>
        <p:spPr>
          <a:xfrm>
            <a:off x="5892800" y="6350000"/>
            <a:ext cx="5415280" cy="369332"/>
          </a:xfrm>
          <a:prstGeom prst="rect">
            <a:avLst/>
          </a:prstGeom>
          <a:noFill/>
        </p:spPr>
        <p:txBody>
          <a:bodyPr wrap="square" rtlCol="0">
            <a:spAutoFit/>
          </a:bodyPr>
          <a:lstStyle/>
          <a:p>
            <a:pPr algn="r"/>
            <a:r>
              <a:rPr lang="en-GB" sz="1800" b="0" i="0" u="sng" strike="noStrike" dirty="0">
                <a:effectLst/>
                <a:latin typeface="Calibri" panose="020F0502020204030204" pitchFamily="34" charset="0"/>
                <a:hlinkClick r:id="rId2">
                  <a:extLst>
                    <a:ext uri="{A12FA001-AC4F-418D-AE19-62706E023703}">
                      <ahyp:hlinkClr xmlns:ahyp="http://schemas.microsoft.com/office/drawing/2018/hyperlinkcolor" val="tx"/>
                    </a:ext>
                  </a:extLst>
                </a:hlinkClick>
              </a:rPr>
              <a:t>Tableau</a:t>
            </a:r>
            <a:endParaRPr lang="en-GB" dirty="0"/>
          </a:p>
        </p:txBody>
      </p:sp>
      <p:sp>
        <p:nvSpPr>
          <p:cNvPr id="8" name="TextBox 7">
            <a:extLst>
              <a:ext uri="{FF2B5EF4-FFF2-40B4-BE49-F238E27FC236}">
                <a16:creationId xmlns:a16="http://schemas.microsoft.com/office/drawing/2014/main" id="{1AD17BB7-11A5-000B-600B-E8CD2D8AA528}"/>
              </a:ext>
            </a:extLst>
          </p:cNvPr>
          <p:cNvSpPr txBox="1"/>
          <p:nvPr/>
        </p:nvSpPr>
        <p:spPr>
          <a:xfrm>
            <a:off x="309880" y="2448065"/>
            <a:ext cx="4869680" cy="2062103"/>
          </a:xfrm>
          <a:prstGeom prst="rect">
            <a:avLst/>
          </a:prstGeom>
          <a:solidFill>
            <a:schemeClr val="tx1"/>
          </a:solidFill>
        </p:spPr>
        <p:txBody>
          <a:bodyPr wrap="square" rtlCol="0" anchor="ctr">
            <a:spAutoFit/>
          </a:bodyPr>
          <a:lstStyle/>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D.country</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COUNT(</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customer_id</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AS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Total_customers</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rPr>
              <a:t>FROM Customer A</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INNER JOIN address B ON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A.address_id</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B.address_id</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INNER JOIN city C ON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B.city_id</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C.city_id</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INNER JOIN country D ON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C.country_ID</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D.country_id</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GB" sz="1600" dirty="0">
                <a:solidFill>
                  <a:schemeClr val="bg1"/>
                </a:solidFill>
                <a:latin typeface="Calibri" panose="020F0502020204030204" pitchFamily="34" charset="0"/>
                <a:ea typeface="Calibri" panose="020F0502020204030204" pitchFamily="34" charset="0"/>
                <a:cs typeface="Calibri" panose="020F0502020204030204" pitchFamily="34" charset="0"/>
              </a:rPr>
              <a:t>GROUP BY country</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ORDER BY count(</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customer_id</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DESC</a:t>
            </a:r>
          </a:p>
        </p:txBody>
      </p:sp>
      <p:sp>
        <p:nvSpPr>
          <p:cNvPr id="9" name="Arrow: Right 8">
            <a:extLst>
              <a:ext uri="{FF2B5EF4-FFF2-40B4-BE49-F238E27FC236}">
                <a16:creationId xmlns:a16="http://schemas.microsoft.com/office/drawing/2014/main" id="{9A122636-F0C1-2063-C73C-119B5A2CF210}"/>
              </a:ext>
            </a:extLst>
          </p:cNvPr>
          <p:cNvSpPr/>
          <p:nvPr/>
        </p:nvSpPr>
        <p:spPr>
          <a:xfrm>
            <a:off x="5344160" y="3865880"/>
            <a:ext cx="548640" cy="5638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BDA0085C-E72A-1BF9-C648-326C9EBABA52}"/>
              </a:ext>
            </a:extLst>
          </p:cNvPr>
          <p:cNvPicPr>
            <a:picLocks noChangeAspect="1"/>
          </p:cNvPicPr>
          <p:nvPr/>
        </p:nvPicPr>
        <p:blipFill rotWithShape="1">
          <a:blip r:embed="rId3"/>
          <a:srcRect l="6754" t="9089" r="6044" b="30588"/>
          <a:stretch/>
        </p:blipFill>
        <p:spPr>
          <a:xfrm>
            <a:off x="6276558" y="2602025"/>
            <a:ext cx="5133122" cy="3400100"/>
          </a:xfrm>
          <a:prstGeom prst="rect">
            <a:avLst/>
          </a:prstGeom>
        </p:spPr>
      </p:pic>
      <p:sp>
        <p:nvSpPr>
          <p:cNvPr id="7" name="TextBox 6">
            <a:extLst>
              <a:ext uri="{FF2B5EF4-FFF2-40B4-BE49-F238E27FC236}">
                <a16:creationId xmlns:a16="http://schemas.microsoft.com/office/drawing/2014/main" id="{C65F6B35-849A-2D2F-FCC4-E2D294FEDD11}"/>
              </a:ext>
            </a:extLst>
          </p:cNvPr>
          <p:cNvSpPr txBox="1"/>
          <p:nvPr/>
        </p:nvSpPr>
        <p:spPr>
          <a:xfrm>
            <a:off x="309880" y="4611450"/>
            <a:ext cx="4869680" cy="1077218"/>
          </a:xfrm>
          <a:prstGeom prst="rect">
            <a:avLst/>
          </a:prstGeom>
          <a:solidFill>
            <a:schemeClr val="tx1"/>
          </a:solidFill>
        </p:spPr>
        <p:txBody>
          <a:bodyPr wrap="square" rtlCol="0" anchor="ctr">
            <a:spAutoFit/>
          </a:bodyPr>
          <a:lstStyle/>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I also performed subqueries and CTEs in order to</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answer more complex business questions such as who</a:t>
            </a: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were the Top 5 customers in any of the top 10 cities who’ve paid the highest total amounts to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Rockbuster</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9725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RECOMENDATION</a:t>
            </a:r>
            <a:br>
              <a:rPr lang="en-GB" dirty="0">
                <a:latin typeface="Calibri" panose="020F0502020204030204" pitchFamily="34" charset="0"/>
                <a:ea typeface="Calibri" panose="020F0502020204030204" pitchFamily="34" charset="0"/>
                <a:cs typeface="Calibri" panose="020F0502020204030204" pitchFamily="34" charset="0"/>
              </a:rPr>
            </a:br>
            <a:endParaRPr lang="en-GB" i="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873BBD6-1A95-DD8B-5C94-1A6115592646}"/>
              </a:ext>
            </a:extLst>
          </p:cNvPr>
          <p:cNvSpPr txBox="1"/>
          <p:nvPr/>
        </p:nvSpPr>
        <p:spPr>
          <a:xfrm>
            <a:off x="1412240" y="1965046"/>
            <a:ext cx="10231120"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Targeting promotions in high concentration countries like India, China, the United States, Mexico, Brazil, and Japan, contributes 39% of total sales.</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986417F-9BE6-CB26-69C8-8DB814F22AF7}"/>
              </a:ext>
            </a:extLst>
          </p:cNvPr>
          <p:cNvSpPr txBox="1"/>
          <p:nvPr/>
        </p:nvSpPr>
        <p:spPr>
          <a:xfrm>
            <a:off x="1412240" y="3009931"/>
            <a:ext cx="10231120"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Focusing on genre such as Sports, Sci-Fi, Animation, Drama and Comedy as it contributes 35% of total sales.</a:t>
            </a:r>
            <a:r>
              <a:rPr lang="en-US" sz="1000" dirty="0">
                <a:latin typeface="Calibri" panose="020F0502020204030204" pitchFamily="34" charset="0"/>
                <a:ea typeface="Calibri" panose="020F0502020204030204" pitchFamily="34" charset="0"/>
                <a:cs typeface="Calibri" panose="020F0502020204030204" pitchFamily="34" charset="0"/>
              </a:rPr>
              <a:t> </a:t>
            </a:r>
            <a:endParaRPr lang="en-GB" sz="1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CD58D4D-E3BF-76CF-E812-854B9B63168C}"/>
              </a:ext>
            </a:extLst>
          </p:cNvPr>
          <p:cNvSpPr txBox="1"/>
          <p:nvPr/>
        </p:nvSpPr>
        <p:spPr>
          <a:xfrm>
            <a:off x="1412240" y="3850128"/>
            <a:ext cx="10231120"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Prioritizing loyal customers who generate 20% of revenue, often from non-top customer volume customers.</a:t>
            </a:r>
            <a:endParaRPr lang="en-GB" sz="1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292BD1F-FFC5-FB64-6333-8603DFF9E1D4}"/>
              </a:ext>
            </a:extLst>
          </p:cNvPr>
          <p:cNvSpPr txBox="1"/>
          <p:nvPr/>
        </p:nvSpPr>
        <p:spPr>
          <a:xfrm>
            <a:off x="1412240" y="4518134"/>
            <a:ext cx="10231120"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Noting successful competition between two stores with different sales strategies, suggesting potential collaboration for mutual enrichment </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B6B41D40-4BFA-A335-40C8-B08DF3808B8B}"/>
              </a:ext>
            </a:extLst>
          </p:cNvPr>
          <p:cNvSpPr/>
          <p:nvPr/>
        </p:nvSpPr>
        <p:spPr>
          <a:xfrm>
            <a:off x="878839" y="2076789"/>
            <a:ext cx="441961" cy="4123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1</a:t>
            </a:r>
            <a:endParaRPr lang="en-GB" sz="14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DB3AB931-1B06-6E44-B65A-1EFA15919874}"/>
              </a:ext>
            </a:extLst>
          </p:cNvPr>
          <p:cNvSpPr/>
          <p:nvPr/>
        </p:nvSpPr>
        <p:spPr>
          <a:xfrm>
            <a:off x="878839" y="3011509"/>
            <a:ext cx="442800" cy="41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2</a:t>
            </a:r>
          </a:p>
        </p:txBody>
      </p:sp>
      <p:sp>
        <p:nvSpPr>
          <p:cNvPr id="11" name="Oval 10">
            <a:extLst>
              <a:ext uri="{FF2B5EF4-FFF2-40B4-BE49-F238E27FC236}">
                <a16:creationId xmlns:a16="http://schemas.microsoft.com/office/drawing/2014/main" id="{38176AD8-266B-01DA-9784-FEDBA19A6B5D}"/>
              </a:ext>
            </a:extLst>
          </p:cNvPr>
          <p:cNvSpPr/>
          <p:nvPr/>
        </p:nvSpPr>
        <p:spPr>
          <a:xfrm>
            <a:off x="878839" y="3812167"/>
            <a:ext cx="442800" cy="41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3</a:t>
            </a:r>
          </a:p>
        </p:txBody>
      </p:sp>
      <p:sp>
        <p:nvSpPr>
          <p:cNvPr id="12" name="Oval 11">
            <a:extLst>
              <a:ext uri="{FF2B5EF4-FFF2-40B4-BE49-F238E27FC236}">
                <a16:creationId xmlns:a16="http://schemas.microsoft.com/office/drawing/2014/main" id="{94A7E379-37BE-782E-0FCE-1914DA966E07}"/>
              </a:ext>
            </a:extLst>
          </p:cNvPr>
          <p:cNvSpPr/>
          <p:nvPr/>
        </p:nvSpPr>
        <p:spPr>
          <a:xfrm>
            <a:off x="878839" y="4638930"/>
            <a:ext cx="442800" cy="41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4</a:t>
            </a:r>
          </a:p>
        </p:txBody>
      </p:sp>
    </p:spTree>
    <p:extLst>
      <p:ext uri="{BB962C8B-B14F-4D97-AF65-F5344CB8AC3E}">
        <p14:creationId xmlns:p14="http://schemas.microsoft.com/office/powerpoint/2010/main" val="412228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2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erson blowing her nose with a tissue&#10;&#10;Description automatically generated">
            <a:extLst>
              <a:ext uri="{FF2B5EF4-FFF2-40B4-BE49-F238E27FC236}">
                <a16:creationId xmlns:a16="http://schemas.microsoft.com/office/drawing/2014/main" id="{E9380FEC-E3A5-D42A-FCDE-A18349A69D74}"/>
              </a:ext>
            </a:extLst>
          </p:cNvPr>
          <p:cNvPicPr>
            <a:picLocks noChangeAspect="1"/>
          </p:cNvPicPr>
          <p:nvPr/>
        </p:nvPicPr>
        <p:blipFill rotWithShape="1">
          <a:blip r:embed="rId2"/>
          <a:srcRect b="14449"/>
          <a:stretch/>
        </p:blipFill>
        <p:spPr>
          <a:xfrm>
            <a:off x="20" y="10170"/>
            <a:ext cx="12191979" cy="6857989"/>
          </a:xfrm>
          <a:prstGeom prst="rect">
            <a:avLst/>
          </a:prstGeom>
        </p:spPr>
      </p:pic>
      <p:sp>
        <p:nvSpPr>
          <p:cNvPr id="34" name="Freeform: Shape 33">
            <a:extLst>
              <a:ext uri="{FF2B5EF4-FFF2-40B4-BE49-F238E27FC236}">
                <a16:creationId xmlns:a16="http://schemas.microsoft.com/office/drawing/2014/main" id="{3EE42C3D-9FF4-4A79-B1A6-8CD4E7A2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custGeom>
            <a:avLst/>
            <a:gdLst>
              <a:gd name="connsiteX0" fmla="*/ 4657775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12191999 w 12192000"/>
              <a:gd name="connsiteY4" fmla="*/ 1526601 h 6858000"/>
              <a:gd name="connsiteX5" fmla="*/ 7524745 w 12192000"/>
              <a:gd name="connsiteY5" fmla="*/ 6856911 h 6858000"/>
              <a:gd name="connsiteX6" fmla="*/ 12191999 w 12192000"/>
              <a:gd name="connsiteY6" fmla="*/ 6858000 h 6858000"/>
              <a:gd name="connsiteX7" fmla="*/ 0 w 12192000"/>
              <a:gd name="connsiteY7" fmla="*/ 6858000 h 6858000"/>
              <a:gd name="connsiteX8" fmla="*/ 0 w 12192000"/>
              <a:gd name="connsiteY8" fmla="*/ 53144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DF60A2-F621-BB78-3AB8-783BAB7AABB5}"/>
              </a:ext>
            </a:extLst>
          </p:cNvPr>
          <p:cNvSpPr>
            <a:spLocks noGrp="1"/>
          </p:cNvSpPr>
          <p:nvPr>
            <p:ph type="title"/>
          </p:nvPr>
        </p:nvSpPr>
        <p:spPr>
          <a:xfrm>
            <a:off x="4304210" y="1269997"/>
            <a:ext cx="6021979" cy="2159004"/>
          </a:xfrm>
        </p:spPr>
        <p:txBody>
          <a:bodyPr vert="horz" lIns="91440" tIns="45720" rIns="91440" bIns="45720" rtlCol="0" anchor="t">
            <a:normAutofit/>
          </a:bodyPr>
          <a:lstStyle/>
          <a:p>
            <a:pPr algn="r"/>
            <a:r>
              <a:rPr lang="en-US" sz="4800" cap="all" spc="300">
                <a:solidFill>
                  <a:srgbClr val="FFFFFF"/>
                </a:solidFill>
              </a:rPr>
              <a:t>INFLUENZA SEASON ANALYSIS</a:t>
            </a:r>
          </a:p>
        </p:txBody>
      </p:sp>
      <p:cxnSp>
        <p:nvCxnSpPr>
          <p:cNvPr id="36" name="Straight Connector 35">
            <a:extLst>
              <a:ext uri="{FF2B5EF4-FFF2-40B4-BE49-F238E27FC236}">
                <a16:creationId xmlns:a16="http://schemas.microsoft.com/office/drawing/2014/main" id="{83B828B0-F33B-4806-9D53-69C862A4C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0829" y="4903471"/>
            <a:ext cx="6087291"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4A6D-CB4A-C16E-0D04-58611A55CD88}"/>
              </a:ext>
            </a:extLst>
          </p:cNvPr>
          <p:cNvSpPr>
            <a:spLocks noGrp="1"/>
          </p:cNvSpPr>
          <p:nvPr>
            <p:ph type="title"/>
          </p:nvPr>
        </p:nvSpPr>
        <p:spPr>
          <a:xfrm>
            <a:off x="1143000" y="161735"/>
            <a:ext cx="9905999" cy="1360898"/>
          </a:xfrm>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5B09442B-6F03-7DBA-25FC-CCA7CE4E1D76}"/>
              </a:ext>
            </a:extLst>
          </p:cNvPr>
          <p:cNvSpPr>
            <a:spLocks noGrp="1"/>
          </p:cNvSpPr>
          <p:nvPr>
            <p:ph idx="1"/>
          </p:nvPr>
        </p:nvSpPr>
        <p:spPr>
          <a:xfrm>
            <a:off x="1143000" y="1468426"/>
            <a:ext cx="9905999" cy="1472357"/>
          </a:xfrm>
        </p:spPr>
        <p:txBody>
          <a:bodyPr>
            <a:normAutofit fontScale="92500"/>
          </a:bodyPr>
          <a:lstStyle/>
          <a:p>
            <a:r>
              <a:rPr lang="en-US" b="1" u="sng" dirty="0">
                <a:latin typeface="Calibri" panose="020F0502020204030204" pitchFamily="34" charset="0"/>
                <a:ea typeface="Calibri" panose="020F0502020204030204" pitchFamily="34" charset="0"/>
                <a:cs typeface="Calibri" panose="020F0502020204030204" pitchFamily="34" charset="0"/>
              </a:rPr>
              <a:t>Motivation:</a:t>
            </a:r>
            <a:r>
              <a:rPr lang="en-US" dirty="0">
                <a:latin typeface="Calibri" panose="020F0502020204030204" pitchFamily="34" charset="0"/>
                <a:ea typeface="Calibri" panose="020F0502020204030204" pitchFamily="34" charset="0"/>
                <a:cs typeface="Calibri" panose="020F0502020204030204" pitchFamily="34" charset="0"/>
              </a:rPr>
              <a:t> The United States has an influenza season where more people than usual suffer from the flu. Some people, particularly those in vulnerable populations, develop serious complications and end up in the hospital. Hospitals and clinics need additional staff to adequately treat these extra patients. The medical staffing agency provides this temporary staff</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BE851E0E-9B92-BBE8-AC83-34AA9FFDE24F}"/>
              </a:ext>
            </a:extLst>
          </p:cNvPr>
          <p:cNvSpPr txBox="1">
            <a:spLocks/>
          </p:cNvSpPr>
          <p:nvPr/>
        </p:nvSpPr>
        <p:spPr>
          <a:xfrm>
            <a:off x="1153159" y="3169209"/>
            <a:ext cx="7980681" cy="48331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latin typeface="Calibri" panose="020F0502020204030204" pitchFamily="34" charset="0"/>
                <a:ea typeface="Calibri" panose="020F0502020204030204" pitchFamily="34" charset="0"/>
                <a:cs typeface="Calibri" panose="020F0502020204030204" pitchFamily="34" charset="0"/>
              </a:rPr>
              <a:t>Objective:</a:t>
            </a:r>
            <a:r>
              <a:rPr lang="en-US" dirty="0">
                <a:latin typeface="Calibri" panose="020F0502020204030204" pitchFamily="34" charset="0"/>
                <a:ea typeface="Calibri" panose="020F0502020204030204" pitchFamily="34" charset="0"/>
                <a:cs typeface="Calibri" panose="020F0502020204030204" pitchFamily="34" charset="0"/>
              </a:rPr>
              <a:t> Determine when to send staff, and how many, to each state</a:t>
            </a:r>
          </a:p>
        </p:txBody>
      </p:sp>
      <p:graphicFrame>
        <p:nvGraphicFramePr>
          <p:cNvPr id="5" name="Table 4">
            <a:extLst>
              <a:ext uri="{FF2B5EF4-FFF2-40B4-BE49-F238E27FC236}">
                <a16:creationId xmlns:a16="http://schemas.microsoft.com/office/drawing/2014/main" id="{0F729248-3392-C43C-2A2C-735EBE51479A}"/>
              </a:ext>
            </a:extLst>
          </p:cNvPr>
          <p:cNvGraphicFramePr>
            <a:graphicFrameLocks noGrp="1"/>
          </p:cNvGraphicFramePr>
          <p:nvPr>
            <p:extLst>
              <p:ext uri="{D42A27DB-BD31-4B8C-83A1-F6EECF244321}">
                <p14:modId xmlns:p14="http://schemas.microsoft.com/office/powerpoint/2010/main" val="3943489303"/>
              </p:ext>
            </p:extLst>
          </p:nvPr>
        </p:nvGraphicFramePr>
        <p:xfrm>
          <a:off x="9143999" y="3229185"/>
          <a:ext cx="2733041" cy="2834640"/>
        </p:xfrm>
        <a:graphic>
          <a:graphicData uri="http://schemas.openxmlformats.org/drawingml/2006/table">
            <a:tbl>
              <a:tblPr firstRow="1" bandRow="1">
                <a:tableStyleId>{073A0DAA-6AF3-43AB-8588-CEC1D06C72B9}</a:tableStyleId>
              </a:tblPr>
              <a:tblGrid>
                <a:gridCol w="2733041">
                  <a:extLst>
                    <a:ext uri="{9D8B030D-6E8A-4147-A177-3AD203B41FA5}">
                      <a16:colId xmlns:a16="http://schemas.microsoft.com/office/drawing/2014/main" val="725999342"/>
                    </a:ext>
                  </a:extLst>
                </a:gridCol>
              </a:tblGrid>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Skills</a:t>
                      </a:r>
                    </a:p>
                  </a:txBody>
                  <a:tcPr/>
                </a:tc>
                <a:extLst>
                  <a:ext uri="{0D108BD9-81ED-4DB2-BD59-A6C34878D82A}">
                    <a16:rowId xmlns:a16="http://schemas.microsoft.com/office/drawing/2014/main" val="3203141092"/>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Data Cleaning</a:t>
                      </a:r>
                    </a:p>
                  </a:txBody>
                  <a:tcPr/>
                </a:tc>
                <a:extLst>
                  <a:ext uri="{0D108BD9-81ED-4DB2-BD59-A6C34878D82A}">
                    <a16:rowId xmlns:a16="http://schemas.microsoft.com/office/drawing/2014/main" val="2664228758"/>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Data Integration</a:t>
                      </a:r>
                    </a:p>
                  </a:txBody>
                  <a:tcPr/>
                </a:tc>
                <a:extLst>
                  <a:ext uri="{0D108BD9-81ED-4DB2-BD59-A6C34878D82A}">
                    <a16:rowId xmlns:a16="http://schemas.microsoft.com/office/drawing/2014/main" val="591172652"/>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Data Transformation</a:t>
                      </a:r>
                    </a:p>
                  </a:txBody>
                  <a:tcPr/>
                </a:tc>
                <a:extLst>
                  <a:ext uri="{0D108BD9-81ED-4DB2-BD59-A6C34878D82A}">
                    <a16:rowId xmlns:a16="http://schemas.microsoft.com/office/drawing/2014/main" val="2463638505"/>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Statistical Hypothesis Testing</a:t>
                      </a:r>
                    </a:p>
                  </a:txBody>
                  <a:tcPr/>
                </a:tc>
                <a:extLst>
                  <a:ext uri="{0D108BD9-81ED-4DB2-BD59-A6C34878D82A}">
                    <a16:rowId xmlns:a16="http://schemas.microsoft.com/office/drawing/2014/main" val="583631674"/>
                  </a:ext>
                </a:extLst>
              </a:tr>
              <a:tr h="30226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Tableau Visualizations</a:t>
                      </a:r>
                    </a:p>
                  </a:txBody>
                  <a:tcPr/>
                </a:tc>
                <a:extLst>
                  <a:ext uri="{0D108BD9-81ED-4DB2-BD59-A6C34878D82A}">
                    <a16:rowId xmlns:a16="http://schemas.microsoft.com/office/drawing/2014/main" val="2460969602"/>
                  </a:ext>
                </a:extLst>
              </a:tr>
              <a:tr h="30226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Presenting Results</a:t>
                      </a:r>
                    </a:p>
                  </a:txBody>
                  <a:tcPr/>
                </a:tc>
                <a:extLst>
                  <a:ext uri="{0D108BD9-81ED-4DB2-BD59-A6C34878D82A}">
                    <a16:rowId xmlns:a16="http://schemas.microsoft.com/office/drawing/2014/main" val="470529079"/>
                  </a:ext>
                </a:extLst>
              </a:tr>
            </a:tbl>
          </a:graphicData>
        </a:graphic>
      </p:graphicFrame>
      <p:sp>
        <p:nvSpPr>
          <p:cNvPr id="6" name="Content Placeholder 2">
            <a:extLst>
              <a:ext uri="{FF2B5EF4-FFF2-40B4-BE49-F238E27FC236}">
                <a16:creationId xmlns:a16="http://schemas.microsoft.com/office/drawing/2014/main" id="{3023AC13-5566-4449-88AC-E18B3E8C1819}"/>
              </a:ext>
            </a:extLst>
          </p:cNvPr>
          <p:cNvSpPr txBox="1">
            <a:spLocks/>
          </p:cNvSpPr>
          <p:nvPr/>
        </p:nvSpPr>
        <p:spPr>
          <a:xfrm>
            <a:off x="1153159" y="3858394"/>
            <a:ext cx="7980681" cy="48331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latin typeface="Calibri" panose="020F0502020204030204" pitchFamily="34" charset="0"/>
                <a:ea typeface="Calibri" panose="020F0502020204030204" pitchFamily="34" charset="0"/>
                <a:cs typeface="Calibri" panose="020F0502020204030204" pitchFamily="34" charset="0"/>
              </a:rPr>
              <a:t>Scope:</a:t>
            </a:r>
            <a:r>
              <a:rPr lang="en-US" dirty="0">
                <a:latin typeface="Calibri" panose="020F0502020204030204" pitchFamily="34" charset="0"/>
                <a:ea typeface="Calibri" panose="020F0502020204030204" pitchFamily="34" charset="0"/>
                <a:cs typeface="Calibri" panose="020F0502020204030204" pitchFamily="34" charset="0"/>
              </a:rPr>
              <a:t> The agency covers all hospitals in each of the 50 states of the United States, and the project will plan for the upcoming influenza season</a:t>
            </a:r>
          </a:p>
        </p:txBody>
      </p:sp>
    </p:spTree>
    <p:extLst>
      <p:ext uri="{BB962C8B-B14F-4D97-AF65-F5344CB8AC3E}">
        <p14:creationId xmlns:p14="http://schemas.microsoft.com/office/powerpoint/2010/main" val="92933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INFLUENZA TREND</a:t>
            </a:r>
            <a:br>
              <a:rPr lang="en-GB" dirty="0">
                <a:latin typeface="Calibri" panose="020F0502020204030204" pitchFamily="34" charset="0"/>
                <a:ea typeface="Calibri" panose="020F0502020204030204" pitchFamily="34" charset="0"/>
                <a:cs typeface="Calibri" panose="020F0502020204030204" pitchFamily="34" charset="0"/>
              </a:rPr>
            </a:br>
            <a:endParaRPr lang="en-GB" i="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FA6A204-77E8-6994-D7AD-85699671212D}"/>
              </a:ext>
            </a:extLst>
          </p:cNvPr>
          <p:cNvSpPr txBox="1"/>
          <p:nvPr/>
        </p:nvSpPr>
        <p:spPr>
          <a:xfrm>
            <a:off x="5892800" y="6350000"/>
            <a:ext cx="5415280" cy="369332"/>
          </a:xfrm>
          <a:prstGeom prst="rect">
            <a:avLst/>
          </a:prstGeom>
          <a:noFill/>
        </p:spPr>
        <p:txBody>
          <a:bodyPr wrap="square" rtlCol="0">
            <a:spAutoFit/>
          </a:bodyPr>
          <a:lstStyle/>
          <a:p>
            <a:pPr algn="r"/>
            <a:r>
              <a:rPr lang="en-GB"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Data immersion (2.9 Task) | Tableau Public</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4DE6FE0-7C0B-EF42-5B19-EFEBCD72521D}"/>
              </a:ext>
            </a:extLst>
          </p:cNvPr>
          <p:cNvPicPr>
            <a:picLocks noChangeAspect="1"/>
          </p:cNvPicPr>
          <p:nvPr/>
        </p:nvPicPr>
        <p:blipFill>
          <a:blip r:embed="rId3"/>
          <a:stretch>
            <a:fillRect/>
          </a:stretch>
        </p:blipFill>
        <p:spPr>
          <a:xfrm>
            <a:off x="1377415" y="2132616"/>
            <a:ext cx="9341385" cy="4023805"/>
          </a:xfrm>
          <a:prstGeom prst="rect">
            <a:avLst/>
          </a:prstGeom>
        </p:spPr>
      </p:pic>
    </p:spTree>
    <p:extLst>
      <p:ext uri="{BB962C8B-B14F-4D97-AF65-F5344CB8AC3E}">
        <p14:creationId xmlns:p14="http://schemas.microsoft.com/office/powerpoint/2010/main" val="279669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INFLUENZA IMPACT ON SENIOR CITIZEN</a:t>
            </a:r>
            <a:br>
              <a:rPr lang="en-GB" dirty="0">
                <a:latin typeface="Calibri" panose="020F0502020204030204" pitchFamily="34" charset="0"/>
                <a:ea typeface="Calibri" panose="020F0502020204030204" pitchFamily="34" charset="0"/>
                <a:cs typeface="Calibri" panose="020F0502020204030204" pitchFamily="34" charset="0"/>
              </a:rPr>
            </a:br>
            <a:endParaRPr lang="en-GB" i="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FA6A204-77E8-6994-D7AD-85699671212D}"/>
              </a:ext>
            </a:extLst>
          </p:cNvPr>
          <p:cNvSpPr txBox="1"/>
          <p:nvPr/>
        </p:nvSpPr>
        <p:spPr>
          <a:xfrm>
            <a:off x="5892800" y="6350000"/>
            <a:ext cx="5415280" cy="369332"/>
          </a:xfrm>
          <a:prstGeom prst="rect">
            <a:avLst/>
          </a:prstGeom>
          <a:noFill/>
        </p:spPr>
        <p:txBody>
          <a:bodyPr wrap="square" rtlCol="0">
            <a:spAutoFit/>
          </a:bodyPr>
          <a:lstStyle/>
          <a:p>
            <a:pPr algn="r"/>
            <a:r>
              <a:rPr lang="en-GB"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Data immersion (2.9 Task) | Tableau Public</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C7858FD-7DF2-D0A3-923F-8A4BDC1C6557}"/>
              </a:ext>
            </a:extLst>
          </p:cNvPr>
          <p:cNvPicPr>
            <a:picLocks noChangeAspect="1"/>
          </p:cNvPicPr>
          <p:nvPr/>
        </p:nvPicPr>
        <p:blipFill>
          <a:blip r:embed="rId3"/>
          <a:stretch>
            <a:fillRect/>
          </a:stretch>
        </p:blipFill>
        <p:spPr>
          <a:xfrm>
            <a:off x="1177672" y="1812178"/>
            <a:ext cx="9836656" cy="4330923"/>
          </a:xfrm>
          <a:prstGeom prst="rect">
            <a:avLst/>
          </a:prstGeom>
        </p:spPr>
      </p:pic>
    </p:spTree>
    <p:extLst>
      <p:ext uri="{BB962C8B-B14F-4D97-AF65-F5344CB8AC3E}">
        <p14:creationId xmlns:p14="http://schemas.microsoft.com/office/powerpoint/2010/main" val="93882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CONCLUSION</a:t>
            </a:r>
            <a:br>
              <a:rPr lang="en-GB" dirty="0">
                <a:latin typeface="Calibri" panose="020F0502020204030204" pitchFamily="34" charset="0"/>
                <a:ea typeface="Calibri" panose="020F0502020204030204" pitchFamily="34" charset="0"/>
                <a:cs typeface="Calibri" panose="020F0502020204030204" pitchFamily="34" charset="0"/>
              </a:rPr>
            </a:br>
            <a:endParaRPr lang="en-GB" i="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FA6A204-77E8-6994-D7AD-85699671212D}"/>
              </a:ext>
            </a:extLst>
          </p:cNvPr>
          <p:cNvSpPr txBox="1"/>
          <p:nvPr/>
        </p:nvSpPr>
        <p:spPr>
          <a:xfrm>
            <a:off x="5892800" y="6350000"/>
            <a:ext cx="5415280" cy="369332"/>
          </a:xfrm>
          <a:prstGeom prst="rect">
            <a:avLst/>
          </a:prstGeom>
          <a:noFill/>
        </p:spPr>
        <p:txBody>
          <a:bodyPr wrap="square" rtlCol="0">
            <a:spAutoFit/>
          </a:bodyPr>
          <a:lstStyle/>
          <a:p>
            <a:pPr algn="r"/>
            <a:r>
              <a:rPr lang="en-GB"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Data immersion (2.9 Task) | Tableau Public</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BE5717A-6DE1-40D8-4222-CB4623F8F304}"/>
              </a:ext>
            </a:extLst>
          </p:cNvPr>
          <p:cNvPicPr>
            <a:picLocks noChangeAspect="1"/>
          </p:cNvPicPr>
          <p:nvPr/>
        </p:nvPicPr>
        <p:blipFill>
          <a:blip r:embed="rId3"/>
          <a:stretch>
            <a:fillRect/>
          </a:stretch>
        </p:blipFill>
        <p:spPr>
          <a:xfrm>
            <a:off x="1101468" y="1588019"/>
            <a:ext cx="9989063" cy="4515082"/>
          </a:xfrm>
          <a:prstGeom prst="rect">
            <a:avLst/>
          </a:prstGeom>
        </p:spPr>
      </p:pic>
    </p:spTree>
    <p:extLst>
      <p:ext uri="{BB962C8B-B14F-4D97-AF65-F5344CB8AC3E}">
        <p14:creationId xmlns:p14="http://schemas.microsoft.com/office/powerpoint/2010/main" val="69566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47D5-38F4-55DA-BCB8-103E310E5E4D}"/>
              </a:ext>
            </a:extLst>
          </p:cNvPr>
          <p:cNvSpPr>
            <a:spLocks noGrp="1"/>
          </p:cNvSpPr>
          <p:nvPr>
            <p:ph type="title"/>
          </p:nvPr>
        </p:nvSpPr>
        <p:spPr>
          <a:xfrm>
            <a:off x="1143001" y="933895"/>
            <a:ext cx="2524760" cy="1360898"/>
          </a:xfrm>
        </p:spPr>
        <p:txBody>
          <a:bodyPr>
            <a:norm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Analytical </a:t>
            </a:r>
            <a:br>
              <a:rPr lang="en-GB" sz="2800" dirty="0">
                <a:latin typeface="Calibri" panose="020F0502020204030204" pitchFamily="34" charset="0"/>
                <a:ea typeface="Calibri" panose="020F0502020204030204" pitchFamily="34" charset="0"/>
                <a:cs typeface="Calibri" panose="020F0502020204030204" pitchFamily="34" charset="0"/>
              </a:rPr>
            </a:br>
            <a:r>
              <a:rPr lang="en-GB" sz="2800" dirty="0">
                <a:latin typeface="Calibri" panose="020F0502020204030204" pitchFamily="34" charset="0"/>
                <a:ea typeface="Calibri" panose="020F0502020204030204" pitchFamily="34" charset="0"/>
                <a:cs typeface="Calibri" panose="020F0502020204030204" pitchFamily="34" charset="0"/>
              </a:rPr>
              <a:t>Skills</a:t>
            </a:r>
          </a:p>
        </p:txBody>
      </p:sp>
      <p:sp>
        <p:nvSpPr>
          <p:cNvPr id="3" name="Content Placeholder 2">
            <a:extLst>
              <a:ext uri="{FF2B5EF4-FFF2-40B4-BE49-F238E27FC236}">
                <a16:creationId xmlns:a16="http://schemas.microsoft.com/office/drawing/2014/main" id="{ECEEE669-1048-233E-5CA1-E9318251693E}"/>
              </a:ext>
            </a:extLst>
          </p:cNvPr>
          <p:cNvSpPr>
            <a:spLocks noGrp="1"/>
          </p:cNvSpPr>
          <p:nvPr>
            <p:ph sz="half" idx="1"/>
          </p:nvPr>
        </p:nvSpPr>
        <p:spPr>
          <a:xfrm>
            <a:off x="1112521" y="2339501"/>
            <a:ext cx="2736000" cy="3550597"/>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Data Visualization</a:t>
            </a:r>
          </a:p>
          <a:p>
            <a:r>
              <a:rPr lang="en-US" sz="1800" dirty="0">
                <a:latin typeface="Calibri" panose="020F0502020204030204" pitchFamily="34" charset="0"/>
                <a:ea typeface="Calibri" panose="020F0502020204030204" pitchFamily="34" charset="0"/>
                <a:cs typeface="Calibri" panose="020F0502020204030204" pitchFamily="34" charset="0"/>
              </a:rPr>
              <a:t>Data Cleaning</a:t>
            </a:r>
          </a:p>
          <a:p>
            <a:r>
              <a:rPr lang="en-US" sz="1800" dirty="0">
                <a:latin typeface="Calibri" panose="020F0502020204030204" pitchFamily="34" charset="0"/>
                <a:ea typeface="Calibri" panose="020F0502020204030204" pitchFamily="34" charset="0"/>
                <a:cs typeface="Calibri" panose="020F0502020204030204" pitchFamily="34" charset="0"/>
              </a:rPr>
              <a:t>Problem Recognition</a:t>
            </a:r>
          </a:p>
          <a:p>
            <a:r>
              <a:rPr lang="en-US" sz="1800" dirty="0">
                <a:latin typeface="Calibri" panose="020F0502020204030204" pitchFamily="34" charset="0"/>
                <a:ea typeface="Calibri" panose="020F0502020204030204" pitchFamily="34" charset="0"/>
                <a:cs typeface="Calibri" panose="020F0502020204030204" pitchFamily="34" charset="0"/>
              </a:rPr>
              <a:t>Problem-Solving</a:t>
            </a:r>
          </a:p>
          <a:p>
            <a:r>
              <a:rPr lang="en-US" sz="1800" dirty="0">
                <a:latin typeface="Calibri" panose="020F0502020204030204" pitchFamily="34" charset="0"/>
                <a:ea typeface="Calibri" panose="020F0502020204030204" pitchFamily="34" charset="0"/>
                <a:cs typeface="Calibri" panose="020F0502020204030204" pitchFamily="34" charset="0"/>
              </a:rPr>
              <a:t>Querying</a:t>
            </a:r>
          </a:p>
          <a:p>
            <a:r>
              <a:rPr lang="en-US" sz="1800" dirty="0">
                <a:latin typeface="Calibri" panose="020F0502020204030204" pitchFamily="34" charset="0"/>
                <a:ea typeface="Calibri" panose="020F0502020204030204" pitchFamily="34" charset="0"/>
                <a:cs typeface="Calibri" panose="020F0502020204030204" pitchFamily="34" charset="0"/>
              </a:rPr>
              <a:t>Statistical Programming</a:t>
            </a:r>
            <a:endParaRPr lang="en-GB"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F027F9C7-D8CB-705F-0439-E34974D55A1A}"/>
              </a:ext>
            </a:extLst>
          </p:cNvPr>
          <p:cNvSpPr>
            <a:spLocks noGrp="1"/>
          </p:cNvSpPr>
          <p:nvPr>
            <p:ph sz="half" idx="2"/>
          </p:nvPr>
        </p:nvSpPr>
        <p:spPr>
          <a:xfrm>
            <a:off x="5322111" y="2339501"/>
            <a:ext cx="2736000" cy="3550597"/>
          </a:xfrm>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Excel </a:t>
            </a:r>
          </a:p>
          <a:p>
            <a:r>
              <a:rPr lang="en-GB" dirty="0">
                <a:latin typeface="Calibri" panose="020F0502020204030204" pitchFamily="34" charset="0"/>
                <a:ea typeface="Calibri" panose="020F0502020204030204" pitchFamily="34" charset="0"/>
                <a:cs typeface="Calibri" panose="020F0502020204030204" pitchFamily="34" charset="0"/>
              </a:rPr>
              <a:t>Power Point</a:t>
            </a:r>
          </a:p>
          <a:p>
            <a:r>
              <a:rPr lang="en-GB" dirty="0">
                <a:latin typeface="Calibri" panose="020F0502020204030204" pitchFamily="34" charset="0"/>
                <a:ea typeface="Calibri" panose="020F0502020204030204" pitchFamily="34" charset="0"/>
                <a:cs typeface="Calibri" panose="020F0502020204030204" pitchFamily="34" charset="0"/>
              </a:rPr>
              <a:t>Tableau</a:t>
            </a:r>
          </a:p>
          <a:p>
            <a:r>
              <a:rPr lang="en-GB" dirty="0">
                <a:latin typeface="Calibri" panose="020F0502020204030204" pitchFamily="34" charset="0"/>
                <a:ea typeface="Calibri" panose="020F0502020204030204" pitchFamily="34" charset="0"/>
                <a:cs typeface="Calibri" panose="020F0502020204030204" pitchFamily="34" charset="0"/>
              </a:rPr>
              <a:t>SQL</a:t>
            </a:r>
          </a:p>
          <a:p>
            <a:r>
              <a:rPr lang="en-GB" dirty="0">
                <a:latin typeface="Calibri" panose="020F0502020204030204" pitchFamily="34" charset="0"/>
                <a:ea typeface="Calibri" panose="020F0502020204030204" pitchFamily="34" charset="0"/>
                <a:cs typeface="Calibri" panose="020F0502020204030204" pitchFamily="34" charset="0"/>
              </a:rPr>
              <a:t>Python</a:t>
            </a:r>
          </a:p>
          <a:p>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3">
            <a:extLst>
              <a:ext uri="{FF2B5EF4-FFF2-40B4-BE49-F238E27FC236}">
                <a16:creationId xmlns:a16="http://schemas.microsoft.com/office/drawing/2014/main" id="{F2CA3939-CB7E-6BA3-9E86-98AB36FFF819}"/>
              </a:ext>
            </a:extLst>
          </p:cNvPr>
          <p:cNvSpPr txBox="1">
            <a:spLocks/>
          </p:cNvSpPr>
          <p:nvPr/>
        </p:nvSpPr>
        <p:spPr>
          <a:xfrm>
            <a:off x="9104980" y="2339501"/>
            <a:ext cx="2020220" cy="35505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p>
        </p:txBody>
      </p:sp>
      <p:sp>
        <p:nvSpPr>
          <p:cNvPr id="6" name="Content Placeholder 3">
            <a:extLst>
              <a:ext uri="{FF2B5EF4-FFF2-40B4-BE49-F238E27FC236}">
                <a16:creationId xmlns:a16="http://schemas.microsoft.com/office/drawing/2014/main" id="{F5CE6C88-7247-E15A-9F6C-65A936A77BDC}"/>
              </a:ext>
            </a:extLst>
          </p:cNvPr>
          <p:cNvSpPr txBox="1">
            <a:spLocks/>
          </p:cNvSpPr>
          <p:nvPr/>
        </p:nvSpPr>
        <p:spPr>
          <a:xfrm>
            <a:off x="8688420" y="2339501"/>
            <a:ext cx="2736000" cy="35505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Calibri" panose="020F0502020204030204" pitchFamily="34" charset="0"/>
                <a:ea typeface="Calibri" panose="020F0502020204030204" pitchFamily="34" charset="0"/>
                <a:cs typeface="Calibri" panose="020F0502020204030204" pitchFamily="34" charset="0"/>
              </a:rPr>
              <a:t>Collaborative</a:t>
            </a:r>
          </a:p>
          <a:p>
            <a:r>
              <a:rPr lang="en-GB" dirty="0">
                <a:latin typeface="Calibri" panose="020F0502020204030204" pitchFamily="34" charset="0"/>
                <a:ea typeface="Calibri" panose="020F0502020204030204" pitchFamily="34" charset="0"/>
                <a:cs typeface="Calibri" panose="020F0502020204030204" pitchFamily="34" charset="0"/>
              </a:rPr>
              <a:t>Communication</a:t>
            </a:r>
          </a:p>
          <a:p>
            <a:r>
              <a:rPr lang="en-GB" dirty="0">
                <a:latin typeface="Calibri" panose="020F0502020204030204" pitchFamily="34" charset="0"/>
                <a:ea typeface="Calibri" panose="020F0502020204030204" pitchFamily="34" charset="0"/>
                <a:cs typeface="Calibri" panose="020F0502020204030204" pitchFamily="34" charset="0"/>
              </a:rPr>
              <a:t>Analytic</a:t>
            </a:r>
          </a:p>
          <a:p>
            <a:r>
              <a:rPr lang="en-GB" dirty="0">
                <a:latin typeface="Calibri" panose="020F0502020204030204" pitchFamily="34" charset="0"/>
                <a:ea typeface="Calibri" panose="020F0502020204030204" pitchFamily="34" charset="0"/>
                <a:cs typeface="Calibri" panose="020F0502020204030204" pitchFamily="34" charset="0"/>
              </a:rPr>
              <a:t>Curious</a:t>
            </a:r>
          </a:p>
          <a:p>
            <a:r>
              <a:rPr lang="en-GB" dirty="0">
                <a:latin typeface="Calibri" panose="020F0502020204030204" pitchFamily="34" charset="0"/>
                <a:ea typeface="Calibri" panose="020F0502020204030204" pitchFamily="34" charset="0"/>
                <a:cs typeface="Calibri" panose="020F0502020204030204" pitchFamily="34" charset="0"/>
              </a:rPr>
              <a:t>Adaptability</a:t>
            </a:r>
          </a:p>
        </p:txBody>
      </p:sp>
      <p:sp>
        <p:nvSpPr>
          <p:cNvPr id="7" name="Title 1">
            <a:extLst>
              <a:ext uri="{FF2B5EF4-FFF2-40B4-BE49-F238E27FC236}">
                <a16:creationId xmlns:a16="http://schemas.microsoft.com/office/drawing/2014/main" id="{018A1CB3-3955-E9CD-9F32-85A22D1E035A}"/>
              </a:ext>
            </a:extLst>
          </p:cNvPr>
          <p:cNvSpPr txBox="1">
            <a:spLocks/>
          </p:cNvSpPr>
          <p:nvPr/>
        </p:nvSpPr>
        <p:spPr>
          <a:xfrm>
            <a:off x="5322111" y="872935"/>
            <a:ext cx="2524760"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GB" sz="2800" dirty="0">
                <a:latin typeface="Calibri" panose="020F0502020204030204" pitchFamily="34" charset="0"/>
                <a:ea typeface="Calibri" panose="020F0502020204030204" pitchFamily="34" charset="0"/>
                <a:cs typeface="Calibri" panose="020F0502020204030204" pitchFamily="34" charset="0"/>
              </a:rPr>
              <a:t>Tools</a:t>
            </a:r>
          </a:p>
        </p:txBody>
      </p:sp>
      <p:sp>
        <p:nvSpPr>
          <p:cNvPr id="8" name="Title 1">
            <a:extLst>
              <a:ext uri="{FF2B5EF4-FFF2-40B4-BE49-F238E27FC236}">
                <a16:creationId xmlns:a16="http://schemas.microsoft.com/office/drawing/2014/main" id="{6F4B4FBA-A3D2-5E52-8FD2-1D0B544F2435}"/>
              </a:ext>
            </a:extLst>
          </p:cNvPr>
          <p:cNvSpPr txBox="1">
            <a:spLocks/>
          </p:cNvSpPr>
          <p:nvPr/>
        </p:nvSpPr>
        <p:spPr>
          <a:xfrm>
            <a:off x="8688420" y="872935"/>
            <a:ext cx="2524760"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GB" sz="2800" dirty="0">
                <a:latin typeface="Calibri" panose="020F0502020204030204" pitchFamily="34" charset="0"/>
                <a:ea typeface="Calibri" panose="020F0502020204030204" pitchFamily="34" charset="0"/>
                <a:cs typeface="Calibri" panose="020F0502020204030204" pitchFamily="34" charset="0"/>
              </a:rPr>
              <a:t>Soft Skills</a:t>
            </a:r>
          </a:p>
        </p:txBody>
      </p:sp>
      <p:cxnSp>
        <p:nvCxnSpPr>
          <p:cNvPr id="10" name="Straight Connector 9">
            <a:extLst>
              <a:ext uri="{FF2B5EF4-FFF2-40B4-BE49-F238E27FC236}">
                <a16:creationId xmlns:a16="http://schemas.microsoft.com/office/drawing/2014/main" id="{4C8318C9-811E-F23D-8798-AEEADECF82A2}"/>
              </a:ext>
            </a:extLst>
          </p:cNvPr>
          <p:cNvCxnSpPr>
            <a:cxnSpLocks/>
          </p:cNvCxnSpPr>
          <p:nvPr/>
        </p:nvCxnSpPr>
        <p:spPr>
          <a:xfrm>
            <a:off x="7897671" y="2487234"/>
            <a:ext cx="0" cy="24107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981C5C-E2E7-8920-F49B-712CA1C5C0B8}"/>
              </a:ext>
            </a:extLst>
          </p:cNvPr>
          <p:cNvCxnSpPr/>
          <p:nvPr/>
        </p:nvCxnSpPr>
        <p:spPr>
          <a:xfrm>
            <a:off x="4483911" y="2487234"/>
            <a:ext cx="0" cy="24107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E084B45-DA63-8182-930C-F035BCA3658E}"/>
              </a:ext>
            </a:extLst>
          </p:cNvPr>
          <p:cNvPicPr>
            <a:picLocks noChangeAspect="1"/>
          </p:cNvPicPr>
          <p:nvPr/>
        </p:nvPicPr>
        <p:blipFill>
          <a:blip r:embed="rId2">
            <a:clrChange>
              <a:clrFrom>
                <a:srgbClr val="F4F4F6"/>
              </a:clrFrom>
              <a:clrTo>
                <a:srgbClr val="F4F4F6">
                  <a:alpha val="0"/>
                </a:srgbClr>
              </a:clrTo>
            </a:clrChange>
            <a:lum bright="70000" contrast="-70000"/>
          </a:blip>
          <a:stretch>
            <a:fillRect/>
          </a:stretch>
        </p:blipFill>
        <p:spPr>
          <a:xfrm>
            <a:off x="6618991" y="1041676"/>
            <a:ext cx="726689" cy="936507"/>
          </a:xfrm>
          <a:prstGeom prst="rect">
            <a:avLst/>
          </a:prstGeom>
        </p:spPr>
      </p:pic>
      <p:pic>
        <p:nvPicPr>
          <p:cNvPr id="15" name="Picture 14">
            <a:extLst>
              <a:ext uri="{FF2B5EF4-FFF2-40B4-BE49-F238E27FC236}">
                <a16:creationId xmlns:a16="http://schemas.microsoft.com/office/drawing/2014/main" id="{57326679-3D89-5321-C107-CC48F714C47D}"/>
              </a:ext>
            </a:extLst>
          </p:cNvPr>
          <p:cNvPicPr>
            <a:picLocks noChangeAspect="1"/>
          </p:cNvPicPr>
          <p:nvPr/>
        </p:nvPicPr>
        <p:blipFill>
          <a:blip r:embed="rId3">
            <a:clrChange>
              <a:clrFrom>
                <a:srgbClr val="F4F4F6"/>
              </a:clrFrom>
              <a:clrTo>
                <a:srgbClr val="F4F4F6">
                  <a:alpha val="0"/>
                </a:srgbClr>
              </a:clrTo>
            </a:clrChange>
            <a:lum bright="70000" contrast="-70000"/>
          </a:blip>
          <a:stretch>
            <a:fillRect/>
          </a:stretch>
        </p:blipFill>
        <p:spPr>
          <a:xfrm>
            <a:off x="10442271" y="1041676"/>
            <a:ext cx="953325" cy="827765"/>
          </a:xfrm>
          <a:prstGeom prst="rect">
            <a:avLst/>
          </a:prstGeom>
        </p:spPr>
      </p:pic>
      <p:pic>
        <p:nvPicPr>
          <p:cNvPr id="17" name="Picture 16">
            <a:extLst>
              <a:ext uri="{FF2B5EF4-FFF2-40B4-BE49-F238E27FC236}">
                <a16:creationId xmlns:a16="http://schemas.microsoft.com/office/drawing/2014/main" id="{71C2BBC0-E13C-2549-754B-9D313F0B31E3}"/>
              </a:ext>
            </a:extLst>
          </p:cNvPr>
          <p:cNvPicPr>
            <a:picLocks noChangeAspect="1"/>
          </p:cNvPicPr>
          <p:nvPr/>
        </p:nvPicPr>
        <p:blipFill>
          <a:blip r:embed="rId4">
            <a:clrChange>
              <a:clrFrom>
                <a:srgbClr val="F4F4F6"/>
              </a:clrFrom>
              <a:clrTo>
                <a:srgbClr val="F4F4F6">
                  <a:alpha val="0"/>
                </a:srgbClr>
              </a:clrTo>
            </a:clrChange>
            <a:lum bright="70000" contrast="-70000"/>
          </a:blip>
          <a:stretch>
            <a:fillRect/>
          </a:stretch>
        </p:blipFill>
        <p:spPr>
          <a:xfrm>
            <a:off x="2973847" y="1135650"/>
            <a:ext cx="978393" cy="1002976"/>
          </a:xfrm>
          <a:prstGeom prst="rect">
            <a:avLst/>
          </a:prstGeom>
        </p:spPr>
      </p:pic>
    </p:spTree>
    <p:extLst>
      <p:ext uri="{BB962C8B-B14F-4D97-AF65-F5344CB8AC3E}">
        <p14:creationId xmlns:p14="http://schemas.microsoft.com/office/powerpoint/2010/main" val="2685057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INFLUENZA SEASON</a:t>
            </a:r>
            <a:br>
              <a:rPr lang="en-GB" dirty="0">
                <a:latin typeface="Calibri" panose="020F0502020204030204" pitchFamily="34" charset="0"/>
                <a:ea typeface="Calibri" panose="020F0502020204030204" pitchFamily="34" charset="0"/>
                <a:cs typeface="Calibri" panose="020F0502020204030204" pitchFamily="34" charset="0"/>
              </a:rPr>
            </a:br>
            <a:endParaRPr lang="en-GB" i="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873BBD6-1A95-DD8B-5C94-1A6115592646}"/>
              </a:ext>
            </a:extLst>
          </p:cNvPr>
          <p:cNvSpPr txBox="1"/>
          <p:nvPr/>
        </p:nvSpPr>
        <p:spPr>
          <a:xfrm>
            <a:off x="1412240" y="1965046"/>
            <a:ext cx="10231120" cy="2308324"/>
          </a:xfrm>
          <a:prstGeom prst="rect">
            <a:avLst/>
          </a:prstGeom>
          <a:noFill/>
        </p:spPr>
        <p:txBody>
          <a:bodyPr wrap="square" rtlCol="0">
            <a:spAutoFit/>
          </a:bodyPr>
          <a:lstStyle/>
          <a:p>
            <a:r>
              <a:rPr lang="en-US" u="sng" dirty="0">
                <a:latin typeface="Calibri" panose="020F0502020204030204" pitchFamily="34" charset="0"/>
                <a:ea typeface="Calibri" panose="020F0502020204030204" pitchFamily="34" charset="0"/>
                <a:cs typeface="Calibri" panose="020F0502020204030204" pitchFamily="34" charset="0"/>
              </a:rPr>
              <a:t>Limitation: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 would say, it would have been better if I was able to quantify it and present some fact which at the end would have supported my story or recommendation.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Some data on staff availability or staff efficiency states wise or hospital wise would have given more better comparison.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Some data on vaccine effectiveness or vaccination population by each state would have helped build strong story.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Also, data collected by CDC has chance of potential human error. </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AE6B837-C3BB-C7F1-8D4D-174C0F28B5A4}"/>
              </a:ext>
            </a:extLst>
          </p:cNvPr>
          <p:cNvSpPr txBox="1"/>
          <p:nvPr/>
        </p:nvSpPr>
        <p:spPr>
          <a:xfrm>
            <a:off x="1412240" y="4301846"/>
            <a:ext cx="10231120" cy="1754326"/>
          </a:xfrm>
          <a:prstGeom prst="rect">
            <a:avLst/>
          </a:prstGeom>
          <a:noFill/>
        </p:spPr>
        <p:txBody>
          <a:bodyPr wrap="square" rtlCol="0">
            <a:spAutoFit/>
          </a:bodyPr>
          <a:lstStyle/>
          <a:p>
            <a:r>
              <a:rPr lang="en-US" u="sng" dirty="0">
                <a:latin typeface="Calibri" panose="020F0502020204030204" pitchFamily="34" charset="0"/>
                <a:ea typeface="Calibri" panose="020F0502020204030204" pitchFamily="34" charset="0"/>
                <a:cs typeface="Calibri" panose="020F0502020204030204" pitchFamily="34" charset="0"/>
              </a:rPr>
              <a:t>Tracking Data: </a:t>
            </a:r>
            <a:r>
              <a:rPr lang="en-US"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By updated the data yearly would give YOY trend comparison. Also, we would be able to compare it with our projection vs the accurate numbers and see the gap. Further accordingly update the future recommendation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We could also identify key KPI’s which could help monitoring the impact of influenza such as death count and vaccinated population</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8CE9DF9-9F84-AC8E-CAF4-4F95AAEE2657}"/>
              </a:ext>
            </a:extLst>
          </p:cNvPr>
          <p:cNvSpPr txBox="1"/>
          <p:nvPr/>
        </p:nvSpPr>
        <p:spPr>
          <a:xfrm>
            <a:off x="5892800" y="6350000"/>
            <a:ext cx="5415280" cy="369332"/>
          </a:xfrm>
          <a:prstGeom prst="rect">
            <a:avLst/>
          </a:prstGeom>
          <a:noFill/>
        </p:spPr>
        <p:txBody>
          <a:bodyPr wrap="square" rtlCol="0">
            <a:spAutoFit/>
          </a:bodyPr>
          <a:lstStyle/>
          <a:p>
            <a:pPr algn="r"/>
            <a:r>
              <a:rPr lang="en-GB"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Data immersion (2.9 Task) | Tableau Public</a:t>
            </a: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856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3" name="Straight Connector 4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erson holding a video game controller&#10;&#10;Description automatically generated">
            <a:extLst>
              <a:ext uri="{FF2B5EF4-FFF2-40B4-BE49-F238E27FC236}">
                <a16:creationId xmlns:a16="http://schemas.microsoft.com/office/drawing/2014/main" id="{981960CD-6900-A98D-02DE-B7AE7D9909AA}"/>
              </a:ext>
            </a:extLst>
          </p:cNvPr>
          <p:cNvPicPr>
            <a:picLocks noChangeAspect="1"/>
          </p:cNvPicPr>
          <p:nvPr/>
        </p:nvPicPr>
        <p:blipFill rotWithShape="1">
          <a:blip r:embed="rId2"/>
          <a:srcRect l="27887" r="557"/>
          <a:stretch/>
        </p:blipFill>
        <p:spPr>
          <a:xfrm>
            <a:off x="20" y="10"/>
            <a:ext cx="12191979" cy="6857989"/>
          </a:xfrm>
          <a:prstGeom prst="rect">
            <a:avLst/>
          </a:prstGeom>
        </p:spPr>
      </p:pic>
      <p:sp>
        <p:nvSpPr>
          <p:cNvPr id="45" name="Freeform: Shape 44">
            <a:extLst>
              <a:ext uri="{FF2B5EF4-FFF2-40B4-BE49-F238E27FC236}">
                <a16:creationId xmlns:a16="http://schemas.microsoft.com/office/drawing/2014/main" id="{3EE42C3D-9FF4-4A79-B1A6-8CD4E7A2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custGeom>
            <a:avLst/>
            <a:gdLst>
              <a:gd name="connsiteX0" fmla="*/ 4657775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12191999 w 12192000"/>
              <a:gd name="connsiteY4" fmla="*/ 1526601 h 6858000"/>
              <a:gd name="connsiteX5" fmla="*/ 7524745 w 12192000"/>
              <a:gd name="connsiteY5" fmla="*/ 6856911 h 6858000"/>
              <a:gd name="connsiteX6" fmla="*/ 12191999 w 12192000"/>
              <a:gd name="connsiteY6" fmla="*/ 6858000 h 6858000"/>
              <a:gd name="connsiteX7" fmla="*/ 0 w 12192000"/>
              <a:gd name="connsiteY7" fmla="*/ 6858000 h 6858000"/>
              <a:gd name="connsiteX8" fmla="*/ 0 w 12192000"/>
              <a:gd name="connsiteY8" fmla="*/ 53144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DF60A2-F621-BB78-3AB8-783BAB7AABB5}"/>
              </a:ext>
            </a:extLst>
          </p:cNvPr>
          <p:cNvSpPr>
            <a:spLocks noGrp="1"/>
          </p:cNvSpPr>
          <p:nvPr>
            <p:ph type="title"/>
          </p:nvPr>
        </p:nvSpPr>
        <p:spPr>
          <a:xfrm>
            <a:off x="4304210" y="1269997"/>
            <a:ext cx="6021979" cy="2159004"/>
          </a:xfrm>
        </p:spPr>
        <p:txBody>
          <a:bodyPr vert="horz" lIns="91440" tIns="45720" rIns="91440" bIns="45720" rtlCol="0" anchor="t">
            <a:normAutofit/>
          </a:bodyPr>
          <a:lstStyle/>
          <a:p>
            <a:pPr algn="r"/>
            <a:r>
              <a:rPr lang="en-US" sz="4800" cap="all" spc="300">
                <a:solidFill>
                  <a:srgbClr val="FFFFFF"/>
                </a:solidFill>
              </a:rPr>
              <a:t>VIEDO GAME SALES</a:t>
            </a:r>
          </a:p>
        </p:txBody>
      </p:sp>
      <p:cxnSp>
        <p:nvCxnSpPr>
          <p:cNvPr id="46" name="Straight Connector 45">
            <a:extLst>
              <a:ext uri="{FF2B5EF4-FFF2-40B4-BE49-F238E27FC236}">
                <a16:creationId xmlns:a16="http://schemas.microsoft.com/office/drawing/2014/main" id="{83B828B0-F33B-4806-9D53-69C862A4C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0829" y="4903471"/>
            <a:ext cx="6087291"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554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4A6D-CB4A-C16E-0D04-58611A55CD88}"/>
              </a:ext>
            </a:extLst>
          </p:cNvPr>
          <p:cNvSpPr>
            <a:spLocks noGrp="1"/>
          </p:cNvSpPr>
          <p:nvPr>
            <p:ph type="title"/>
          </p:nvPr>
        </p:nvSpPr>
        <p:spPr>
          <a:xfrm>
            <a:off x="1143000" y="161735"/>
            <a:ext cx="9905999" cy="1360898"/>
          </a:xfrm>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5B09442B-6F03-7DBA-25FC-CCA7CE4E1D76}"/>
              </a:ext>
            </a:extLst>
          </p:cNvPr>
          <p:cNvSpPr>
            <a:spLocks noGrp="1"/>
          </p:cNvSpPr>
          <p:nvPr>
            <p:ph idx="1"/>
          </p:nvPr>
        </p:nvSpPr>
        <p:spPr>
          <a:xfrm>
            <a:off x="1143000" y="1468426"/>
            <a:ext cx="10734040" cy="2280614"/>
          </a:xfrm>
        </p:spPr>
        <p:txBody>
          <a:bodyPr>
            <a:noAutofit/>
          </a:bodyPr>
          <a:lstStyle/>
          <a:p>
            <a:r>
              <a:rPr lang="en-US" b="1" u="sng" dirty="0">
                <a:latin typeface="Calibri" panose="020F0502020204030204" pitchFamily="34" charset="0"/>
                <a:ea typeface="Calibri" panose="020F0502020204030204" pitchFamily="34" charset="0"/>
                <a:cs typeface="Calibri" panose="020F0502020204030204" pitchFamily="34" charset="0"/>
              </a:rPr>
              <a:t>Objectives:</a:t>
            </a:r>
          </a:p>
          <a:p>
            <a:pPr marL="514350" lvl="1" indent="-285750">
              <a:buFont typeface="Courier New" panose="02070309020205020404" pitchFamily="49" charset="0"/>
              <a:buChar char="o"/>
            </a:pPr>
            <a:r>
              <a:rPr lang="en-US" sz="2000" i="0" dirty="0">
                <a:latin typeface="Calibri" panose="020F0502020204030204" pitchFamily="34" charset="0"/>
                <a:ea typeface="Calibri" panose="020F0502020204030204" pitchFamily="34" charset="0"/>
                <a:cs typeface="Calibri" panose="020F0502020204030204" pitchFamily="34" charset="0"/>
              </a:rPr>
              <a:t>Perform a descriptive analysis of a video game sales data set to foster a better understanding of how </a:t>
            </a:r>
            <a:r>
              <a:rPr lang="en-US" sz="2000" i="0" dirty="0" err="1">
                <a:latin typeface="Calibri" panose="020F0502020204030204" pitchFamily="34" charset="0"/>
                <a:ea typeface="Calibri" panose="020F0502020204030204" pitchFamily="34" charset="0"/>
                <a:cs typeface="Calibri" panose="020F0502020204030204" pitchFamily="34" charset="0"/>
              </a:rPr>
              <a:t>GameCo’s</a:t>
            </a:r>
            <a:r>
              <a:rPr lang="en-US" sz="2000" i="0" dirty="0">
                <a:latin typeface="Calibri" panose="020F0502020204030204" pitchFamily="34" charset="0"/>
                <a:ea typeface="Calibri" panose="020F0502020204030204" pitchFamily="34" charset="0"/>
                <a:cs typeface="Calibri" panose="020F0502020204030204" pitchFamily="34" charset="0"/>
              </a:rPr>
              <a:t> (fictional company) new games might fare in the market. Compare assumptions about historical regional sales with the reality of current market conditions</a:t>
            </a:r>
          </a:p>
          <a:p>
            <a:pPr marL="514350" lvl="1" indent="-285750">
              <a:buFont typeface="Courier New" panose="02070309020205020404" pitchFamily="49" charset="0"/>
              <a:buChar char="o"/>
            </a:pPr>
            <a:r>
              <a:rPr lang="en-US" sz="2000" i="0" dirty="0">
                <a:latin typeface="Calibri" panose="020F0502020204030204" pitchFamily="34" charset="0"/>
                <a:ea typeface="Calibri" panose="020F0502020204030204" pitchFamily="34" charset="0"/>
                <a:cs typeface="Calibri" panose="020F0502020204030204" pitchFamily="34" charset="0"/>
              </a:rPr>
              <a:t>Compare assumptions about historical regional sales with the reality of current market conditions.</a:t>
            </a:r>
            <a:endParaRPr lang="en-GB" sz="2000" i="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0F729248-3392-C43C-2A2C-735EBE51479A}"/>
              </a:ext>
            </a:extLst>
          </p:cNvPr>
          <p:cNvGraphicFramePr>
            <a:graphicFrameLocks noGrp="1"/>
          </p:cNvGraphicFramePr>
          <p:nvPr>
            <p:extLst>
              <p:ext uri="{D42A27DB-BD31-4B8C-83A1-F6EECF244321}">
                <p14:modId xmlns:p14="http://schemas.microsoft.com/office/powerpoint/2010/main" val="707454580"/>
              </p:ext>
            </p:extLst>
          </p:nvPr>
        </p:nvGraphicFramePr>
        <p:xfrm>
          <a:off x="9143999" y="4141331"/>
          <a:ext cx="2733041" cy="1828800"/>
        </p:xfrm>
        <a:graphic>
          <a:graphicData uri="http://schemas.openxmlformats.org/drawingml/2006/table">
            <a:tbl>
              <a:tblPr firstRow="1" bandRow="1">
                <a:tableStyleId>{073A0DAA-6AF3-43AB-8588-CEC1D06C72B9}</a:tableStyleId>
              </a:tblPr>
              <a:tblGrid>
                <a:gridCol w="2733041">
                  <a:extLst>
                    <a:ext uri="{9D8B030D-6E8A-4147-A177-3AD203B41FA5}">
                      <a16:colId xmlns:a16="http://schemas.microsoft.com/office/drawing/2014/main" val="725999342"/>
                    </a:ext>
                  </a:extLst>
                </a:gridCol>
              </a:tblGrid>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Skills</a:t>
                      </a:r>
                    </a:p>
                  </a:txBody>
                  <a:tcPr/>
                </a:tc>
                <a:extLst>
                  <a:ext uri="{0D108BD9-81ED-4DB2-BD59-A6C34878D82A}">
                    <a16:rowId xmlns:a16="http://schemas.microsoft.com/office/drawing/2014/main" val="3203141092"/>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Descriptive Analysis</a:t>
                      </a:r>
                    </a:p>
                  </a:txBody>
                  <a:tcPr/>
                </a:tc>
                <a:extLst>
                  <a:ext uri="{0D108BD9-81ED-4DB2-BD59-A6C34878D82A}">
                    <a16:rowId xmlns:a16="http://schemas.microsoft.com/office/drawing/2014/main" val="2664228758"/>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Grouping Data</a:t>
                      </a:r>
                    </a:p>
                  </a:txBody>
                  <a:tcPr/>
                </a:tc>
                <a:extLst>
                  <a:ext uri="{0D108BD9-81ED-4DB2-BD59-A6C34878D82A}">
                    <a16:rowId xmlns:a16="http://schemas.microsoft.com/office/drawing/2014/main" val="591172652"/>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Summarizing Data</a:t>
                      </a:r>
                    </a:p>
                  </a:txBody>
                  <a:tcPr/>
                </a:tc>
                <a:extLst>
                  <a:ext uri="{0D108BD9-81ED-4DB2-BD59-A6C34878D82A}">
                    <a16:rowId xmlns:a16="http://schemas.microsoft.com/office/drawing/2014/main" val="2463638505"/>
                  </a:ext>
                </a:extLst>
              </a:tr>
              <a:tr h="220808">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Visualizations</a:t>
                      </a:r>
                    </a:p>
                  </a:txBody>
                  <a:tcPr/>
                </a:tc>
                <a:extLst>
                  <a:ext uri="{0D108BD9-81ED-4DB2-BD59-A6C34878D82A}">
                    <a16:rowId xmlns:a16="http://schemas.microsoft.com/office/drawing/2014/main" val="583631674"/>
                  </a:ext>
                </a:extLst>
              </a:tr>
            </a:tbl>
          </a:graphicData>
        </a:graphic>
      </p:graphicFrame>
      <p:sp>
        <p:nvSpPr>
          <p:cNvPr id="6" name="Content Placeholder 2">
            <a:extLst>
              <a:ext uri="{FF2B5EF4-FFF2-40B4-BE49-F238E27FC236}">
                <a16:creationId xmlns:a16="http://schemas.microsoft.com/office/drawing/2014/main" id="{3023AC13-5566-4449-88AC-E18B3E8C1819}"/>
              </a:ext>
            </a:extLst>
          </p:cNvPr>
          <p:cNvSpPr txBox="1">
            <a:spLocks/>
          </p:cNvSpPr>
          <p:nvPr/>
        </p:nvSpPr>
        <p:spPr>
          <a:xfrm>
            <a:off x="1153159" y="4193674"/>
            <a:ext cx="7980681" cy="48331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latin typeface="Calibri" panose="020F0502020204030204" pitchFamily="34" charset="0"/>
                <a:ea typeface="Calibri" panose="020F0502020204030204" pitchFamily="34" charset="0"/>
                <a:cs typeface="Calibri" panose="020F0502020204030204" pitchFamily="34" charset="0"/>
              </a:rPr>
              <a:t>Key Questions:</a:t>
            </a:r>
          </a:p>
          <a:p>
            <a:pPr marL="514350" lvl="1" indent="-285750">
              <a:buFont typeface="Courier New" panose="02070309020205020404" pitchFamily="49" charset="0"/>
              <a:buChar char="o"/>
            </a:pPr>
            <a:r>
              <a:rPr lang="en-US" sz="2000" i="0" dirty="0">
                <a:latin typeface="Calibri" panose="020F0502020204030204" pitchFamily="34" charset="0"/>
                <a:ea typeface="Calibri" panose="020F0502020204030204" pitchFamily="34" charset="0"/>
                <a:cs typeface="Calibri" panose="020F0502020204030204" pitchFamily="34" charset="0"/>
              </a:rPr>
              <a:t>What are the most popular genres? </a:t>
            </a:r>
          </a:p>
          <a:p>
            <a:pPr marL="514350" lvl="1" indent="-285750">
              <a:buFont typeface="Courier New" panose="02070309020205020404" pitchFamily="49" charset="0"/>
              <a:buChar char="o"/>
            </a:pPr>
            <a:r>
              <a:rPr lang="en-US" sz="2000" i="0" dirty="0">
                <a:latin typeface="Calibri" panose="020F0502020204030204" pitchFamily="34" charset="0"/>
                <a:ea typeface="Calibri" panose="020F0502020204030204" pitchFamily="34" charset="0"/>
                <a:cs typeface="Calibri" panose="020F0502020204030204" pitchFamily="34" charset="0"/>
              </a:rPr>
              <a:t>Who are the biggest competitors? </a:t>
            </a:r>
          </a:p>
          <a:p>
            <a:pPr marL="514350" lvl="1" indent="-285750">
              <a:buFont typeface="Courier New" panose="02070309020205020404" pitchFamily="49" charset="0"/>
              <a:buChar char="o"/>
            </a:pPr>
            <a:r>
              <a:rPr lang="en-US" sz="2000" i="0" dirty="0">
                <a:latin typeface="Calibri" panose="020F0502020204030204" pitchFamily="34" charset="0"/>
                <a:ea typeface="Calibri" panose="020F0502020204030204" pitchFamily="34" charset="0"/>
                <a:cs typeface="Calibri" panose="020F0502020204030204" pitchFamily="34" charset="0"/>
              </a:rPr>
              <a:t>What are the most popular gaming platforms?</a:t>
            </a:r>
          </a:p>
        </p:txBody>
      </p:sp>
    </p:spTree>
    <p:extLst>
      <p:ext uri="{BB962C8B-B14F-4D97-AF65-F5344CB8AC3E}">
        <p14:creationId xmlns:p14="http://schemas.microsoft.com/office/powerpoint/2010/main" val="53247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What are the most popular genres? </a:t>
            </a:r>
          </a:p>
        </p:txBody>
      </p:sp>
      <p:pic>
        <p:nvPicPr>
          <p:cNvPr id="6" name="Picture 5">
            <a:extLst>
              <a:ext uri="{FF2B5EF4-FFF2-40B4-BE49-F238E27FC236}">
                <a16:creationId xmlns:a16="http://schemas.microsoft.com/office/drawing/2014/main" id="{8B358A37-87AB-15D9-A178-4F4408DE97F4}"/>
              </a:ext>
            </a:extLst>
          </p:cNvPr>
          <p:cNvPicPr>
            <a:picLocks noChangeAspect="1"/>
          </p:cNvPicPr>
          <p:nvPr/>
        </p:nvPicPr>
        <p:blipFill>
          <a:blip r:embed="rId2"/>
          <a:stretch>
            <a:fillRect/>
          </a:stretch>
        </p:blipFill>
        <p:spPr>
          <a:xfrm>
            <a:off x="1229360" y="1949056"/>
            <a:ext cx="9707879" cy="4166255"/>
          </a:xfrm>
          <a:prstGeom prst="rect">
            <a:avLst/>
          </a:prstGeom>
        </p:spPr>
      </p:pic>
      <p:sp>
        <p:nvSpPr>
          <p:cNvPr id="7" name="TextBox 6">
            <a:extLst>
              <a:ext uri="{FF2B5EF4-FFF2-40B4-BE49-F238E27FC236}">
                <a16:creationId xmlns:a16="http://schemas.microsoft.com/office/drawing/2014/main" id="{6157E424-E1BD-6320-2358-FDACC1BC7349}"/>
              </a:ext>
            </a:extLst>
          </p:cNvPr>
          <p:cNvSpPr txBox="1"/>
          <p:nvPr/>
        </p:nvSpPr>
        <p:spPr>
          <a:xfrm>
            <a:off x="6949440" y="6400800"/>
            <a:ext cx="4795520" cy="400110"/>
          </a:xfrm>
          <a:prstGeom prst="rect">
            <a:avLst/>
          </a:prstGeom>
          <a:noFill/>
        </p:spPr>
        <p:txBody>
          <a:bodyPr wrap="square" rtlCol="0">
            <a:spAutoFit/>
          </a:bodyPr>
          <a:lstStyle/>
          <a:p>
            <a:r>
              <a:rPr lang="en-GB" sz="2000" dirty="0">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GameCo-s-Presentation_v1.pptx (live.com)</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7948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What are the most popular gaming platforms?</a:t>
            </a:r>
          </a:p>
        </p:txBody>
      </p:sp>
      <p:pic>
        <p:nvPicPr>
          <p:cNvPr id="4" name="Picture 3">
            <a:extLst>
              <a:ext uri="{FF2B5EF4-FFF2-40B4-BE49-F238E27FC236}">
                <a16:creationId xmlns:a16="http://schemas.microsoft.com/office/drawing/2014/main" id="{147EA95A-CBAA-B011-E8A0-B7509DA57F8E}"/>
              </a:ext>
            </a:extLst>
          </p:cNvPr>
          <p:cNvPicPr>
            <a:picLocks noChangeAspect="1"/>
          </p:cNvPicPr>
          <p:nvPr/>
        </p:nvPicPr>
        <p:blipFill>
          <a:blip r:embed="rId2"/>
          <a:stretch>
            <a:fillRect/>
          </a:stretch>
        </p:blipFill>
        <p:spPr>
          <a:xfrm>
            <a:off x="1337356" y="1835236"/>
            <a:ext cx="9503364" cy="4305445"/>
          </a:xfrm>
          <a:prstGeom prst="rect">
            <a:avLst/>
          </a:prstGeom>
        </p:spPr>
      </p:pic>
      <p:sp>
        <p:nvSpPr>
          <p:cNvPr id="5" name="TextBox 4">
            <a:extLst>
              <a:ext uri="{FF2B5EF4-FFF2-40B4-BE49-F238E27FC236}">
                <a16:creationId xmlns:a16="http://schemas.microsoft.com/office/drawing/2014/main" id="{7E2EEDE2-2E5B-14E1-5CE8-000953B2132D}"/>
              </a:ext>
            </a:extLst>
          </p:cNvPr>
          <p:cNvSpPr txBox="1"/>
          <p:nvPr/>
        </p:nvSpPr>
        <p:spPr>
          <a:xfrm>
            <a:off x="6949440" y="6400800"/>
            <a:ext cx="4795520" cy="400110"/>
          </a:xfrm>
          <a:prstGeom prst="rect">
            <a:avLst/>
          </a:prstGeom>
          <a:noFill/>
        </p:spPr>
        <p:txBody>
          <a:bodyPr wrap="square" rtlCol="0">
            <a:spAutoFit/>
          </a:bodyPr>
          <a:lstStyle/>
          <a:p>
            <a:r>
              <a:rPr lang="en-GB" sz="2000" dirty="0">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GameCo-s-Presentation_v1.pptx (live.com)</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92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CURRENT SCENARIO AND RECOMMENDTION</a:t>
            </a:r>
          </a:p>
        </p:txBody>
      </p:sp>
      <p:pic>
        <p:nvPicPr>
          <p:cNvPr id="5" name="Picture 4">
            <a:extLst>
              <a:ext uri="{FF2B5EF4-FFF2-40B4-BE49-F238E27FC236}">
                <a16:creationId xmlns:a16="http://schemas.microsoft.com/office/drawing/2014/main" id="{1FF0B549-0B19-02FD-FE29-76D25C263C4B}"/>
              </a:ext>
            </a:extLst>
          </p:cNvPr>
          <p:cNvPicPr>
            <a:picLocks noChangeAspect="1"/>
          </p:cNvPicPr>
          <p:nvPr/>
        </p:nvPicPr>
        <p:blipFill>
          <a:blip r:embed="rId2"/>
          <a:stretch>
            <a:fillRect/>
          </a:stretch>
        </p:blipFill>
        <p:spPr>
          <a:xfrm>
            <a:off x="1178561" y="1823006"/>
            <a:ext cx="9758774" cy="4310126"/>
          </a:xfrm>
          <a:prstGeom prst="rect">
            <a:avLst/>
          </a:prstGeom>
        </p:spPr>
      </p:pic>
      <p:sp>
        <p:nvSpPr>
          <p:cNvPr id="6" name="TextBox 5">
            <a:extLst>
              <a:ext uri="{FF2B5EF4-FFF2-40B4-BE49-F238E27FC236}">
                <a16:creationId xmlns:a16="http://schemas.microsoft.com/office/drawing/2014/main" id="{275AEFBD-67E1-DE70-919F-888D28E7CB72}"/>
              </a:ext>
            </a:extLst>
          </p:cNvPr>
          <p:cNvSpPr txBox="1"/>
          <p:nvPr/>
        </p:nvSpPr>
        <p:spPr>
          <a:xfrm>
            <a:off x="6949440" y="6400800"/>
            <a:ext cx="4795520" cy="400110"/>
          </a:xfrm>
          <a:prstGeom prst="rect">
            <a:avLst/>
          </a:prstGeom>
          <a:noFill/>
        </p:spPr>
        <p:txBody>
          <a:bodyPr wrap="square" rtlCol="0">
            <a:spAutoFit/>
          </a:bodyPr>
          <a:lstStyle/>
          <a:p>
            <a:r>
              <a:rPr lang="en-GB" sz="2000" dirty="0">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GameCo-s-Presentation_v1.pptx (live.com)</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7754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3" name="Straight Connector 5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B5E0A781-5174-4CC5-BDD2-940F96E88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13A5C075-B066-49C1-9E75-E987647DE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9113106" cy="6858000"/>
          </a:xfrm>
          <a:custGeom>
            <a:avLst/>
            <a:gdLst>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6885325 w 9113106"/>
              <a:gd name="connsiteY5" fmla="*/ 1543809 h 6858000"/>
              <a:gd name="connsiteX6" fmla="*/ 8238373 w 9113106"/>
              <a:gd name="connsiteY6" fmla="*/ 0 h 6858000"/>
              <a:gd name="connsiteX7" fmla="*/ 9113106 w 9113106"/>
              <a:gd name="connsiteY7" fmla="*/ 0 h 6858000"/>
              <a:gd name="connsiteX8" fmla="*/ 9113106 w 9113106"/>
              <a:gd name="connsiteY8" fmla="*/ 6857999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8238373 w 9113106"/>
              <a:gd name="connsiteY5" fmla="*/ 0 h 6858000"/>
              <a:gd name="connsiteX6" fmla="*/ 9113106 w 9113106"/>
              <a:gd name="connsiteY6" fmla="*/ 0 h 6858000"/>
              <a:gd name="connsiteX7" fmla="*/ 9113106 w 9113106"/>
              <a:gd name="connsiteY7" fmla="*/ 6857999 h 6858000"/>
              <a:gd name="connsiteX8" fmla="*/ 2227781 w 9113106"/>
              <a:gd name="connsiteY8"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8238373 w 9113106"/>
              <a:gd name="connsiteY4" fmla="*/ 0 h 6858000"/>
              <a:gd name="connsiteX5" fmla="*/ 9113106 w 9113106"/>
              <a:gd name="connsiteY5" fmla="*/ 0 h 6858000"/>
              <a:gd name="connsiteX6" fmla="*/ 9113106 w 9113106"/>
              <a:gd name="connsiteY6" fmla="*/ 6857999 h 6858000"/>
              <a:gd name="connsiteX7" fmla="*/ 2227781 w 9113106"/>
              <a:gd name="connsiteY7" fmla="*/ 6858000 h 6858000"/>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6" fmla="*/ 2227781 w 9113106"/>
              <a:gd name="connsiteY6" fmla="*/ 6858000 h 6858000"/>
              <a:gd name="connsiteX0" fmla="*/ 9113106 w 9113106"/>
              <a:gd name="connsiteY0" fmla="*/ 6857999 h 6858000"/>
              <a:gd name="connsiteX1" fmla="*/ 2227781 w 9113106"/>
              <a:gd name="connsiteY1" fmla="*/ 6858000 h 6858000"/>
              <a:gd name="connsiteX2" fmla="*/ 0 w 9113106"/>
              <a:gd name="connsiteY2" fmla="*/ 6858000 h 6858000"/>
              <a:gd name="connsiteX3" fmla="*/ 6010592 w 9113106"/>
              <a:gd name="connsiteY3" fmla="*/ 0 h 6858000"/>
              <a:gd name="connsiteX4" fmla="*/ 9113106 w 9113106"/>
              <a:gd name="connsiteY4" fmla="*/ 0 h 6858000"/>
              <a:gd name="connsiteX5" fmla="*/ 9113106 w 9113106"/>
              <a:gd name="connsiteY5" fmla="*/ 6857999 h 6858000"/>
              <a:gd name="connsiteX0" fmla="*/ 9113106 w 9113106"/>
              <a:gd name="connsiteY0" fmla="*/ 6857999 h 6858000"/>
              <a:gd name="connsiteX1" fmla="*/ 0 w 9113106"/>
              <a:gd name="connsiteY1" fmla="*/ 6858000 h 6858000"/>
              <a:gd name="connsiteX2" fmla="*/ 6010592 w 9113106"/>
              <a:gd name="connsiteY2" fmla="*/ 0 h 6858000"/>
              <a:gd name="connsiteX3" fmla="*/ 9113106 w 9113106"/>
              <a:gd name="connsiteY3" fmla="*/ 0 h 6858000"/>
              <a:gd name="connsiteX4" fmla="*/ 9113106 w 9113106"/>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106" h="6858000">
                <a:moveTo>
                  <a:pt x="9113106" y="6857999"/>
                </a:moveTo>
                <a:lnTo>
                  <a:pt x="0" y="6858000"/>
                </a:lnTo>
                <a:lnTo>
                  <a:pt x="6010592" y="0"/>
                </a:lnTo>
                <a:lnTo>
                  <a:pt x="9113106" y="0"/>
                </a:lnTo>
                <a:lnTo>
                  <a:pt x="9113106" y="6857999"/>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person holding a video game controller&#10;&#10;Description automatically generated">
            <a:extLst>
              <a:ext uri="{FF2B5EF4-FFF2-40B4-BE49-F238E27FC236}">
                <a16:creationId xmlns:a16="http://schemas.microsoft.com/office/drawing/2014/main" id="{981960CD-6900-A98D-02DE-B7AE7D9909AA}"/>
              </a:ext>
            </a:extLst>
          </p:cNvPr>
          <p:cNvPicPr>
            <a:picLocks noChangeAspect="1"/>
          </p:cNvPicPr>
          <p:nvPr/>
        </p:nvPicPr>
        <p:blipFill rotWithShape="1">
          <a:blip r:embed="rId2">
            <a:alphaModFix amt="40000"/>
          </a:blip>
          <a:srcRect l="36923" r="9592" b="-1"/>
          <a:stretch/>
        </p:blipFill>
        <p:spPr>
          <a:xfrm>
            <a:off x="-1" y="-8"/>
            <a:ext cx="9113106" cy="6858000"/>
          </a:xfrm>
          <a:custGeom>
            <a:avLst/>
            <a:gdLst/>
            <a:ahLst/>
            <a:cxnLst/>
            <a:rect l="l" t="t" r="r" b="b"/>
            <a:pathLst>
              <a:path w="9113106" h="6858000">
                <a:moveTo>
                  <a:pt x="1969836" y="0"/>
                </a:moveTo>
                <a:lnTo>
                  <a:pt x="2234483" y="0"/>
                </a:lnTo>
                <a:lnTo>
                  <a:pt x="2234483" y="1"/>
                </a:lnTo>
                <a:lnTo>
                  <a:pt x="4793161" y="0"/>
                </a:lnTo>
                <a:lnTo>
                  <a:pt x="4793161" y="1"/>
                </a:lnTo>
                <a:lnTo>
                  <a:pt x="9099564" y="1"/>
                </a:lnTo>
                <a:lnTo>
                  <a:pt x="9099566" y="0"/>
                </a:lnTo>
                <a:lnTo>
                  <a:pt x="9113106" y="0"/>
                </a:lnTo>
                <a:lnTo>
                  <a:pt x="3102515" y="6858000"/>
                </a:lnTo>
                <a:lnTo>
                  <a:pt x="2275057" y="6858000"/>
                </a:lnTo>
                <a:lnTo>
                  <a:pt x="0" y="6858000"/>
                </a:lnTo>
                <a:lnTo>
                  <a:pt x="0" y="1"/>
                </a:lnTo>
                <a:lnTo>
                  <a:pt x="1969836" y="1"/>
                </a:lnTo>
                <a:close/>
              </a:path>
            </a:pathLst>
          </a:custGeom>
        </p:spPr>
      </p:pic>
      <p:pic>
        <p:nvPicPr>
          <p:cNvPr id="5" name="Picture 4" descr="Close-up of a red model of a coronavirus&#10;&#10;Description automatically generated">
            <a:extLst>
              <a:ext uri="{FF2B5EF4-FFF2-40B4-BE49-F238E27FC236}">
                <a16:creationId xmlns:a16="http://schemas.microsoft.com/office/drawing/2014/main" id="{FA4E1010-83EF-3AE8-B7ED-E95173ADE0A7}"/>
              </a:ext>
            </a:extLst>
          </p:cNvPr>
          <p:cNvPicPr>
            <a:picLocks noChangeAspect="1"/>
          </p:cNvPicPr>
          <p:nvPr/>
        </p:nvPicPr>
        <p:blipFill rotWithShape="1">
          <a:blip r:embed="rId3">
            <a:alphaModFix/>
          </a:blip>
          <a:srcRect l="10599" r="48655" b="1"/>
          <a:stretch/>
        </p:blipFill>
        <p:spPr>
          <a:xfrm>
            <a:off x="5334475" y="8"/>
            <a:ext cx="6857526" cy="6857997"/>
          </a:xfrm>
          <a:custGeom>
            <a:avLst/>
            <a:gdLst/>
            <a:ahLst/>
            <a:cxnLst/>
            <a:rect l="l" t="t" r="r" b="b"/>
            <a:pathLst>
              <a:path w="6857526" h="6857997">
                <a:moveTo>
                  <a:pt x="5999506" y="0"/>
                </a:moveTo>
                <a:lnTo>
                  <a:pt x="6857526" y="0"/>
                </a:lnTo>
                <a:lnTo>
                  <a:pt x="6857526" y="6857997"/>
                </a:lnTo>
                <a:lnTo>
                  <a:pt x="6478386" y="6857997"/>
                </a:lnTo>
                <a:lnTo>
                  <a:pt x="6478386" y="6857996"/>
                </a:lnTo>
                <a:lnTo>
                  <a:pt x="0" y="6857996"/>
                </a:lnTo>
                <a:close/>
              </a:path>
            </a:pathLst>
          </a:custGeom>
        </p:spPr>
      </p:pic>
      <p:sp>
        <p:nvSpPr>
          <p:cNvPr id="2" name="Title 1">
            <a:extLst>
              <a:ext uri="{FF2B5EF4-FFF2-40B4-BE49-F238E27FC236}">
                <a16:creationId xmlns:a16="http://schemas.microsoft.com/office/drawing/2014/main" id="{BFDF60A2-F621-BB78-3AB8-783BAB7AABB5}"/>
              </a:ext>
            </a:extLst>
          </p:cNvPr>
          <p:cNvSpPr>
            <a:spLocks noGrp="1"/>
          </p:cNvSpPr>
          <p:nvPr>
            <p:ph type="title"/>
          </p:nvPr>
        </p:nvSpPr>
        <p:spPr>
          <a:xfrm>
            <a:off x="1143000" y="1250576"/>
            <a:ext cx="5251076" cy="2633692"/>
          </a:xfrm>
        </p:spPr>
        <p:txBody>
          <a:bodyPr vert="horz" lIns="91440" tIns="45720" rIns="91440" bIns="45720" rtlCol="0" anchor="t">
            <a:normAutofit/>
          </a:bodyPr>
          <a:lstStyle/>
          <a:p>
            <a:pPr algn="l"/>
            <a:r>
              <a:rPr lang="en-US" sz="4800" cap="all" spc="300" dirty="0">
                <a:solidFill>
                  <a:srgbClr val="FFFFFF"/>
                </a:solidFill>
              </a:rPr>
              <a:t>COVID-19 ANALYSIS</a:t>
            </a:r>
            <a:endParaRPr lang="en-US" sz="4800" cap="all" spc="300">
              <a:solidFill>
                <a:srgbClr val="FFFFFF"/>
              </a:solidFill>
            </a:endParaRPr>
          </a:p>
        </p:txBody>
      </p:sp>
    </p:spTree>
    <p:extLst>
      <p:ext uri="{BB962C8B-B14F-4D97-AF65-F5344CB8AC3E}">
        <p14:creationId xmlns:p14="http://schemas.microsoft.com/office/powerpoint/2010/main" val="4028855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chor="t">
            <a:norm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COVID-19 PANDEMIC ANALYSIS</a:t>
            </a:r>
          </a:p>
        </p:txBody>
      </p:sp>
      <p:sp>
        <p:nvSpPr>
          <p:cNvPr id="5" name="TextBox 4">
            <a:extLst>
              <a:ext uri="{FF2B5EF4-FFF2-40B4-BE49-F238E27FC236}">
                <a16:creationId xmlns:a16="http://schemas.microsoft.com/office/drawing/2014/main" id="{7E2EEDE2-2E5B-14E1-5CE8-000953B2132D}"/>
              </a:ext>
            </a:extLst>
          </p:cNvPr>
          <p:cNvSpPr txBox="1"/>
          <p:nvPr/>
        </p:nvSpPr>
        <p:spPr>
          <a:xfrm>
            <a:off x="1158240" y="6370320"/>
            <a:ext cx="10505440" cy="400110"/>
          </a:xfrm>
          <a:prstGeom prst="rect">
            <a:avLst/>
          </a:prstGeom>
          <a:noFill/>
        </p:spPr>
        <p:txBody>
          <a:bodyPr wrap="square" rtlCol="0">
            <a:sp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https://public.tableau.com/app/profile/smriti.bhattarai3580/viz/Task6_7_v1/Story3?publish=yes</a:t>
            </a:r>
          </a:p>
        </p:txBody>
      </p:sp>
      <p:sp>
        <p:nvSpPr>
          <p:cNvPr id="3" name="TextBox 2">
            <a:extLst>
              <a:ext uri="{FF2B5EF4-FFF2-40B4-BE49-F238E27FC236}">
                <a16:creationId xmlns:a16="http://schemas.microsoft.com/office/drawing/2014/main" id="{5431411B-CF22-5A86-4FC4-303EBF48E39A}"/>
              </a:ext>
            </a:extLst>
          </p:cNvPr>
          <p:cNvSpPr txBox="1"/>
          <p:nvPr/>
        </p:nvSpPr>
        <p:spPr>
          <a:xfrm>
            <a:off x="1193800" y="2052320"/>
            <a:ext cx="3606800" cy="1015663"/>
          </a:xfrm>
          <a:prstGeom prst="rect">
            <a:avLst/>
          </a:prstGeom>
          <a:noFill/>
        </p:spPr>
        <p:txBody>
          <a:bodyPr wrap="square" rtlCol="0">
            <a:spAutoFit/>
          </a:bodyPr>
          <a:lstStyle/>
          <a:p>
            <a:r>
              <a:rPr lang="en-US" sz="1800" b="1" u="sng" dirty="0">
                <a:solidFill>
                  <a:srgbClr val="E15759"/>
                </a:solidFill>
                <a:effectLst/>
                <a:latin typeface="Arial" panose="020B0604020202020204" pitchFamily="34" charset="0"/>
              </a:rPr>
              <a:t>Objectives:</a:t>
            </a:r>
            <a:endParaRPr lang="en-US" dirty="0">
              <a:effectLst/>
            </a:endParaRPr>
          </a:p>
          <a:p>
            <a:r>
              <a:rPr lang="en-US" sz="1200" dirty="0">
                <a:effectLst/>
                <a:latin typeface="Arial" panose="020B0604020202020204" pitchFamily="34" charset="0"/>
              </a:rPr>
              <a:t>Discover trends, pattern and insights on the COVID-19 pandemic. So that the resource can be allocated </a:t>
            </a:r>
            <a:r>
              <a:rPr lang="en-US" sz="1200" dirty="0">
                <a:solidFill>
                  <a:srgbClr val="000000"/>
                </a:solidFill>
                <a:effectLst/>
                <a:latin typeface="Arial" panose="020B0604020202020204" pitchFamily="34" charset="0"/>
              </a:rPr>
              <a:t>as needed</a:t>
            </a:r>
            <a:r>
              <a:rPr lang="en-US" sz="1800" dirty="0">
                <a:solidFill>
                  <a:srgbClr val="000000"/>
                </a:solidFill>
                <a:effectLst/>
                <a:latin typeface="Arial" panose="020B0604020202020204" pitchFamily="34" charset="0"/>
              </a:rPr>
              <a:t>.</a:t>
            </a:r>
            <a:endParaRPr lang="en-GB" dirty="0"/>
          </a:p>
        </p:txBody>
      </p:sp>
      <p:sp>
        <p:nvSpPr>
          <p:cNvPr id="6" name="TextBox 5">
            <a:extLst>
              <a:ext uri="{FF2B5EF4-FFF2-40B4-BE49-F238E27FC236}">
                <a16:creationId xmlns:a16="http://schemas.microsoft.com/office/drawing/2014/main" id="{02752449-FBA8-083B-28C3-0E46B4A73243}"/>
              </a:ext>
            </a:extLst>
          </p:cNvPr>
          <p:cNvSpPr txBox="1"/>
          <p:nvPr/>
        </p:nvSpPr>
        <p:spPr>
          <a:xfrm>
            <a:off x="1193800" y="3257822"/>
            <a:ext cx="6390640" cy="1292662"/>
          </a:xfrm>
          <a:prstGeom prst="rect">
            <a:avLst/>
          </a:prstGeom>
          <a:noFill/>
        </p:spPr>
        <p:txBody>
          <a:bodyPr wrap="square" rtlCol="0">
            <a:spAutoFit/>
          </a:bodyPr>
          <a:lstStyle/>
          <a:p>
            <a:r>
              <a:rPr lang="en-US" sz="1800" b="1" u="sng" dirty="0">
                <a:solidFill>
                  <a:srgbClr val="E15759"/>
                </a:solidFill>
                <a:effectLst/>
                <a:latin typeface="Arial" panose="020B0604020202020204" pitchFamily="34" charset="0"/>
              </a:rPr>
              <a:t>Key Questions:</a:t>
            </a:r>
          </a:p>
          <a:p>
            <a:r>
              <a:rPr lang="en-US" sz="1200" dirty="0">
                <a:effectLst/>
                <a:latin typeface="Arial" panose="020B0604020202020204" pitchFamily="34" charset="0"/>
              </a:rPr>
              <a:t>· Number of total covid cases, deaths, and recovery? </a:t>
            </a:r>
          </a:p>
          <a:p>
            <a:r>
              <a:rPr lang="en-US" sz="1200" dirty="0">
                <a:effectLst/>
                <a:latin typeface="Arial" panose="020B0604020202020204" pitchFamily="34" charset="0"/>
              </a:rPr>
              <a:t>· What continent were most impacted by COVID-19? </a:t>
            </a:r>
          </a:p>
          <a:p>
            <a:r>
              <a:rPr lang="en-US" sz="1200" dirty="0">
                <a:effectLst/>
                <a:latin typeface="Arial" panose="020B0604020202020204" pitchFamily="34" charset="0"/>
              </a:rPr>
              <a:t>· Within continent, what country were most impacted by COVID-19? </a:t>
            </a:r>
          </a:p>
          <a:p>
            <a:r>
              <a:rPr lang="en-US" sz="1200" dirty="0">
                <a:effectLst/>
                <a:latin typeface="Arial" panose="020B0604020202020204" pitchFamily="34" charset="0"/>
              </a:rPr>
              <a:t>· Does population size affect the percentage of cases and deaths? </a:t>
            </a:r>
          </a:p>
          <a:p>
            <a:r>
              <a:rPr lang="en-US" sz="1200" dirty="0">
                <a:effectLst/>
                <a:latin typeface="Arial" panose="020B0604020202020204" pitchFamily="34" charset="0"/>
              </a:rPr>
              <a:t>· Which country had the fastest recovery rate? </a:t>
            </a:r>
            <a:endParaRPr lang="en-GB" dirty="0"/>
          </a:p>
        </p:txBody>
      </p:sp>
      <p:sp>
        <p:nvSpPr>
          <p:cNvPr id="7" name="TextBox 6">
            <a:extLst>
              <a:ext uri="{FF2B5EF4-FFF2-40B4-BE49-F238E27FC236}">
                <a16:creationId xmlns:a16="http://schemas.microsoft.com/office/drawing/2014/main" id="{92518683-BC2C-970B-7850-3B4063CBE357}"/>
              </a:ext>
            </a:extLst>
          </p:cNvPr>
          <p:cNvSpPr txBox="1"/>
          <p:nvPr/>
        </p:nvSpPr>
        <p:spPr>
          <a:xfrm>
            <a:off x="8056880" y="2052320"/>
            <a:ext cx="3606800" cy="1661993"/>
          </a:xfrm>
          <a:prstGeom prst="rect">
            <a:avLst/>
          </a:prstGeom>
          <a:noFill/>
        </p:spPr>
        <p:txBody>
          <a:bodyPr wrap="square" rtlCol="0">
            <a:spAutoFit/>
          </a:bodyPr>
          <a:lstStyle/>
          <a:p>
            <a:r>
              <a:rPr lang="en-US" sz="1800" b="1" u="sng" dirty="0">
                <a:solidFill>
                  <a:srgbClr val="E15759"/>
                </a:solidFill>
                <a:effectLst/>
                <a:latin typeface="Arial" panose="020B0604020202020204" pitchFamily="34" charset="0"/>
              </a:rPr>
              <a:t>Data:</a:t>
            </a:r>
            <a:endParaRPr lang="en-US" dirty="0">
              <a:effectLst/>
            </a:endParaRPr>
          </a:p>
          <a:p>
            <a:r>
              <a:rPr lang="en-US" sz="1200" dirty="0">
                <a:effectLst/>
                <a:latin typeface="Arial" panose="020B0604020202020204" pitchFamily="34" charset="0"/>
              </a:rPr>
              <a:t>The source of this data is from Kaggle on a new coronavirus designated 2019-nCoV which was first identified in Wuhan, the capital of China's Hubei province. </a:t>
            </a:r>
            <a:r>
              <a:rPr lang="en-US" sz="1200" u="sng" dirty="0">
                <a:effectLst/>
                <a:latin typeface="Arial" panose="020B0604020202020204" pitchFamily="34" charset="0"/>
              </a:rPr>
              <a:t>:</a:t>
            </a:r>
            <a:r>
              <a:rPr lang="en-US" sz="1200" dirty="0">
                <a:effectLst/>
                <a:latin typeface="Arial" panose="020B0604020202020204" pitchFamily="34" charset="0"/>
              </a:rPr>
              <a:t> The data was compiled and scraped from the https://www.worldometers.info/coronavirus/ website so should be fairly dependable.</a:t>
            </a:r>
            <a:endParaRPr lang="en-GB" sz="1200" dirty="0"/>
          </a:p>
        </p:txBody>
      </p:sp>
      <p:sp>
        <p:nvSpPr>
          <p:cNvPr id="8" name="TextBox 7">
            <a:extLst>
              <a:ext uri="{FF2B5EF4-FFF2-40B4-BE49-F238E27FC236}">
                <a16:creationId xmlns:a16="http://schemas.microsoft.com/office/drawing/2014/main" id="{F682D14F-5EEB-5094-984C-256E8D4E4A07}"/>
              </a:ext>
            </a:extLst>
          </p:cNvPr>
          <p:cNvSpPr txBox="1"/>
          <p:nvPr/>
        </p:nvSpPr>
        <p:spPr>
          <a:xfrm>
            <a:off x="1193800" y="4814071"/>
            <a:ext cx="6390640" cy="1292662"/>
          </a:xfrm>
          <a:prstGeom prst="rect">
            <a:avLst/>
          </a:prstGeom>
          <a:noFill/>
        </p:spPr>
        <p:txBody>
          <a:bodyPr wrap="square" rtlCol="0">
            <a:spAutoFit/>
          </a:bodyPr>
          <a:lstStyle/>
          <a:p>
            <a:r>
              <a:rPr lang="en-US" sz="1800" b="1" u="sng" dirty="0">
                <a:solidFill>
                  <a:srgbClr val="E15759"/>
                </a:solidFill>
                <a:effectLst/>
                <a:latin typeface="Arial" panose="020B0604020202020204" pitchFamily="34" charset="0"/>
              </a:rPr>
              <a:t>Skills:</a:t>
            </a:r>
            <a:endParaRPr lang="en-US" dirty="0">
              <a:effectLst/>
            </a:endParaRPr>
          </a:p>
          <a:p>
            <a:r>
              <a:rPr lang="en-US" sz="1200" dirty="0">
                <a:effectLst/>
                <a:latin typeface="Arial" panose="020B0604020202020204" pitchFamily="34" charset="0"/>
              </a:rPr>
              <a:t>- Data cleaning and wrangling</a:t>
            </a:r>
            <a:endParaRPr lang="en-US" sz="1200" dirty="0">
              <a:effectLst/>
            </a:endParaRPr>
          </a:p>
          <a:p>
            <a:r>
              <a:rPr lang="en-US" sz="1200" dirty="0">
                <a:effectLst/>
                <a:latin typeface="Arial" panose="020B0604020202020204" pitchFamily="34" charset="0"/>
              </a:rPr>
              <a:t>- Descriptive analysis</a:t>
            </a:r>
            <a:endParaRPr lang="en-US" sz="1200" dirty="0">
              <a:effectLst/>
            </a:endParaRPr>
          </a:p>
          <a:p>
            <a:r>
              <a:rPr lang="en-US" sz="1200" dirty="0">
                <a:effectLst/>
                <a:latin typeface="Arial" panose="020B0604020202020204" pitchFamily="34" charset="0"/>
              </a:rPr>
              <a:t>- Geospatial analysis</a:t>
            </a:r>
            <a:endParaRPr lang="en-US" sz="1200" dirty="0">
              <a:effectLst/>
            </a:endParaRPr>
          </a:p>
          <a:p>
            <a:r>
              <a:rPr lang="en-US" sz="1200" dirty="0">
                <a:effectLst/>
                <a:latin typeface="Arial" panose="020B0604020202020204" pitchFamily="34" charset="0"/>
              </a:rPr>
              <a:t>- Linear analysis</a:t>
            </a:r>
            <a:endParaRPr lang="en-US" sz="1200" dirty="0">
              <a:effectLst/>
            </a:endParaRPr>
          </a:p>
          <a:p>
            <a:r>
              <a:rPr lang="en-US" sz="1200" dirty="0">
                <a:effectLst/>
                <a:latin typeface="Arial" panose="020B0604020202020204" pitchFamily="34" charset="0"/>
              </a:rPr>
              <a:t>- Time series analysis</a:t>
            </a:r>
            <a:endParaRPr lang="en-GB" sz="1200" dirty="0"/>
          </a:p>
        </p:txBody>
      </p:sp>
      <p:sp>
        <p:nvSpPr>
          <p:cNvPr id="9" name="TextBox 8">
            <a:extLst>
              <a:ext uri="{FF2B5EF4-FFF2-40B4-BE49-F238E27FC236}">
                <a16:creationId xmlns:a16="http://schemas.microsoft.com/office/drawing/2014/main" id="{AC700A42-4512-F4E1-14BE-45F385B632AB}"/>
              </a:ext>
            </a:extLst>
          </p:cNvPr>
          <p:cNvSpPr txBox="1"/>
          <p:nvPr/>
        </p:nvSpPr>
        <p:spPr>
          <a:xfrm>
            <a:off x="8056880" y="3914313"/>
            <a:ext cx="3606800" cy="2031325"/>
          </a:xfrm>
          <a:prstGeom prst="rect">
            <a:avLst/>
          </a:prstGeom>
          <a:noFill/>
        </p:spPr>
        <p:txBody>
          <a:bodyPr wrap="square" rtlCol="0">
            <a:spAutoFit/>
          </a:bodyPr>
          <a:lstStyle/>
          <a:p>
            <a:r>
              <a:rPr lang="en-US" sz="1800" b="1" u="sng" dirty="0">
                <a:solidFill>
                  <a:srgbClr val="E15759"/>
                </a:solidFill>
                <a:effectLst/>
                <a:latin typeface="Arial" panose="020B0604020202020204" pitchFamily="34" charset="0"/>
              </a:rPr>
              <a:t>Data Limitation:</a:t>
            </a:r>
            <a:endParaRPr lang="en-US" dirty="0">
              <a:effectLst/>
            </a:endParaRPr>
          </a:p>
          <a:p>
            <a:r>
              <a:rPr lang="en-US" sz="1200" dirty="0">
                <a:effectLst/>
                <a:latin typeface="Arial" panose="020B0604020202020204" pitchFamily="34" charset="0"/>
              </a:rPr>
              <a:t>Different countries may have varying reporting practices, and there could be delays or discrepancies in the data reported by different sources. Some regions may have more robust reporting systems than others. Also COVID-19 situation is dynamic, and the status of the pandemic can change rapidly. Therefore, the data available on </a:t>
            </a:r>
            <a:r>
              <a:rPr lang="en-US" sz="1200" dirty="0" err="1">
                <a:effectLst/>
                <a:latin typeface="Arial" panose="020B0604020202020204" pitchFamily="34" charset="0"/>
              </a:rPr>
              <a:t>Worldometer</a:t>
            </a:r>
            <a:r>
              <a:rPr lang="en-US" sz="1200" dirty="0">
                <a:effectLst/>
                <a:latin typeface="Arial" panose="020B0604020202020204" pitchFamily="34" charset="0"/>
              </a:rPr>
              <a:t> may not always reflect the most current situation.</a:t>
            </a:r>
            <a:endParaRPr lang="en-GB" sz="1200" dirty="0"/>
          </a:p>
        </p:txBody>
      </p:sp>
    </p:spTree>
    <p:extLst>
      <p:ext uri="{BB962C8B-B14F-4D97-AF65-F5344CB8AC3E}">
        <p14:creationId xmlns:p14="http://schemas.microsoft.com/office/powerpoint/2010/main" val="2203725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a:xfrm>
            <a:off x="734440" y="768207"/>
            <a:ext cx="10652759" cy="1360898"/>
          </a:xfrm>
        </p:spPr>
        <p:txBody>
          <a:bodyPr anchor="t">
            <a:norm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Total covid cases and recovered cases by continent</a:t>
            </a:r>
          </a:p>
        </p:txBody>
      </p:sp>
      <p:sp>
        <p:nvSpPr>
          <p:cNvPr id="10" name="TextBox 9">
            <a:extLst>
              <a:ext uri="{FF2B5EF4-FFF2-40B4-BE49-F238E27FC236}">
                <a16:creationId xmlns:a16="http://schemas.microsoft.com/office/drawing/2014/main" id="{0CBBCEC7-41C7-1CD3-7B0E-C2A16F1A6722}"/>
              </a:ext>
            </a:extLst>
          </p:cNvPr>
          <p:cNvSpPr txBox="1"/>
          <p:nvPr/>
        </p:nvSpPr>
        <p:spPr>
          <a:xfrm>
            <a:off x="1158240" y="6370320"/>
            <a:ext cx="10505440" cy="400110"/>
          </a:xfrm>
          <a:prstGeom prst="rect">
            <a:avLst/>
          </a:prstGeom>
          <a:noFill/>
        </p:spPr>
        <p:txBody>
          <a:bodyPr wrap="square" rtlCol="0">
            <a:sp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https://public.tableau.com/app/profile/smriti.bhattarai3580/viz/Task6_7_v1/Story3?publish=yes</a:t>
            </a:r>
          </a:p>
        </p:txBody>
      </p:sp>
      <p:pic>
        <p:nvPicPr>
          <p:cNvPr id="4" name="Picture 3">
            <a:extLst>
              <a:ext uri="{FF2B5EF4-FFF2-40B4-BE49-F238E27FC236}">
                <a16:creationId xmlns:a16="http://schemas.microsoft.com/office/drawing/2014/main" id="{67FC8035-701C-6C16-77BD-35D533FF6A15}"/>
              </a:ext>
            </a:extLst>
          </p:cNvPr>
          <p:cNvPicPr>
            <a:picLocks noChangeAspect="1"/>
          </p:cNvPicPr>
          <p:nvPr/>
        </p:nvPicPr>
        <p:blipFill>
          <a:blip r:embed="rId2"/>
          <a:stretch>
            <a:fillRect/>
          </a:stretch>
        </p:blipFill>
        <p:spPr>
          <a:xfrm>
            <a:off x="1235202" y="1732865"/>
            <a:ext cx="9874757" cy="1949550"/>
          </a:xfrm>
          <a:prstGeom prst="rect">
            <a:avLst/>
          </a:prstGeom>
        </p:spPr>
      </p:pic>
      <p:pic>
        <p:nvPicPr>
          <p:cNvPr id="6" name="Picture 5">
            <a:extLst>
              <a:ext uri="{FF2B5EF4-FFF2-40B4-BE49-F238E27FC236}">
                <a16:creationId xmlns:a16="http://schemas.microsoft.com/office/drawing/2014/main" id="{D474D49C-42EC-C615-1DE1-7F6AAF7E2F27}"/>
              </a:ext>
            </a:extLst>
          </p:cNvPr>
          <p:cNvPicPr>
            <a:picLocks noChangeAspect="1"/>
          </p:cNvPicPr>
          <p:nvPr/>
        </p:nvPicPr>
        <p:blipFill>
          <a:blip r:embed="rId3"/>
          <a:stretch>
            <a:fillRect/>
          </a:stretch>
        </p:blipFill>
        <p:spPr>
          <a:xfrm>
            <a:off x="1235202" y="4524969"/>
            <a:ext cx="3276768" cy="1587582"/>
          </a:xfrm>
          <a:prstGeom prst="rect">
            <a:avLst/>
          </a:prstGeom>
        </p:spPr>
      </p:pic>
      <p:sp>
        <p:nvSpPr>
          <p:cNvPr id="7" name="TextBox 6">
            <a:extLst>
              <a:ext uri="{FF2B5EF4-FFF2-40B4-BE49-F238E27FC236}">
                <a16:creationId xmlns:a16="http://schemas.microsoft.com/office/drawing/2014/main" id="{54E11250-4B9F-3C60-16A3-B94DB39B4158}"/>
              </a:ext>
            </a:extLst>
          </p:cNvPr>
          <p:cNvSpPr txBox="1"/>
          <p:nvPr/>
        </p:nvSpPr>
        <p:spPr>
          <a:xfrm>
            <a:off x="1158240" y="3911600"/>
            <a:ext cx="3353730" cy="646331"/>
          </a:xfrm>
          <a:prstGeom prst="rect">
            <a:avLst/>
          </a:prstGeom>
          <a:noFill/>
        </p:spPr>
        <p:txBody>
          <a:bodyPr wrap="square" rtlCol="0">
            <a:spAutoFit/>
          </a:bodyPr>
          <a:lstStyle/>
          <a:p>
            <a:pPr algn="ctr"/>
            <a:r>
              <a:rPr lang="en-US" sz="1800" b="1" dirty="0">
                <a:effectLst/>
                <a:latin typeface="Arial" panose="020B0604020202020204" pitchFamily="34" charset="0"/>
              </a:rPr>
              <a:t>Total death cases by continent</a:t>
            </a:r>
            <a:endParaRPr lang="en-GB" dirty="0"/>
          </a:p>
        </p:txBody>
      </p:sp>
      <p:sp>
        <p:nvSpPr>
          <p:cNvPr id="11" name="TextBox 10">
            <a:extLst>
              <a:ext uri="{FF2B5EF4-FFF2-40B4-BE49-F238E27FC236}">
                <a16:creationId xmlns:a16="http://schemas.microsoft.com/office/drawing/2014/main" id="{41E355D4-243F-602F-262F-5CCC6D2A4585}"/>
              </a:ext>
            </a:extLst>
          </p:cNvPr>
          <p:cNvSpPr txBox="1"/>
          <p:nvPr/>
        </p:nvSpPr>
        <p:spPr>
          <a:xfrm>
            <a:off x="5567680" y="4165600"/>
            <a:ext cx="5389118" cy="1938992"/>
          </a:xfrm>
          <a:prstGeom prst="rect">
            <a:avLst/>
          </a:prstGeom>
          <a:noFill/>
        </p:spPr>
        <p:txBody>
          <a:bodyPr wrap="square" rtlCol="0">
            <a:spAutoFit/>
          </a:bodyPr>
          <a:lstStyle/>
          <a:p>
            <a:r>
              <a:rPr lang="en-US" sz="1800" b="1" u="sng" dirty="0">
                <a:effectLst/>
                <a:latin typeface="Arial" panose="020B0604020202020204" pitchFamily="34" charset="0"/>
              </a:rPr>
              <a:t>Key Highlights</a:t>
            </a:r>
            <a:endParaRPr lang="en-US" dirty="0">
              <a:effectLst/>
            </a:endParaRPr>
          </a:p>
          <a:p>
            <a:r>
              <a:rPr lang="en-US" sz="1800" dirty="0">
                <a:effectLst/>
                <a:latin typeface="Arial" panose="020B0604020202020204" pitchFamily="34" charset="0"/>
              </a:rPr>
              <a:t>- </a:t>
            </a:r>
            <a:r>
              <a:rPr lang="en-US" sz="1400" dirty="0">
                <a:effectLst/>
                <a:latin typeface="Arial" panose="020B0604020202020204" pitchFamily="34" charset="0"/>
              </a:rPr>
              <a:t>North America has the highest total COVID cases, followed by Asia and South America. However, the total recovered cases are also high.</a:t>
            </a:r>
          </a:p>
          <a:p>
            <a:endParaRPr lang="en-US" sz="1400" dirty="0">
              <a:effectLst/>
            </a:endParaRPr>
          </a:p>
          <a:p>
            <a:r>
              <a:rPr lang="en-US" sz="1400" dirty="0">
                <a:effectLst/>
                <a:latin typeface="Arial" panose="020B0604020202020204" pitchFamily="34" charset="0"/>
              </a:rPr>
              <a:t>- Whereas total death cases wise, North America and Europe are at the top position, and surprisingly, Asia, being the second highest COVID cases, has the second-lowest total death cases. </a:t>
            </a:r>
            <a:endParaRPr lang="en-GB" sz="1400" dirty="0"/>
          </a:p>
        </p:txBody>
      </p:sp>
    </p:spTree>
    <p:extLst>
      <p:ext uri="{BB962C8B-B14F-4D97-AF65-F5344CB8AC3E}">
        <p14:creationId xmlns:p14="http://schemas.microsoft.com/office/powerpoint/2010/main" val="1711212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chor="t">
            <a:norm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Correlation between all the metrics</a:t>
            </a:r>
          </a:p>
        </p:txBody>
      </p:sp>
      <p:pic>
        <p:nvPicPr>
          <p:cNvPr id="8" name="Picture 7">
            <a:extLst>
              <a:ext uri="{FF2B5EF4-FFF2-40B4-BE49-F238E27FC236}">
                <a16:creationId xmlns:a16="http://schemas.microsoft.com/office/drawing/2014/main" id="{64E70616-D7FA-755B-EA35-F13EF42D86EB}"/>
              </a:ext>
            </a:extLst>
          </p:cNvPr>
          <p:cNvPicPr>
            <a:picLocks noChangeAspect="1"/>
          </p:cNvPicPr>
          <p:nvPr/>
        </p:nvPicPr>
        <p:blipFill>
          <a:blip r:embed="rId2"/>
          <a:stretch>
            <a:fillRect/>
          </a:stretch>
        </p:blipFill>
        <p:spPr>
          <a:xfrm>
            <a:off x="1269864" y="1807655"/>
            <a:ext cx="4450216" cy="4337890"/>
          </a:xfrm>
          <a:prstGeom prst="rect">
            <a:avLst/>
          </a:prstGeom>
        </p:spPr>
      </p:pic>
      <p:sp>
        <p:nvSpPr>
          <p:cNvPr id="9" name="TextBox 8">
            <a:extLst>
              <a:ext uri="{FF2B5EF4-FFF2-40B4-BE49-F238E27FC236}">
                <a16:creationId xmlns:a16="http://schemas.microsoft.com/office/drawing/2014/main" id="{F3DA276F-2B2A-8268-B1BF-D74275FDC5AA}"/>
              </a:ext>
            </a:extLst>
          </p:cNvPr>
          <p:cNvSpPr txBox="1"/>
          <p:nvPr/>
        </p:nvSpPr>
        <p:spPr>
          <a:xfrm>
            <a:off x="6095999" y="1991441"/>
            <a:ext cx="5288281" cy="3970318"/>
          </a:xfrm>
          <a:prstGeom prst="rect">
            <a:avLst/>
          </a:prstGeom>
          <a:noFill/>
        </p:spPr>
        <p:txBody>
          <a:bodyPr wrap="square" rtlCol="0">
            <a:spAutoFit/>
          </a:bodyPr>
          <a:lstStyle/>
          <a:p>
            <a:endParaRPr lang="en-US" u="sng" dirty="0">
              <a:latin typeface="Arial" panose="020B0604020202020204" pitchFamily="34" charset="0"/>
              <a:cs typeface="Arial" panose="020B0604020202020204" pitchFamily="34" charset="0"/>
            </a:endParaRPr>
          </a:p>
          <a:p>
            <a:pPr marL="342900" indent="-342900">
              <a:buAutoNum type="arabicParenR"/>
            </a:pPr>
            <a:r>
              <a:rPr lang="en-US" sz="1800" dirty="0">
                <a:effectLst/>
                <a:latin typeface="Arial" panose="020B0604020202020204" pitchFamily="34" charset="0"/>
              </a:rPr>
              <a:t>The total number of COVID cases is not strongly correlated with the population. This essentially disproves my hypothesis that highly populated areas are more contagious to the COVID virus. It means that a country with a high population does not necessarily need to have a high COVID count if they adhere to COVID norms, such as wearing masks, sanitizing regularly, and avoiding social gatherings</a:t>
            </a:r>
            <a:r>
              <a:rPr lang="en-US" sz="1800" dirty="0">
                <a:solidFill>
                  <a:srgbClr val="000000"/>
                </a:solidFill>
                <a:effectLst/>
                <a:latin typeface="Arial" panose="020B0604020202020204" pitchFamily="34" charset="0"/>
              </a:rPr>
              <a:t>.</a:t>
            </a:r>
          </a:p>
          <a:p>
            <a:pPr marL="342900" indent="-342900">
              <a:buAutoNum type="arabicParenR"/>
            </a:pPr>
            <a:r>
              <a:rPr lang="en-US" sz="1800" dirty="0">
                <a:effectLst/>
                <a:latin typeface="Arial" panose="020B0604020202020204" pitchFamily="34" charset="0"/>
              </a:rPr>
              <a:t>However, total cases are strongly correlated with critical cases, active cases, total deaths, total tests, and total recovered.</a:t>
            </a:r>
            <a:endParaRPr lang="en-GB" dirty="0"/>
          </a:p>
        </p:txBody>
      </p:sp>
      <p:sp>
        <p:nvSpPr>
          <p:cNvPr id="10" name="TextBox 9">
            <a:extLst>
              <a:ext uri="{FF2B5EF4-FFF2-40B4-BE49-F238E27FC236}">
                <a16:creationId xmlns:a16="http://schemas.microsoft.com/office/drawing/2014/main" id="{0CBBCEC7-41C7-1CD3-7B0E-C2A16F1A6722}"/>
              </a:ext>
            </a:extLst>
          </p:cNvPr>
          <p:cNvSpPr txBox="1"/>
          <p:nvPr/>
        </p:nvSpPr>
        <p:spPr>
          <a:xfrm>
            <a:off x="1158240" y="6370320"/>
            <a:ext cx="10505440" cy="400110"/>
          </a:xfrm>
          <a:prstGeom prst="rect">
            <a:avLst/>
          </a:prstGeom>
          <a:noFill/>
        </p:spPr>
        <p:txBody>
          <a:bodyPr wrap="square" rtlCol="0">
            <a:sp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https://public.tableau.com/app/profile/smriti.bhattarai3580/viz/Task6_7_v1/Story3?publish=yes</a:t>
            </a:r>
          </a:p>
        </p:txBody>
      </p:sp>
    </p:spTree>
    <p:extLst>
      <p:ext uri="{BB962C8B-B14F-4D97-AF65-F5344CB8AC3E}">
        <p14:creationId xmlns:p14="http://schemas.microsoft.com/office/powerpoint/2010/main" val="342165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942A-D92D-66D0-BF9E-849C61A3F5F7}"/>
              </a:ext>
            </a:extLst>
          </p:cNvPr>
          <p:cNvSpPr>
            <a:spLocks noGrp="1"/>
          </p:cNvSpPr>
          <p:nvPr>
            <p:ph type="title"/>
          </p:nvPr>
        </p:nvSpPr>
        <p:spPr/>
        <p:txBody>
          <a:bodyPr/>
          <a:lstStyle/>
          <a:p>
            <a:r>
              <a:rPr lang="en-GB" dirty="0"/>
              <a:t>TABLE OF CONTENT</a:t>
            </a:r>
          </a:p>
        </p:txBody>
      </p:sp>
      <p:graphicFrame>
        <p:nvGraphicFramePr>
          <p:cNvPr id="4" name="Content Placeholder 3">
            <a:extLst>
              <a:ext uri="{FF2B5EF4-FFF2-40B4-BE49-F238E27FC236}">
                <a16:creationId xmlns:a16="http://schemas.microsoft.com/office/drawing/2014/main" id="{4E0F15A4-4A29-E6C5-AD4B-015BB4B29908}"/>
              </a:ext>
            </a:extLst>
          </p:cNvPr>
          <p:cNvGraphicFramePr>
            <a:graphicFrameLocks noGrp="1"/>
          </p:cNvGraphicFramePr>
          <p:nvPr>
            <p:ph idx="1"/>
            <p:extLst>
              <p:ext uri="{D42A27DB-BD31-4B8C-83A1-F6EECF244321}">
                <p14:modId xmlns:p14="http://schemas.microsoft.com/office/powerpoint/2010/main" val="4039237776"/>
              </p:ext>
            </p:extLst>
          </p:nvPr>
        </p:nvGraphicFramePr>
        <p:xfrm>
          <a:off x="1143000" y="2149158"/>
          <a:ext cx="9906000" cy="4261803"/>
        </p:xfrm>
        <a:graphic>
          <a:graphicData uri="http://schemas.openxmlformats.org/drawingml/2006/table">
            <a:tbl>
              <a:tblPr firstRow="1" bandRow="1">
                <a:tableStyleId>{5C22544A-7EE6-4342-B048-85BDC9FD1C3A}</a:tableStyleId>
              </a:tblPr>
              <a:tblGrid>
                <a:gridCol w="1214120">
                  <a:extLst>
                    <a:ext uri="{9D8B030D-6E8A-4147-A177-3AD203B41FA5}">
                      <a16:colId xmlns:a16="http://schemas.microsoft.com/office/drawing/2014/main" val="3518626878"/>
                    </a:ext>
                  </a:extLst>
                </a:gridCol>
                <a:gridCol w="3738880">
                  <a:extLst>
                    <a:ext uri="{9D8B030D-6E8A-4147-A177-3AD203B41FA5}">
                      <a16:colId xmlns:a16="http://schemas.microsoft.com/office/drawing/2014/main" val="1367124143"/>
                    </a:ext>
                  </a:extLst>
                </a:gridCol>
                <a:gridCol w="2476500">
                  <a:extLst>
                    <a:ext uri="{9D8B030D-6E8A-4147-A177-3AD203B41FA5}">
                      <a16:colId xmlns:a16="http://schemas.microsoft.com/office/drawing/2014/main" val="1776834342"/>
                    </a:ext>
                  </a:extLst>
                </a:gridCol>
                <a:gridCol w="2476500">
                  <a:extLst>
                    <a:ext uri="{9D8B030D-6E8A-4147-A177-3AD203B41FA5}">
                      <a16:colId xmlns:a16="http://schemas.microsoft.com/office/drawing/2014/main" val="3954152100"/>
                    </a:ext>
                  </a:extLst>
                </a:gridCol>
              </a:tblGrid>
              <a:tr h="510897">
                <a:tc>
                  <a:txBody>
                    <a:bodyPr/>
                    <a:lstStyle/>
                    <a:p>
                      <a:pPr algn="ctr"/>
                      <a:r>
                        <a:rPr lang="en-GB" sz="2400" i="0" dirty="0">
                          <a:latin typeface="Calibri" panose="020F0502020204030204" pitchFamily="34" charset="0"/>
                          <a:ea typeface="Calibri" panose="020F0502020204030204" pitchFamily="34" charset="0"/>
                          <a:cs typeface="Calibri" panose="020F0502020204030204" pitchFamily="34" charset="0"/>
                        </a:rPr>
                        <a:t>S.NO</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B0C45"/>
                    </a:solidFill>
                  </a:tcPr>
                </a:tc>
                <a:tc>
                  <a:txBody>
                    <a:bodyPr/>
                    <a:lstStyle/>
                    <a:p>
                      <a:r>
                        <a:rPr lang="en-GB" sz="2400" i="0" dirty="0">
                          <a:latin typeface="Calibri" panose="020F0502020204030204" pitchFamily="34" charset="0"/>
                          <a:ea typeface="Calibri" panose="020F0502020204030204" pitchFamily="34" charset="0"/>
                          <a:cs typeface="Calibri" panose="020F0502020204030204" pitchFamily="34" charset="0"/>
                        </a:rPr>
                        <a:t>Projects</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B0C45"/>
                    </a:solidFill>
                  </a:tcPr>
                </a:tc>
                <a:tc>
                  <a:txBody>
                    <a:bodyPr/>
                    <a:lstStyle/>
                    <a:p>
                      <a:pPr algn="ctr"/>
                      <a:r>
                        <a:rPr lang="en-GB" sz="2400" i="0" dirty="0">
                          <a:latin typeface="Calibri" panose="020F0502020204030204" pitchFamily="34" charset="0"/>
                          <a:ea typeface="Calibri" panose="020F0502020204030204" pitchFamily="34" charset="0"/>
                          <a:cs typeface="Calibri" panose="020F0502020204030204" pitchFamily="34" charset="0"/>
                        </a:rPr>
                        <a:t>Slide No.</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B0C45"/>
                    </a:solidFill>
                  </a:tcPr>
                </a:tc>
                <a:tc>
                  <a:txBody>
                    <a:bodyPr/>
                    <a:lstStyle/>
                    <a:p>
                      <a:pPr algn="ctr"/>
                      <a:r>
                        <a:rPr lang="en-GB" sz="2400" i="0" dirty="0">
                          <a:latin typeface="Calibri" panose="020F0502020204030204" pitchFamily="34" charset="0"/>
                          <a:ea typeface="Calibri" panose="020F0502020204030204" pitchFamily="34" charset="0"/>
                          <a:cs typeface="Calibri" panose="020F0502020204030204" pitchFamily="34" charset="0"/>
                        </a:rPr>
                        <a:t>Tools Used</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B0C45"/>
                    </a:solidFill>
                  </a:tcPr>
                </a:tc>
                <a:extLst>
                  <a:ext uri="{0D108BD9-81ED-4DB2-BD59-A6C34878D82A}">
                    <a16:rowId xmlns:a16="http://schemas.microsoft.com/office/drawing/2014/main" val="3636900223"/>
                  </a:ext>
                </a:extLst>
              </a:tr>
              <a:tr h="677006">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1</a:t>
                      </a:r>
                    </a:p>
                  </a:txBody>
                  <a:tcPr anchor="ctr">
                    <a:lnL w="12700" cmpd="sng">
                      <a:noFill/>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Video Game Sales</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21-25</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en-GB" sz="2000"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lumMod val="85000"/>
                        </a:schemeClr>
                      </a:solidFill>
                      <a:prstDash val="solid"/>
                      <a:round/>
                      <a:headEnd type="none" w="med" len="med"/>
                      <a:tailEnd type="none" w="med" len="med"/>
                    </a:lnL>
                    <a:lnR w="12700" cmpd="sng">
                      <a:noFill/>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468596935"/>
                  </a:ext>
                </a:extLst>
              </a:tr>
              <a:tr h="645631">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2</a:t>
                      </a:r>
                    </a:p>
                  </a:txBody>
                  <a:tcPr anchor="ctr">
                    <a:lnL w="12700" cmpd="sng">
                      <a:noFill/>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Preparing for Influenza Season</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15-20</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sz="2000"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lumMod val="85000"/>
                        </a:schemeClr>
                      </a:solidFill>
                      <a:prstDash val="solid"/>
                      <a:round/>
                      <a:headEnd type="none" w="med" len="med"/>
                      <a:tailEnd type="none" w="med" len="med"/>
                    </a:lnL>
                    <a:lnR w="12700" cmpd="sng">
                      <a:noFill/>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04004173"/>
                  </a:ext>
                </a:extLst>
              </a:tr>
              <a:tr h="664625">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3</a:t>
                      </a:r>
                    </a:p>
                  </a:txBody>
                  <a:tcPr anchor="ctr">
                    <a:lnL w="12700" cmpd="sng">
                      <a:noFill/>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r>
                        <a:rPr lang="en-GB" sz="2000" dirty="0" err="1">
                          <a:latin typeface="Calibri" panose="020F0502020204030204" pitchFamily="34" charset="0"/>
                          <a:ea typeface="Calibri" panose="020F0502020204030204" pitchFamily="34" charset="0"/>
                          <a:cs typeface="Calibri" panose="020F0502020204030204" pitchFamily="34" charset="0"/>
                        </a:rPr>
                        <a:t>Rockbuster</a:t>
                      </a:r>
                      <a:r>
                        <a:rPr lang="en-GB" sz="2000" dirty="0">
                          <a:latin typeface="Calibri" panose="020F0502020204030204" pitchFamily="34" charset="0"/>
                          <a:ea typeface="Calibri" panose="020F0502020204030204" pitchFamily="34" charset="0"/>
                          <a:cs typeface="Calibri" panose="020F0502020204030204" pitchFamily="34" charset="0"/>
                        </a:rPr>
                        <a:t> Stealth</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10-14</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en-GB" sz="2000"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lumMod val="85000"/>
                        </a:schemeClr>
                      </a:solidFill>
                      <a:prstDash val="solid"/>
                      <a:round/>
                      <a:headEnd type="none" w="med" len="med"/>
                      <a:tailEnd type="none" w="med" len="med"/>
                    </a:lnL>
                    <a:lnR w="12700" cmpd="sng">
                      <a:noFill/>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093002827"/>
                  </a:ext>
                </a:extLst>
              </a:tr>
              <a:tr h="881822">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4</a:t>
                      </a:r>
                    </a:p>
                  </a:txBody>
                  <a:tcPr anchor="ctr">
                    <a:lnL w="12700" cmpd="sng">
                      <a:noFill/>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Instacart Basket Analysis</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4-9</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GB" sz="2000"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lumMod val="85000"/>
                        </a:schemeClr>
                      </a:solidFill>
                      <a:prstDash val="solid"/>
                      <a:round/>
                      <a:headEnd type="none" w="med" len="med"/>
                      <a:tailEnd type="none" w="med" len="med"/>
                    </a:lnL>
                    <a:lnR w="12700" cmpd="sng">
                      <a:noFill/>
                    </a:lnR>
                    <a:lnT w="12700" cap="flat" cmpd="sng" algn="ctr">
                      <a:solidFill>
                        <a:schemeClr val="tx1">
                          <a:lumMod val="85000"/>
                        </a:schemeClr>
                      </a:solidFill>
                      <a:prstDash val="solid"/>
                      <a:round/>
                      <a:headEnd type="none" w="med" len="med"/>
                      <a:tailEnd type="none" w="med" len="med"/>
                    </a:lnT>
                    <a:lnB w="12700"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287515498"/>
                  </a:ext>
                </a:extLst>
              </a:tr>
              <a:tr h="881822">
                <a:tc>
                  <a:txBody>
                    <a:bodyPr/>
                    <a:lstStyle/>
                    <a:p>
                      <a:pPr algn="ctr"/>
                      <a:r>
                        <a:rPr lang="en-GB" sz="2000" dirty="0">
                          <a:latin typeface="Calibri" panose="020F0502020204030204" pitchFamily="34" charset="0"/>
                          <a:ea typeface="Calibri" panose="020F0502020204030204" pitchFamily="34" charset="0"/>
                          <a:cs typeface="Calibri" panose="020F0502020204030204" pitchFamily="34" charset="0"/>
                        </a:rPr>
                        <a:t>5</a:t>
                      </a:r>
                    </a:p>
                  </a:txBody>
                  <a:tcPr anchor="ctr">
                    <a:lnL w="12700" cmpd="sng">
                      <a:noFill/>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Covid-19 Analysis</a:t>
                      </a: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r>
                        <a:rPr lang="en-GB" sz="2000">
                          <a:latin typeface="Calibri" panose="020F0502020204030204" pitchFamily="34" charset="0"/>
                          <a:ea typeface="Calibri" panose="020F0502020204030204" pitchFamily="34" charset="0"/>
                          <a:cs typeface="Calibri" panose="020F0502020204030204" pitchFamily="34" charset="0"/>
                        </a:rPr>
                        <a:t>26-31</a:t>
                      </a:r>
                      <a:endParaRPr lang="en-GB" sz="2000"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lumMod val="85000"/>
                        </a:schemeClr>
                      </a:solidFill>
                      <a:prstDash val="solid"/>
                      <a:round/>
                      <a:headEnd type="none" w="med" len="med"/>
                      <a:tailEnd type="none" w="med" len="med"/>
                    </a:lnL>
                    <a:lnR w="12700" cap="flat" cmpd="sng" algn="ctr">
                      <a:solidFill>
                        <a:schemeClr val="tx1">
                          <a:lumMod val="85000"/>
                        </a:schemeClr>
                      </a:solidFill>
                      <a:prstDash val="solid"/>
                      <a:round/>
                      <a:headEnd type="none" w="med" len="med"/>
                      <a:tailEnd type="none" w="med" len="med"/>
                    </a:lnR>
                    <a:lnT w="12700" cap="flat" cmpd="sng" algn="ctr">
                      <a:solidFill>
                        <a:schemeClr val="tx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endParaRPr lang="en-GB" sz="2000"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lumMod val="85000"/>
                        </a:schemeClr>
                      </a:solidFill>
                      <a:prstDash val="solid"/>
                      <a:round/>
                      <a:headEnd type="none" w="med" len="med"/>
                      <a:tailEnd type="none" w="med" len="med"/>
                    </a:lnL>
                    <a:lnR w="12700" cmpd="sng">
                      <a:noFill/>
                    </a:lnR>
                    <a:lnT w="12700" cap="flat" cmpd="sng" algn="ctr">
                      <a:solidFill>
                        <a:schemeClr val="tx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162725287"/>
                  </a:ext>
                </a:extLst>
              </a:tr>
            </a:tbl>
          </a:graphicData>
        </a:graphic>
      </p:graphicFrame>
      <p:pic>
        <p:nvPicPr>
          <p:cNvPr id="6" name="Picture 5">
            <a:extLst>
              <a:ext uri="{FF2B5EF4-FFF2-40B4-BE49-F238E27FC236}">
                <a16:creationId xmlns:a16="http://schemas.microsoft.com/office/drawing/2014/main" id="{B9D99D5A-46BD-5D69-F37E-8B402D0C2D0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526859" y="2658732"/>
            <a:ext cx="615982" cy="577880"/>
          </a:xfrm>
          <a:prstGeom prst="rect">
            <a:avLst/>
          </a:prstGeom>
        </p:spPr>
      </p:pic>
      <p:pic>
        <p:nvPicPr>
          <p:cNvPr id="8" name="Picture 7">
            <a:extLst>
              <a:ext uri="{FF2B5EF4-FFF2-40B4-BE49-F238E27FC236}">
                <a16:creationId xmlns:a16="http://schemas.microsoft.com/office/drawing/2014/main" id="{8E5F6056-BF6B-602B-98E7-01DBD6C898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103300" y="3401147"/>
            <a:ext cx="501676" cy="520727"/>
          </a:xfrm>
          <a:prstGeom prst="rect">
            <a:avLst/>
          </a:prstGeom>
        </p:spPr>
      </p:pic>
      <p:pic>
        <p:nvPicPr>
          <p:cNvPr id="9" name="Picture 8">
            <a:extLst>
              <a:ext uri="{FF2B5EF4-FFF2-40B4-BE49-F238E27FC236}">
                <a16:creationId xmlns:a16="http://schemas.microsoft.com/office/drawing/2014/main" id="{661261FC-6157-208C-61FE-43EEE63A782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015806" y="3343994"/>
            <a:ext cx="615982" cy="577880"/>
          </a:xfrm>
          <a:prstGeom prst="rect">
            <a:avLst/>
          </a:prstGeom>
        </p:spPr>
      </p:pic>
      <p:pic>
        <p:nvPicPr>
          <p:cNvPr id="11" name="Picture 10">
            <a:extLst>
              <a:ext uri="{FF2B5EF4-FFF2-40B4-BE49-F238E27FC236}">
                <a16:creationId xmlns:a16="http://schemas.microsoft.com/office/drawing/2014/main" id="{E0217BBA-B0EB-BCA4-9C0F-652F0970DA5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787633" y="3946191"/>
            <a:ext cx="552478" cy="711237"/>
          </a:xfrm>
          <a:prstGeom prst="rect">
            <a:avLst/>
          </a:prstGeom>
        </p:spPr>
      </p:pic>
      <p:pic>
        <p:nvPicPr>
          <p:cNvPr id="12" name="Picture 11">
            <a:extLst>
              <a:ext uri="{FF2B5EF4-FFF2-40B4-BE49-F238E27FC236}">
                <a16:creationId xmlns:a16="http://schemas.microsoft.com/office/drawing/2014/main" id="{5483C122-5686-4802-8D15-1D54820BB7A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207340" y="3946191"/>
            <a:ext cx="615982" cy="577880"/>
          </a:xfrm>
          <a:prstGeom prst="rect">
            <a:avLst/>
          </a:prstGeom>
        </p:spPr>
      </p:pic>
      <p:pic>
        <p:nvPicPr>
          <p:cNvPr id="13" name="Picture 12">
            <a:extLst>
              <a:ext uri="{FF2B5EF4-FFF2-40B4-BE49-F238E27FC236}">
                <a16:creationId xmlns:a16="http://schemas.microsoft.com/office/drawing/2014/main" id="{091607DE-78B6-C2DB-120E-7E462A2A7A7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526859" y="4037655"/>
            <a:ext cx="501676" cy="520727"/>
          </a:xfrm>
          <a:prstGeom prst="rect">
            <a:avLst/>
          </a:prstGeom>
        </p:spPr>
      </p:pic>
      <p:pic>
        <p:nvPicPr>
          <p:cNvPr id="15" name="Picture 14">
            <a:extLst>
              <a:ext uri="{FF2B5EF4-FFF2-40B4-BE49-F238E27FC236}">
                <a16:creationId xmlns:a16="http://schemas.microsoft.com/office/drawing/2014/main" id="{38E578FD-DD57-CF01-115B-5C0DB7D9063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231569" y="4762494"/>
            <a:ext cx="590580" cy="615982"/>
          </a:xfrm>
          <a:prstGeom prst="rect">
            <a:avLst/>
          </a:prstGeom>
        </p:spPr>
      </p:pic>
      <p:pic>
        <p:nvPicPr>
          <p:cNvPr id="16" name="Picture 15">
            <a:extLst>
              <a:ext uri="{FF2B5EF4-FFF2-40B4-BE49-F238E27FC236}">
                <a16:creationId xmlns:a16="http://schemas.microsoft.com/office/drawing/2014/main" id="{8DCA363D-8FCA-078D-4735-4C5C58EA49D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028535" y="4781545"/>
            <a:ext cx="615982" cy="577880"/>
          </a:xfrm>
          <a:prstGeom prst="rect">
            <a:avLst/>
          </a:prstGeom>
        </p:spPr>
      </p:pic>
      <p:pic>
        <p:nvPicPr>
          <p:cNvPr id="3" name="Picture 2">
            <a:extLst>
              <a:ext uri="{FF2B5EF4-FFF2-40B4-BE49-F238E27FC236}">
                <a16:creationId xmlns:a16="http://schemas.microsoft.com/office/drawing/2014/main" id="{3046DA98-220D-8155-9E01-D35B6138FB6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76021" y="5642029"/>
            <a:ext cx="501676" cy="520727"/>
          </a:xfrm>
          <a:prstGeom prst="rect">
            <a:avLst/>
          </a:prstGeom>
        </p:spPr>
      </p:pic>
      <p:pic>
        <p:nvPicPr>
          <p:cNvPr id="5" name="Picture 4">
            <a:extLst>
              <a:ext uri="{FF2B5EF4-FFF2-40B4-BE49-F238E27FC236}">
                <a16:creationId xmlns:a16="http://schemas.microsoft.com/office/drawing/2014/main" id="{6D822948-64F6-B1F3-DF96-C92D3FBB079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912050" y="5547064"/>
            <a:ext cx="590580" cy="615982"/>
          </a:xfrm>
          <a:prstGeom prst="rect">
            <a:avLst/>
          </a:prstGeom>
        </p:spPr>
      </p:pic>
    </p:spTree>
    <p:extLst>
      <p:ext uri="{BB962C8B-B14F-4D97-AF65-F5344CB8AC3E}">
        <p14:creationId xmlns:p14="http://schemas.microsoft.com/office/powerpoint/2010/main" val="2825063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chor="t">
            <a:norm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Geospatial analysis</a:t>
            </a:r>
          </a:p>
        </p:txBody>
      </p:sp>
      <p:sp>
        <p:nvSpPr>
          <p:cNvPr id="9" name="TextBox 8">
            <a:extLst>
              <a:ext uri="{FF2B5EF4-FFF2-40B4-BE49-F238E27FC236}">
                <a16:creationId xmlns:a16="http://schemas.microsoft.com/office/drawing/2014/main" id="{F3DA276F-2B2A-8268-B1BF-D74275FDC5AA}"/>
              </a:ext>
            </a:extLst>
          </p:cNvPr>
          <p:cNvSpPr txBox="1"/>
          <p:nvPr/>
        </p:nvSpPr>
        <p:spPr>
          <a:xfrm>
            <a:off x="8277105" y="4607502"/>
            <a:ext cx="2771895" cy="1631216"/>
          </a:xfrm>
          <a:prstGeom prst="rect">
            <a:avLst/>
          </a:prstGeom>
          <a:noFill/>
        </p:spPr>
        <p:txBody>
          <a:bodyPr wrap="square" rtlCol="0">
            <a:spAutoFit/>
          </a:bodyPr>
          <a:lstStyle/>
          <a:p>
            <a:r>
              <a:rPr lang="en-US" sz="1000" b="1" u="sng" dirty="0">
                <a:effectLst/>
                <a:latin typeface="Arial" panose="020B0604020202020204" pitchFamily="34" charset="0"/>
              </a:rPr>
              <a:t>Key Highlights:</a:t>
            </a:r>
            <a:endParaRPr lang="en-US" sz="1000" dirty="0">
              <a:effectLst/>
            </a:endParaRPr>
          </a:p>
          <a:p>
            <a:r>
              <a:rPr lang="en-US" sz="1000" dirty="0">
                <a:effectLst/>
                <a:latin typeface="Arial" panose="020B0604020202020204" pitchFamily="34" charset="0"/>
              </a:rPr>
              <a:t>- India seems to be doing well across all the countries, despite being the highest-populated country, followed by Indonesia.</a:t>
            </a:r>
            <a:endParaRPr lang="en-US" sz="1000" dirty="0">
              <a:effectLst/>
            </a:endParaRPr>
          </a:p>
          <a:p>
            <a:r>
              <a:rPr lang="en-US" sz="1000" dirty="0">
                <a:effectLst/>
                <a:latin typeface="Arial" panose="020B0604020202020204" pitchFamily="34" charset="0"/>
              </a:rPr>
              <a:t>- Europe's nations, such as the UK, Italy, France, and Spain, come under the top 10 countries by total deaths, despite their low populations and total COVID cases.</a:t>
            </a:r>
            <a:endParaRPr lang="en-US" sz="1000" dirty="0">
              <a:effectLst/>
            </a:endParaRPr>
          </a:p>
          <a:p>
            <a:r>
              <a:rPr lang="en-US" sz="1000" dirty="0">
                <a:effectLst/>
                <a:latin typeface="Arial" panose="020B0604020202020204" pitchFamily="34" charset="0"/>
              </a:rPr>
              <a:t>- The USA seems to be topping the charts in each category.</a:t>
            </a:r>
            <a:endParaRPr lang="en-GB" sz="1000" dirty="0"/>
          </a:p>
        </p:txBody>
      </p:sp>
      <p:sp>
        <p:nvSpPr>
          <p:cNvPr id="10" name="TextBox 9">
            <a:extLst>
              <a:ext uri="{FF2B5EF4-FFF2-40B4-BE49-F238E27FC236}">
                <a16:creationId xmlns:a16="http://schemas.microsoft.com/office/drawing/2014/main" id="{0CBBCEC7-41C7-1CD3-7B0E-C2A16F1A6722}"/>
              </a:ext>
            </a:extLst>
          </p:cNvPr>
          <p:cNvSpPr txBox="1"/>
          <p:nvPr/>
        </p:nvSpPr>
        <p:spPr>
          <a:xfrm>
            <a:off x="1158240" y="6370320"/>
            <a:ext cx="10505440" cy="400110"/>
          </a:xfrm>
          <a:prstGeom prst="rect">
            <a:avLst/>
          </a:prstGeom>
          <a:noFill/>
        </p:spPr>
        <p:txBody>
          <a:bodyPr wrap="square" rtlCol="0">
            <a:sp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https://public.tableau.com/app/profile/smriti.bhattarai3580/viz/Task6_7_v1/Story3?publish=yes</a:t>
            </a:r>
          </a:p>
        </p:txBody>
      </p:sp>
      <p:pic>
        <p:nvPicPr>
          <p:cNvPr id="4" name="Picture 3">
            <a:extLst>
              <a:ext uri="{FF2B5EF4-FFF2-40B4-BE49-F238E27FC236}">
                <a16:creationId xmlns:a16="http://schemas.microsoft.com/office/drawing/2014/main" id="{B4A43753-6D9B-95C0-952E-AF7BC93C6B80}"/>
              </a:ext>
            </a:extLst>
          </p:cNvPr>
          <p:cNvPicPr>
            <a:picLocks noChangeAspect="1"/>
          </p:cNvPicPr>
          <p:nvPr/>
        </p:nvPicPr>
        <p:blipFill>
          <a:blip r:embed="rId2"/>
          <a:stretch>
            <a:fillRect/>
          </a:stretch>
        </p:blipFill>
        <p:spPr>
          <a:xfrm>
            <a:off x="1158240" y="1841687"/>
            <a:ext cx="4550183" cy="4143378"/>
          </a:xfrm>
          <a:prstGeom prst="rect">
            <a:avLst/>
          </a:prstGeom>
        </p:spPr>
      </p:pic>
      <p:pic>
        <p:nvPicPr>
          <p:cNvPr id="6" name="Picture 5">
            <a:extLst>
              <a:ext uri="{FF2B5EF4-FFF2-40B4-BE49-F238E27FC236}">
                <a16:creationId xmlns:a16="http://schemas.microsoft.com/office/drawing/2014/main" id="{0DF72632-4605-10E8-E41C-CF43E0A03DFB}"/>
              </a:ext>
            </a:extLst>
          </p:cNvPr>
          <p:cNvPicPr>
            <a:picLocks noChangeAspect="1"/>
          </p:cNvPicPr>
          <p:nvPr/>
        </p:nvPicPr>
        <p:blipFill>
          <a:blip r:embed="rId3"/>
          <a:stretch>
            <a:fillRect/>
          </a:stretch>
        </p:blipFill>
        <p:spPr>
          <a:xfrm>
            <a:off x="6194198" y="1841687"/>
            <a:ext cx="4369025" cy="2724290"/>
          </a:xfrm>
          <a:prstGeom prst="rect">
            <a:avLst/>
          </a:prstGeom>
        </p:spPr>
      </p:pic>
      <p:pic>
        <p:nvPicPr>
          <p:cNvPr id="11" name="Picture 10">
            <a:extLst>
              <a:ext uri="{FF2B5EF4-FFF2-40B4-BE49-F238E27FC236}">
                <a16:creationId xmlns:a16="http://schemas.microsoft.com/office/drawing/2014/main" id="{E958610A-19A6-4CA1-05A8-9CE78DB81138}"/>
              </a:ext>
            </a:extLst>
          </p:cNvPr>
          <p:cNvPicPr>
            <a:picLocks noChangeAspect="1"/>
          </p:cNvPicPr>
          <p:nvPr/>
        </p:nvPicPr>
        <p:blipFill>
          <a:blip r:embed="rId4"/>
          <a:stretch>
            <a:fillRect/>
          </a:stretch>
        </p:blipFill>
        <p:spPr>
          <a:xfrm>
            <a:off x="6194198" y="4632979"/>
            <a:ext cx="2082907" cy="1225613"/>
          </a:xfrm>
          <a:prstGeom prst="rect">
            <a:avLst/>
          </a:prstGeom>
        </p:spPr>
      </p:pic>
    </p:spTree>
    <p:extLst>
      <p:ext uri="{BB962C8B-B14F-4D97-AF65-F5344CB8AC3E}">
        <p14:creationId xmlns:p14="http://schemas.microsoft.com/office/powerpoint/2010/main" val="2644756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chor="t">
            <a:norm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9" name="TextBox 8">
            <a:extLst>
              <a:ext uri="{FF2B5EF4-FFF2-40B4-BE49-F238E27FC236}">
                <a16:creationId xmlns:a16="http://schemas.microsoft.com/office/drawing/2014/main" id="{F3DA276F-2B2A-8268-B1BF-D74275FDC5AA}"/>
              </a:ext>
            </a:extLst>
          </p:cNvPr>
          <p:cNvSpPr txBox="1"/>
          <p:nvPr/>
        </p:nvSpPr>
        <p:spPr>
          <a:xfrm>
            <a:off x="1158240" y="1884522"/>
            <a:ext cx="10304889" cy="3693319"/>
          </a:xfrm>
          <a:prstGeom prst="rect">
            <a:avLst/>
          </a:prstGeom>
          <a:noFill/>
        </p:spPr>
        <p:txBody>
          <a:bodyPr wrap="square" rtlCol="0">
            <a:spAutoFit/>
          </a:bodyPr>
          <a:lstStyle/>
          <a:p>
            <a:r>
              <a:rPr lang="en-US" sz="1800" i="1" dirty="0">
                <a:solidFill>
                  <a:srgbClr val="59A14F"/>
                </a:solidFill>
                <a:effectLst/>
                <a:latin typeface="Arial" panose="020B0604020202020204" pitchFamily="34" charset="0"/>
              </a:rPr>
              <a:t>1) Globally, there are 19,169,166 total COVID cases, 713,007 total death cases and 11,250,837 total recovered cases.</a:t>
            </a:r>
            <a:endParaRPr lang="en-US" sz="1000" dirty="0">
              <a:effectLst/>
            </a:endParaRPr>
          </a:p>
          <a:p>
            <a:r>
              <a:rPr lang="en-US" sz="1800" i="1" dirty="0">
                <a:solidFill>
                  <a:srgbClr val="59A14F"/>
                </a:solidFill>
                <a:effectLst/>
                <a:latin typeface="Arial" panose="020B0604020202020204" pitchFamily="34" charset="0"/>
              </a:rPr>
              <a:t>2) The Asian continent has done well in comparison to other continents, and within that, India and Indonesia have outperformed in each category.</a:t>
            </a:r>
          </a:p>
          <a:p>
            <a:r>
              <a:rPr lang="en-US" sz="1800" i="1" dirty="0">
                <a:solidFill>
                  <a:srgbClr val="59A14F"/>
                </a:solidFill>
                <a:effectLst/>
                <a:latin typeface="Arial" panose="020B0604020202020204" pitchFamily="34" charset="0"/>
              </a:rPr>
              <a:t>3) European countries such as the UK, Italy, France and Spain along with the USA, would need server restriction if they wanted to mitigate the COVID-19 pandemic impact. Also, these nations would need extra medical assistance as well. </a:t>
            </a:r>
          </a:p>
          <a:p>
            <a:r>
              <a:rPr lang="en-US" sz="1800" i="1" dirty="0">
                <a:solidFill>
                  <a:srgbClr val="59A14F"/>
                </a:solidFill>
                <a:effectLst/>
                <a:latin typeface="Arial" panose="020B0604020202020204" pitchFamily="34" charset="0"/>
              </a:rPr>
              <a:t>4) Data exploration has proved my initial hypothesis wrong: high populated countries have a strong correlation with total COVID cases.</a:t>
            </a:r>
          </a:p>
          <a:p>
            <a:r>
              <a:rPr lang="en-US" sz="1800" i="1" dirty="0">
                <a:solidFill>
                  <a:srgbClr val="59A14F"/>
                </a:solidFill>
                <a:effectLst/>
                <a:latin typeface="Arial" panose="020B0604020202020204" pitchFamily="34" charset="0"/>
              </a:rPr>
              <a:t>5) Countries such as Macao, New Caledonia, Dominica, Greenland, Falkland Islands, Vatican City, and Cayman Islands have a 100% recovery rate.</a:t>
            </a:r>
          </a:p>
          <a:p>
            <a:r>
              <a:rPr lang="en-US" sz="1800" i="1" dirty="0">
                <a:solidFill>
                  <a:srgbClr val="59A14F"/>
                </a:solidFill>
                <a:effectLst/>
                <a:latin typeface="Arial" panose="020B0604020202020204" pitchFamily="34" charset="0"/>
              </a:rPr>
              <a:t>6) It would be interesting to analysis the COVID-19 data over time and its impact on key growth metrics.</a:t>
            </a:r>
            <a:endParaRPr lang="en-GB" sz="1000" dirty="0"/>
          </a:p>
        </p:txBody>
      </p:sp>
      <p:sp>
        <p:nvSpPr>
          <p:cNvPr id="10" name="TextBox 9">
            <a:extLst>
              <a:ext uri="{FF2B5EF4-FFF2-40B4-BE49-F238E27FC236}">
                <a16:creationId xmlns:a16="http://schemas.microsoft.com/office/drawing/2014/main" id="{0CBBCEC7-41C7-1CD3-7B0E-C2A16F1A6722}"/>
              </a:ext>
            </a:extLst>
          </p:cNvPr>
          <p:cNvSpPr txBox="1"/>
          <p:nvPr/>
        </p:nvSpPr>
        <p:spPr>
          <a:xfrm>
            <a:off x="1158240" y="6370320"/>
            <a:ext cx="10505440" cy="400110"/>
          </a:xfrm>
          <a:prstGeom prst="rect">
            <a:avLst/>
          </a:prstGeom>
          <a:noFill/>
        </p:spPr>
        <p:txBody>
          <a:bodyPr wrap="square" rtlCol="0">
            <a:sp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https://public.tableau.com/app/profile/smriti.bhattarai3580/viz/Task6_7_v1/Story3?publish=yes</a:t>
            </a:r>
          </a:p>
        </p:txBody>
      </p:sp>
    </p:spTree>
    <p:extLst>
      <p:ext uri="{BB962C8B-B14F-4D97-AF65-F5344CB8AC3E}">
        <p14:creationId xmlns:p14="http://schemas.microsoft.com/office/powerpoint/2010/main" val="4078902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SMRITI BHATTARAI</a:t>
            </a:r>
          </a:p>
        </p:txBody>
      </p:sp>
      <p:sp>
        <p:nvSpPr>
          <p:cNvPr id="3" name="Title 1">
            <a:extLst>
              <a:ext uri="{FF2B5EF4-FFF2-40B4-BE49-F238E27FC236}">
                <a16:creationId xmlns:a16="http://schemas.microsoft.com/office/drawing/2014/main" id="{DB6D26CD-FDBA-B0B7-91E6-60F4AB3786ED}"/>
              </a:ext>
            </a:extLst>
          </p:cNvPr>
          <p:cNvSpPr txBox="1">
            <a:spLocks/>
          </p:cNvSpPr>
          <p:nvPr/>
        </p:nvSpPr>
        <p:spPr>
          <a:xfrm>
            <a:off x="1143000" y="1888935"/>
            <a:ext cx="9905999" cy="136089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dirty="0">
                <a:latin typeface="Calibri" panose="020F0502020204030204" pitchFamily="34" charset="0"/>
                <a:ea typeface="Calibri" panose="020F0502020204030204" pitchFamily="34" charset="0"/>
                <a:cs typeface="Calibri" panose="020F0502020204030204" pitchFamily="34" charset="0"/>
              </a:rPr>
              <a:t>Contact &amp; Links</a:t>
            </a:r>
          </a:p>
        </p:txBody>
      </p:sp>
      <p:pic>
        <p:nvPicPr>
          <p:cNvPr id="7" name="Picture 6">
            <a:extLst>
              <a:ext uri="{FF2B5EF4-FFF2-40B4-BE49-F238E27FC236}">
                <a16:creationId xmlns:a16="http://schemas.microsoft.com/office/drawing/2014/main" id="{701A8058-858A-3983-5AB7-998B383B9C91}"/>
              </a:ext>
            </a:extLst>
          </p:cNvPr>
          <p:cNvPicPr>
            <a:picLocks noChangeAspect="1"/>
          </p:cNvPicPr>
          <p:nvPr/>
        </p:nvPicPr>
        <p:blipFill>
          <a:blip r:embed="rId2">
            <a:clrChange>
              <a:clrFrom>
                <a:srgbClr val="FFFFFF"/>
              </a:clrFrom>
              <a:clrTo>
                <a:srgbClr val="FFFFFF">
                  <a:alpha val="0"/>
                </a:srgbClr>
              </a:clrTo>
            </a:clrChange>
            <a:lum bright="70000" contrast="-70000"/>
          </a:blip>
          <a:stretch>
            <a:fillRect/>
          </a:stretch>
        </p:blipFill>
        <p:spPr>
          <a:xfrm>
            <a:off x="1243316" y="2900565"/>
            <a:ext cx="520727" cy="349268"/>
          </a:xfrm>
          <a:prstGeom prst="rect">
            <a:avLst/>
          </a:prstGeom>
        </p:spPr>
      </p:pic>
      <p:pic>
        <p:nvPicPr>
          <p:cNvPr id="9" name="Picture 8">
            <a:extLst>
              <a:ext uri="{FF2B5EF4-FFF2-40B4-BE49-F238E27FC236}">
                <a16:creationId xmlns:a16="http://schemas.microsoft.com/office/drawing/2014/main" id="{8DDFC949-A757-409B-E859-7B2BC03CC592}"/>
              </a:ext>
            </a:extLst>
          </p:cNvPr>
          <p:cNvPicPr>
            <a:picLocks noChangeAspect="1"/>
          </p:cNvPicPr>
          <p:nvPr/>
        </p:nvPicPr>
        <p:blipFill>
          <a:blip r:embed="rId3">
            <a:clrChange>
              <a:clrFrom>
                <a:srgbClr val="FFFFFF"/>
              </a:clrFrom>
              <a:clrTo>
                <a:srgbClr val="FFFFFF">
                  <a:alpha val="0"/>
                </a:srgbClr>
              </a:clrTo>
            </a:clrChange>
            <a:lum bright="70000" contrast="-70000"/>
          </a:blip>
          <a:stretch>
            <a:fillRect/>
          </a:stretch>
        </p:blipFill>
        <p:spPr>
          <a:xfrm>
            <a:off x="1256016" y="3488551"/>
            <a:ext cx="495325" cy="463574"/>
          </a:xfrm>
          <a:prstGeom prst="rect">
            <a:avLst/>
          </a:prstGeom>
        </p:spPr>
      </p:pic>
      <p:pic>
        <p:nvPicPr>
          <p:cNvPr id="11" name="Picture 10">
            <a:extLst>
              <a:ext uri="{FF2B5EF4-FFF2-40B4-BE49-F238E27FC236}">
                <a16:creationId xmlns:a16="http://schemas.microsoft.com/office/drawing/2014/main" id="{1D44AE4A-A206-730E-735F-87293897F726}"/>
              </a:ext>
            </a:extLst>
          </p:cNvPr>
          <p:cNvPicPr>
            <a:picLocks noChangeAspect="1"/>
          </p:cNvPicPr>
          <p:nvPr/>
        </p:nvPicPr>
        <p:blipFill>
          <a:blip r:embed="rId4">
            <a:clrChange>
              <a:clrFrom>
                <a:srgbClr val="F6F8FA"/>
              </a:clrFrom>
              <a:clrTo>
                <a:srgbClr val="F6F8FA">
                  <a:alpha val="0"/>
                </a:srgbClr>
              </a:clrTo>
            </a:clrChange>
            <a:lum bright="70000" contrast="-70000"/>
          </a:blip>
          <a:stretch>
            <a:fillRect/>
          </a:stretch>
        </p:blipFill>
        <p:spPr>
          <a:xfrm>
            <a:off x="1284274" y="4180682"/>
            <a:ext cx="398166" cy="447063"/>
          </a:xfrm>
          <a:prstGeom prst="rect">
            <a:avLst/>
          </a:prstGeom>
        </p:spPr>
      </p:pic>
      <p:sp>
        <p:nvSpPr>
          <p:cNvPr id="12" name="TextBox 11">
            <a:extLst>
              <a:ext uri="{FF2B5EF4-FFF2-40B4-BE49-F238E27FC236}">
                <a16:creationId xmlns:a16="http://schemas.microsoft.com/office/drawing/2014/main" id="{F277B232-2BB7-A5F7-562D-CE4D6B3BF9D5}"/>
              </a:ext>
            </a:extLst>
          </p:cNvPr>
          <p:cNvSpPr txBox="1"/>
          <p:nvPr/>
        </p:nvSpPr>
        <p:spPr>
          <a:xfrm>
            <a:off x="1764043" y="4215033"/>
            <a:ext cx="3539477" cy="369332"/>
          </a:xfrm>
          <a:prstGeom prst="rect">
            <a:avLst/>
          </a:prstGeom>
          <a:noFill/>
        </p:spPr>
        <p:txBody>
          <a:bodyPr wrap="square" rtlCol="0">
            <a:spAutoFit/>
          </a:bodyPr>
          <a:lstStyle/>
          <a:p>
            <a:r>
              <a:rPr lang="en-GB" dirty="0" err="1">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smritibhattarai</a:t>
            </a:r>
            <a:r>
              <a:rPr lang="en-GB" dirty="0">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 (github.com)</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5F8BE93-E864-79EF-81B7-7058F192F0B7}"/>
              </a:ext>
            </a:extLst>
          </p:cNvPr>
          <p:cNvSpPr txBox="1"/>
          <p:nvPr/>
        </p:nvSpPr>
        <p:spPr>
          <a:xfrm>
            <a:off x="1764043" y="3562338"/>
            <a:ext cx="4961877" cy="369332"/>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linkenin.com/in/smriti-bhattarai-a773a7146</a:t>
            </a:r>
          </a:p>
        </p:txBody>
      </p:sp>
      <p:sp>
        <p:nvSpPr>
          <p:cNvPr id="14" name="TextBox 13">
            <a:extLst>
              <a:ext uri="{FF2B5EF4-FFF2-40B4-BE49-F238E27FC236}">
                <a16:creationId xmlns:a16="http://schemas.microsoft.com/office/drawing/2014/main" id="{7BCE021F-D231-7B37-A364-F4A56E414EE4}"/>
              </a:ext>
            </a:extLst>
          </p:cNvPr>
          <p:cNvSpPr txBox="1"/>
          <p:nvPr/>
        </p:nvSpPr>
        <p:spPr>
          <a:xfrm>
            <a:off x="1764043" y="2890546"/>
            <a:ext cx="3539477" cy="369332"/>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Smriti.kunwar444@gmail.com</a:t>
            </a:r>
          </a:p>
        </p:txBody>
      </p:sp>
      <p:cxnSp>
        <p:nvCxnSpPr>
          <p:cNvPr id="18" name="Straight Connector 17">
            <a:extLst>
              <a:ext uri="{FF2B5EF4-FFF2-40B4-BE49-F238E27FC236}">
                <a16:creationId xmlns:a16="http://schemas.microsoft.com/office/drawing/2014/main" id="{0DE3F22B-98F2-E940-DC96-72500A111F7D}"/>
              </a:ext>
            </a:extLst>
          </p:cNvPr>
          <p:cNvCxnSpPr/>
          <p:nvPr/>
        </p:nvCxnSpPr>
        <p:spPr>
          <a:xfrm>
            <a:off x="1284274" y="1737360"/>
            <a:ext cx="9475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861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2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998F414-7D0A-4BB3-ABF9-D356969F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1DC52BE-B2E5-4356-9FCF-8F0E04E5F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4772" y="1"/>
            <a:ext cx="6877228" cy="6857999"/>
          </a:xfrm>
          <a:custGeom>
            <a:avLst/>
            <a:gdLst>
              <a:gd name="connsiteX0" fmla="*/ 6010591 w 6877228"/>
              <a:gd name="connsiteY0" fmla="*/ 0 h 6857999"/>
              <a:gd name="connsiteX1" fmla="*/ 6877228 w 6877228"/>
              <a:gd name="connsiteY1" fmla="*/ 0 h 6857999"/>
              <a:gd name="connsiteX2" fmla="*/ 6877228 w 6877228"/>
              <a:gd name="connsiteY2" fmla="*/ 4081237 h 6857999"/>
              <a:gd name="connsiteX3" fmla="*/ 4443576 w 6877228"/>
              <a:gd name="connsiteY3" fmla="*/ 6857999 h 6857999"/>
              <a:gd name="connsiteX4" fmla="*/ 0 w 6877228"/>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7228" h="6857999">
                <a:moveTo>
                  <a:pt x="6010591" y="0"/>
                </a:moveTo>
                <a:lnTo>
                  <a:pt x="6877228" y="0"/>
                </a:lnTo>
                <a:lnTo>
                  <a:pt x="6877228" y="4081237"/>
                </a:lnTo>
                <a:lnTo>
                  <a:pt x="4443576" y="6857999"/>
                </a:lnTo>
                <a:lnTo>
                  <a:pt x="0"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0888D426-68B4-4BA8-96C3-1DCDCE2FA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DF60A2-F621-BB78-3AB8-783BAB7AABB5}"/>
              </a:ext>
            </a:extLst>
          </p:cNvPr>
          <p:cNvSpPr>
            <a:spLocks noGrp="1"/>
          </p:cNvSpPr>
          <p:nvPr>
            <p:ph type="title"/>
          </p:nvPr>
        </p:nvSpPr>
        <p:spPr>
          <a:xfrm>
            <a:off x="1143001" y="1181101"/>
            <a:ext cx="6746966" cy="2681618"/>
          </a:xfrm>
        </p:spPr>
        <p:txBody>
          <a:bodyPr vert="horz" lIns="91440" tIns="45720" rIns="91440" bIns="45720" rtlCol="0" anchor="t">
            <a:normAutofit/>
          </a:bodyPr>
          <a:lstStyle/>
          <a:p>
            <a:pPr algn="l"/>
            <a:r>
              <a:rPr lang="en-US" sz="4800" cap="all" spc="300"/>
              <a:t>INSTACART BASKET ANALYSIS</a:t>
            </a:r>
          </a:p>
        </p:txBody>
      </p:sp>
      <p:pic>
        <p:nvPicPr>
          <p:cNvPr id="5" name="Picture 4" descr="A green letters on a white background&#10;&#10;Description automatically generated">
            <a:extLst>
              <a:ext uri="{FF2B5EF4-FFF2-40B4-BE49-F238E27FC236}">
                <a16:creationId xmlns:a16="http://schemas.microsoft.com/office/drawing/2014/main" id="{00000000-0008-0000-0000-000003000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695" y="4062105"/>
            <a:ext cx="3035097" cy="603399"/>
          </a:xfrm>
          <a:prstGeom prst="rect">
            <a:avLst/>
          </a:prstGeom>
        </p:spPr>
      </p:pic>
    </p:spTree>
    <p:extLst>
      <p:ext uri="{BB962C8B-B14F-4D97-AF65-F5344CB8AC3E}">
        <p14:creationId xmlns:p14="http://schemas.microsoft.com/office/powerpoint/2010/main" val="179401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4A6D-CB4A-C16E-0D04-58611A55CD88}"/>
              </a:ext>
            </a:extLst>
          </p:cNvPr>
          <p:cNvSpPr>
            <a:spLocks noGrp="1"/>
          </p:cNvSpPr>
          <p:nvPr>
            <p:ph type="title"/>
          </p:nvPr>
        </p:nvSpPr>
        <p:spPr>
          <a:xfrm>
            <a:off x="1143000" y="161735"/>
            <a:ext cx="9905999" cy="1360898"/>
          </a:xfrm>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5B09442B-6F03-7DBA-25FC-CCA7CE4E1D76}"/>
              </a:ext>
            </a:extLst>
          </p:cNvPr>
          <p:cNvSpPr>
            <a:spLocks noGrp="1"/>
          </p:cNvSpPr>
          <p:nvPr>
            <p:ph idx="1"/>
          </p:nvPr>
        </p:nvSpPr>
        <p:spPr>
          <a:xfrm>
            <a:off x="1143000" y="1468426"/>
            <a:ext cx="9905999" cy="1472357"/>
          </a:xfrm>
        </p:spPr>
        <p:txBody>
          <a:bodyPr>
            <a:normAutofit lnSpcReduction="10000"/>
          </a:bodyPr>
          <a:lstStyle/>
          <a:p>
            <a:r>
              <a:rPr lang="en-US" b="1" u="sng" dirty="0">
                <a:latin typeface="Calibri" panose="020F0502020204030204" pitchFamily="34" charset="0"/>
                <a:ea typeface="Calibri" panose="020F0502020204030204" pitchFamily="34" charset="0"/>
                <a:cs typeface="Calibri" panose="020F0502020204030204" pitchFamily="34" charset="0"/>
              </a:rPr>
              <a:t>Objective:</a:t>
            </a:r>
            <a:r>
              <a:rPr lang="en-US" dirty="0">
                <a:latin typeface="Calibri" panose="020F0502020204030204" pitchFamily="34" charset="0"/>
                <a:ea typeface="Calibri" panose="020F0502020204030204" pitchFamily="34" charset="0"/>
                <a:cs typeface="Calibri" panose="020F0502020204030204" pitchFamily="34" charset="0"/>
              </a:rPr>
              <a:t> Instacart, an online grocery store that operates through an app. Instacart already has very good sales, but they want to uncover more information about their sales patterns. I performed an initial data and exploratory analysis of some of their data in order to derive insights and suggest strategies for better segmentation based on the provided criteria</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BE851E0E-9B92-BBE8-AC83-34AA9FFDE24F}"/>
              </a:ext>
            </a:extLst>
          </p:cNvPr>
          <p:cNvSpPr txBox="1">
            <a:spLocks/>
          </p:cNvSpPr>
          <p:nvPr/>
        </p:nvSpPr>
        <p:spPr>
          <a:xfrm>
            <a:off x="1153159" y="3169209"/>
            <a:ext cx="7980681" cy="21490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latin typeface="Calibri" panose="020F0502020204030204" pitchFamily="34" charset="0"/>
                <a:ea typeface="Calibri" panose="020F0502020204030204" pitchFamily="34" charset="0"/>
                <a:cs typeface="Calibri" panose="020F0502020204030204" pitchFamily="34" charset="0"/>
              </a:rPr>
              <a:t>Key Questions: </a:t>
            </a:r>
          </a:p>
          <a:p>
            <a:pPr marL="514350" lvl="1" indent="-285750">
              <a:spcBef>
                <a:spcPts val="0"/>
              </a:spcBef>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What are the busiest days and hours of the week? </a:t>
            </a:r>
          </a:p>
          <a:p>
            <a:pPr marL="514350" lvl="1" indent="-285750">
              <a:spcBef>
                <a:spcPts val="0"/>
              </a:spcBef>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Are there particular times of the day when people spend the most money?</a:t>
            </a:r>
          </a:p>
          <a:p>
            <a:pPr marL="514350" lvl="1" indent="-285750">
              <a:spcBef>
                <a:spcPts val="0"/>
              </a:spcBef>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How can we price range groupings be simplified?</a:t>
            </a:r>
          </a:p>
          <a:p>
            <a:pPr marL="514350" lvl="1" indent="-285750">
              <a:spcBef>
                <a:spcPts val="0"/>
              </a:spcBef>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Are there certain types of products that are more popular than others? </a:t>
            </a:r>
          </a:p>
          <a:p>
            <a:pPr marL="514350" lvl="1" indent="-285750">
              <a:spcBef>
                <a:spcPts val="0"/>
              </a:spcBef>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What different types of customers can be identified and how do their ordering behaviors differ?</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0F729248-3392-C43C-2A2C-735EBE51479A}"/>
              </a:ext>
            </a:extLst>
          </p:cNvPr>
          <p:cNvGraphicFramePr>
            <a:graphicFrameLocks noGrp="1"/>
          </p:cNvGraphicFramePr>
          <p:nvPr>
            <p:extLst>
              <p:ext uri="{D42A27DB-BD31-4B8C-83A1-F6EECF244321}">
                <p14:modId xmlns:p14="http://schemas.microsoft.com/office/powerpoint/2010/main" val="138009079"/>
              </p:ext>
            </p:extLst>
          </p:nvPr>
        </p:nvGraphicFramePr>
        <p:xfrm>
          <a:off x="9326880" y="3229185"/>
          <a:ext cx="2550160" cy="2743200"/>
        </p:xfrm>
        <a:graphic>
          <a:graphicData uri="http://schemas.openxmlformats.org/drawingml/2006/table">
            <a:tbl>
              <a:tblPr firstRow="1" bandRow="1">
                <a:tableStyleId>{073A0DAA-6AF3-43AB-8588-CEC1D06C72B9}</a:tableStyleId>
              </a:tblPr>
              <a:tblGrid>
                <a:gridCol w="2550160">
                  <a:extLst>
                    <a:ext uri="{9D8B030D-6E8A-4147-A177-3AD203B41FA5}">
                      <a16:colId xmlns:a16="http://schemas.microsoft.com/office/drawing/2014/main" val="725999342"/>
                    </a:ext>
                  </a:extLst>
                </a:gridCol>
              </a:tblGrid>
              <a:tr h="328853">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Skills</a:t>
                      </a:r>
                    </a:p>
                  </a:txBody>
                  <a:tcPr/>
                </a:tc>
                <a:extLst>
                  <a:ext uri="{0D108BD9-81ED-4DB2-BD59-A6C34878D82A}">
                    <a16:rowId xmlns:a16="http://schemas.microsoft.com/office/drawing/2014/main" val="3203141092"/>
                  </a:ext>
                </a:extLst>
              </a:tr>
              <a:tr h="328853">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Data Wrangling </a:t>
                      </a:r>
                    </a:p>
                  </a:txBody>
                  <a:tcPr/>
                </a:tc>
                <a:extLst>
                  <a:ext uri="{0D108BD9-81ED-4DB2-BD59-A6C34878D82A}">
                    <a16:rowId xmlns:a16="http://schemas.microsoft.com/office/drawing/2014/main" val="2664228758"/>
                  </a:ext>
                </a:extLst>
              </a:tr>
              <a:tr h="328853">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Data Consistency Checks</a:t>
                      </a:r>
                    </a:p>
                  </a:txBody>
                  <a:tcPr/>
                </a:tc>
                <a:extLst>
                  <a:ext uri="{0D108BD9-81ED-4DB2-BD59-A6C34878D82A}">
                    <a16:rowId xmlns:a16="http://schemas.microsoft.com/office/drawing/2014/main" val="591172652"/>
                  </a:ext>
                </a:extLst>
              </a:tr>
              <a:tr h="328853">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Combining Data</a:t>
                      </a:r>
                    </a:p>
                  </a:txBody>
                  <a:tcPr/>
                </a:tc>
                <a:extLst>
                  <a:ext uri="{0D108BD9-81ED-4DB2-BD59-A6C34878D82A}">
                    <a16:rowId xmlns:a16="http://schemas.microsoft.com/office/drawing/2014/main" val="2463638505"/>
                  </a:ext>
                </a:extLst>
              </a:tr>
              <a:tr h="575494">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Grouping &amp; Aggregating Data</a:t>
                      </a:r>
                    </a:p>
                  </a:txBody>
                  <a:tcPr/>
                </a:tc>
                <a:extLst>
                  <a:ext uri="{0D108BD9-81ED-4DB2-BD59-A6C34878D82A}">
                    <a16:rowId xmlns:a16="http://schemas.microsoft.com/office/drawing/2014/main" val="583631674"/>
                  </a:ext>
                </a:extLst>
              </a:tr>
              <a:tr h="575494">
                <a:tc>
                  <a:txBody>
                    <a:bodyPr/>
                    <a:lstStyle/>
                    <a:p>
                      <a:pPr algn="ctr"/>
                      <a:r>
                        <a:rPr lang="en-GB" dirty="0">
                          <a:latin typeface="Calibri" panose="020F0502020204030204" pitchFamily="34" charset="0"/>
                          <a:ea typeface="Calibri" panose="020F0502020204030204" pitchFamily="34" charset="0"/>
                          <a:cs typeface="Calibri" panose="020F0502020204030204" pitchFamily="34" charset="0"/>
                        </a:rPr>
                        <a:t>Data Visualization with Python</a:t>
                      </a:r>
                    </a:p>
                  </a:txBody>
                  <a:tcPr/>
                </a:tc>
                <a:extLst>
                  <a:ext uri="{0D108BD9-81ED-4DB2-BD59-A6C34878D82A}">
                    <a16:rowId xmlns:a16="http://schemas.microsoft.com/office/drawing/2014/main" val="2460969602"/>
                  </a:ext>
                </a:extLst>
              </a:tr>
            </a:tbl>
          </a:graphicData>
        </a:graphic>
      </p:graphicFrame>
    </p:spTree>
    <p:extLst>
      <p:ext uri="{BB962C8B-B14F-4D97-AF65-F5344CB8AC3E}">
        <p14:creationId xmlns:p14="http://schemas.microsoft.com/office/powerpoint/2010/main" val="151554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fontScale="90000"/>
          </a:bodyPr>
          <a:lstStyle/>
          <a:p>
            <a:r>
              <a:rPr lang="en-GB" dirty="0">
                <a:latin typeface="Calibri" panose="020F0502020204030204" pitchFamily="34" charset="0"/>
                <a:ea typeface="Calibri" panose="020F0502020204030204" pitchFamily="34" charset="0"/>
                <a:cs typeface="Calibri" panose="020F0502020204030204" pitchFamily="34" charset="0"/>
              </a:rPr>
              <a:t>INSTACART BASKET ANALYSIS</a:t>
            </a:r>
            <a:br>
              <a:rPr lang="en-GB" dirty="0"/>
            </a:br>
            <a:r>
              <a:rPr lang="en-GB" sz="3100" i="1" dirty="0">
                <a:latin typeface="Calibri" panose="020F0502020204030204" pitchFamily="34" charset="0"/>
                <a:ea typeface="Calibri" panose="020F0502020204030204" pitchFamily="34" charset="0"/>
                <a:cs typeface="Calibri" panose="020F0502020204030204" pitchFamily="34" charset="0"/>
              </a:rPr>
              <a:t>Histogram and bar chart showing the prime timeframes for order placement</a:t>
            </a:r>
            <a:endParaRPr lang="en-GB" i="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43E5726-FBEC-E328-6537-A6760F452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540" y="2965353"/>
            <a:ext cx="4281470" cy="2917287"/>
          </a:xfrm>
          <a:prstGeom prst="rect">
            <a:avLst/>
          </a:prstGeom>
        </p:spPr>
      </p:pic>
      <p:grpSp>
        <p:nvGrpSpPr>
          <p:cNvPr id="6" name="Group 5">
            <a:extLst>
              <a:ext uri="{FF2B5EF4-FFF2-40B4-BE49-F238E27FC236}">
                <a16:creationId xmlns:a16="http://schemas.microsoft.com/office/drawing/2014/main" id="{1D61D13F-0746-C40D-599F-6C29A99E2D75}"/>
              </a:ext>
            </a:extLst>
          </p:cNvPr>
          <p:cNvGrpSpPr/>
          <p:nvPr/>
        </p:nvGrpSpPr>
        <p:grpSpPr>
          <a:xfrm>
            <a:off x="6772659" y="2901930"/>
            <a:ext cx="3946141" cy="3031509"/>
            <a:chOff x="6589779" y="2475210"/>
            <a:chExt cx="3946141" cy="3031509"/>
          </a:xfrm>
        </p:grpSpPr>
        <p:pic>
          <p:nvPicPr>
            <p:cNvPr id="1025" name="Picture 1">
              <a:extLst>
                <a:ext uri="{FF2B5EF4-FFF2-40B4-BE49-F238E27FC236}">
                  <a16:creationId xmlns:a16="http://schemas.microsoft.com/office/drawing/2014/main" id="{E32804E9-B126-472F-B18A-B162D4639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779" y="2475210"/>
              <a:ext cx="3946141" cy="30111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221CDD-5A6F-2E68-3939-C212BC2DA435}"/>
                </a:ext>
              </a:extLst>
            </p:cNvPr>
            <p:cNvSpPr txBox="1"/>
            <p:nvPr/>
          </p:nvSpPr>
          <p:spPr>
            <a:xfrm>
              <a:off x="8128000" y="5260498"/>
              <a:ext cx="1554480" cy="246221"/>
            </a:xfrm>
            <a:prstGeom prst="rect">
              <a:avLst/>
            </a:prstGeom>
            <a:noFill/>
          </p:spPr>
          <p:txBody>
            <a:bodyPr wrap="square" rtlCol="0">
              <a:spAutoFit/>
            </a:bodyPr>
            <a:lstStyle/>
            <a:p>
              <a:r>
                <a:rPr lang="en-GB" sz="1000" dirty="0">
                  <a:solidFill>
                    <a:schemeClr val="bg1"/>
                  </a:solidFill>
                  <a:latin typeface="Calibri" panose="020F0502020204030204" pitchFamily="34" charset="0"/>
                  <a:ea typeface="Calibri" panose="020F0502020204030204" pitchFamily="34" charset="0"/>
                  <a:cs typeface="Calibri" panose="020F0502020204030204" pitchFamily="34" charset="0"/>
                </a:rPr>
                <a:t>Order day 0f the week</a:t>
              </a:r>
            </a:p>
          </p:txBody>
        </p:sp>
      </p:grpSp>
      <p:sp>
        <p:nvSpPr>
          <p:cNvPr id="7" name="TextBox 6">
            <a:extLst>
              <a:ext uri="{FF2B5EF4-FFF2-40B4-BE49-F238E27FC236}">
                <a16:creationId xmlns:a16="http://schemas.microsoft.com/office/drawing/2014/main" id="{C05E1B64-DFFC-B197-5050-0B42AB6F240A}"/>
              </a:ext>
            </a:extLst>
          </p:cNvPr>
          <p:cNvSpPr txBox="1"/>
          <p:nvPr/>
        </p:nvSpPr>
        <p:spPr>
          <a:xfrm>
            <a:off x="5506720" y="6292949"/>
            <a:ext cx="5977129" cy="276999"/>
          </a:xfrm>
          <a:prstGeom prst="rect">
            <a:avLst/>
          </a:prstGeom>
          <a:noFill/>
        </p:spPr>
        <p:txBody>
          <a:bodyPr wrap="square" rtlCol="0">
            <a:spAutoFit/>
          </a:bodyPr>
          <a:lstStyle/>
          <a:p>
            <a:pPr algn="r"/>
            <a:r>
              <a:rPr lang="en-GB" sz="1200" dirty="0" err="1">
                <a:hlinkClick r:id="rId4">
                  <a:extLst>
                    <a:ext uri="{A12FA001-AC4F-418D-AE19-62706E023703}">
                      <ahyp:hlinkClr xmlns:ahyp="http://schemas.microsoft.com/office/drawing/2018/hyperlinkcolor" val="tx"/>
                    </a:ext>
                  </a:extLst>
                </a:hlinkClick>
              </a:rPr>
              <a:t>Instacart_Python_Github_Link</a:t>
            </a:r>
            <a:endParaRPr lang="en-GB" sz="1200" dirty="0"/>
          </a:p>
        </p:txBody>
      </p:sp>
    </p:spTree>
    <p:extLst>
      <p:ext uri="{BB962C8B-B14F-4D97-AF65-F5344CB8AC3E}">
        <p14:creationId xmlns:p14="http://schemas.microsoft.com/office/powerpoint/2010/main" val="376234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fontScale="90000"/>
          </a:bodyPr>
          <a:lstStyle/>
          <a:p>
            <a:r>
              <a:rPr lang="en-GB" dirty="0">
                <a:latin typeface="Calibri" panose="020F0502020204030204" pitchFamily="34" charset="0"/>
                <a:ea typeface="Calibri" panose="020F0502020204030204" pitchFamily="34" charset="0"/>
                <a:cs typeface="Calibri" panose="020F0502020204030204" pitchFamily="34" charset="0"/>
              </a:rPr>
              <a:t>INSTACART BASKET ANALYSIS</a:t>
            </a:r>
            <a:br>
              <a:rPr lang="en-GB" dirty="0">
                <a:latin typeface="Calibri" panose="020F0502020204030204" pitchFamily="34" charset="0"/>
                <a:ea typeface="Calibri" panose="020F0502020204030204" pitchFamily="34" charset="0"/>
                <a:cs typeface="Calibri" panose="020F0502020204030204" pitchFamily="34" charset="0"/>
              </a:rPr>
            </a:br>
            <a:r>
              <a:rPr lang="en-GB" sz="3100" i="1" dirty="0">
                <a:latin typeface="Calibri" panose="020F0502020204030204" pitchFamily="34" charset="0"/>
                <a:ea typeface="Calibri" panose="020F0502020204030204" pitchFamily="34" charset="0"/>
                <a:cs typeface="Calibri" panose="020F0502020204030204" pitchFamily="34" charset="0"/>
              </a:rPr>
              <a:t>Correlation between age and income along with customer profiling </a:t>
            </a:r>
            <a:endParaRPr lang="en-GB" i="1" dirty="0">
              <a:latin typeface="Calibri" panose="020F0502020204030204" pitchFamily="34" charset="0"/>
              <a:ea typeface="Calibri" panose="020F0502020204030204" pitchFamily="34" charset="0"/>
              <a:cs typeface="Calibri" panose="020F0502020204030204" pitchFamily="34" charset="0"/>
            </a:endParaRPr>
          </a:p>
        </p:txBody>
      </p:sp>
      <p:pic>
        <p:nvPicPr>
          <p:cNvPr id="2049" name="Picture 1">
            <a:extLst>
              <a:ext uri="{FF2B5EF4-FFF2-40B4-BE49-F238E27FC236}">
                <a16:creationId xmlns:a16="http://schemas.microsoft.com/office/drawing/2014/main" id="{8B453AB5-31CC-BED4-8709-EECE856D6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0" y="2926080"/>
            <a:ext cx="3854311" cy="30886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648F629-333D-2531-04F9-41DE9AF7A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878" y="2905760"/>
            <a:ext cx="5924296" cy="31089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ED515A-B911-44BF-58A0-B8D06A4B9675}"/>
              </a:ext>
            </a:extLst>
          </p:cNvPr>
          <p:cNvSpPr txBox="1"/>
          <p:nvPr/>
        </p:nvSpPr>
        <p:spPr>
          <a:xfrm>
            <a:off x="5506720" y="6292949"/>
            <a:ext cx="5977129" cy="276999"/>
          </a:xfrm>
          <a:prstGeom prst="rect">
            <a:avLst/>
          </a:prstGeom>
          <a:noFill/>
        </p:spPr>
        <p:txBody>
          <a:bodyPr wrap="square" rtlCol="0">
            <a:spAutoFit/>
          </a:bodyPr>
          <a:lstStyle/>
          <a:p>
            <a:pPr algn="r"/>
            <a:r>
              <a:rPr lang="en-GB" sz="1200" dirty="0" err="1">
                <a:hlinkClick r:id="rId4">
                  <a:extLst>
                    <a:ext uri="{A12FA001-AC4F-418D-AE19-62706E023703}">
                      <ahyp:hlinkClr xmlns:ahyp="http://schemas.microsoft.com/office/drawing/2018/hyperlinkcolor" val="tx"/>
                    </a:ext>
                  </a:extLst>
                </a:hlinkClick>
              </a:rPr>
              <a:t>Instacart_Python_Github_Link</a:t>
            </a:r>
            <a:endParaRPr lang="en-GB" sz="1200" dirty="0"/>
          </a:p>
        </p:txBody>
      </p:sp>
    </p:spTree>
    <p:extLst>
      <p:ext uri="{BB962C8B-B14F-4D97-AF65-F5344CB8AC3E}">
        <p14:creationId xmlns:p14="http://schemas.microsoft.com/office/powerpoint/2010/main" val="373034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fontScale="90000"/>
          </a:bodyPr>
          <a:lstStyle/>
          <a:p>
            <a:r>
              <a:rPr lang="en-GB" dirty="0">
                <a:latin typeface="Calibri" panose="020F0502020204030204" pitchFamily="34" charset="0"/>
                <a:ea typeface="Calibri" panose="020F0502020204030204" pitchFamily="34" charset="0"/>
                <a:cs typeface="Calibri" panose="020F0502020204030204" pitchFamily="34" charset="0"/>
              </a:rPr>
              <a:t>INSTACART BASKET ANALYSIS</a:t>
            </a:r>
            <a:br>
              <a:rPr lang="en-GB" dirty="0">
                <a:latin typeface="Calibri" panose="020F0502020204030204" pitchFamily="34" charset="0"/>
                <a:ea typeface="Calibri" panose="020F0502020204030204" pitchFamily="34" charset="0"/>
                <a:cs typeface="Calibri" panose="020F0502020204030204" pitchFamily="34" charset="0"/>
              </a:rPr>
            </a:br>
            <a:r>
              <a:rPr lang="en-GB" sz="3100" i="1" dirty="0">
                <a:latin typeface="Calibri" panose="020F0502020204030204" pitchFamily="34" charset="0"/>
                <a:ea typeface="Calibri" panose="020F0502020204030204" pitchFamily="34" charset="0"/>
                <a:cs typeface="Calibri" panose="020F0502020204030204" pitchFamily="34" charset="0"/>
              </a:rPr>
              <a:t>Pricing Comparison with orders day of week and order hour of day</a:t>
            </a:r>
            <a:endParaRPr lang="en-GB" i="1" dirty="0">
              <a:latin typeface="Calibri" panose="020F0502020204030204" pitchFamily="34" charset="0"/>
              <a:ea typeface="Calibri" panose="020F0502020204030204" pitchFamily="34" charset="0"/>
              <a:cs typeface="Calibri" panose="020F0502020204030204" pitchFamily="34" charset="0"/>
            </a:endParaRPr>
          </a:p>
        </p:txBody>
      </p:sp>
      <p:pic>
        <p:nvPicPr>
          <p:cNvPr id="3073" name="Picture 1">
            <a:extLst>
              <a:ext uri="{FF2B5EF4-FFF2-40B4-BE49-F238E27FC236}">
                <a16:creationId xmlns:a16="http://schemas.microsoft.com/office/drawing/2014/main" id="{DD19E9B4-718E-09D5-5E40-CC5E52BBB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520" y="2762153"/>
            <a:ext cx="4214041" cy="334264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B70CEE98-BAFF-A8CA-612B-381F7E125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119" y="2760720"/>
            <a:ext cx="4285633" cy="33426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A77D2C-DB67-77D6-45A6-ABB58D50DC89}"/>
              </a:ext>
            </a:extLst>
          </p:cNvPr>
          <p:cNvSpPr txBox="1"/>
          <p:nvPr/>
        </p:nvSpPr>
        <p:spPr>
          <a:xfrm>
            <a:off x="5506720" y="6292949"/>
            <a:ext cx="5977129" cy="276999"/>
          </a:xfrm>
          <a:prstGeom prst="rect">
            <a:avLst/>
          </a:prstGeom>
          <a:noFill/>
        </p:spPr>
        <p:txBody>
          <a:bodyPr wrap="square" rtlCol="0">
            <a:spAutoFit/>
          </a:bodyPr>
          <a:lstStyle/>
          <a:p>
            <a:pPr algn="r"/>
            <a:r>
              <a:rPr lang="en-GB" sz="1200" dirty="0" err="1">
                <a:hlinkClick r:id="rId4">
                  <a:extLst>
                    <a:ext uri="{A12FA001-AC4F-418D-AE19-62706E023703}">
                      <ahyp:hlinkClr xmlns:ahyp="http://schemas.microsoft.com/office/drawing/2018/hyperlinkcolor" val="tx"/>
                    </a:ext>
                  </a:extLst>
                </a:hlinkClick>
              </a:rPr>
              <a:t>Instacart_Python_Github_Link</a:t>
            </a:r>
            <a:endParaRPr lang="en-GB" sz="1200" dirty="0"/>
          </a:p>
        </p:txBody>
      </p:sp>
    </p:spTree>
    <p:extLst>
      <p:ext uri="{BB962C8B-B14F-4D97-AF65-F5344CB8AC3E}">
        <p14:creationId xmlns:p14="http://schemas.microsoft.com/office/powerpoint/2010/main" val="931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DB7-1966-2F25-A43E-5BB01B140479}"/>
              </a:ext>
            </a:extLst>
          </p:cNvPr>
          <p:cNvSpPr>
            <a:spLocks noGrp="1"/>
          </p:cNvSpPr>
          <p:nvPr>
            <p:ph type="title"/>
          </p:nvPr>
        </p:nvSpPr>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RECOMENDATION</a:t>
            </a:r>
            <a:br>
              <a:rPr lang="en-GB" dirty="0">
                <a:latin typeface="Calibri" panose="020F0502020204030204" pitchFamily="34" charset="0"/>
                <a:ea typeface="Calibri" panose="020F0502020204030204" pitchFamily="34" charset="0"/>
                <a:cs typeface="Calibri" panose="020F0502020204030204" pitchFamily="34" charset="0"/>
              </a:rPr>
            </a:br>
            <a:endParaRPr lang="en-GB" i="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873BBD6-1A95-DD8B-5C94-1A6115592646}"/>
              </a:ext>
            </a:extLst>
          </p:cNvPr>
          <p:cNvSpPr txBox="1"/>
          <p:nvPr/>
        </p:nvSpPr>
        <p:spPr>
          <a:xfrm>
            <a:off x="1412240" y="1761846"/>
            <a:ext cx="10231120" cy="969496"/>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The sales team's strategic advertising efforts can be greatly optimized by understanding the peak days and hours of order placement. According to the </a:t>
            </a:r>
            <a:r>
              <a:rPr lang="en-US" sz="1000" dirty="0" err="1">
                <a:latin typeface="Calibri" panose="020F0502020204030204" pitchFamily="34" charset="0"/>
                <a:ea typeface="Calibri" panose="020F0502020204030204" pitchFamily="34" charset="0"/>
                <a:cs typeface="Calibri" panose="020F0502020204030204" pitchFamily="34" charset="0"/>
              </a:rPr>
              <a:t>order_hour_ofday</a:t>
            </a:r>
            <a:r>
              <a:rPr lang="en-US" sz="1000" dirty="0">
                <a:latin typeface="Calibri" panose="020F0502020204030204" pitchFamily="34" charset="0"/>
                <a:ea typeface="Calibri" panose="020F0502020204030204" pitchFamily="34" charset="0"/>
                <a:cs typeface="Calibri" panose="020F0502020204030204" pitchFamily="34" charset="0"/>
              </a:rPr>
              <a:t> histogram, customers predominantly place orders between 9 AM to 4 PM, emphasizing the importance of targeting ads during these hours. Additionally, the bar chart paints a clear picture: Saturdays and Sundays witness the highest order volumes, showcasing a strong inclination towards weekend shopping among customers. </a:t>
            </a:r>
          </a:p>
          <a:p>
            <a:endParaRPr lang="en-US" sz="500" dirty="0">
              <a:latin typeface="Calibri" panose="020F0502020204030204" pitchFamily="34" charset="0"/>
              <a:ea typeface="Calibri" panose="020F0502020204030204" pitchFamily="34" charset="0"/>
              <a:cs typeface="Calibri" panose="020F0502020204030204" pitchFamily="34" charset="0"/>
            </a:endParaRPr>
          </a:p>
          <a:p>
            <a:r>
              <a:rPr lang="en-US" sz="1000" dirty="0">
                <a:latin typeface="Calibri" panose="020F0502020204030204" pitchFamily="34" charset="0"/>
                <a:ea typeface="Calibri" panose="020F0502020204030204" pitchFamily="34" charset="0"/>
                <a:cs typeface="Calibri" panose="020F0502020204030204" pitchFamily="34" charset="0"/>
              </a:rPr>
              <a:t>Armed with this information, the sales team can schedule ads during off-peak hours, maximizing their impact when order placements are comparatively lower, ensuring efficient allocation of resources and a more effective outreach strategy.</a:t>
            </a:r>
            <a:endParaRPr lang="en-GB" sz="1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986417F-9BE6-CB26-69C8-8DB814F22AF7}"/>
              </a:ext>
            </a:extLst>
          </p:cNvPr>
          <p:cNvSpPr txBox="1"/>
          <p:nvPr/>
        </p:nvSpPr>
        <p:spPr>
          <a:xfrm>
            <a:off x="1412240" y="2827051"/>
            <a:ext cx="10231120" cy="815608"/>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The most expensive items are predominantly purchased around 3 a.m., marking a unique window for high-value transactions. Notably, aside from these outliers, customer spending remains relatively consistent throughout the rest of the day.</a:t>
            </a:r>
          </a:p>
          <a:p>
            <a:endParaRPr lang="en-US" sz="500" dirty="0">
              <a:latin typeface="Calibri" panose="020F0502020204030204" pitchFamily="34" charset="0"/>
              <a:ea typeface="Calibri" panose="020F0502020204030204" pitchFamily="34" charset="0"/>
              <a:cs typeface="Calibri" panose="020F0502020204030204" pitchFamily="34" charset="0"/>
            </a:endParaRPr>
          </a:p>
          <a:p>
            <a:r>
              <a:rPr lang="en-US" sz="1000" dirty="0">
                <a:latin typeface="Calibri" panose="020F0502020204030204" pitchFamily="34" charset="0"/>
                <a:ea typeface="Calibri" panose="020F0502020204030204" pitchFamily="34" charset="0"/>
                <a:cs typeface="Calibri" panose="020F0502020204030204" pitchFamily="34" charset="0"/>
              </a:rPr>
              <a:t>In the early morning hours, it is advisable to present premium and high-value items with targeted advertisements. By aligning product offerings with customer spending habits, the sales team can build targeted campaigns, maximizing revenue potential during these specific time periods.</a:t>
            </a:r>
            <a:endParaRPr lang="en-GB" sz="1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CD58D4D-E3BF-76CF-E812-854B9B63168C}"/>
              </a:ext>
            </a:extLst>
          </p:cNvPr>
          <p:cNvSpPr txBox="1"/>
          <p:nvPr/>
        </p:nvSpPr>
        <p:spPr>
          <a:xfrm>
            <a:off x="1412240" y="3738368"/>
            <a:ext cx="10231120" cy="553998"/>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The comprehensive range of products available on Instacart caters to a diverse customer base with varying budgets. The histogram analysis reveals a compelling trend: the majority of products fall within the price range of $2 to $15. This insight serves as a valuable guide for marketing and sales teams, indicating that customers are particularly inclined towards affordable and moderately priced items.</a:t>
            </a:r>
            <a:endParaRPr lang="en-GB" sz="1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190DF0E-776F-8FA9-CA8E-D7AF06ABD772}"/>
              </a:ext>
            </a:extLst>
          </p:cNvPr>
          <p:cNvSpPr txBox="1"/>
          <p:nvPr/>
        </p:nvSpPr>
        <p:spPr>
          <a:xfrm>
            <a:off x="1412240" y="4388075"/>
            <a:ext cx="10231120" cy="400110"/>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Recognizing the clear trends in customer preferences, retailers have a unique opportunity to refine their marketing efforts. By concentrating promotional activities around top-selling departments such as Produce, Dairy &amp; Eggs, Snacks, and Frozen items, businesses can create impactful marketing campaigns tailored to meet customer demands effectively.</a:t>
            </a:r>
            <a:endParaRPr lang="en-GB" sz="1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292BD1F-FFC5-FB64-6333-8603DFF9E1D4}"/>
              </a:ext>
            </a:extLst>
          </p:cNvPr>
          <p:cNvSpPr txBox="1"/>
          <p:nvPr/>
        </p:nvSpPr>
        <p:spPr>
          <a:xfrm>
            <a:off x="1412240" y="4883894"/>
            <a:ext cx="10231120" cy="707886"/>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Cultivating loyalty among our current clientele is extremely important. We recommend launching personalized initiatives targeting new customers, enticing them with attractive offers to facilitate their initial purchases and familiarize them with the benefits of our loyalty program. For regular customers, strengthening their loyalty is key; this is achieved through exclusive offers, personalized product offers and a multi-level loyalty scheme that recognizes their continued support. loyal customers deserve special attention; We continue to enhance their experience with exclusive incentives and early access to promotions, ensuring they feel valued and appreciated.</a:t>
            </a:r>
            <a:endParaRPr lang="en-GB" sz="10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F128EBC-9DA5-B160-AE38-857C91430CCD}"/>
              </a:ext>
            </a:extLst>
          </p:cNvPr>
          <p:cNvSpPr txBox="1"/>
          <p:nvPr/>
        </p:nvSpPr>
        <p:spPr>
          <a:xfrm>
            <a:off x="1412240" y="5687488"/>
            <a:ext cx="10231120" cy="400110"/>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Targeted marketing campaigns: It is necessary to develop marketing campaigns tailored to different age groups. Develop messages and promotions that align with the financial capacity and preferences of individuals in this age group. Highlight products and services that meet their specific needs and desires.</a:t>
            </a:r>
            <a:endParaRPr lang="en-GB" sz="1000" dirty="0">
              <a:latin typeface="Calibri" panose="020F0502020204030204" pitchFamily="34" charset="0"/>
              <a:ea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B6B41D40-4BFA-A335-40C8-B08DF3808B8B}"/>
              </a:ext>
            </a:extLst>
          </p:cNvPr>
          <p:cNvSpPr/>
          <p:nvPr/>
        </p:nvSpPr>
        <p:spPr>
          <a:xfrm>
            <a:off x="878839" y="2076789"/>
            <a:ext cx="441961" cy="4123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1</a:t>
            </a:r>
            <a:endParaRPr lang="en-GB" sz="14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DB3AB931-1B06-6E44-B65A-1EFA15919874}"/>
              </a:ext>
            </a:extLst>
          </p:cNvPr>
          <p:cNvSpPr/>
          <p:nvPr/>
        </p:nvSpPr>
        <p:spPr>
          <a:xfrm>
            <a:off x="878839" y="3011509"/>
            <a:ext cx="442800" cy="41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2</a:t>
            </a:r>
          </a:p>
        </p:txBody>
      </p:sp>
      <p:sp>
        <p:nvSpPr>
          <p:cNvPr id="11" name="Oval 10">
            <a:extLst>
              <a:ext uri="{FF2B5EF4-FFF2-40B4-BE49-F238E27FC236}">
                <a16:creationId xmlns:a16="http://schemas.microsoft.com/office/drawing/2014/main" id="{38176AD8-266B-01DA-9784-FEDBA19A6B5D}"/>
              </a:ext>
            </a:extLst>
          </p:cNvPr>
          <p:cNvSpPr/>
          <p:nvPr/>
        </p:nvSpPr>
        <p:spPr>
          <a:xfrm>
            <a:off x="878839" y="3812167"/>
            <a:ext cx="442800" cy="41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3</a:t>
            </a:r>
          </a:p>
        </p:txBody>
      </p:sp>
      <p:sp>
        <p:nvSpPr>
          <p:cNvPr id="12" name="Oval 11">
            <a:extLst>
              <a:ext uri="{FF2B5EF4-FFF2-40B4-BE49-F238E27FC236}">
                <a16:creationId xmlns:a16="http://schemas.microsoft.com/office/drawing/2014/main" id="{94A7E379-37BE-782E-0FCE-1914DA966E07}"/>
              </a:ext>
            </a:extLst>
          </p:cNvPr>
          <p:cNvSpPr/>
          <p:nvPr/>
        </p:nvSpPr>
        <p:spPr>
          <a:xfrm>
            <a:off x="878839" y="4374770"/>
            <a:ext cx="442800" cy="41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4</a:t>
            </a:r>
          </a:p>
        </p:txBody>
      </p:sp>
      <p:sp>
        <p:nvSpPr>
          <p:cNvPr id="13" name="Oval 12">
            <a:extLst>
              <a:ext uri="{FF2B5EF4-FFF2-40B4-BE49-F238E27FC236}">
                <a16:creationId xmlns:a16="http://schemas.microsoft.com/office/drawing/2014/main" id="{4E70D628-A79B-2800-1EA1-E943B268C913}"/>
              </a:ext>
            </a:extLst>
          </p:cNvPr>
          <p:cNvSpPr/>
          <p:nvPr/>
        </p:nvSpPr>
        <p:spPr>
          <a:xfrm>
            <a:off x="878839" y="5044943"/>
            <a:ext cx="442800" cy="41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5</a:t>
            </a:r>
          </a:p>
        </p:txBody>
      </p:sp>
      <p:sp>
        <p:nvSpPr>
          <p:cNvPr id="14" name="Oval 13">
            <a:extLst>
              <a:ext uri="{FF2B5EF4-FFF2-40B4-BE49-F238E27FC236}">
                <a16:creationId xmlns:a16="http://schemas.microsoft.com/office/drawing/2014/main" id="{DEE1E060-4266-16F9-3579-7A610CABE7DD}"/>
              </a:ext>
            </a:extLst>
          </p:cNvPr>
          <p:cNvSpPr/>
          <p:nvPr/>
        </p:nvSpPr>
        <p:spPr>
          <a:xfrm>
            <a:off x="878839" y="5679053"/>
            <a:ext cx="442800" cy="41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latin typeface="Calibri" panose="020F0502020204030204" pitchFamily="34" charset="0"/>
                <a:ea typeface="Calibri" panose="020F0502020204030204" pitchFamily="34" charset="0"/>
                <a:cs typeface="Calibri" panose="020F0502020204030204" pitchFamily="34" charset="0"/>
              </a:rPr>
              <a:t>6</a:t>
            </a:r>
          </a:p>
        </p:txBody>
      </p:sp>
      <p:sp>
        <p:nvSpPr>
          <p:cNvPr id="15" name="TextBox 14">
            <a:extLst>
              <a:ext uri="{FF2B5EF4-FFF2-40B4-BE49-F238E27FC236}">
                <a16:creationId xmlns:a16="http://schemas.microsoft.com/office/drawing/2014/main" id="{A1B7D7E6-7A06-9C7B-2456-A12F27AB1F21}"/>
              </a:ext>
            </a:extLst>
          </p:cNvPr>
          <p:cNvSpPr txBox="1"/>
          <p:nvPr/>
        </p:nvSpPr>
        <p:spPr>
          <a:xfrm>
            <a:off x="5506720" y="6292949"/>
            <a:ext cx="5977129" cy="276999"/>
          </a:xfrm>
          <a:prstGeom prst="rect">
            <a:avLst/>
          </a:prstGeom>
          <a:noFill/>
        </p:spPr>
        <p:txBody>
          <a:bodyPr wrap="square" rtlCol="0">
            <a:spAutoFit/>
          </a:bodyPr>
          <a:lstStyle/>
          <a:p>
            <a:pPr algn="r"/>
            <a:r>
              <a:rPr lang="en-GB" sz="1200" dirty="0" err="1">
                <a:hlinkClick r:id="rId2">
                  <a:extLst>
                    <a:ext uri="{A12FA001-AC4F-418D-AE19-62706E023703}">
                      <ahyp:hlinkClr xmlns:ahyp="http://schemas.microsoft.com/office/drawing/2018/hyperlinkcolor" val="tx"/>
                    </a:ext>
                  </a:extLst>
                </a:hlinkClick>
              </a:rPr>
              <a:t>Instacart_Python_Github_Link</a:t>
            </a:r>
            <a:endParaRPr lang="en-GB" sz="1200" dirty="0"/>
          </a:p>
        </p:txBody>
      </p:sp>
    </p:spTree>
    <p:extLst>
      <p:ext uri="{BB962C8B-B14F-4D97-AF65-F5344CB8AC3E}">
        <p14:creationId xmlns:p14="http://schemas.microsoft.com/office/powerpoint/2010/main" val="3560440815"/>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853</TotalTime>
  <Words>2559</Words>
  <Application>Microsoft Office PowerPoint</Application>
  <PresentationFormat>Widescreen</PresentationFormat>
  <Paragraphs>230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Courier New</vt:lpstr>
      <vt:lpstr>Walbaum Display</vt:lpstr>
      <vt:lpstr>Wingdings</vt:lpstr>
      <vt:lpstr>RegattaVTI</vt:lpstr>
      <vt:lpstr>SMRITI BHATTARAI</vt:lpstr>
      <vt:lpstr>Analytical  Skills</vt:lpstr>
      <vt:lpstr>TABLE OF CONTENT</vt:lpstr>
      <vt:lpstr>INSTACART BASKET ANALYSIS</vt:lpstr>
      <vt:lpstr>PROJECT OVERVIEW</vt:lpstr>
      <vt:lpstr>INSTACART BASKET ANALYSIS Histogram and bar chart showing the prime timeframes for order placement</vt:lpstr>
      <vt:lpstr>INSTACART BASKET ANALYSIS Correlation between age and income along with customer profiling </vt:lpstr>
      <vt:lpstr>INSTACART BASKET ANALYSIS Pricing Comparison with orders day of week and order hour of day</vt:lpstr>
      <vt:lpstr>RECOMENDATION </vt:lpstr>
      <vt:lpstr>RoCKBUSTER STEALTH ANALYSIS</vt:lpstr>
      <vt:lpstr>PROJECT OVERVIEW</vt:lpstr>
      <vt:lpstr>REVENUE ANALYSIS Sports, Sci-Fi and Animation are top three popular genre</vt:lpstr>
      <vt:lpstr>CUSTOMER ANALYSIS India, China and U.S. has the highest customer concentration</vt:lpstr>
      <vt:lpstr>RECOMENDATION </vt:lpstr>
      <vt:lpstr>INFLUENZA SEASON ANALYSIS</vt:lpstr>
      <vt:lpstr>PROJECT OVERVIEW</vt:lpstr>
      <vt:lpstr>INFLUENZA TREND </vt:lpstr>
      <vt:lpstr>INFLUENZA IMPACT ON SENIOR CITIZEN </vt:lpstr>
      <vt:lpstr>CONCLUSION </vt:lpstr>
      <vt:lpstr>INFLUENZA SEASON </vt:lpstr>
      <vt:lpstr>VIEDO GAME SALES</vt:lpstr>
      <vt:lpstr>PROJECT OVERVIEW</vt:lpstr>
      <vt:lpstr>What are the most popular genres? </vt:lpstr>
      <vt:lpstr>What are the most popular gaming platforms?</vt:lpstr>
      <vt:lpstr>CURRENT SCENARIO AND RECOMMENDTION</vt:lpstr>
      <vt:lpstr>COVID-19 ANALYSIS</vt:lpstr>
      <vt:lpstr>COVID-19 PANDEMIC ANALYSIS</vt:lpstr>
      <vt:lpstr>Total covid cases and recovered cases by continent</vt:lpstr>
      <vt:lpstr>Correlation between all the metrics</vt:lpstr>
      <vt:lpstr>Geospatial analysis</vt:lpstr>
      <vt:lpstr>Conclusion</vt:lpstr>
      <vt:lpstr>SMRITI BHATTARAI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SMRITI BHATTARAI</dc:title>
  <dc:creator>smriti.kunwar444@hotmail.com</dc:creator>
  <cp:lastModifiedBy>smriti.kunwar444@hotmail.com</cp:lastModifiedBy>
  <cp:revision>10</cp:revision>
  <dcterms:created xsi:type="dcterms:W3CDTF">2023-12-03T07:38:52Z</dcterms:created>
  <dcterms:modified xsi:type="dcterms:W3CDTF">2023-12-24T20:46:46Z</dcterms:modified>
</cp:coreProperties>
</file>