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5" r:id="rId4"/>
    <p:sldId id="262" r:id="rId5"/>
    <p:sldId id="259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mriti.bhattarai3580/viz/DataImmersion3_10task/Dashboard3?publish=y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DBE70-AC43-13FF-9DDF-BE51798F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GB" sz="6600"/>
              <a:t>RockBUSTEr STEAlTH LLC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399835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Analysis on increase revenue through market expansion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9/23/2023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1371-8E55-DE6B-90A9-E95631C457E1}"/>
              </a:ext>
            </a:extLst>
          </p:cNvPr>
          <p:cNvSpPr txBox="1"/>
          <p:nvPr/>
        </p:nvSpPr>
        <p:spPr>
          <a:xfrm>
            <a:off x="8270240" y="6106160"/>
            <a:ext cx="369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Prepared by: Smriti Bhattarai</a:t>
            </a:r>
          </a:p>
        </p:txBody>
      </p:sp>
    </p:spTree>
    <p:extLst>
      <p:ext uri="{BB962C8B-B14F-4D97-AF65-F5344CB8AC3E}">
        <p14:creationId xmlns:p14="http://schemas.microsoft.com/office/powerpoint/2010/main" val="26249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DBE70-AC43-13FF-9DDF-BE51798F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791"/>
            <a:ext cx="9144000" cy="1152770"/>
          </a:xfrm>
        </p:spPr>
        <p:txBody>
          <a:bodyPr anchor="ctr">
            <a:normAutofit/>
          </a:bodyPr>
          <a:lstStyle/>
          <a:p>
            <a:pPr algn="ctr"/>
            <a:r>
              <a:rPr lang="en-GB" sz="6600" dirty="0"/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37" y="2064276"/>
            <a:ext cx="5044664" cy="2973523"/>
          </a:xfrm>
        </p:spPr>
        <p:txBody>
          <a:bodyPr>
            <a:noAutofit/>
          </a:bodyPr>
          <a:lstStyle/>
          <a:p>
            <a:r>
              <a:rPr lang="en-GB" dirty="0"/>
              <a:t>What is the Goal ? Company is planning to increase its revenue through diversification into other high growing lucrative market by organic or inorganic tool </a:t>
            </a:r>
          </a:p>
          <a:p>
            <a:endParaRPr lang="en-GB" dirty="0"/>
          </a:p>
          <a:p>
            <a:r>
              <a:rPr lang="en-GB" dirty="0"/>
              <a:t>Why? To maintain or increase its market share as company facing competition from online and offline company 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9/23/2023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F5123-FE95-6E92-9DC7-BBF9BE34D5F1}"/>
              </a:ext>
            </a:extLst>
          </p:cNvPr>
          <p:cNvSpPr txBox="1"/>
          <p:nvPr/>
        </p:nvSpPr>
        <p:spPr>
          <a:xfrm>
            <a:off x="6644640" y="1940560"/>
            <a:ext cx="5374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Questions: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company concentration by revenue and by customer?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most popular genre?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the key statistics of film rental?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9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DBE70-AC43-13FF-9DDF-BE51798F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791"/>
            <a:ext cx="9144000" cy="115277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6600" dirty="0"/>
              <a:t>MOVIE DATA OVERVIEW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7EC38E-D002-B7F5-9533-CD48C9C6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768" y="2367280"/>
            <a:ext cx="2756192" cy="16778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Number of movies</a:t>
            </a:r>
          </a:p>
          <a:p>
            <a:pPr algn="ctr"/>
            <a:r>
              <a:rPr lang="en-GB" sz="2400" b="1" dirty="0"/>
              <a:t>1,000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D2CB21F6-5E92-7646-2173-90E99AFF7896}"/>
              </a:ext>
            </a:extLst>
          </p:cNvPr>
          <p:cNvSpPr txBox="1">
            <a:spLocks/>
          </p:cNvSpPr>
          <p:nvPr/>
        </p:nvSpPr>
        <p:spPr>
          <a:xfrm>
            <a:off x="1113360" y="4327344"/>
            <a:ext cx="2757600" cy="167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Active Customers</a:t>
            </a:r>
          </a:p>
          <a:p>
            <a:pPr algn="ctr"/>
            <a:r>
              <a:rPr lang="en-GB" sz="2400" b="1" dirty="0"/>
              <a:t>599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0A749815-93E2-6601-BFDC-2E02C14A4205}"/>
              </a:ext>
            </a:extLst>
          </p:cNvPr>
          <p:cNvSpPr txBox="1">
            <a:spLocks/>
          </p:cNvSpPr>
          <p:nvPr/>
        </p:nvSpPr>
        <p:spPr>
          <a:xfrm>
            <a:off x="4976262" y="2367280"/>
            <a:ext cx="2757600" cy="167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Global Presence</a:t>
            </a:r>
          </a:p>
          <a:p>
            <a:pPr algn="ctr"/>
            <a:r>
              <a:rPr lang="en-GB" sz="2400" b="1" dirty="0"/>
              <a:t>109 countries and 599 cities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3F6F68D6-F163-DB5E-5976-C03026758E4E}"/>
              </a:ext>
            </a:extLst>
          </p:cNvPr>
          <p:cNvSpPr txBox="1">
            <a:spLocks/>
          </p:cNvSpPr>
          <p:nvPr/>
        </p:nvSpPr>
        <p:spPr>
          <a:xfrm>
            <a:off x="4984300" y="4327344"/>
            <a:ext cx="2757600" cy="167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Total Revenue</a:t>
            </a:r>
          </a:p>
          <a:p>
            <a:pPr algn="ctr"/>
            <a:r>
              <a:rPr lang="en-GB" sz="2400" b="1" dirty="0"/>
              <a:t>$61,312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B2BE68B4-CC89-3B97-7C3B-989B664A71F5}"/>
              </a:ext>
            </a:extLst>
          </p:cNvPr>
          <p:cNvSpPr txBox="1">
            <a:spLocks/>
          </p:cNvSpPr>
          <p:nvPr/>
        </p:nvSpPr>
        <p:spPr>
          <a:xfrm>
            <a:off x="8409650" y="2367280"/>
            <a:ext cx="2757600" cy="167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Release year for all movies</a:t>
            </a:r>
          </a:p>
          <a:p>
            <a:pPr algn="ctr"/>
            <a:r>
              <a:rPr lang="en-GB" sz="2400" b="1" dirty="0"/>
              <a:t>2006</a:t>
            </a:r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3AE6F646-783D-E8B5-1A36-6C1302614613}"/>
              </a:ext>
            </a:extLst>
          </p:cNvPr>
          <p:cNvSpPr txBox="1">
            <a:spLocks/>
          </p:cNvSpPr>
          <p:nvPr/>
        </p:nvSpPr>
        <p:spPr>
          <a:xfrm>
            <a:off x="8409650" y="4327344"/>
            <a:ext cx="2757600" cy="167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Movie Categories</a:t>
            </a:r>
          </a:p>
          <a:p>
            <a:pPr algn="ctr"/>
            <a:r>
              <a:rPr lang="en-GB" sz="24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6454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87" y="288758"/>
            <a:ext cx="11256002" cy="106914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Approximate 63% of </a:t>
            </a:r>
            <a:r>
              <a:rPr lang="en-GB" b="1" dirty="0" err="1"/>
              <a:t>Rockbuster</a:t>
            </a:r>
            <a:r>
              <a:rPr lang="en-GB" b="1" dirty="0"/>
              <a:t> revenue comes from the Asia and Europe, so company can look for diversification into the US film market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B4D679-9D50-8ED9-8E54-F3274B06B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84"/>
          <a:stretch/>
        </p:blipFill>
        <p:spPr>
          <a:xfrm>
            <a:off x="551547" y="1979707"/>
            <a:ext cx="6238260" cy="4243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8B186-6575-AF51-38B3-FE919B59AD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1334" y="2091598"/>
            <a:ext cx="4437992" cy="35065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42AE8F-BDD0-0DAB-E417-6FFEDCDC9C8B}"/>
              </a:ext>
            </a:extLst>
          </p:cNvPr>
          <p:cNvSpPr txBox="1"/>
          <p:nvPr/>
        </p:nvSpPr>
        <p:spPr>
          <a:xfrm>
            <a:off x="538163" y="1622060"/>
            <a:ext cx="6251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27038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19" y="288758"/>
            <a:ext cx="11422644" cy="106914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US is the third largest country by customer which gives </a:t>
            </a:r>
            <a:r>
              <a:rPr lang="en-GB" b="1" dirty="0" err="1"/>
              <a:t>Rockbuster</a:t>
            </a:r>
            <a:r>
              <a:rPr lang="en-GB" b="1" dirty="0"/>
              <a:t> great opportunity to penetrate US region more may be by loyalty program or marketing offers/campaign as it only accounts 12% of total revenue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2EAD7-4CB3-3C5D-1530-524AB447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8" y="1775519"/>
            <a:ext cx="6960620" cy="462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FEE3F-1BF9-DB67-7563-2C578D9B689C}"/>
              </a:ext>
            </a:extLst>
          </p:cNvPr>
          <p:cNvSpPr txBox="1"/>
          <p:nvPr/>
        </p:nvSpPr>
        <p:spPr>
          <a:xfrm>
            <a:off x="596318" y="1408701"/>
            <a:ext cx="69606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Total Customer by Country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82549-77F9-7CCC-DAF0-DE7483E75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41" y="1987821"/>
            <a:ext cx="4134062" cy="1543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EA5678-8E8D-3B09-62D7-AAA47FB9D1AC}"/>
              </a:ext>
            </a:extLst>
          </p:cNvPr>
          <p:cNvSpPr txBox="1"/>
          <p:nvPr/>
        </p:nvSpPr>
        <p:spPr>
          <a:xfrm>
            <a:off x="7873999" y="1631702"/>
            <a:ext cx="4134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Top 10 Country by Customer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E1C8F0-043F-8BBE-8AAF-38A5146C9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578" y="4275475"/>
            <a:ext cx="4102311" cy="2006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2DF31C-8F3F-BC0D-E64D-BADA5F5DF7E1}"/>
              </a:ext>
            </a:extLst>
          </p:cNvPr>
          <p:cNvSpPr txBox="1"/>
          <p:nvPr/>
        </p:nvSpPr>
        <p:spPr>
          <a:xfrm>
            <a:off x="7859579" y="3927709"/>
            <a:ext cx="4134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Top 5 Customer Within Top 5 Country</a:t>
            </a:r>
          </a:p>
        </p:txBody>
      </p:sp>
    </p:spTree>
    <p:extLst>
      <p:ext uri="{BB962C8B-B14F-4D97-AF65-F5344CB8AC3E}">
        <p14:creationId xmlns:p14="http://schemas.microsoft.com/office/powerpoint/2010/main" val="372148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64" y="229958"/>
            <a:ext cx="11328716" cy="106914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Sports, Sci-Fi and Animation are top three popular genre globally, where company can look for expansion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6CEAE-9FE9-B5B9-3813-EC579A18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96" y="1747731"/>
            <a:ext cx="9868407" cy="2787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6EA2FB-36DF-25F2-7490-AE0A688A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44" y="4965094"/>
            <a:ext cx="2874713" cy="1647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2B7A5-02E5-6ECA-32ED-0FF18C3D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427" y="5000021"/>
            <a:ext cx="2651173" cy="1612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43905-486A-7657-2ED3-157E7F9A47EC}"/>
              </a:ext>
            </a:extLst>
          </p:cNvPr>
          <p:cNvSpPr txBox="1"/>
          <p:nvPr/>
        </p:nvSpPr>
        <p:spPr>
          <a:xfrm>
            <a:off x="1158240" y="1408700"/>
            <a:ext cx="98719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Total Revenue by Genre</a:t>
            </a:r>
          </a:p>
        </p:txBody>
      </p:sp>
    </p:spTree>
    <p:extLst>
      <p:ext uri="{BB962C8B-B14F-4D97-AF65-F5344CB8AC3E}">
        <p14:creationId xmlns:p14="http://schemas.microsoft.com/office/powerpoint/2010/main" val="381161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64" y="229958"/>
            <a:ext cx="11328716" cy="106914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Film Rental Key Statistics Overview 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6FBAB3C-2396-ECD5-ACC5-6B914B37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53091"/>
              </p:ext>
            </p:extLst>
          </p:nvPr>
        </p:nvGraphicFramePr>
        <p:xfrm>
          <a:off x="1219200" y="1518919"/>
          <a:ext cx="9387840" cy="47040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834109117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1548720884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654790419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708905490"/>
                    </a:ext>
                  </a:extLst>
                </a:gridCol>
              </a:tblGrid>
              <a:tr h="94081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991886"/>
                  </a:ext>
                </a:extLst>
              </a:tr>
              <a:tr h="940817">
                <a:tc>
                  <a:txBody>
                    <a:bodyPr/>
                    <a:lstStyle/>
                    <a:p>
                      <a:r>
                        <a:rPr lang="en-GB" dirty="0"/>
                        <a:t>Rental Rate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64458"/>
                  </a:ext>
                </a:extLst>
              </a:tr>
              <a:tr h="940817">
                <a:tc>
                  <a:txBody>
                    <a:bodyPr/>
                    <a:lstStyle/>
                    <a:p>
                      <a:r>
                        <a:rPr lang="en-GB" dirty="0"/>
                        <a:t>Rental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67100"/>
                  </a:ext>
                </a:extLst>
              </a:tr>
              <a:tr h="940817">
                <a:tc>
                  <a:txBody>
                    <a:bodyPr/>
                    <a:lstStyle/>
                    <a:p>
                      <a:r>
                        <a:rPr lang="en-GB" dirty="0"/>
                        <a:t>Replacement Cost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961975"/>
                  </a:ext>
                </a:extLst>
              </a:tr>
              <a:tr h="940817">
                <a:tc>
                  <a:txBody>
                    <a:bodyPr/>
                    <a:lstStyle/>
                    <a:p>
                      <a:r>
                        <a:rPr lang="en-GB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115.272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70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64" y="229958"/>
            <a:ext cx="11328716" cy="1069144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Conclusion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EF65F16F-FDE0-4516-8BCC-DDC34565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FEB18-A852-595B-6868-87A0E18CEAD9}"/>
              </a:ext>
            </a:extLst>
          </p:cNvPr>
          <p:cNvSpPr/>
          <p:nvPr/>
        </p:nvSpPr>
        <p:spPr>
          <a:xfrm>
            <a:off x="1107102" y="1704586"/>
            <a:ext cx="10648018" cy="1152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US market looks good for expansion as US region only contributes 12% of revenue to its total revenue, and US market size is bigger in comparison to other 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A5A6A-99D1-4025-5CAF-AB0446534C24}"/>
              </a:ext>
            </a:extLst>
          </p:cNvPr>
          <p:cNvSpPr/>
          <p:nvPr/>
        </p:nvSpPr>
        <p:spPr>
          <a:xfrm>
            <a:off x="1107102" y="3162034"/>
            <a:ext cx="10648018" cy="1152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Rockbuster</a:t>
            </a:r>
            <a:r>
              <a:rPr lang="en-GB" dirty="0"/>
              <a:t> can launch loyalty programs as it has high customer base in the US market. So, they can leverage its existing customer base to build solid base foundation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7B8C8-CB87-0DB3-A8E9-9FD9D54D1FE9}"/>
              </a:ext>
            </a:extLst>
          </p:cNvPr>
          <p:cNvSpPr/>
          <p:nvPr/>
        </p:nvSpPr>
        <p:spPr>
          <a:xfrm>
            <a:off x="1107102" y="4717487"/>
            <a:ext cx="10648018" cy="1152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Company can focus on launching various marketing campaign, discount schemes or other exciting offer (such as increased rental duration on joining) to increase its new customer base</a:t>
            </a:r>
          </a:p>
        </p:txBody>
      </p:sp>
    </p:spTree>
    <p:extLst>
      <p:ext uri="{BB962C8B-B14F-4D97-AF65-F5344CB8AC3E}">
        <p14:creationId xmlns:p14="http://schemas.microsoft.com/office/powerpoint/2010/main" val="424164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AC78D-13AA-4001-DE24-01315F1E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0A8CD0-73EF-4A49-F74D-A65378AA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64" y="2810598"/>
            <a:ext cx="11328716" cy="10691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6000" b="1" dirty="0"/>
              <a:t>Thank You</a:t>
            </a:r>
          </a:p>
          <a:p>
            <a:pPr algn="ctr"/>
            <a:r>
              <a:rPr lang="en-GB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Immersion 3.10task | Tableau Public</a:t>
            </a:r>
            <a:endParaRPr lang="en-GB" sz="6000" b="1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EF65F16F-FDE0-4516-8BCC-DDC34565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5DD0A9-150E-4A39-B987-BA3BA5DBFBE3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9/24/2023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6ADB23FC-861F-4A36-8A3C-BD050BA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89449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376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Felix Titling</vt:lpstr>
      <vt:lpstr>Goudy Old Style</vt:lpstr>
      <vt:lpstr>ArchwayVTI</vt:lpstr>
      <vt:lpstr>RockBUSTEr STEAlTH LLC</vt:lpstr>
      <vt:lpstr>Goal</vt:lpstr>
      <vt:lpstr>MOVIE 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Bikash Bhattarai</dc:creator>
  <cp:lastModifiedBy>Bikash Bhattarai</cp:lastModifiedBy>
  <cp:revision>2</cp:revision>
  <dcterms:created xsi:type="dcterms:W3CDTF">2023-09-23T12:51:05Z</dcterms:created>
  <dcterms:modified xsi:type="dcterms:W3CDTF">2023-09-24T19:42:33Z</dcterms:modified>
</cp:coreProperties>
</file>