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Alfa Slab One" panose="020B0604020202020204" charset="0"/>
      <p:regular r:id="rId18"/>
    </p:embeddedFont>
    <p:embeddedFont>
      <p:font typeface="Century Schoolbook" panose="02040604050505020304" pitchFamily="18" charset="0"/>
      <p:regular r:id="rId19"/>
      <p:bold r:id="rId20"/>
      <p:italic r:id="rId21"/>
      <p:boldItalic r:id="rId22"/>
    </p:embeddedFont>
    <p:embeddedFont>
      <p:font typeface="Economica" panose="020B0604020202020204" charset="0"/>
      <p:regular r:id="rId23"/>
      <p:bold r:id="rId24"/>
      <p:italic r:id="rId25"/>
      <p:boldItalic r:id="rId26"/>
    </p:embeddedFont>
    <p:embeddedFont>
      <p:font typeface="Merriweather" panose="00000500000000000000" pitchFamily="2"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Medium" panose="02000000000000000000" pitchFamily="2" charset="0"/>
      <p:regular r:id="rId39"/>
      <p:bold r:id="rId40"/>
      <p:italic r:id="rId41"/>
      <p:boldItalic r:id="rId42"/>
    </p:embeddedFont>
    <p:embeddedFont>
      <p:font typeface="Roboto Thin"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p:scale>
          <a:sx n="102" d="100"/>
          <a:sy n="102" d="100"/>
        </p:scale>
        <p:origin x="1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5ff7894aa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5ff7894a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6631864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f6631864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5ff7894aa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5ff7894aa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b232d5f90_7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b232d5f90_7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b232d5f90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fb232d5f90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b232d5f90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b232d5f90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ad174e21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ad174e21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ad174e05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ad174e05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10529bf2_3_1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610529bf2_3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610529bf2_3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610529bf2_3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5ff7894aa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5ff7894aa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5dd5341e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5dd5341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5dd5341e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5dd5341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5dd5341e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5dd5341e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13"/>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55" name="Google Shape;55;p13"/>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56" name="Google Shape;56;p13"/>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14"/>
          <p:cNvGrpSpPr/>
          <p:nvPr/>
        </p:nvGrpSpPr>
        <p:grpSpPr>
          <a:xfrm>
            <a:off x="0" y="0"/>
            <a:ext cx="4316700" cy="5143500"/>
            <a:chOff x="0" y="0"/>
            <a:chExt cx="4316700" cy="5143500"/>
          </a:xfrm>
        </p:grpSpPr>
        <p:sp>
          <p:nvSpPr>
            <p:cNvPr id="61" name="Google Shape;61;p14"/>
            <p:cNvSpPr/>
            <p:nvPr/>
          </p:nvSpPr>
          <p:spPr>
            <a:xfrm>
              <a:off x="0" y="0"/>
              <a:ext cx="4316700" cy="5143500"/>
            </a:xfrm>
            <a:prstGeom prst="rect">
              <a:avLst/>
            </a:prstGeom>
            <a:solidFill>
              <a:srgbClr val="DFE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386075" y="4599625"/>
              <a:ext cx="13545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841363"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1142492"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875425"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3732625"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4"/>
          <p:cNvSpPr txBox="1">
            <a:spLocks noGrp="1"/>
          </p:cNvSpPr>
          <p:nvPr>
            <p:ph type="title"/>
          </p:nvPr>
        </p:nvSpPr>
        <p:spPr>
          <a:xfrm>
            <a:off x="311725" y="653326"/>
            <a:ext cx="3706500" cy="33345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a:endParaRPr/>
          </a:p>
        </p:txBody>
      </p:sp>
      <p:sp>
        <p:nvSpPr>
          <p:cNvPr id="68" name="Google Shape;68;p14"/>
          <p:cNvSpPr txBox="1">
            <a:spLocks noGrp="1"/>
          </p:cNvSpPr>
          <p:nvPr>
            <p:ph type="body" idx="1"/>
          </p:nvPr>
        </p:nvSpPr>
        <p:spPr>
          <a:xfrm>
            <a:off x="4620575" y="653325"/>
            <a:ext cx="4211700" cy="37413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284F7D"/>
              </a:buClr>
              <a:buSzPts val="1200"/>
              <a:buChar char="●"/>
              <a:defRPr sz="1200">
                <a:solidFill>
                  <a:srgbClr val="DFE9FB"/>
                </a:solidFill>
              </a:defRPr>
            </a:lvl1pPr>
            <a:lvl2pPr marL="914400" lvl="1" indent="-292100" algn="l">
              <a:lnSpc>
                <a:spcPct val="115000"/>
              </a:lnSpc>
              <a:spcBef>
                <a:spcPts val="0"/>
              </a:spcBef>
              <a:spcAft>
                <a:spcPts val="0"/>
              </a:spcAft>
              <a:buClr>
                <a:srgbClr val="284F7D"/>
              </a:buClr>
              <a:buSzPts val="1000"/>
              <a:buChar char="○"/>
              <a:defRPr sz="1000">
                <a:solidFill>
                  <a:srgbClr val="DFE9FB"/>
                </a:solidFill>
              </a:defRPr>
            </a:lvl2pPr>
            <a:lvl3pPr marL="1371600" lvl="2" indent="-292100" algn="l">
              <a:lnSpc>
                <a:spcPct val="115000"/>
              </a:lnSpc>
              <a:spcBef>
                <a:spcPts val="0"/>
              </a:spcBef>
              <a:spcAft>
                <a:spcPts val="0"/>
              </a:spcAft>
              <a:buClr>
                <a:srgbClr val="284F7D"/>
              </a:buClr>
              <a:buSzPts val="1000"/>
              <a:buChar char="■"/>
              <a:defRPr sz="1000">
                <a:solidFill>
                  <a:srgbClr val="DFE9FB"/>
                </a:solidFill>
              </a:defRPr>
            </a:lvl3pPr>
            <a:lvl4pPr marL="1828800" lvl="3" indent="-292100" algn="l">
              <a:lnSpc>
                <a:spcPct val="115000"/>
              </a:lnSpc>
              <a:spcBef>
                <a:spcPts val="0"/>
              </a:spcBef>
              <a:spcAft>
                <a:spcPts val="0"/>
              </a:spcAft>
              <a:buClr>
                <a:srgbClr val="284F7D"/>
              </a:buClr>
              <a:buSzPts val="1000"/>
              <a:buChar char="●"/>
              <a:defRPr sz="1000">
                <a:solidFill>
                  <a:srgbClr val="DFE9FB"/>
                </a:solidFill>
              </a:defRPr>
            </a:lvl4pPr>
            <a:lvl5pPr marL="2286000" lvl="4" indent="-292100" algn="l">
              <a:lnSpc>
                <a:spcPct val="115000"/>
              </a:lnSpc>
              <a:spcBef>
                <a:spcPts val="0"/>
              </a:spcBef>
              <a:spcAft>
                <a:spcPts val="0"/>
              </a:spcAft>
              <a:buClr>
                <a:srgbClr val="284F7D"/>
              </a:buClr>
              <a:buSzPts val="1000"/>
              <a:buChar char="○"/>
              <a:defRPr sz="1000">
                <a:solidFill>
                  <a:srgbClr val="DFE9FB"/>
                </a:solidFill>
              </a:defRPr>
            </a:lvl5pPr>
            <a:lvl6pPr marL="2743200" lvl="5" indent="-292100" algn="l">
              <a:lnSpc>
                <a:spcPct val="115000"/>
              </a:lnSpc>
              <a:spcBef>
                <a:spcPts val="0"/>
              </a:spcBef>
              <a:spcAft>
                <a:spcPts val="0"/>
              </a:spcAft>
              <a:buClr>
                <a:srgbClr val="284F7D"/>
              </a:buClr>
              <a:buSzPts val="1000"/>
              <a:buChar char="■"/>
              <a:defRPr sz="1000">
                <a:solidFill>
                  <a:srgbClr val="DFE9FB"/>
                </a:solidFill>
              </a:defRPr>
            </a:lvl6pPr>
            <a:lvl7pPr marL="3200400" lvl="6" indent="-292100" algn="l">
              <a:lnSpc>
                <a:spcPct val="115000"/>
              </a:lnSpc>
              <a:spcBef>
                <a:spcPts val="0"/>
              </a:spcBef>
              <a:spcAft>
                <a:spcPts val="0"/>
              </a:spcAft>
              <a:buClr>
                <a:srgbClr val="284F7D"/>
              </a:buClr>
              <a:buSzPts val="1000"/>
              <a:buChar char="●"/>
              <a:defRPr sz="1000">
                <a:solidFill>
                  <a:srgbClr val="DFE9FB"/>
                </a:solidFill>
              </a:defRPr>
            </a:lvl7pPr>
            <a:lvl8pPr marL="3657600" lvl="7" indent="-292100" algn="l">
              <a:lnSpc>
                <a:spcPct val="115000"/>
              </a:lnSpc>
              <a:spcBef>
                <a:spcPts val="0"/>
              </a:spcBef>
              <a:spcAft>
                <a:spcPts val="0"/>
              </a:spcAft>
              <a:buClr>
                <a:srgbClr val="284F7D"/>
              </a:buClr>
              <a:buSzPts val="1000"/>
              <a:buChar char="○"/>
              <a:defRPr sz="1000">
                <a:solidFill>
                  <a:srgbClr val="DFE9FB"/>
                </a:solidFill>
              </a:defRPr>
            </a:lvl8pPr>
            <a:lvl9pPr marL="4114800" lvl="8" indent="-292100" algn="l">
              <a:lnSpc>
                <a:spcPct val="115000"/>
              </a:lnSpc>
              <a:spcBef>
                <a:spcPts val="0"/>
              </a:spcBef>
              <a:spcAft>
                <a:spcPts val="0"/>
              </a:spcAft>
              <a:buClr>
                <a:srgbClr val="284F7D"/>
              </a:buClr>
              <a:buSzPts val="1000"/>
              <a:buChar char="■"/>
              <a:defRPr sz="1000">
                <a:solidFill>
                  <a:srgbClr val="DFE9FB"/>
                </a:solidFill>
              </a:defRPr>
            </a:lvl9pPr>
          </a:lstStyle>
          <a:p>
            <a:endParaRPr/>
          </a:p>
        </p:txBody>
      </p:sp>
      <p:sp>
        <p:nvSpPr>
          <p:cNvPr id="69" name="Google Shape;69;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gradFill>
          <a:gsLst>
            <a:gs pos="0">
              <a:srgbClr val="DFE9FB"/>
            </a:gs>
            <a:gs pos="100000">
              <a:srgbClr val="6E9BE7"/>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2268081" y="561519"/>
            <a:ext cx="4807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dirty="0">
                <a:latin typeface="Times New Roman"/>
                <a:ea typeface="Times New Roman"/>
                <a:cs typeface="Times New Roman"/>
                <a:sym typeface="Times New Roman"/>
              </a:rPr>
              <a:t>Handwritten Digit Recognition</a:t>
            </a:r>
            <a:endParaRPr sz="27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44813" y="254100"/>
            <a:ext cx="8520600" cy="8313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4200" b="1">
                <a:latin typeface="Economica"/>
                <a:ea typeface="Economica"/>
                <a:cs typeface="Economica"/>
                <a:sym typeface="Economica"/>
              </a:rPr>
              <a:t>Result And Analysis</a:t>
            </a:r>
            <a:endParaRPr sz="1750">
              <a:solidFill>
                <a:srgbClr val="000000"/>
              </a:solidFill>
              <a:latin typeface="Times New Roman"/>
              <a:ea typeface="Times New Roman"/>
              <a:cs typeface="Times New Roman"/>
              <a:sym typeface="Times New Roman"/>
            </a:endParaRPr>
          </a:p>
        </p:txBody>
      </p:sp>
      <p:pic>
        <p:nvPicPr>
          <p:cNvPr id="217" name="Google Shape;217;p25"/>
          <p:cNvPicPr preferRelativeResize="0"/>
          <p:nvPr/>
        </p:nvPicPr>
        <p:blipFill>
          <a:blip r:embed="rId3">
            <a:alphaModFix/>
          </a:blip>
          <a:stretch>
            <a:fillRect/>
          </a:stretch>
        </p:blipFill>
        <p:spPr>
          <a:xfrm>
            <a:off x="4572026" y="2433241"/>
            <a:ext cx="4411197" cy="937772"/>
          </a:xfrm>
          <a:prstGeom prst="rect">
            <a:avLst/>
          </a:prstGeom>
          <a:noFill/>
          <a:ln>
            <a:noFill/>
          </a:ln>
        </p:spPr>
      </p:pic>
      <p:grpSp>
        <p:nvGrpSpPr>
          <p:cNvPr id="218" name="Google Shape;218;p25"/>
          <p:cNvGrpSpPr/>
          <p:nvPr/>
        </p:nvGrpSpPr>
        <p:grpSpPr>
          <a:xfrm>
            <a:off x="155831" y="2433466"/>
            <a:ext cx="4411073" cy="921042"/>
            <a:chOff x="1593000" y="2322568"/>
            <a:chExt cx="4512607" cy="643500"/>
          </a:xfrm>
        </p:grpSpPr>
        <p:sp>
          <p:nvSpPr>
            <p:cNvPr id="219" name="Google Shape;219;p25"/>
            <p:cNvSpPr/>
            <p:nvPr/>
          </p:nvSpPr>
          <p:spPr>
            <a:xfrm>
              <a:off x="2283007"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22" name="Google Shape;222;p25"/>
            <p:cNvSpPr/>
            <p:nvPr/>
          </p:nvSpPr>
          <p:spPr>
            <a:xfrm>
              <a:off x="2283003" y="2323756"/>
              <a:ext cx="37608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Batch Size = 128</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Epochs = 10</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Adam Optimizer</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model.fit() train the model </a:t>
              </a:r>
              <a:endParaRPr sz="800">
                <a:solidFill>
                  <a:srgbClr val="A72A1E"/>
                </a:solidFill>
                <a:latin typeface="Roboto"/>
                <a:ea typeface="Roboto"/>
                <a:cs typeface="Roboto"/>
                <a:sym typeface="Roboto"/>
              </a:endParaRPr>
            </a:p>
          </p:txBody>
        </p:sp>
      </p:grpSp>
      <p:grpSp>
        <p:nvGrpSpPr>
          <p:cNvPr id="223" name="Google Shape;223;p25"/>
          <p:cNvGrpSpPr/>
          <p:nvPr/>
        </p:nvGrpSpPr>
        <p:grpSpPr>
          <a:xfrm>
            <a:off x="155820" y="3354415"/>
            <a:ext cx="4416037" cy="921042"/>
            <a:chOff x="1593000" y="2322568"/>
            <a:chExt cx="4512607" cy="643500"/>
          </a:xfrm>
        </p:grpSpPr>
        <p:sp>
          <p:nvSpPr>
            <p:cNvPr id="224" name="Google Shape;224;p25"/>
            <p:cNvSpPr/>
            <p:nvPr/>
          </p:nvSpPr>
          <p:spPr>
            <a:xfrm>
              <a:off x="2283007"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27" name="Google Shape;227;p25"/>
            <p:cNvSpPr/>
            <p:nvPr/>
          </p:nvSpPr>
          <p:spPr>
            <a:xfrm>
              <a:off x="2283005" y="2323748"/>
              <a:ext cx="38226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Evaluating on test data </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Score[0] -&gt; Test Loss =  0.0476923</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Score[1] -&gt;  Test Accuracy =  0.991400</a:t>
              </a:r>
              <a:endParaRPr sz="800">
                <a:solidFill>
                  <a:srgbClr val="A72A1E"/>
                </a:solidFill>
                <a:latin typeface="Roboto"/>
                <a:ea typeface="Roboto"/>
                <a:cs typeface="Roboto"/>
                <a:sym typeface="Roboto"/>
              </a:endParaRPr>
            </a:p>
          </p:txBody>
        </p:sp>
      </p:grpSp>
      <p:pic>
        <p:nvPicPr>
          <p:cNvPr id="228" name="Google Shape;228;p25"/>
          <p:cNvPicPr preferRelativeResize="0"/>
          <p:nvPr/>
        </p:nvPicPr>
        <p:blipFill rotWithShape="1">
          <a:blip r:embed="rId4">
            <a:alphaModFix/>
          </a:blip>
          <a:srcRect r="20063"/>
          <a:stretch/>
        </p:blipFill>
        <p:spPr>
          <a:xfrm>
            <a:off x="4572026" y="3354232"/>
            <a:ext cx="4411199" cy="920991"/>
          </a:xfrm>
          <a:prstGeom prst="rect">
            <a:avLst/>
          </a:prstGeom>
          <a:noFill/>
          <a:ln>
            <a:noFill/>
          </a:ln>
        </p:spPr>
      </p:pic>
      <p:grpSp>
        <p:nvGrpSpPr>
          <p:cNvPr id="229" name="Google Shape;229;p25"/>
          <p:cNvGrpSpPr/>
          <p:nvPr/>
        </p:nvGrpSpPr>
        <p:grpSpPr>
          <a:xfrm>
            <a:off x="155820" y="1512433"/>
            <a:ext cx="4416037" cy="921042"/>
            <a:chOff x="1593000" y="2322568"/>
            <a:chExt cx="4512607" cy="643500"/>
          </a:xfrm>
        </p:grpSpPr>
        <p:sp>
          <p:nvSpPr>
            <p:cNvPr id="230" name="Google Shape;230;p25"/>
            <p:cNvSpPr/>
            <p:nvPr/>
          </p:nvSpPr>
          <p:spPr>
            <a:xfrm>
              <a:off x="2283007"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33" name="Google Shape;233;p25"/>
            <p:cNvSpPr/>
            <p:nvPr/>
          </p:nvSpPr>
          <p:spPr>
            <a:xfrm>
              <a:off x="2283005" y="2323748"/>
              <a:ext cx="38226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60000 Training Samples</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10000 Testing Samples</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Grey-scale of 28x28 pixels</a:t>
              </a:r>
              <a:endParaRPr sz="800">
                <a:solidFill>
                  <a:srgbClr val="A72A1E"/>
                </a:solidFill>
                <a:latin typeface="Roboto"/>
                <a:ea typeface="Roboto"/>
                <a:cs typeface="Roboto"/>
                <a:sym typeface="Roboto"/>
              </a:endParaRPr>
            </a:p>
          </p:txBody>
        </p:sp>
      </p:grpSp>
      <p:pic>
        <p:nvPicPr>
          <p:cNvPr id="234" name="Google Shape;234;p25"/>
          <p:cNvPicPr preferRelativeResize="0"/>
          <p:nvPr/>
        </p:nvPicPr>
        <p:blipFill>
          <a:blip r:embed="rId5">
            <a:alphaModFix/>
          </a:blip>
          <a:stretch>
            <a:fillRect/>
          </a:stretch>
        </p:blipFill>
        <p:spPr>
          <a:xfrm>
            <a:off x="4572026" y="1512250"/>
            <a:ext cx="4416149" cy="9209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txBox="1">
            <a:spLocks noGrp="1"/>
          </p:cNvSpPr>
          <p:nvPr>
            <p:ph type="title"/>
          </p:nvPr>
        </p:nvSpPr>
        <p:spPr>
          <a:xfrm>
            <a:off x="311700" y="220200"/>
            <a:ext cx="8520600" cy="102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00" b="1">
                <a:solidFill>
                  <a:srgbClr val="000000"/>
                </a:solidFill>
                <a:latin typeface="Economica"/>
                <a:ea typeface="Economica"/>
                <a:cs typeface="Economica"/>
                <a:sym typeface="Economica"/>
              </a:rPr>
              <a:t>     </a:t>
            </a:r>
            <a:r>
              <a:rPr lang="en" sz="4644" b="1">
                <a:solidFill>
                  <a:srgbClr val="000000"/>
                </a:solidFill>
                <a:latin typeface="Economica"/>
                <a:ea typeface="Economica"/>
                <a:cs typeface="Economica"/>
                <a:sym typeface="Economica"/>
              </a:rPr>
              <a:t>Result And Analysis  </a:t>
            </a:r>
            <a:r>
              <a:rPr lang="en" sz="4200" b="1">
                <a:solidFill>
                  <a:srgbClr val="000000"/>
                </a:solidFill>
                <a:latin typeface="Economica"/>
                <a:ea typeface="Economica"/>
                <a:cs typeface="Economica"/>
                <a:sym typeface="Economica"/>
              </a:rPr>
              <a:t>                              </a:t>
            </a:r>
            <a:r>
              <a:rPr lang="en" sz="1977" b="1">
                <a:solidFill>
                  <a:srgbClr val="000000"/>
                </a:solidFill>
                <a:latin typeface="Economica"/>
                <a:ea typeface="Economica"/>
                <a:cs typeface="Economica"/>
                <a:sym typeface="Economica"/>
              </a:rPr>
              <a:t>continued...</a:t>
            </a:r>
            <a:endParaRPr sz="777"/>
          </a:p>
        </p:txBody>
      </p:sp>
      <p:sp>
        <p:nvSpPr>
          <p:cNvPr id="240" name="Google Shape;240;p26"/>
          <p:cNvSpPr txBox="1">
            <a:spLocks noGrp="1"/>
          </p:cNvSpPr>
          <p:nvPr>
            <p:ph type="body" idx="1"/>
          </p:nvPr>
        </p:nvSpPr>
        <p:spPr>
          <a:xfrm>
            <a:off x="589050" y="1038150"/>
            <a:ext cx="8105400" cy="3963900"/>
          </a:xfrm>
          <a:prstGeom prst="rect">
            <a:avLst/>
          </a:prstGeom>
          <a:solidFill>
            <a:srgbClr val="F3F3F3"/>
          </a:solidFill>
        </p:spPr>
        <p:txBody>
          <a:bodyPr spcFirstLastPara="1" wrap="square" lIns="91425" tIns="91425" rIns="91425" bIns="91425" anchor="ctr" anchorCtr="0">
            <a:noAutofit/>
          </a:bodyPr>
          <a:lstStyle/>
          <a:p>
            <a:pPr marL="0" lvl="0" indent="0" algn="l" rtl="0">
              <a:lnSpc>
                <a:spcPct val="105000"/>
              </a:lnSpc>
              <a:spcBef>
                <a:spcPts val="0"/>
              </a:spcBef>
              <a:spcAft>
                <a:spcPts val="0"/>
              </a:spcAft>
              <a:buNone/>
            </a:pPr>
            <a:endParaRPr sz="1400">
              <a:solidFill>
                <a:schemeClr val="accent1"/>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endParaRPr sz="1400">
              <a:solidFill>
                <a:schemeClr val="accent1"/>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endParaRPr sz="1400">
              <a:solidFill>
                <a:schemeClr val="accent1"/>
              </a:solidFill>
              <a:latin typeface="Times New Roman"/>
              <a:ea typeface="Times New Roman"/>
              <a:cs typeface="Times New Roman"/>
              <a:sym typeface="Times New Roman"/>
            </a:endParaRPr>
          </a:p>
          <a:p>
            <a:pPr marL="457200" lvl="0" indent="0" algn="just" rtl="0">
              <a:spcBef>
                <a:spcPts val="1200"/>
              </a:spcBef>
              <a:spcAft>
                <a:spcPts val="0"/>
              </a:spcAft>
              <a:buNone/>
            </a:pPr>
            <a:endParaRPr sz="16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600">
              <a:solidFill>
                <a:srgbClr val="000000"/>
              </a:solidFill>
              <a:latin typeface="Times New Roman"/>
              <a:ea typeface="Times New Roman"/>
              <a:cs typeface="Times New Roman"/>
              <a:sym typeface="Times New Roman"/>
            </a:endParaRPr>
          </a:p>
          <a:p>
            <a:pPr marL="457200" lvl="0" indent="-374650" algn="just" rtl="0">
              <a:spcBef>
                <a:spcPts val="1200"/>
              </a:spcBef>
              <a:spcAft>
                <a:spcPts val="0"/>
              </a:spcAft>
              <a:buClr>
                <a:schemeClr val="accent1"/>
              </a:buClr>
              <a:buSzPts val="2300"/>
              <a:buFont typeface="Times New Roman"/>
              <a:buChar char="❖"/>
            </a:pPr>
            <a:r>
              <a:rPr lang="en" sz="1600">
                <a:solidFill>
                  <a:srgbClr val="000000"/>
                </a:solidFill>
                <a:latin typeface="Times New Roman"/>
                <a:ea typeface="Times New Roman"/>
                <a:cs typeface="Times New Roman"/>
                <a:sym typeface="Times New Roman"/>
              </a:rPr>
              <a:t>We discovered that CNN provided the best accurate results. As a result, we may infer that CNN is the best choice for any form of prediction task involving picture data.</a:t>
            </a:r>
            <a:endParaRPr sz="1600">
              <a:solidFill>
                <a:srgbClr val="000000"/>
              </a:solidFill>
              <a:latin typeface="Times New Roman"/>
              <a:ea typeface="Times New Roman"/>
              <a:cs typeface="Times New Roman"/>
              <a:sym typeface="Times New Roman"/>
            </a:endParaRPr>
          </a:p>
          <a:p>
            <a:pPr marL="457200" lvl="0" indent="-374650" algn="just" rtl="0">
              <a:spcBef>
                <a:spcPts val="0"/>
              </a:spcBef>
              <a:spcAft>
                <a:spcPts val="0"/>
              </a:spcAft>
              <a:buClr>
                <a:schemeClr val="accent1"/>
              </a:buClr>
              <a:buSzPts val="2300"/>
              <a:buFont typeface="Times New Roman"/>
              <a:buChar char="❖"/>
            </a:pPr>
            <a:r>
              <a:rPr lang="en" sz="1600">
                <a:solidFill>
                  <a:srgbClr val="000000"/>
                </a:solidFill>
                <a:latin typeface="Times New Roman"/>
                <a:ea typeface="Times New Roman"/>
                <a:cs typeface="Times New Roman"/>
                <a:sym typeface="Times New Roman"/>
              </a:rPr>
              <a:t>Following the model's construction, we compiled it using the Adam optimizer and a specific cross-entropy loss function, both of which are customary in the creation of a convolution neural network.</a:t>
            </a:r>
            <a:endParaRPr sz="1600">
              <a:solidFill>
                <a:srgbClr val="000000"/>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chemeClr val="accent1"/>
              </a:buClr>
              <a:buSzPts val="2300"/>
              <a:buFont typeface="Times New Roman"/>
              <a:buChar char="❖"/>
            </a:pPr>
            <a:r>
              <a:rPr lang="en" sz="1600">
                <a:solidFill>
                  <a:srgbClr val="000000"/>
                </a:solidFill>
                <a:latin typeface="Times New Roman"/>
                <a:ea typeface="Times New Roman"/>
                <a:cs typeface="Times New Roman"/>
                <a:sym typeface="Times New Roman"/>
              </a:rPr>
              <a:t>Training set size affects the accuracy and accuracy increases as the number of data increases. The more data in the training set, the smaller the impact of training error and test error, and ultimately the accuracy can be improved.</a:t>
            </a:r>
            <a:endParaRPr sz="1600">
              <a:solidFill>
                <a:srgbClr val="000000"/>
              </a:solidFill>
              <a:latin typeface="Times New Roman"/>
              <a:ea typeface="Times New Roman"/>
              <a:cs typeface="Times New Roman"/>
              <a:sym typeface="Times New Roman"/>
            </a:endParaRPr>
          </a:p>
          <a:p>
            <a:pPr marL="457200" lvl="0" indent="0" algn="l" rtl="0">
              <a:lnSpc>
                <a:spcPct val="105000"/>
              </a:lnSpc>
              <a:spcBef>
                <a:spcPts val="1200"/>
              </a:spcBef>
              <a:spcAft>
                <a:spcPts val="0"/>
              </a:spcAft>
              <a:buNone/>
            </a:pPr>
            <a:endParaRPr>
              <a:solidFill>
                <a:schemeClr val="accent1"/>
              </a:solidFill>
              <a:latin typeface="Times New Roman"/>
              <a:ea typeface="Times New Roman"/>
              <a:cs typeface="Times New Roman"/>
              <a:sym typeface="Times New Roman"/>
            </a:endParaRPr>
          </a:p>
          <a:p>
            <a:pPr marL="914400" lvl="0" indent="0" algn="l" rtl="0">
              <a:lnSpc>
                <a:spcPct val="105000"/>
              </a:lnSpc>
              <a:spcBef>
                <a:spcPts val="1200"/>
              </a:spcBef>
              <a:spcAft>
                <a:spcPts val="1200"/>
              </a:spcAft>
              <a:buSzPts val="1300"/>
              <a:buNone/>
            </a:pPr>
            <a:endParaRPr sz="1300">
              <a:solidFill>
                <a:schemeClr val="accent1"/>
              </a:solidFill>
              <a:latin typeface="Times New Roman"/>
              <a:ea typeface="Times New Roman"/>
              <a:cs typeface="Times New Roman"/>
              <a:sym typeface="Times New Roman"/>
            </a:endParaRPr>
          </a:p>
        </p:txBody>
      </p:sp>
      <p:pic>
        <p:nvPicPr>
          <p:cNvPr id="241" name="Google Shape;241;p26"/>
          <p:cNvPicPr preferRelativeResize="0"/>
          <p:nvPr/>
        </p:nvPicPr>
        <p:blipFill>
          <a:blip r:embed="rId3">
            <a:alphaModFix/>
          </a:blip>
          <a:stretch>
            <a:fillRect/>
          </a:stretch>
        </p:blipFill>
        <p:spPr>
          <a:xfrm>
            <a:off x="2013350" y="1148250"/>
            <a:ext cx="4876100" cy="116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body" idx="1"/>
          </p:nvPr>
        </p:nvSpPr>
        <p:spPr>
          <a:xfrm>
            <a:off x="311700" y="1152475"/>
            <a:ext cx="86685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Output while building the CNN model:</a:t>
            </a:r>
            <a:endParaRPr b="1"/>
          </a:p>
        </p:txBody>
      </p:sp>
      <p:pic>
        <p:nvPicPr>
          <p:cNvPr id="247" name="Google Shape;247;p27"/>
          <p:cNvPicPr preferRelativeResize="0"/>
          <p:nvPr/>
        </p:nvPicPr>
        <p:blipFill>
          <a:blip r:embed="rId3">
            <a:alphaModFix/>
          </a:blip>
          <a:stretch>
            <a:fillRect/>
          </a:stretch>
        </p:blipFill>
        <p:spPr>
          <a:xfrm>
            <a:off x="485400" y="1652275"/>
            <a:ext cx="7766600" cy="3371025"/>
          </a:xfrm>
          <a:prstGeom prst="rect">
            <a:avLst/>
          </a:prstGeom>
          <a:noFill/>
          <a:ln>
            <a:noFill/>
          </a:ln>
        </p:spPr>
      </p:pic>
      <p:sp>
        <p:nvSpPr>
          <p:cNvPr id="248" name="Google Shape;248;p27"/>
          <p:cNvSpPr txBox="1"/>
          <p:nvPr/>
        </p:nvSpPr>
        <p:spPr>
          <a:xfrm>
            <a:off x="344813" y="254100"/>
            <a:ext cx="8520600" cy="831300"/>
          </a:xfrm>
          <a:prstGeom prst="rect">
            <a:avLst/>
          </a:prstGeom>
          <a:noFill/>
          <a:ln>
            <a:noFill/>
          </a:ln>
        </p:spPr>
        <p:txBody>
          <a:bodyPr spcFirstLastPara="1" wrap="square" lIns="91425" tIns="91425" rIns="91425" bIns="91425" anchor="b" anchorCtr="0">
            <a:normAutofit fontScale="62500" lnSpcReduction="20000"/>
          </a:bodyPr>
          <a:lstStyle/>
          <a:p>
            <a:pPr marL="0" lvl="0" indent="0" algn="l" rtl="0">
              <a:spcBef>
                <a:spcPts val="0"/>
              </a:spcBef>
              <a:spcAft>
                <a:spcPts val="0"/>
              </a:spcAft>
              <a:buNone/>
            </a:pPr>
            <a:r>
              <a:rPr lang="en" sz="4200" b="1">
                <a:latin typeface="Economica"/>
                <a:ea typeface="Economica"/>
                <a:cs typeface="Economica"/>
                <a:sym typeface="Economica"/>
              </a:rPr>
              <a:t>Result And Analysis							</a:t>
            </a:r>
            <a:r>
              <a:rPr lang="en" sz="1750" b="1">
                <a:latin typeface="Times New Roman"/>
                <a:ea typeface="Times New Roman"/>
                <a:cs typeface="Times New Roman"/>
                <a:sym typeface="Times New Roman"/>
              </a:rPr>
              <a:t>continued...</a:t>
            </a:r>
            <a:endParaRPr sz="175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a:solidFill>
                  <a:srgbClr val="000000"/>
                </a:solidFill>
              </a:rPr>
              <a:t> Various Algorithms</a:t>
            </a:r>
            <a:endParaRPr>
              <a:solidFill>
                <a:srgbClr val="000000"/>
              </a:solidFill>
            </a:endParaRPr>
          </a:p>
        </p:txBody>
      </p:sp>
      <p:sp>
        <p:nvSpPr>
          <p:cNvPr id="254" name="Google Shape;254;p28"/>
          <p:cNvSpPr txBox="1">
            <a:spLocks noGrp="1"/>
          </p:cNvSpPr>
          <p:nvPr>
            <p:ph type="body" idx="1"/>
          </p:nvPr>
        </p:nvSpPr>
        <p:spPr>
          <a:xfrm>
            <a:off x="512850" y="1116775"/>
            <a:ext cx="8105400" cy="3853800"/>
          </a:xfrm>
          <a:prstGeom prst="rect">
            <a:avLst/>
          </a:prstGeom>
          <a:solidFill>
            <a:srgbClr val="F3F3F3"/>
          </a:solidFill>
        </p:spPr>
        <p:txBody>
          <a:bodyPr spcFirstLastPara="1" wrap="square" lIns="91425" tIns="91425" rIns="91425" bIns="91425" anchor="ctr" anchorCtr="0">
            <a:noAutofit/>
          </a:bodyPr>
          <a:lstStyle/>
          <a:p>
            <a:pPr marL="0" lvl="0" indent="0" algn="l" rtl="0">
              <a:lnSpc>
                <a:spcPct val="105000"/>
              </a:lnSpc>
              <a:spcBef>
                <a:spcPts val="0"/>
              </a:spcBef>
              <a:spcAft>
                <a:spcPts val="0"/>
              </a:spcAft>
              <a:buNone/>
            </a:pPr>
            <a:endParaRPr sz="1600">
              <a:latin typeface="Times New Roman"/>
              <a:ea typeface="Times New Roman"/>
              <a:cs typeface="Times New Roman"/>
              <a:sym typeface="Times New Roman"/>
            </a:endParaRPr>
          </a:p>
          <a:p>
            <a:pPr marL="457200" lvl="0" indent="0" algn="l" rtl="0">
              <a:lnSpc>
                <a:spcPct val="105000"/>
              </a:lnSpc>
              <a:spcBef>
                <a:spcPts val="1200"/>
              </a:spcBef>
              <a:spcAft>
                <a:spcPts val="0"/>
              </a:spcAft>
              <a:buNone/>
            </a:pPr>
            <a:endParaRPr sz="1600">
              <a:latin typeface="Times New Roman"/>
              <a:ea typeface="Times New Roman"/>
              <a:cs typeface="Times New Roman"/>
              <a:sym typeface="Times New Roman"/>
            </a:endParaRPr>
          </a:p>
          <a:p>
            <a:pPr marL="0" lvl="0" indent="0" algn="l" rtl="0">
              <a:lnSpc>
                <a:spcPct val="105000"/>
              </a:lnSpc>
              <a:spcBef>
                <a:spcPts val="1200"/>
              </a:spcBef>
              <a:spcAft>
                <a:spcPts val="1200"/>
              </a:spcAft>
              <a:buNone/>
            </a:pPr>
            <a:endParaRPr sz="1600">
              <a:latin typeface="Times New Roman"/>
              <a:ea typeface="Times New Roman"/>
              <a:cs typeface="Times New Roman"/>
              <a:sym typeface="Times New Roman"/>
            </a:endParaRPr>
          </a:p>
        </p:txBody>
      </p:sp>
      <p:sp>
        <p:nvSpPr>
          <p:cNvPr id="255" name="Google Shape;255;p28"/>
          <p:cNvSpPr txBox="1"/>
          <p:nvPr/>
        </p:nvSpPr>
        <p:spPr>
          <a:xfrm>
            <a:off x="589050" y="204475"/>
            <a:ext cx="8105400" cy="8133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b="1">
                <a:latin typeface="Economica"/>
                <a:ea typeface="Economica"/>
                <a:cs typeface="Economica"/>
                <a:sym typeface="Economica"/>
              </a:rPr>
              <a:t>Result And Analysis                            </a:t>
            </a:r>
            <a:r>
              <a:rPr lang="en" sz="1800" b="1">
                <a:latin typeface="Economica"/>
                <a:ea typeface="Economica"/>
                <a:cs typeface="Economica"/>
                <a:sym typeface="Economica"/>
              </a:rPr>
              <a:t>continued...</a:t>
            </a:r>
            <a:endParaRPr sz="200">
              <a:solidFill>
                <a:srgbClr val="434343"/>
              </a:solidFill>
              <a:latin typeface="Alfa Slab One"/>
              <a:ea typeface="Alfa Slab One"/>
              <a:cs typeface="Alfa Slab One"/>
              <a:sym typeface="Alfa Slab One"/>
            </a:endParaRPr>
          </a:p>
        </p:txBody>
      </p:sp>
      <p:sp>
        <p:nvSpPr>
          <p:cNvPr id="256" name="Google Shape;256;p28"/>
          <p:cNvSpPr txBox="1"/>
          <p:nvPr/>
        </p:nvSpPr>
        <p:spPr>
          <a:xfrm>
            <a:off x="692100" y="1384175"/>
            <a:ext cx="7503000" cy="3207600"/>
          </a:xfrm>
          <a:prstGeom prst="rect">
            <a:avLst/>
          </a:prstGeom>
          <a:solidFill>
            <a:srgbClr val="F3F3F3"/>
          </a:solidFill>
          <a:ln>
            <a:noFill/>
          </a:ln>
        </p:spPr>
        <p:txBody>
          <a:bodyPr spcFirstLastPara="1" wrap="square" lIns="91425" tIns="91425" rIns="91425" bIns="91425" anchor="ctr" anchorCtr="0">
            <a:spAutoFit/>
          </a:bodyPr>
          <a:lstStyle/>
          <a:p>
            <a:pPr marL="457200" lvl="0" indent="-330200" algn="l" rtl="0">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We Analysed that Adam optimizer gives more Accuracy than other existing Optimizers such as Adadelta etc.</a:t>
            </a:r>
            <a:endParaRPr sz="1600">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endParaRPr sz="1600">
              <a:solidFill>
                <a:schemeClr val="dk2"/>
              </a:solidFill>
              <a:latin typeface="Times New Roman"/>
              <a:ea typeface="Times New Roman"/>
              <a:cs typeface="Times New Roman"/>
              <a:sym typeface="Times New Roman"/>
            </a:endParaRPr>
          </a:p>
          <a:p>
            <a:pPr marL="457200" lvl="0" indent="-330200" algn="l" rtl="0">
              <a:lnSpc>
                <a:spcPct val="105000"/>
              </a:lnSpc>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We also noticed that Epochs Cycle Variation also affects the Accuracy of our Model.</a:t>
            </a:r>
            <a:endParaRPr sz="1600">
              <a:solidFill>
                <a:schemeClr val="dk2"/>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endParaRPr sz="1600">
              <a:solidFill>
                <a:schemeClr val="dk2"/>
              </a:solidFill>
              <a:latin typeface="Times New Roman"/>
              <a:ea typeface="Times New Roman"/>
              <a:cs typeface="Times New Roman"/>
              <a:sym typeface="Times New Roman"/>
            </a:endParaRPr>
          </a:p>
          <a:p>
            <a:pPr marL="457200" lvl="0" indent="-330200" algn="l" rtl="0">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After Successfully running our Project we have attained the Accuracy which is close to  99.14 % with a very low loss percentage.</a:t>
            </a:r>
            <a:endParaRPr sz="1600">
              <a:solidFill>
                <a:schemeClr val="dk2"/>
              </a:solidFill>
              <a:latin typeface="Times New Roman"/>
              <a:ea typeface="Times New Roman"/>
              <a:cs typeface="Times New Roman"/>
              <a:sym typeface="Times New Roman"/>
            </a:endParaRPr>
          </a:p>
          <a:p>
            <a:pPr marL="457200" lvl="0" indent="0" algn="l" rtl="0">
              <a:lnSpc>
                <a:spcPct val="105000"/>
              </a:lnSpc>
              <a:spcBef>
                <a:spcPts val="1200"/>
              </a:spcBef>
              <a:spcAft>
                <a:spcPts val="1200"/>
              </a:spcAft>
              <a:buNone/>
            </a:pP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311700" y="445025"/>
            <a:ext cx="8520600" cy="5727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34343"/>
                </a:solidFill>
              </a:rPr>
              <a:t>Conclusion</a:t>
            </a:r>
            <a:endParaRPr>
              <a:solidFill>
                <a:srgbClr val="434343"/>
              </a:solidFill>
            </a:endParaRPr>
          </a:p>
        </p:txBody>
      </p:sp>
      <p:sp>
        <p:nvSpPr>
          <p:cNvPr id="262" name="Google Shape;262;p29"/>
          <p:cNvSpPr txBox="1">
            <a:spLocks noGrp="1"/>
          </p:cNvSpPr>
          <p:nvPr>
            <p:ph type="body" idx="1"/>
          </p:nvPr>
        </p:nvSpPr>
        <p:spPr>
          <a:xfrm>
            <a:off x="311700" y="1152475"/>
            <a:ext cx="8520600" cy="3786600"/>
          </a:xfrm>
          <a:prstGeom prst="rect">
            <a:avLst/>
          </a:prstGeom>
          <a:solidFill>
            <a:srgbClr val="F3F3F3"/>
          </a:solidFill>
        </p:spPr>
        <p:txBody>
          <a:bodyPr spcFirstLastPara="1" wrap="square" lIns="91425" tIns="91425" rIns="91425" bIns="91425" anchor="ctr" anchorCtr="0">
            <a:noAutofit/>
          </a:bodyPr>
          <a:lstStyle/>
          <a:p>
            <a:pPr marL="0" lvl="0" indent="0" algn="l" rtl="0">
              <a:spcBef>
                <a:spcPts val="1200"/>
              </a:spcBef>
              <a:spcAft>
                <a:spcPts val="800"/>
              </a:spcAft>
              <a:buNone/>
            </a:pPr>
            <a:endParaRPr sz="1800" dirty="0">
              <a:solidFill>
                <a:schemeClr val="accent1"/>
              </a:solidFill>
              <a:latin typeface="Arial"/>
              <a:ea typeface="Arial"/>
              <a:cs typeface="Arial"/>
              <a:sym typeface="Arial"/>
            </a:endParaRPr>
          </a:p>
        </p:txBody>
      </p:sp>
      <p:sp>
        <p:nvSpPr>
          <p:cNvPr id="263" name="Google Shape;263;p29"/>
          <p:cNvSpPr txBox="1"/>
          <p:nvPr/>
        </p:nvSpPr>
        <p:spPr>
          <a:xfrm>
            <a:off x="456150" y="1399925"/>
            <a:ext cx="8100600" cy="400200"/>
          </a:xfrm>
          <a:prstGeom prst="rect">
            <a:avLst/>
          </a:prstGeom>
          <a:solidFill>
            <a:srgbClr val="F3F3F3"/>
          </a:solid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264" name="Google Shape;264;p29"/>
          <p:cNvSpPr txBox="1"/>
          <p:nvPr/>
        </p:nvSpPr>
        <p:spPr>
          <a:xfrm>
            <a:off x="629175" y="1667300"/>
            <a:ext cx="7336200" cy="813600"/>
          </a:xfrm>
          <a:prstGeom prst="rect">
            <a:avLst/>
          </a:prstGeom>
          <a:solidFill>
            <a:srgbClr val="F3F3F3"/>
          </a:solidFill>
          <a:ln>
            <a:noFill/>
          </a:ln>
        </p:spPr>
        <p:txBody>
          <a:bodyPr spcFirstLastPara="1" wrap="square" lIns="91425" tIns="91425" rIns="91425" bIns="91425" anchor="ctr" anchorCtr="0">
            <a:spAutoFit/>
          </a:bodyPr>
          <a:lstStyle/>
          <a:p>
            <a:pPr marL="457200" marR="139700" lvl="0" indent="-349250" algn="l" rtl="0">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 great level of accuracy can be achieved with these deep learning approaches. In comparison to other research approaches.</a:t>
            </a:r>
            <a:endParaRPr sz="2200">
              <a:latin typeface="Proxima Nova"/>
              <a:ea typeface="Proxima Nova"/>
              <a:cs typeface="Proxima Nova"/>
              <a:sym typeface="Proxima Nova"/>
            </a:endParaRPr>
          </a:p>
        </p:txBody>
      </p:sp>
      <p:sp>
        <p:nvSpPr>
          <p:cNvPr id="265" name="Google Shape;265;p29"/>
          <p:cNvSpPr txBox="1"/>
          <p:nvPr/>
        </p:nvSpPr>
        <p:spPr>
          <a:xfrm>
            <a:off x="456150" y="2480900"/>
            <a:ext cx="7550400" cy="1149900"/>
          </a:xfrm>
          <a:prstGeom prst="rect">
            <a:avLst/>
          </a:prstGeom>
          <a:solidFill>
            <a:srgbClr val="F3F3F3"/>
          </a:solidFill>
          <a:ln>
            <a:noFill/>
          </a:ln>
        </p:spPr>
        <p:txBody>
          <a:bodyPr spcFirstLastPara="1" wrap="square" lIns="91425" tIns="91425" rIns="91425" bIns="91425" anchor="ctr" anchorCtr="0">
            <a:spAutoFit/>
          </a:bodyPr>
          <a:lstStyle/>
          <a:p>
            <a:pPr marL="457200" marR="139700" lvl="0" indent="-349250" algn="l" rtl="0">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 CNN model with Keras as the backend and Tensorflow as the                 software can achieve upto 99.14 percent accuracy.</a:t>
            </a:r>
            <a:endParaRPr sz="1900">
              <a:latin typeface="Times New Roman"/>
              <a:ea typeface="Times New Roman"/>
              <a:cs typeface="Times New Roman"/>
              <a:sym typeface="Times New Roman"/>
            </a:endParaRPr>
          </a:p>
          <a:p>
            <a:pPr marL="139700" marR="139700" lvl="0" indent="0" algn="l" rtl="0">
              <a:lnSpc>
                <a:spcPct val="115000"/>
              </a:lnSpc>
              <a:spcBef>
                <a:spcPts val="0"/>
              </a:spcBef>
              <a:spcAft>
                <a:spcPts val="0"/>
              </a:spcAft>
              <a:buNone/>
            </a:pPr>
            <a:endParaRPr sz="1900">
              <a:highlight>
                <a:srgbClr val="D3D6DB"/>
              </a:highlight>
            </a:endParaRPr>
          </a:p>
        </p:txBody>
      </p:sp>
      <p:sp>
        <p:nvSpPr>
          <p:cNvPr id="266" name="Google Shape;266;p29"/>
          <p:cNvSpPr txBox="1"/>
          <p:nvPr/>
        </p:nvSpPr>
        <p:spPr>
          <a:xfrm>
            <a:off x="629175" y="3255975"/>
            <a:ext cx="7587900" cy="813600"/>
          </a:xfrm>
          <a:prstGeom prst="rect">
            <a:avLst/>
          </a:prstGeom>
          <a:solidFill>
            <a:srgbClr val="F3F3F3"/>
          </a:solidFill>
          <a:ln>
            <a:noFill/>
          </a:ln>
        </p:spPr>
        <p:txBody>
          <a:bodyPr spcFirstLastPara="1" wrap="square" lIns="91425" tIns="91425" rIns="91425" bIns="91425" anchor="ctr" anchorCtr="0">
            <a:spAutoFit/>
          </a:bodyPr>
          <a:lstStyle/>
          <a:p>
            <a:pPr marL="457200" marR="139700" lvl="0" indent="-349250" algn="l" rtl="0">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The only challenging part is the noise present in the real-world image, which needs to be looked after. </a:t>
            </a:r>
            <a:endParaRPr sz="2200" dirty="0">
              <a:latin typeface="Proxima Nova"/>
              <a:ea typeface="Proxima Nova"/>
              <a:cs typeface="Proxima Nova"/>
              <a:sym typeface="Proxima Nova"/>
            </a:endParaRPr>
          </a:p>
        </p:txBody>
      </p:sp>
      <p:sp>
        <p:nvSpPr>
          <p:cNvPr id="267" name="Google Shape;267;p29"/>
          <p:cNvSpPr txBox="1"/>
          <p:nvPr/>
        </p:nvSpPr>
        <p:spPr>
          <a:xfrm>
            <a:off x="880850" y="4294125"/>
            <a:ext cx="7487100" cy="400200"/>
          </a:xfrm>
          <a:prstGeom prst="rect">
            <a:avLst/>
          </a:prstGeom>
          <a:solidFill>
            <a:srgbClr val="F3F3F3"/>
          </a:solid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311700" y="62925"/>
            <a:ext cx="8520600" cy="6291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434343"/>
                </a:solidFill>
              </a:rPr>
              <a:t>Future Scope</a:t>
            </a:r>
            <a:endParaRPr dirty="0">
              <a:solidFill>
                <a:srgbClr val="434343"/>
              </a:solidFill>
            </a:endParaRPr>
          </a:p>
        </p:txBody>
      </p:sp>
      <p:sp>
        <p:nvSpPr>
          <p:cNvPr id="273" name="Google Shape;273;p30"/>
          <p:cNvSpPr txBox="1">
            <a:spLocks noGrp="1"/>
          </p:cNvSpPr>
          <p:nvPr>
            <p:ph type="body" idx="1"/>
          </p:nvPr>
        </p:nvSpPr>
        <p:spPr>
          <a:xfrm>
            <a:off x="311700" y="692025"/>
            <a:ext cx="8520600" cy="4341000"/>
          </a:xfrm>
          <a:prstGeom prst="rect">
            <a:avLst/>
          </a:prstGeom>
          <a:solidFill>
            <a:srgbClr val="F3F3F3"/>
          </a:solidFill>
        </p:spPr>
        <p:txBody>
          <a:bodyPr spcFirstLastPara="1" wrap="square" lIns="91425" tIns="91425" rIns="91425" bIns="91425" anchor="ctr" anchorCtr="0">
            <a:noAutofit/>
          </a:bodyPr>
          <a:lstStyle/>
          <a:p>
            <a:pPr marL="457200" lvl="0" indent="-349250" algn="l" rtl="0">
              <a:lnSpc>
                <a:spcPct val="115000"/>
              </a:lnSpc>
              <a:spcBef>
                <a:spcPts val="0"/>
              </a:spcBef>
              <a:spcAft>
                <a:spcPts val="0"/>
              </a:spcAft>
              <a:buClr>
                <a:srgbClr val="000000"/>
              </a:buClr>
              <a:buSzPts val="1900"/>
              <a:buFont typeface="Times New Roman"/>
              <a:buChar char="❖"/>
            </a:pPr>
            <a:r>
              <a:rPr lang="en" sz="1900" dirty="0">
                <a:solidFill>
                  <a:srgbClr val="000000"/>
                </a:solidFill>
                <a:latin typeface="Times New Roman"/>
                <a:ea typeface="Times New Roman"/>
                <a:cs typeface="Times New Roman"/>
                <a:sym typeface="Times New Roman"/>
              </a:rPr>
              <a:t>These algorithms can be used in hospitals for detailed medical diagnosis, treatment, and monitoring of patients.</a:t>
            </a:r>
            <a:endParaRPr sz="1900" dirty="0">
              <a:solidFill>
                <a:srgbClr val="000000"/>
              </a:solidFill>
              <a:latin typeface="Times New Roman"/>
              <a:ea typeface="Times New Roman"/>
              <a:cs typeface="Times New Roman"/>
              <a:sym typeface="Times New Roman"/>
            </a:endParaRPr>
          </a:p>
          <a:p>
            <a:pPr marL="914400" lvl="0" indent="0" algn="l" rtl="0">
              <a:lnSpc>
                <a:spcPct val="115000"/>
              </a:lnSpc>
              <a:spcBef>
                <a:spcPts val="0"/>
              </a:spcBef>
              <a:spcAft>
                <a:spcPts val="0"/>
              </a:spcAft>
              <a:buNone/>
            </a:pPr>
            <a:endParaRPr sz="1900" dirty="0">
              <a:solidFill>
                <a:srgbClr val="000000"/>
              </a:solidFill>
              <a:latin typeface="Times New Roman"/>
              <a:ea typeface="Times New Roman"/>
              <a:cs typeface="Times New Roman"/>
              <a:sym typeface="Times New Roman"/>
            </a:endParaRPr>
          </a:p>
          <a:p>
            <a:pPr marL="457200" lvl="0" indent="-349250" algn="l" rtl="0">
              <a:lnSpc>
                <a:spcPct val="125000"/>
              </a:lnSpc>
              <a:spcBef>
                <a:spcPts val="0"/>
              </a:spcBef>
              <a:spcAft>
                <a:spcPts val="0"/>
              </a:spcAft>
              <a:buClr>
                <a:srgbClr val="000000"/>
              </a:buClr>
              <a:buSzPts val="1900"/>
              <a:buFont typeface="Times New Roman"/>
              <a:buChar char="❖"/>
            </a:pPr>
            <a:r>
              <a:rPr lang="en" sz="1900" dirty="0">
                <a:solidFill>
                  <a:srgbClr val="000000"/>
                </a:solidFill>
                <a:latin typeface="Times New Roman"/>
                <a:ea typeface="Times New Roman"/>
                <a:cs typeface="Times New Roman"/>
                <a:sym typeface="Times New Roman"/>
              </a:rPr>
              <a:t>In large scale it can be used to verify handwritten symbols or signature from the available server in future application.</a:t>
            </a:r>
            <a:endParaRPr sz="1900" dirty="0">
              <a:solidFill>
                <a:srgbClr val="000000"/>
              </a:solidFill>
              <a:latin typeface="Times New Roman"/>
              <a:ea typeface="Times New Roman"/>
              <a:cs typeface="Times New Roman"/>
              <a:sym typeface="Times New Roman"/>
            </a:endParaRPr>
          </a:p>
          <a:p>
            <a:pPr marL="457200" lvl="0" indent="0" algn="l" rtl="0">
              <a:lnSpc>
                <a:spcPct val="125000"/>
              </a:lnSpc>
              <a:spcBef>
                <a:spcPts val="0"/>
              </a:spcBef>
              <a:spcAft>
                <a:spcPts val="0"/>
              </a:spcAft>
              <a:buNone/>
            </a:pPr>
            <a:endParaRPr sz="1900" dirty="0">
              <a:solidFill>
                <a:srgbClr val="000000"/>
              </a:solidFill>
              <a:latin typeface="Times New Roman"/>
              <a:ea typeface="Times New Roman"/>
              <a:cs typeface="Times New Roman"/>
              <a:sym typeface="Times New Roman"/>
            </a:endParaRPr>
          </a:p>
          <a:p>
            <a:pPr marL="457200" lvl="0" indent="-349250" algn="l" rtl="0">
              <a:lnSpc>
                <a:spcPct val="125000"/>
              </a:lnSpc>
              <a:spcBef>
                <a:spcPts val="0"/>
              </a:spcBef>
              <a:spcAft>
                <a:spcPts val="0"/>
              </a:spcAft>
              <a:buClr>
                <a:srgbClr val="000000"/>
              </a:buClr>
              <a:buSzPts val="1900"/>
              <a:buFont typeface="Times New Roman"/>
              <a:buChar char="❖"/>
            </a:pPr>
            <a:r>
              <a:rPr lang="en" sz="1900" dirty="0">
                <a:solidFill>
                  <a:srgbClr val="000000"/>
                </a:solidFill>
                <a:latin typeface="Times New Roman"/>
                <a:ea typeface="Times New Roman"/>
                <a:cs typeface="Times New Roman"/>
                <a:sym typeface="Times New Roman"/>
              </a:rPr>
              <a:t>It can be used as a tool in various applications such as Handwritten Calculator , Recognition and Retrieval of Complex Documents.</a:t>
            </a:r>
            <a:endParaRPr sz="1900" dirty="0">
              <a:solidFill>
                <a:srgbClr val="000000"/>
              </a:solidFill>
              <a:latin typeface="Times New Roman"/>
              <a:ea typeface="Times New Roman"/>
              <a:cs typeface="Times New Roman"/>
              <a:sym typeface="Times New Roman"/>
            </a:endParaRPr>
          </a:p>
          <a:p>
            <a:pPr marL="457200" lvl="0" indent="0" algn="l" rtl="0">
              <a:lnSpc>
                <a:spcPct val="125000"/>
              </a:lnSpc>
              <a:spcBef>
                <a:spcPts val="0"/>
              </a:spcBef>
              <a:spcAft>
                <a:spcPts val="0"/>
              </a:spcAft>
              <a:buNone/>
            </a:pPr>
            <a:endParaRPr sz="1900" dirty="0">
              <a:solidFill>
                <a:srgbClr val="000000"/>
              </a:solidFill>
              <a:latin typeface="Times New Roman"/>
              <a:ea typeface="Times New Roman"/>
              <a:cs typeface="Times New Roman"/>
              <a:sym typeface="Times New Roman"/>
            </a:endParaRPr>
          </a:p>
          <a:p>
            <a:pPr marL="457200" lvl="0" indent="-349250" algn="l" rtl="0">
              <a:lnSpc>
                <a:spcPct val="125000"/>
              </a:lnSpc>
              <a:spcBef>
                <a:spcPts val="0"/>
              </a:spcBef>
              <a:spcAft>
                <a:spcPts val="0"/>
              </a:spcAft>
              <a:buClr>
                <a:srgbClr val="000000"/>
              </a:buClr>
              <a:buSzPts val="1900"/>
              <a:buFont typeface="Times New Roman"/>
              <a:buChar char="❖"/>
            </a:pPr>
            <a:r>
              <a:rPr lang="en" sz="1100" dirty="0">
                <a:solidFill>
                  <a:srgbClr val="000000"/>
                </a:solidFill>
                <a:latin typeface="Times New Roman"/>
                <a:ea typeface="Times New Roman"/>
                <a:cs typeface="Times New Roman"/>
                <a:sym typeface="Times New Roman"/>
              </a:rPr>
              <a:t>.</a:t>
            </a:r>
            <a:r>
              <a:rPr lang="en" dirty="0">
                <a:solidFill>
                  <a:srgbClr val="000000"/>
                </a:solidFill>
                <a:latin typeface="Times New Roman"/>
                <a:ea typeface="Times New Roman"/>
                <a:cs typeface="Times New Roman"/>
                <a:sym typeface="Times New Roman"/>
              </a:rPr>
              <a:t> </a:t>
            </a:r>
            <a:r>
              <a:rPr lang="en" sz="1900" dirty="0">
                <a:solidFill>
                  <a:srgbClr val="000000"/>
                </a:solidFill>
                <a:latin typeface="Times New Roman"/>
                <a:ea typeface="Times New Roman"/>
                <a:cs typeface="Times New Roman"/>
                <a:sym typeface="Times New Roman"/>
              </a:rPr>
              <a:t>By employing these algorithms in day-to-day applications, we can contribute to creating an environment of safety, awareness, and comfort.</a:t>
            </a:r>
            <a:endParaRPr sz="2700"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2300"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Century Schoolbook"/>
                <a:ea typeface="Century Schoolbook"/>
                <a:cs typeface="Century Schoolbook"/>
                <a:sym typeface="Century Schoolbook"/>
              </a:rPr>
              <a:t>PROBLEM STATEMENT</a:t>
            </a:r>
            <a:endParaRPr b="1">
              <a:latin typeface="Century Schoolbook"/>
              <a:ea typeface="Century Schoolbook"/>
              <a:cs typeface="Century Schoolbook"/>
              <a:sym typeface="Century Schoolbook"/>
            </a:endParaRPr>
          </a:p>
        </p:txBody>
      </p:sp>
      <p:sp>
        <p:nvSpPr>
          <p:cNvPr id="85" name="Google Shape;85;p16"/>
          <p:cNvSpPr txBox="1">
            <a:spLocks noGrp="1"/>
          </p:cNvSpPr>
          <p:nvPr>
            <p:ph type="body" idx="1"/>
          </p:nvPr>
        </p:nvSpPr>
        <p:spPr>
          <a:xfrm>
            <a:off x="1520540" y="170732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dirty="0">
                <a:latin typeface="Century Schoolbook"/>
                <a:ea typeface="Century Schoolbook"/>
                <a:cs typeface="Century Schoolbook"/>
                <a:sym typeface="Century Schoolbook"/>
              </a:rPr>
              <a:t> </a:t>
            </a:r>
            <a:endParaRPr sz="2300" dirty="0">
              <a:latin typeface="Century Schoolbook"/>
              <a:ea typeface="Century Schoolbook"/>
              <a:cs typeface="Century Schoolbook"/>
              <a:sym typeface="Century Schoolbook"/>
            </a:endParaRPr>
          </a:p>
          <a:p>
            <a:pPr marL="0" lvl="0" indent="0">
              <a:spcBef>
                <a:spcPts val="1600"/>
              </a:spcBef>
              <a:buNone/>
            </a:pPr>
            <a:r>
              <a:rPr lang="en" sz="2300" b="1" dirty="0">
                <a:latin typeface="Century Schoolbook"/>
                <a:ea typeface="Century Schoolbook"/>
                <a:cs typeface="Century Schoolbook"/>
                <a:sym typeface="Century Schoolbook"/>
              </a:rPr>
              <a:t>“To Recognize and Convert, Handwritten Digits Into Digital Form With the Help Of Machine Learning”</a:t>
            </a:r>
            <a:endParaRPr sz="2300" b="1" dirty="0">
              <a:latin typeface="Century Schoolbook"/>
              <a:ea typeface="Century Schoolbook"/>
              <a:cs typeface="Century Schoolbook"/>
              <a:sym typeface="Century Schoolbook"/>
            </a:endParaRPr>
          </a:p>
          <a:p>
            <a:pPr marL="0" lvl="0" indent="0">
              <a:spcBef>
                <a:spcPts val="1600"/>
              </a:spcBef>
              <a:spcAft>
                <a:spcPts val="1600"/>
              </a:spcAft>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25" y="280725"/>
            <a:ext cx="3706500" cy="93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State-of-the-art and their limitations</a:t>
            </a:r>
            <a:endParaRPr>
              <a:solidFill>
                <a:schemeClr val="dk2"/>
              </a:solidFill>
            </a:endParaRPr>
          </a:p>
        </p:txBody>
      </p:sp>
      <p:sp>
        <p:nvSpPr>
          <p:cNvPr id="91" name="Google Shape;91;p17"/>
          <p:cNvSpPr txBox="1">
            <a:spLocks noGrp="1"/>
          </p:cNvSpPr>
          <p:nvPr>
            <p:ph type="body" idx="1"/>
          </p:nvPr>
        </p:nvSpPr>
        <p:spPr>
          <a:xfrm>
            <a:off x="4620575" y="653325"/>
            <a:ext cx="4211700" cy="41895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solidFill>
                  <a:schemeClr val="dk2"/>
                </a:solidFill>
                <a:latin typeface="Merriweather"/>
                <a:ea typeface="Merriweather"/>
                <a:cs typeface="Merriweather"/>
                <a:sym typeface="Merriweather"/>
              </a:rPr>
              <a:t>Anuj Dutt proved in his research that by applying Deep Learning systems, he was able to achieve extraordinarily high levels of accuracy. He achieved a 98.72 percent accuracy using the convolutional Neural Network with Keras and Theano as the backend. Furthermore, using Tensorflow to execute CNN yields a dramatically better result of 99.70 percent. Despite the fact that the technique and coding appear to be more complicated when compared to traditional Machine Learning algorithms, the precision he achieved is becoming increasingly apparent. Saeed AL-Mansoori released a paper in which he used a Multilayer Perceptron (MLP) Neural Network to recognise and forecast handwritten digits from 0 to 9. On a dataset obtained from MNIST, the suggested neural system was trained and tested.</a:t>
            </a:r>
            <a:endParaRPr>
              <a:solidFill>
                <a:schemeClr val="dk2"/>
              </a:solidFill>
              <a:latin typeface="Merriweather"/>
              <a:ea typeface="Merriweather"/>
              <a:cs typeface="Merriweather"/>
              <a:sym typeface="Merriweather"/>
            </a:endParaRPr>
          </a:p>
        </p:txBody>
      </p:sp>
      <p:sp>
        <p:nvSpPr>
          <p:cNvPr id="92" name="Google Shape;92;p17"/>
          <p:cNvSpPr txBox="1"/>
          <p:nvPr/>
        </p:nvSpPr>
        <p:spPr>
          <a:xfrm>
            <a:off x="352230" y="1414603"/>
            <a:ext cx="37065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Handwritten Recognition from the MNIST dataset is well-known among scientists. The goal is to build a Handwritten Digit Recognition framework and consider various classifiers and algorithms while focusing on getting as near to human performance as possible. The common issue faced in composing various numbers (0-9) for various persons would be the digit order issue and the closeness between the digits such as 1 and 7, 5 and 6, 3 and 8, 9 and 8, and so on. Additionally, because different persons write the same digit from different perspectives, the originality and variety in their handwriting has an impact on the development and presence of the digits</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727650" y="495150"/>
            <a:ext cx="7688700" cy="625200"/>
          </a:xfrm>
          <a:prstGeom prst="rect">
            <a:avLst/>
          </a:prstGeom>
          <a:solidFill>
            <a:srgbClr val="C9DAF8"/>
          </a:solidFill>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2400">
                <a:solidFill>
                  <a:srgbClr val="434343"/>
                </a:solidFill>
              </a:rPr>
              <a:t>State-of-the-art and their limitations</a:t>
            </a:r>
            <a:endParaRPr sz="2400">
              <a:solidFill>
                <a:srgbClr val="434343"/>
              </a:solidFill>
            </a:endParaRPr>
          </a:p>
        </p:txBody>
      </p:sp>
      <p:sp>
        <p:nvSpPr>
          <p:cNvPr id="98" name="Google Shape;98;p18"/>
          <p:cNvSpPr txBox="1">
            <a:spLocks noGrp="1"/>
          </p:cNvSpPr>
          <p:nvPr>
            <p:ph type="body" idx="1"/>
          </p:nvPr>
        </p:nvSpPr>
        <p:spPr>
          <a:xfrm>
            <a:off x="727650" y="1377525"/>
            <a:ext cx="7688700" cy="3192300"/>
          </a:xfrm>
          <a:prstGeom prst="rect">
            <a:avLst/>
          </a:prstGeom>
          <a:solidFill>
            <a:srgbClr val="F3F3F3"/>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62500" lnSpcReduction="20000"/>
          </a:bodyPr>
          <a:lstStyle/>
          <a:p>
            <a:pPr marL="457200" lvl="0" indent="0" algn="l" rtl="0">
              <a:lnSpc>
                <a:spcPct val="150000"/>
              </a:lnSpc>
              <a:spcBef>
                <a:spcPts val="0"/>
              </a:spcBef>
              <a:spcAft>
                <a:spcPts val="1200"/>
              </a:spcAft>
              <a:buNone/>
            </a:pPr>
            <a:r>
              <a:rPr lang="en" sz="2200">
                <a:solidFill>
                  <a:srgbClr val="666666"/>
                </a:solidFill>
                <a:latin typeface="Arial"/>
                <a:ea typeface="Arial"/>
                <a:cs typeface="Arial"/>
                <a:sym typeface="Arial"/>
              </a:rPr>
              <a:t>Many studies on feature extraction and classifier techniques for handwritten digit recognition have been conducted. The majority of them had high recognition accuracy. Mane and Kulkarni (2018), for example, suggested a Customized Convolutional Neural Network (CNN) that can automatically learn features and predict numerical categories in a large data collection, such as Marathi, one of India's most widely spoken regional languages. Furthermore, utilising K-fold cross validation, the CCNN's performance averaged 94.93 percent accuracy. The suggested CCNN model does not set any limitations on the number of layers, but rather optimises it to meet the issue's requirement. The intermediate convolutional layer has also been subjected to the various filter sizes.</a:t>
            </a:r>
            <a:endParaRPr sz="2200">
              <a:solidFill>
                <a:srgbClr val="66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7650" y="495150"/>
            <a:ext cx="7688700" cy="625200"/>
          </a:xfrm>
          <a:prstGeom prst="rect">
            <a:avLst/>
          </a:prstGeom>
          <a:solidFill>
            <a:srgbClr val="C9DAF8"/>
          </a:solidFill>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2400">
                <a:solidFill>
                  <a:srgbClr val="434343"/>
                </a:solidFill>
              </a:rPr>
              <a:t>State-of-the-art and their limitations</a:t>
            </a:r>
            <a:endParaRPr sz="2400">
              <a:solidFill>
                <a:srgbClr val="434343"/>
              </a:solidFill>
            </a:endParaRPr>
          </a:p>
        </p:txBody>
      </p:sp>
      <p:sp>
        <p:nvSpPr>
          <p:cNvPr id="104" name="Google Shape;104;p19"/>
          <p:cNvSpPr txBox="1">
            <a:spLocks noGrp="1"/>
          </p:cNvSpPr>
          <p:nvPr>
            <p:ph type="body" idx="1"/>
          </p:nvPr>
        </p:nvSpPr>
        <p:spPr>
          <a:xfrm>
            <a:off x="727650" y="1377525"/>
            <a:ext cx="7688700" cy="3192300"/>
          </a:xfrm>
          <a:prstGeom prst="rect">
            <a:avLst/>
          </a:prstGeom>
          <a:solidFill>
            <a:srgbClr val="F3F3F3"/>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457200" lvl="0" indent="0" algn="l" rtl="0">
              <a:lnSpc>
                <a:spcPct val="150000"/>
              </a:lnSpc>
              <a:spcBef>
                <a:spcPts val="0"/>
              </a:spcBef>
              <a:spcAft>
                <a:spcPts val="1200"/>
              </a:spcAft>
              <a:buNone/>
            </a:pPr>
            <a:r>
              <a:rPr lang="en" sz="2200" dirty="0">
                <a:solidFill>
                  <a:srgbClr val="666666"/>
                </a:solidFill>
                <a:latin typeface="Arial"/>
                <a:ea typeface="Arial"/>
                <a:cs typeface="Arial"/>
                <a:sym typeface="Arial"/>
              </a:rPr>
              <a:t>The major limitations that we found in these existing ideas were that , it lacks a proper frontend designing.There is only one source of input. Therefore, we have come up with two input source where we can draw the digit in the sketch-pad or we can take a picture of the digit through a web camera, both at the same place. Also , the work has been done only in popular languages like English etc. We can further extend our ideas to work on HINDI and SIGN LANGUAGES for the deaf which can be a major invention in this area of Machine Learning.</a:t>
            </a:r>
            <a:endParaRPr sz="2200" dirty="0">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body" idx="1"/>
          </p:nvPr>
        </p:nvSpPr>
        <p:spPr>
          <a:xfrm>
            <a:off x="158700" y="1152475"/>
            <a:ext cx="4583400" cy="38043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2300" b="1">
                <a:solidFill>
                  <a:srgbClr val="333333"/>
                </a:solidFill>
                <a:latin typeface="Times New Roman"/>
                <a:ea typeface="Times New Roman"/>
                <a:cs typeface="Times New Roman"/>
                <a:sym typeface="Times New Roman"/>
              </a:rPr>
              <a:t>DATASET</a:t>
            </a:r>
            <a:endParaRPr sz="2300">
              <a:solidFill>
                <a:srgbClr val="333333"/>
              </a:solidFill>
              <a:latin typeface="Times New Roman"/>
              <a:ea typeface="Times New Roman"/>
              <a:cs typeface="Times New Roman"/>
              <a:sym typeface="Times New Roman"/>
            </a:endParaRPr>
          </a:p>
          <a:p>
            <a:pPr marL="0" lvl="0" indent="0" algn="just" rtl="0">
              <a:lnSpc>
                <a:spcPct val="150000"/>
              </a:lnSpc>
              <a:spcBef>
                <a:spcPts val="1100"/>
              </a:spcBef>
              <a:spcAft>
                <a:spcPts val="0"/>
              </a:spcAft>
              <a:buNone/>
            </a:pPr>
            <a:r>
              <a:rPr lang="en">
                <a:solidFill>
                  <a:srgbClr val="333333"/>
                </a:solidFill>
                <a:latin typeface="Times New Roman"/>
                <a:ea typeface="Times New Roman"/>
                <a:cs typeface="Times New Roman"/>
                <a:sym typeface="Times New Roman"/>
              </a:rPr>
              <a:t>The MNIST (</a:t>
            </a:r>
            <a:r>
              <a:rPr lang="en" b="1">
                <a:solidFill>
                  <a:srgbClr val="333333"/>
                </a:solidFill>
                <a:latin typeface="Times New Roman"/>
                <a:ea typeface="Times New Roman"/>
                <a:cs typeface="Times New Roman"/>
                <a:sym typeface="Times New Roman"/>
              </a:rPr>
              <a:t>Modified National Institute of Standards and Technology database</a:t>
            </a:r>
            <a:r>
              <a:rPr lang="en">
                <a:solidFill>
                  <a:srgbClr val="333333"/>
                </a:solidFill>
                <a:latin typeface="Times New Roman"/>
                <a:ea typeface="Times New Roman"/>
                <a:cs typeface="Times New Roman"/>
                <a:sym typeface="Times New Roman"/>
              </a:rPr>
              <a:t>)</a:t>
            </a:r>
            <a:endParaRPr>
              <a:solidFill>
                <a:srgbClr val="333333"/>
              </a:solidFill>
              <a:latin typeface="Times New Roman"/>
              <a:ea typeface="Times New Roman"/>
              <a:cs typeface="Times New Roman"/>
              <a:sym typeface="Times New Roman"/>
            </a:endParaRPr>
          </a:p>
          <a:p>
            <a:pPr marL="914400" lvl="1" indent="-309562" algn="just" rtl="0">
              <a:lnSpc>
                <a:spcPct val="150000"/>
              </a:lnSpc>
              <a:spcBef>
                <a:spcPts val="1100"/>
              </a:spcBef>
              <a:spcAft>
                <a:spcPts val="0"/>
              </a:spcAft>
              <a:buClr>
                <a:srgbClr val="333333"/>
              </a:buClr>
              <a:buSzPct val="100000"/>
              <a:buFont typeface="Times New Roman"/>
              <a:buChar char="➢"/>
            </a:pPr>
            <a:r>
              <a:rPr lang="en" sz="1500">
                <a:solidFill>
                  <a:srgbClr val="333333"/>
                </a:solidFill>
                <a:latin typeface="Times New Roman"/>
                <a:ea typeface="Times New Roman"/>
                <a:cs typeface="Times New Roman"/>
                <a:sym typeface="Times New Roman"/>
              </a:rPr>
              <a:t>The </a:t>
            </a:r>
            <a:r>
              <a:rPr lang="en" sz="1500">
                <a:solidFill>
                  <a:srgbClr val="333333"/>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MNIST dataset</a:t>
            </a:r>
            <a:r>
              <a:rPr lang="en" sz="1500">
                <a:solidFill>
                  <a:srgbClr val="333333"/>
                </a:solidFill>
                <a:latin typeface="Times New Roman"/>
                <a:ea typeface="Times New Roman"/>
                <a:cs typeface="Times New Roman"/>
                <a:sym typeface="Times New Roman"/>
              </a:rPr>
              <a:t> contains 60,000 training images of handwritten digits from zero to nine and 10,000 images for testing. So, the MNIST dataset has 10 different classes. </a:t>
            </a:r>
            <a:endParaRPr sz="1500">
              <a:solidFill>
                <a:srgbClr val="333333"/>
              </a:solidFill>
              <a:latin typeface="Times New Roman"/>
              <a:ea typeface="Times New Roman"/>
              <a:cs typeface="Times New Roman"/>
              <a:sym typeface="Times New Roman"/>
            </a:endParaRPr>
          </a:p>
          <a:p>
            <a:pPr marL="914400" lvl="1" indent="-309562" algn="just" rtl="0">
              <a:lnSpc>
                <a:spcPct val="150000"/>
              </a:lnSpc>
              <a:spcBef>
                <a:spcPts val="0"/>
              </a:spcBef>
              <a:spcAft>
                <a:spcPts val="0"/>
              </a:spcAft>
              <a:buClr>
                <a:srgbClr val="333333"/>
              </a:buClr>
              <a:buSzPct val="100000"/>
              <a:buFont typeface="Times New Roman"/>
              <a:buChar char="➢"/>
            </a:pPr>
            <a:r>
              <a:rPr lang="en" sz="1500">
                <a:solidFill>
                  <a:srgbClr val="333333"/>
                </a:solidFill>
                <a:latin typeface="Times New Roman"/>
                <a:ea typeface="Times New Roman"/>
                <a:cs typeface="Times New Roman"/>
                <a:sym typeface="Times New Roman"/>
              </a:rPr>
              <a:t>The handwritten digits images are represented as a 28×28 matrix.</a:t>
            </a:r>
            <a:endParaRPr sz="1500">
              <a:solidFill>
                <a:srgbClr val="333333"/>
              </a:solidFill>
              <a:latin typeface="Times New Roman"/>
              <a:ea typeface="Times New Roman"/>
              <a:cs typeface="Times New Roman"/>
              <a:sym typeface="Times New Roman"/>
            </a:endParaRPr>
          </a:p>
          <a:p>
            <a:pPr marL="457200" lvl="0" indent="0" algn="just" rtl="0">
              <a:lnSpc>
                <a:spcPct val="150000"/>
              </a:lnSpc>
              <a:spcBef>
                <a:spcPts val="1400"/>
              </a:spcBef>
              <a:spcAft>
                <a:spcPts val="0"/>
              </a:spcAft>
              <a:buNone/>
            </a:pPr>
            <a:endParaRPr sz="1600">
              <a:solidFill>
                <a:srgbClr val="333333"/>
              </a:solidFill>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a:solidFill>
                <a:srgbClr val="333333"/>
              </a:solidFill>
              <a:latin typeface="Times New Roman"/>
              <a:ea typeface="Times New Roman"/>
              <a:cs typeface="Times New Roman"/>
              <a:sym typeface="Times New Roman"/>
            </a:endParaRPr>
          </a:p>
        </p:txBody>
      </p:sp>
      <p:sp>
        <p:nvSpPr>
          <p:cNvPr id="147" name="Google Shape;147;p21"/>
          <p:cNvSpPr txBox="1"/>
          <p:nvPr/>
        </p:nvSpPr>
        <p:spPr>
          <a:xfrm>
            <a:off x="344813" y="254100"/>
            <a:ext cx="8520600" cy="8313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4200" b="1">
                <a:solidFill>
                  <a:srgbClr val="000000"/>
                </a:solidFill>
                <a:latin typeface="Economica"/>
                <a:ea typeface="Economica"/>
                <a:cs typeface="Economica"/>
                <a:sym typeface="Economica"/>
              </a:rPr>
              <a:t>Proposed Design And Implementation</a:t>
            </a:r>
            <a:endParaRPr sz="4200" b="1">
              <a:solidFill>
                <a:srgbClr val="000000"/>
              </a:solidFill>
              <a:latin typeface="Economica"/>
              <a:ea typeface="Economica"/>
              <a:cs typeface="Economica"/>
              <a:sym typeface="Economica"/>
            </a:endParaRPr>
          </a:p>
        </p:txBody>
      </p:sp>
      <p:pic>
        <p:nvPicPr>
          <p:cNvPr id="148" name="Google Shape;148;p21"/>
          <p:cNvPicPr preferRelativeResize="0"/>
          <p:nvPr/>
        </p:nvPicPr>
        <p:blipFill>
          <a:blip r:embed="rId4">
            <a:alphaModFix/>
          </a:blip>
          <a:stretch>
            <a:fillRect/>
          </a:stretch>
        </p:blipFill>
        <p:spPr>
          <a:xfrm>
            <a:off x="4826125" y="1503350"/>
            <a:ext cx="4179575" cy="294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344813" y="254100"/>
            <a:ext cx="8520600" cy="8313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4200" b="1">
                <a:solidFill>
                  <a:srgbClr val="000000"/>
                </a:solidFill>
                <a:latin typeface="Economica"/>
                <a:ea typeface="Economica"/>
                <a:cs typeface="Economica"/>
                <a:sym typeface="Economica"/>
              </a:rPr>
              <a:t>Proposed Design And Implementation</a:t>
            </a:r>
            <a:r>
              <a:rPr lang="en" sz="4200" b="1">
                <a:latin typeface="Economica"/>
                <a:ea typeface="Economica"/>
                <a:cs typeface="Economica"/>
                <a:sym typeface="Economica"/>
              </a:rPr>
              <a:t>   </a:t>
            </a:r>
            <a:r>
              <a:rPr lang="en" sz="1750">
                <a:latin typeface="Times New Roman"/>
                <a:ea typeface="Times New Roman"/>
                <a:cs typeface="Times New Roman"/>
                <a:sym typeface="Times New Roman"/>
              </a:rPr>
              <a:t>continued...</a:t>
            </a:r>
            <a:endParaRPr sz="4200" b="1">
              <a:solidFill>
                <a:srgbClr val="000000"/>
              </a:solidFill>
              <a:latin typeface="Economica"/>
              <a:ea typeface="Economica"/>
              <a:cs typeface="Economica"/>
              <a:sym typeface="Economica"/>
            </a:endParaRPr>
          </a:p>
        </p:txBody>
      </p:sp>
      <p:grpSp>
        <p:nvGrpSpPr>
          <p:cNvPr id="154" name="Google Shape;154;p22"/>
          <p:cNvGrpSpPr/>
          <p:nvPr/>
        </p:nvGrpSpPr>
        <p:grpSpPr>
          <a:xfrm>
            <a:off x="344814" y="2705932"/>
            <a:ext cx="8317929" cy="741827"/>
            <a:chOff x="1593000" y="2322568"/>
            <a:chExt cx="5957975" cy="643500"/>
          </a:xfrm>
        </p:grpSpPr>
        <p:sp>
          <p:nvSpPr>
            <p:cNvPr id="155" name="Google Shape;155;p2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Building CNN Model</a:t>
              </a:r>
              <a:endParaRPr sz="1000">
                <a:solidFill>
                  <a:srgbClr val="FFFFFF"/>
                </a:solidFill>
                <a:latin typeface="Roboto"/>
                <a:ea typeface="Roboto"/>
                <a:cs typeface="Roboto"/>
                <a:sym typeface="Roboto"/>
              </a:endParaRPr>
            </a:p>
          </p:txBody>
        </p:sp>
        <p:sp>
          <p:nvSpPr>
            <p:cNvPr id="159" name="Google Shape;159;p2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61" name="Google Shape;161;p22"/>
            <p:cNvSpPr/>
            <p:nvPr/>
          </p:nvSpPr>
          <p:spPr>
            <a:xfrm>
              <a:off x="4387850" y="2399944"/>
              <a:ext cx="2971200" cy="4959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Filter extraction and operation (Convolutional Layer).</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Making the model Non-Linear using ReLU</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Max Pooling (Pooling Layer)</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Flattening</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Full Connection</a:t>
              </a:r>
              <a:endParaRPr sz="800">
                <a:solidFill>
                  <a:srgbClr val="A72A1E"/>
                </a:solidFill>
                <a:latin typeface="Roboto"/>
                <a:ea typeface="Roboto"/>
                <a:cs typeface="Roboto"/>
                <a:sym typeface="Roboto"/>
              </a:endParaRPr>
            </a:p>
          </p:txBody>
        </p:sp>
      </p:grpSp>
      <p:grpSp>
        <p:nvGrpSpPr>
          <p:cNvPr id="162" name="Google Shape;162;p22"/>
          <p:cNvGrpSpPr/>
          <p:nvPr/>
        </p:nvGrpSpPr>
        <p:grpSpPr>
          <a:xfrm>
            <a:off x="344814" y="1950719"/>
            <a:ext cx="8317929" cy="741827"/>
            <a:chOff x="1593000" y="2322568"/>
            <a:chExt cx="5957975" cy="643500"/>
          </a:xfrm>
        </p:grpSpPr>
        <p:sp>
          <p:nvSpPr>
            <p:cNvPr id="163" name="Google Shape;163;p2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Reshaping the dataset Images</a:t>
              </a:r>
              <a:endParaRPr sz="1000">
                <a:solidFill>
                  <a:srgbClr val="FFFFFF"/>
                </a:solidFill>
                <a:latin typeface="Roboto"/>
                <a:ea typeface="Roboto"/>
                <a:cs typeface="Roboto"/>
                <a:sym typeface="Roboto"/>
              </a:endParaRPr>
            </a:p>
          </p:txBody>
        </p:sp>
        <p:sp>
          <p:nvSpPr>
            <p:cNvPr id="167" name="Google Shape;167;p2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69" name="Google Shape;169;p22"/>
            <p:cNvSpPr/>
            <p:nvPr/>
          </p:nvSpPr>
          <p:spPr>
            <a:xfrm>
              <a:off x="4387850" y="2323739"/>
              <a:ext cx="3136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The image data can’t be fed directly into the model.</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Dimension of the training data is (60000,28,28).</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CNN model require one more dimension.</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Reshaped matrix of training data is (60000,28,28,1)</a:t>
              </a:r>
              <a:endParaRPr sz="800">
                <a:solidFill>
                  <a:srgbClr val="A72A1E"/>
                </a:solidFill>
                <a:latin typeface="Roboto"/>
                <a:ea typeface="Roboto"/>
                <a:cs typeface="Roboto"/>
                <a:sym typeface="Roboto"/>
              </a:endParaRPr>
            </a:p>
          </p:txBody>
        </p:sp>
      </p:grpSp>
      <p:grpSp>
        <p:nvGrpSpPr>
          <p:cNvPr id="170" name="Google Shape;170;p22"/>
          <p:cNvGrpSpPr/>
          <p:nvPr/>
        </p:nvGrpSpPr>
        <p:grpSpPr>
          <a:xfrm>
            <a:off x="344814" y="1195495"/>
            <a:ext cx="8318022" cy="741827"/>
            <a:chOff x="1593000" y="2322568"/>
            <a:chExt cx="5958042" cy="643500"/>
          </a:xfrm>
        </p:grpSpPr>
        <p:sp>
          <p:nvSpPr>
            <p:cNvPr id="171" name="Google Shape;171;p2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Loading the MNIST dataset.</a:t>
              </a:r>
              <a:endParaRPr sz="1000">
                <a:solidFill>
                  <a:srgbClr val="FFFFFF"/>
                </a:solidFill>
                <a:latin typeface="Roboto"/>
                <a:ea typeface="Roboto"/>
                <a:cs typeface="Roboto"/>
                <a:sym typeface="Roboto"/>
              </a:endParaRPr>
            </a:p>
          </p:txBody>
        </p:sp>
        <p:sp>
          <p:nvSpPr>
            <p:cNvPr id="175" name="Google Shape;175;p2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77" name="Google Shape;177;p22"/>
            <p:cNvSpPr/>
            <p:nvPr/>
          </p:nvSpPr>
          <p:spPr>
            <a:xfrm>
              <a:off x="4387842" y="2323748"/>
              <a:ext cx="3163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The Keras library already contains some datasets and MNIST is one of them.</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The mnist.load_data() method returns us the training and testing data with their label respectively.</a:t>
              </a:r>
              <a:endParaRPr sz="800">
                <a:solidFill>
                  <a:srgbClr val="A72A1E"/>
                </a:solidFill>
                <a:latin typeface="Roboto"/>
                <a:ea typeface="Roboto"/>
                <a:cs typeface="Roboto"/>
                <a:sym typeface="Roboto"/>
              </a:endParaRPr>
            </a:p>
          </p:txBody>
        </p:sp>
      </p:grpSp>
      <p:grpSp>
        <p:nvGrpSpPr>
          <p:cNvPr id="178" name="Google Shape;178;p22"/>
          <p:cNvGrpSpPr/>
          <p:nvPr/>
        </p:nvGrpSpPr>
        <p:grpSpPr>
          <a:xfrm>
            <a:off x="344814" y="3461152"/>
            <a:ext cx="8318034" cy="741827"/>
            <a:chOff x="1593000" y="2322568"/>
            <a:chExt cx="5958050" cy="643500"/>
          </a:xfrm>
        </p:grpSpPr>
        <p:sp>
          <p:nvSpPr>
            <p:cNvPr id="179" name="Google Shape;179;p2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Evaluation</a:t>
              </a:r>
              <a:endParaRPr sz="1000">
                <a:solidFill>
                  <a:srgbClr val="FFFFFF"/>
                </a:solidFill>
                <a:latin typeface="Roboto"/>
                <a:ea typeface="Roboto"/>
                <a:cs typeface="Roboto"/>
                <a:sym typeface="Roboto"/>
              </a:endParaRPr>
            </a:p>
          </p:txBody>
        </p:sp>
        <p:sp>
          <p:nvSpPr>
            <p:cNvPr id="183" name="Google Shape;183;p2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85" name="Google Shape;185;p22"/>
            <p:cNvSpPr/>
            <p:nvPr/>
          </p:nvSpPr>
          <p:spPr>
            <a:xfrm>
              <a:off x="4387850" y="2323743"/>
              <a:ext cx="3163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Evaluating on testing data.</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Accuracy approx  99.14%</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Model ready to use.</a:t>
              </a:r>
              <a:endParaRPr sz="800">
                <a:solidFill>
                  <a:srgbClr val="A72A1E"/>
                </a:solidFill>
                <a:latin typeface="Roboto"/>
                <a:ea typeface="Roboto"/>
                <a:cs typeface="Roboto"/>
                <a:sym typeface="Roboto"/>
              </a:endParaRPr>
            </a:p>
          </p:txBody>
        </p:sp>
      </p:grpSp>
      <p:grpSp>
        <p:nvGrpSpPr>
          <p:cNvPr id="186" name="Google Shape;186;p22"/>
          <p:cNvGrpSpPr/>
          <p:nvPr/>
        </p:nvGrpSpPr>
        <p:grpSpPr>
          <a:xfrm>
            <a:off x="344776" y="4216364"/>
            <a:ext cx="8318034" cy="741827"/>
            <a:chOff x="1593000" y="2322568"/>
            <a:chExt cx="5958050" cy="643500"/>
          </a:xfrm>
        </p:grpSpPr>
        <p:sp>
          <p:nvSpPr>
            <p:cNvPr id="187" name="Google Shape;187;p2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User Interface</a:t>
              </a:r>
              <a:endParaRPr sz="1000">
                <a:solidFill>
                  <a:srgbClr val="FFFFFF"/>
                </a:solidFill>
                <a:latin typeface="Roboto"/>
                <a:ea typeface="Roboto"/>
                <a:cs typeface="Roboto"/>
                <a:sym typeface="Roboto"/>
              </a:endParaRPr>
            </a:p>
          </p:txBody>
        </p:sp>
        <p:sp>
          <p:nvSpPr>
            <p:cNvPr id="191" name="Google Shape;191;p2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193" name="Google Shape;193;p22"/>
            <p:cNvSpPr/>
            <p:nvPr/>
          </p:nvSpPr>
          <p:spPr>
            <a:xfrm>
              <a:off x="4387850" y="2323743"/>
              <a:ext cx="3163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GUI Sketchpad allow to sketch the digits </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Web Camera allow us o show the live image of handwritten digits.</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Bot these interface uses CNN model to recognize the digit and display in digital form.</a:t>
              </a:r>
              <a:endParaRPr sz="800">
                <a:solidFill>
                  <a:srgbClr val="A72A1E"/>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body" idx="1"/>
          </p:nvPr>
        </p:nvSpPr>
        <p:spPr>
          <a:xfrm>
            <a:off x="344825" y="10854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solidFill>
                <a:srgbClr val="434343"/>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rgbClr val="434343"/>
                </a:solidFill>
                <a:latin typeface="Times New Roman"/>
                <a:ea typeface="Times New Roman"/>
                <a:cs typeface="Times New Roman"/>
                <a:sym typeface="Times New Roman"/>
              </a:rPr>
              <a:t>Complete CNN model:</a:t>
            </a:r>
            <a:endParaRPr b="1">
              <a:solidFill>
                <a:srgbClr val="434343"/>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434343"/>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434343"/>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434343"/>
              </a:solidFill>
              <a:latin typeface="Times New Roman"/>
              <a:ea typeface="Times New Roman"/>
              <a:cs typeface="Times New Roman"/>
              <a:sym typeface="Times New Roman"/>
            </a:endParaRPr>
          </a:p>
          <a:p>
            <a:pPr marL="0" lvl="0" indent="0" algn="l" rtl="0">
              <a:spcBef>
                <a:spcPts val="1200"/>
              </a:spcBef>
              <a:spcAft>
                <a:spcPts val="1200"/>
              </a:spcAft>
              <a:buNone/>
            </a:pPr>
            <a:r>
              <a:rPr lang="en" b="1">
                <a:solidFill>
                  <a:srgbClr val="434343"/>
                </a:solidFill>
                <a:latin typeface="Times New Roman"/>
                <a:ea typeface="Times New Roman"/>
                <a:cs typeface="Times New Roman"/>
                <a:sym typeface="Times New Roman"/>
              </a:rPr>
              <a:t>Code Implementation:</a:t>
            </a:r>
            <a:endParaRPr b="1">
              <a:solidFill>
                <a:srgbClr val="434343"/>
              </a:solidFill>
              <a:latin typeface="Times New Roman"/>
              <a:ea typeface="Times New Roman"/>
              <a:cs typeface="Times New Roman"/>
              <a:sym typeface="Times New Roman"/>
            </a:endParaRPr>
          </a:p>
        </p:txBody>
      </p:sp>
      <p:pic>
        <p:nvPicPr>
          <p:cNvPr id="199" name="Google Shape;199;p23"/>
          <p:cNvPicPr preferRelativeResize="0"/>
          <p:nvPr/>
        </p:nvPicPr>
        <p:blipFill>
          <a:blip r:embed="rId3">
            <a:alphaModFix/>
          </a:blip>
          <a:stretch>
            <a:fillRect/>
          </a:stretch>
        </p:blipFill>
        <p:spPr>
          <a:xfrm>
            <a:off x="3509875" y="1136213"/>
            <a:ext cx="5226001" cy="1488243"/>
          </a:xfrm>
          <a:prstGeom prst="rect">
            <a:avLst/>
          </a:prstGeom>
          <a:noFill/>
          <a:ln>
            <a:noFill/>
          </a:ln>
        </p:spPr>
      </p:pic>
      <p:sp>
        <p:nvSpPr>
          <p:cNvPr id="200" name="Google Shape;200;p23"/>
          <p:cNvSpPr txBox="1"/>
          <p:nvPr/>
        </p:nvSpPr>
        <p:spPr>
          <a:xfrm>
            <a:off x="344813" y="254100"/>
            <a:ext cx="8520600" cy="8313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4200" b="1">
                <a:solidFill>
                  <a:srgbClr val="000000"/>
                </a:solidFill>
                <a:latin typeface="Economica"/>
                <a:ea typeface="Economica"/>
                <a:cs typeface="Economica"/>
                <a:sym typeface="Economica"/>
              </a:rPr>
              <a:t>Proposed Design And Implementation   </a:t>
            </a:r>
            <a:r>
              <a:rPr lang="en" sz="1750">
                <a:solidFill>
                  <a:srgbClr val="000000"/>
                </a:solidFill>
                <a:latin typeface="Times New Roman"/>
                <a:ea typeface="Times New Roman"/>
                <a:cs typeface="Times New Roman"/>
                <a:sym typeface="Times New Roman"/>
              </a:rPr>
              <a:t>continued...</a:t>
            </a:r>
            <a:endParaRPr sz="1750">
              <a:solidFill>
                <a:srgbClr val="000000"/>
              </a:solidFill>
              <a:latin typeface="Times New Roman"/>
              <a:ea typeface="Times New Roman"/>
              <a:cs typeface="Times New Roman"/>
              <a:sym typeface="Times New Roman"/>
            </a:endParaRPr>
          </a:p>
        </p:txBody>
      </p:sp>
      <p:pic>
        <p:nvPicPr>
          <p:cNvPr id="201" name="Google Shape;201;p23"/>
          <p:cNvPicPr preferRelativeResize="0"/>
          <p:nvPr/>
        </p:nvPicPr>
        <p:blipFill rotWithShape="1">
          <a:blip r:embed="rId4">
            <a:alphaModFix/>
          </a:blip>
          <a:srcRect t="35392" r="9428"/>
          <a:stretch/>
        </p:blipFill>
        <p:spPr>
          <a:xfrm>
            <a:off x="3509875" y="2675286"/>
            <a:ext cx="5226000" cy="23328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44444"/>
                </a:solidFill>
              </a:rPr>
              <a:t>USER INTERFACE:</a:t>
            </a:r>
            <a:endParaRPr b="1">
              <a:solidFill>
                <a:srgbClr val="444444"/>
              </a:solidFill>
            </a:endParaRPr>
          </a:p>
          <a:p>
            <a:pPr marL="0" lvl="0" indent="0" algn="l" rtl="0">
              <a:spcBef>
                <a:spcPts val="1200"/>
              </a:spcBef>
              <a:spcAft>
                <a:spcPts val="1200"/>
              </a:spcAft>
              <a:buNone/>
            </a:pPr>
            <a:endParaRPr b="1">
              <a:solidFill>
                <a:srgbClr val="444444"/>
              </a:solidFill>
            </a:endParaRPr>
          </a:p>
        </p:txBody>
      </p:sp>
      <p:sp>
        <p:nvSpPr>
          <p:cNvPr id="207" name="Google Shape;207;p24"/>
          <p:cNvSpPr txBox="1"/>
          <p:nvPr/>
        </p:nvSpPr>
        <p:spPr>
          <a:xfrm>
            <a:off x="344813" y="254100"/>
            <a:ext cx="8520600" cy="8313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4200" b="1">
                <a:solidFill>
                  <a:srgbClr val="000000"/>
                </a:solidFill>
                <a:latin typeface="Economica"/>
                <a:ea typeface="Economica"/>
                <a:cs typeface="Economica"/>
                <a:sym typeface="Economica"/>
              </a:rPr>
              <a:t>Proposed Design And Implementation   </a:t>
            </a:r>
            <a:r>
              <a:rPr lang="en" sz="1750">
                <a:solidFill>
                  <a:srgbClr val="000000"/>
                </a:solidFill>
                <a:latin typeface="Times New Roman"/>
                <a:ea typeface="Times New Roman"/>
                <a:cs typeface="Times New Roman"/>
                <a:sym typeface="Times New Roman"/>
              </a:rPr>
              <a:t>continued...</a:t>
            </a:r>
            <a:endParaRPr sz="1750">
              <a:solidFill>
                <a:srgbClr val="000000"/>
              </a:solidFill>
              <a:latin typeface="Times New Roman"/>
              <a:ea typeface="Times New Roman"/>
              <a:cs typeface="Times New Roman"/>
              <a:sym typeface="Times New Roman"/>
            </a:endParaRPr>
          </a:p>
        </p:txBody>
      </p:sp>
      <p:pic>
        <p:nvPicPr>
          <p:cNvPr id="208" name="Google Shape;208;p24"/>
          <p:cNvPicPr preferRelativeResize="0"/>
          <p:nvPr/>
        </p:nvPicPr>
        <p:blipFill rotWithShape="1">
          <a:blip r:embed="rId3">
            <a:alphaModFix/>
          </a:blip>
          <a:srcRect l="1455" t="4886" r="50200" b="3091"/>
          <a:stretch/>
        </p:blipFill>
        <p:spPr>
          <a:xfrm>
            <a:off x="400825" y="1717600"/>
            <a:ext cx="3654601" cy="2379030"/>
          </a:xfrm>
          <a:prstGeom prst="rect">
            <a:avLst/>
          </a:prstGeom>
          <a:noFill/>
          <a:ln>
            <a:noFill/>
          </a:ln>
        </p:spPr>
      </p:pic>
      <p:pic>
        <p:nvPicPr>
          <p:cNvPr id="209" name="Google Shape;209;p24"/>
          <p:cNvPicPr preferRelativeResize="0"/>
          <p:nvPr/>
        </p:nvPicPr>
        <p:blipFill rotWithShape="1">
          <a:blip r:embed="rId4">
            <a:alphaModFix/>
          </a:blip>
          <a:srcRect l="52155" t="1854"/>
          <a:stretch/>
        </p:blipFill>
        <p:spPr>
          <a:xfrm>
            <a:off x="4943265" y="1717600"/>
            <a:ext cx="3476584" cy="2379025"/>
          </a:xfrm>
          <a:prstGeom prst="rect">
            <a:avLst/>
          </a:prstGeom>
          <a:noFill/>
          <a:ln>
            <a:noFill/>
          </a:ln>
        </p:spPr>
      </p:pic>
      <p:sp>
        <p:nvSpPr>
          <p:cNvPr id="210" name="Google Shape;210;p24"/>
          <p:cNvSpPr txBox="1"/>
          <p:nvPr/>
        </p:nvSpPr>
        <p:spPr>
          <a:xfrm>
            <a:off x="1390900" y="4219350"/>
            <a:ext cx="20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GUI Sketchpad</a:t>
            </a:r>
            <a:endParaRPr b="1">
              <a:latin typeface="Proxima Nova"/>
              <a:ea typeface="Proxima Nova"/>
              <a:cs typeface="Proxima Nova"/>
              <a:sym typeface="Proxima Nova"/>
            </a:endParaRPr>
          </a:p>
        </p:txBody>
      </p:sp>
      <p:sp>
        <p:nvSpPr>
          <p:cNvPr id="211" name="Google Shape;211;p24"/>
          <p:cNvSpPr txBox="1"/>
          <p:nvPr/>
        </p:nvSpPr>
        <p:spPr>
          <a:xfrm>
            <a:off x="6039650" y="4168675"/>
            <a:ext cx="18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Web Camera</a:t>
            </a:r>
            <a:endParaRPr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1177</Words>
  <Application>Microsoft Office PowerPoint</Application>
  <PresentationFormat>On-screen Show (16:9)</PresentationFormat>
  <Paragraphs>100</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Roboto</vt:lpstr>
      <vt:lpstr>Roboto Medium</vt:lpstr>
      <vt:lpstr>Roboto Thin</vt:lpstr>
      <vt:lpstr>Merriweather</vt:lpstr>
      <vt:lpstr>Alfa Slab One</vt:lpstr>
      <vt:lpstr>Times New Roman</vt:lpstr>
      <vt:lpstr>Century Schoolbook</vt:lpstr>
      <vt:lpstr>Proxima Nova</vt:lpstr>
      <vt:lpstr>Economica</vt:lpstr>
      <vt:lpstr>Arial</vt:lpstr>
      <vt:lpstr>Gameday</vt:lpstr>
      <vt:lpstr>PowerPoint Presentation</vt:lpstr>
      <vt:lpstr>PROBLEM STATEMENT</vt:lpstr>
      <vt:lpstr>State-of-the-art and their limitations</vt:lpstr>
      <vt:lpstr>State-of-the-art and their limitations</vt:lpstr>
      <vt:lpstr>State-of-the-art and their limitations</vt:lpstr>
      <vt:lpstr>PowerPoint Presentation</vt:lpstr>
      <vt:lpstr>PowerPoint Presentation</vt:lpstr>
      <vt:lpstr>PowerPoint Presentation</vt:lpstr>
      <vt:lpstr>PowerPoint Presentation</vt:lpstr>
      <vt:lpstr>PowerPoint Presentation</vt:lpstr>
      <vt:lpstr>     Result And Analysis                                continued...</vt:lpstr>
      <vt:lpstr>PowerPoint Presentation</vt:lpstr>
      <vt:lpstr>                    Various Algorithms</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smriti rao</cp:lastModifiedBy>
  <cp:revision>4</cp:revision>
  <dcterms:modified xsi:type="dcterms:W3CDTF">2022-10-04T10:48:07Z</dcterms:modified>
</cp:coreProperties>
</file>