
<file path=[Content_Types].xml><?xml version="1.0" encoding="utf-8"?>
<Types xmlns="http://schemas.openxmlformats.org/package/2006/content-types">
  <Default ContentType="image/svg+xml" Extension="sv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13716000" cy="2438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456"/>
        <p:guide pos="2616" orient="horz"/>
        <p:guide pos="3264" orient="horz"/>
        <p:guide pos="6912"/>
        <p:guide pos="2136" orient="horz"/>
        <p:guide pos="4008" orient="horz"/>
        <p:guide pos="1152" orient="horz"/>
        <p:guide pos="2352" orient="horz"/>
        <p:guide pos="1512" orient="horz"/>
        <p:guide pos="7680"/>
        <p:guide pos="6696"/>
        <p:guide pos="1008"/>
        <p:guide pos="1584"/>
        <p:guide pos="2136"/>
        <p:guide pos="2760"/>
        <p:guide pos="3288"/>
        <p:guide pos="4032"/>
        <p:guide pos="4392"/>
        <p:guide pos="4944"/>
        <p:guide pos="5544"/>
        <p:guide pos="6072"/>
        <p:guide pos="2448" orient="horz"/>
        <p:guide pos="960" orient="horz"/>
        <p:guide pos="5256"/>
        <p:guide pos="726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011383"/>
            <a:ext cx="5385816" cy="2770908"/>
          </a:xfrm>
        </p:spPr>
        <p:txBody>
          <a:bodyPr/>
          <a:lstStyle/>
          <a:p>
            <a:br>
              <a:rPr lang="en-US" sz="2800" dirty="0"/>
            </a:br>
            <a:r>
              <a:rPr lang="en-US" sz="2800" dirty="0"/>
              <a:t>STUDENT CARRER PREDICTION USING ML ALGORITHMS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7563751" y="4952445"/>
            <a:ext cx="3145813" cy="1225295"/>
          </a:xfrm>
        </p:spPr>
        <p:txBody>
          <a:bodyPr/>
          <a:lstStyle/>
          <a:p>
            <a:r>
              <a:rPr lang="en-US" sz="1600" dirty="0">
                <a:solidFill>
                  <a:srgbClr val="FDFBF6"/>
                </a:solidFill>
              </a:rPr>
              <a:t>KOMAL NANWANI</a:t>
            </a:r>
          </a:p>
          <a:p>
            <a:r>
              <a:rPr lang="en-US" sz="1600" dirty="0">
                <a:solidFill>
                  <a:srgbClr val="FDFBF6"/>
                </a:solidFill>
              </a:rPr>
              <a:t>SHREYA</a:t>
            </a:r>
          </a:p>
          <a:p>
            <a:r>
              <a:rPr lang="en-US" sz="1600" dirty="0">
                <a:solidFill>
                  <a:srgbClr val="FDFBF6"/>
                </a:solidFill>
              </a:rPr>
              <a:t>ABHAY GUPTA</a:t>
            </a:r>
          </a:p>
          <a:p>
            <a:r>
              <a:rPr lang="en-US" sz="1600" dirty="0">
                <a:solidFill>
                  <a:srgbClr val="FDFBF6"/>
                </a:solidFill>
              </a:rPr>
              <a:t>SHAKSHAM JHA</a:t>
            </a:r>
          </a:p>
          <a:p>
            <a:r>
              <a:rPr lang="en-US" sz="1600" dirty="0">
                <a:solidFill>
                  <a:srgbClr val="FDFBF6"/>
                </a:solidFill>
              </a:rPr>
              <a:t>SMRITI RANI</a:t>
            </a:r>
          </a:p>
        </p:txBody>
      </p:sp>
      <p:pic>
        <p:nvPicPr>
          <p:cNvPr id="7" name="Picture 6">
            <a:extLst>
              <a:ext uri="{FF2B5EF4-FFF2-40B4-BE49-F238E27FC236}">
                <a16:creationId xmlns:a16="http://schemas.microsoft.com/office/drawing/2014/main" id="{5C2003A0-7AA0-0069-3745-D5BCF64183D0}"/>
              </a:ext>
            </a:extLst>
          </p:cNvPr>
          <p:cNvPicPr>
            <a:picLocks noChangeAspect="1"/>
          </p:cNvPicPr>
          <p:nvPr/>
        </p:nvPicPr>
        <p:blipFill>
          <a:blip r:embed="rId2"/>
          <a:stretch>
            <a:fillRect/>
          </a:stretch>
        </p:blipFill>
        <p:spPr>
          <a:xfrm>
            <a:off x="9615054" y="0"/>
            <a:ext cx="2576945" cy="1205346"/>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263235" y="1205345"/>
            <a:ext cx="7287491" cy="5652655"/>
          </a:xfrm>
        </p:spPr>
        <p:txBody>
          <a:bodyPr/>
          <a:lstStyle/>
          <a:p>
            <a:pPr algn="l"/>
            <a:r>
              <a:rPr lang="en-US" sz="1800" dirty="0">
                <a:solidFill>
                  <a:srgbClr val="374151"/>
                </a:solidFill>
                <a:latin typeface="Söhne"/>
              </a:rPr>
              <a:t>I</a:t>
            </a:r>
            <a:r>
              <a:rPr lang="en-US" sz="1800" b="0" i="0" dirty="0">
                <a:solidFill>
                  <a:srgbClr val="374151"/>
                </a:solidFill>
                <a:effectLst/>
                <a:latin typeface="Söhne"/>
              </a:rPr>
              <a:t>deas for Follow-up Research on Machine Learning for Student Career Forecasting:</a:t>
            </a:r>
          </a:p>
          <a:p>
            <a:pPr algn="l">
              <a:buFont typeface="+mj-lt"/>
              <a:buAutoNum type="arabicPeriod"/>
            </a:pPr>
            <a:r>
              <a:rPr lang="en-US" sz="1800" b="0" i="0" dirty="0">
                <a:solidFill>
                  <a:srgbClr val="374151"/>
                </a:solidFill>
                <a:effectLst/>
                <a:latin typeface="Söhne"/>
              </a:rPr>
              <a:t>Add new data sources: Include additional data from social media, academic performance, demographics, etc., to enhance prediction accuracy.</a:t>
            </a:r>
          </a:p>
          <a:p>
            <a:pPr algn="l">
              <a:buFont typeface="+mj-lt"/>
              <a:buAutoNum type="arabicPeriod"/>
            </a:pPr>
            <a:r>
              <a:rPr lang="en-US" sz="1800" b="0" i="0" dirty="0">
                <a:solidFill>
                  <a:srgbClr val="374151"/>
                </a:solidFill>
                <a:effectLst/>
                <a:latin typeface="Söhne"/>
              </a:rPr>
              <a:t>Explore alternative machine learning algorithms: Test decision trees, neural networks, support vector machines, and other algorithms to improve prediction accuracy.</a:t>
            </a:r>
          </a:p>
          <a:p>
            <a:pPr algn="l">
              <a:buFont typeface="+mj-lt"/>
              <a:buAutoNum type="arabicPeriod"/>
            </a:pPr>
            <a:r>
              <a:rPr lang="en-US" sz="1800" b="0" i="0" dirty="0">
                <a:solidFill>
                  <a:srgbClr val="374151"/>
                </a:solidFill>
                <a:effectLst/>
                <a:latin typeface="Söhne"/>
              </a:rPr>
              <a:t>Experiment with feature engineering: Extract relevant features from the data to increase prediction precision. Try different feature engineering strategies.</a:t>
            </a:r>
          </a:p>
          <a:p>
            <a:pPr algn="l">
              <a:buFont typeface="+mj-lt"/>
              <a:buAutoNum type="arabicPeriod"/>
            </a:pPr>
            <a:r>
              <a:rPr lang="en-US" sz="1800" b="0" i="0" dirty="0">
                <a:solidFill>
                  <a:srgbClr val="374151"/>
                </a:solidFill>
                <a:effectLst/>
                <a:latin typeface="Söhne"/>
              </a:rPr>
              <a:t>Monitor model performance over time: Implement a mechanism to periodically assess the model's performance and retrain it as needed for reliable predictions.</a:t>
            </a:r>
          </a:p>
          <a:p>
            <a:pPr algn="l">
              <a:buFont typeface="+mj-lt"/>
              <a:buAutoNum type="arabicPeriod"/>
            </a:pPr>
            <a:r>
              <a:rPr lang="en-US" sz="1800" b="0" i="0" dirty="0">
                <a:solidFill>
                  <a:srgbClr val="374151"/>
                </a:solidFill>
                <a:effectLst/>
                <a:latin typeface="Söhne"/>
              </a:rPr>
              <a:t>Evaluate model bias: Check for bias in the model resulting from training data and explore ways to mitigate it.</a:t>
            </a:r>
          </a:p>
          <a:p>
            <a:pPr algn="l">
              <a:buFont typeface="+mj-lt"/>
              <a:buAutoNum type="arabicPeriod"/>
            </a:pPr>
            <a:r>
              <a:rPr lang="en-US" sz="1800" b="0" i="0" dirty="0">
                <a:solidFill>
                  <a:srgbClr val="374151"/>
                </a:solidFill>
                <a:effectLst/>
                <a:latin typeface="Söhne"/>
              </a:rPr>
              <a:t>Extend the model to other domains: Apply similar methods to forecast stock prices, employee attrition, consumer behavior, and other fields.</a:t>
            </a:r>
          </a:p>
          <a:p>
            <a:pPr marL="450215" algn="just">
              <a:spcBef>
                <a:spcPts val="5"/>
              </a:spcBef>
              <a:spcAft>
                <a:spcPts val="0"/>
              </a:spcAft>
              <a:tabLst>
                <a:tab pos="325120" algn="l"/>
              </a:tabLst>
            </a:pPr>
            <a:endParaRPr lang="en-US" dirty="0"/>
          </a:p>
        </p:txBody>
      </p:sp>
      <p:sp>
        <p:nvSpPr>
          <p:cNvPr id="5" name="Title 4">
            <a:extLst>
              <a:ext uri="{FF2B5EF4-FFF2-40B4-BE49-F238E27FC236}">
                <a16:creationId xmlns:a16="http://schemas.microsoft.com/office/drawing/2014/main" id="{197CBF56-4AB4-9208-B4A7-EDAEEECDF71D}"/>
              </a:ext>
            </a:extLst>
          </p:cNvPr>
          <p:cNvSpPr>
            <a:spLocks noGrp="1"/>
          </p:cNvSpPr>
          <p:nvPr>
            <p:ph type="ctrTitle"/>
          </p:nvPr>
        </p:nvSpPr>
        <p:spPr>
          <a:xfrm>
            <a:off x="858982" y="1"/>
            <a:ext cx="5029200" cy="1066800"/>
          </a:xfrm>
        </p:spPr>
        <p:txBody>
          <a:bodyPr/>
          <a:lstStyle/>
          <a:p>
            <a:r>
              <a:rPr lang="en-US" dirty="0"/>
              <a:t>Future work</a:t>
            </a:r>
            <a:endParaRPr lang="en-IN" dirty="0"/>
          </a:p>
        </p:txBody>
      </p:sp>
      <p:pic>
        <p:nvPicPr>
          <p:cNvPr id="2" name="Picture 1">
            <a:extLst>
              <a:ext uri="{FF2B5EF4-FFF2-40B4-BE49-F238E27FC236}">
                <a16:creationId xmlns:a16="http://schemas.microsoft.com/office/drawing/2014/main" id="{73166D85-28BE-AE81-FA7E-FD5CF9D9C1AD}"/>
              </a:ext>
            </a:extLst>
          </p:cNvPr>
          <p:cNvPicPr>
            <a:picLocks noChangeAspect="1"/>
          </p:cNvPicPr>
          <p:nvPr/>
        </p:nvPicPr>
        <p:blipFill>
          <a:blip r:embed="rId2"/>
          <a:stretch>
            <a:fillRect/>
          </a:stretch>
        </p:blipFill>
        <p:spPr>
          <a:xfrm>
            <a:off x="9407236" y="0"/>
            <a:ext cx="2784764" cy="1205346"/>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180109"/>
            <a:ext cx="4169664" cy="1136073"/>
          </a:xfrm>
        </p:spPr>
        <p:txBody>
          <a:bodyPr/>
          <a:lstStyle/>
          <a:p>
            <a:r>
              <a:rPr lang="en-US" sz="3600" dirty="0" err="1"/>
              <a:t>CONcLUSION</a:t>
            </a:r>
            <a:endParaRPr lang="en-US" sz="3600" dirty="0"/>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04800" y="1510145"/>
            <a:ext cx="6871855" cy="4752110"/>
          </a:xfrm>
        </p:spPr>
        <p:txBody>
          <a:bodyPr/>
          <a:lstStyle/>
          <a:p>
            <a:r>
              <a:rPr lang="en-US" b="0" i="0" dirty="0">
                <a:solidFill>
                  <a:srgbClr val="374151"/>
                </a:solidFill>
                <a:effectLst/>
                <a:latin typeface="Söhne"/>
              </a:rPr>
              <a:t>ML predicts student career outcomes, aiding learners, institutions, and policymakers. It offers personalized recommendations based on data like academics, hobbies, and demographics. ML enables early interventions, supports students at risk, and improves career planning. Data limitations exist, requiring human guidance alongside ML. ML revolutionizes education and enhances student success. Future research should address data constraints and assess long-term effects</a:t>
            </a:r>
            <a:r>
              <a:rPr lang="en-US" sz="1800" b="0" i="0" dirty="0">
                <a:solidFill>
                  <a:srgbClr val="374151"/>
                </a:solidFill>
                <a:effectLst/>
                <a:latin typeface="Söhne"/>
              </a:rPr>
              <a:t>.</a:t>
            </a:r>
            <a:endParaRPr lang="en-US" sz="1800" dirty="0"/>
          </a:p>
        </p:txBody>
      </p:sp>
      <p:pic>
        <p:nvPicPr>
          <p:cNvPr id="4" name="Picture 3">
            <a:extLst>
              <a:ext uri="{FF2B5EF4-FFF2-40B4-BE49-F238E27FC236}">
                <a16:creationId xmlns:a16="http://schemas.microsoft.com/office/drawing/2014/main" id="{714D4B32-1A54-9B63-97D4-2DB9B721BEEB}"/>
              </a:ext>
            </a:extLst>
          </p:cNvPr>
          <p:cNvPicPr>
            <a:picLocks noChangeAspect="1"/>
          </p:cNvPicPr>
          <p:nvPr/>
        </p:nvPicPr>
        <p:blipFill>
          <a:blip r:embed="rId2"/>
          <a:stretch>
            <a:fillRect/>
          </a:stretch>
        </p:blipFill>
        <p:spPr>
          <a:xfrm>
            <a:off x="9407236" y="0"/>
            <a:ext cx="2784764" cy="1205346"/>
          </a:xfrm>
          <a:prstGeom prst="rect">
            <a:avLst/>
          </a:prstGeom>
        </p:spPr>
      </p:pic>
    </p:spTree>
    <p:extLst>
      <p:ext uri="{BB962C8B-B14F-4D97-AF65-F5344CB8AC3E}">
        <p14:creationId xmlns:p14="http://schemas.microsoft.com/office/powerpoint/2010/main" val="316859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110836"/>
            <a:ext cx="8165592" cy="842356"/>
          </a:xfrm>
        </p:spPr>
        <p:txBody>
          <a:bodyPr/>
          <a:lstStyle/>
          <a:p>
            <a:r>
              <a:rPr lang="en-US" dirty="0"/>
              <a:t>references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Content Placeholder 3">
            <a:extLst>
              <a:ext uri="{FF2B5EF4-FFF2-40B4-BE49-F238E27FC236}">
                <a16:creationId xmlns:a16="http://schemas.microsoft.com/office/drawing/2014/main" id="{DDED2A63-7D00-6091-BC08-0F62530E3DB4}"/>
              </a:ext>
            </a:extLst>
          </p:cNvPr>
          <p:cNvSpPr>
            <a:spLocks noGrp="1"/>
          </p:cNvSpPr>
          <p:nvPr>
            <p:ph sz="half" idx="2"/>
          </p:nvPr>
        </p:nvSpPr>
        <p:spPr>
          <a:xfrm>
            <a:off x="3682262" y="1177637"/>
            <a:ext cx="7263106" cy="5680364"/>
          </a:xfrm>
        </p:spPr>
        <p:txBody>
          <a:bodyPr/>
          <a:lstStyle/>
          <a:p>
            <a:pPr marL="0" lvl="0" indent="0">
              <a:lnSpc>
                <a:spcPts val="1610"/>
              </a:lnSpc>
              <a:spcBef>
                <a:spcPts val="1270"/>
              </a:spcBef>
              <a:spcAft>
                <a:spcPts val="0"/>
              </a:spcAft>
              <a:buSzPts val="1400"/>
              <a:buNone/>
              <a:tabLst>
                <a:tab pos="391160" algn="l"/>
              </a:tabLst>
            </a:pPr>
            <a:r>
              <a:rPr lang="en-US" sz="1800" dirty="0">
                <a:solidFill>
                  <a:schemeClr val="tx1"/>
                </a:solidFill>
                <a:effectLst/>
                <a:latin typeface="Times New Roman" panose="02020603050405020304" pitchFamily="18" charset="0"/>
                <a:ea typeface="Times New Roman" panose="02020603050405020304" pitchFamily="18" charset="0"/>
              </a:rPr>
              <a:t>[1] Min</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Nie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ZhaohuiXiong</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RuiyangZhong</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Wei Deng</a:t>
            </a:r>
            <a:r>
              <a:rPr lang="en-US" sz="1800" spc="-2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Guowu</a:t>
            </a:r>
            <a:r>
              <a:rPr lang="en-US" sz="1800" dirty="0">
                <a:solidFill>
                  <a:schemeClr val="tx1"/>
                </a:solidFill>
                <a:effectLst/>
                <a:latin typeface="Times New Roman" panose="02020603050405020304" pitchFamily="18" charset="0"/>
                <a:ea typeface="Times New Roman" panose="02020603050405020304" pitchFamily="18" charset="0"/>
              </a:rPr>
              <a:t> Yang</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(2020),</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marR="249555" indent="0">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 Career Choice Prediction Based on Campus Big Data—Mining the Potential Behavior</a:t>
            </a:r>
            <a:r>
              <a:rPr lang="en-US" sz="1800" spc="-3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of</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College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Students”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Journal</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of</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Appl.</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Sci.</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pp.</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1-14.</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marR="833120" lvl="0" indent="0">
              <a:spcBef>
                <a:spcPts val="5"/>
              </a:spcBef>
              <a:spcAft>
                <a:spcPts val="0"/>
              </a:spcAft>
              <a:buSzPts val="1400"/>
              <a:buNone/>
              <a:tabLst>
                <a:tab pos="391160" algn="l"/>
              </a:tabLst>
            </a:pPr>
            <a:r>
              <a:rPr lang="en-US" sz="1800" dirty="0">
                <a:solidFill>
                  <a:schemeClr val="tx1"/>
                </a:solidFill>
                <a:latin typeface="Times New Roman" panose="02020603050405020304" pitchFamily="18" charset="0"/>
                <a:ea typeface="Times New Roman" panose="02020603050405020304" pitchFamily="18" charset="0"/>
              </a:rPr>
              <a:t>[2]</a:t>
            </a:r>
            <a:r>
              <a:rPr lang="en-US" sz="1800" dirty="0">
                <a:solidFill>
                  <a:schemeClr val="tx1"/>
                </a:solidFill>
                <a:effectLst/>
                <a:latin typeface="Times New Roman" panose="02020603050405020304" pitchFamily="18" charset="0"/>
                <a:ea typeface="Times New Roman" panose="02020603050405020304" pitchFamily="18" charset="0"/>
              </a:rPr>
              <a:t>K. B. </a:t>
            </a:r>
            <a:r>
              <a:rPr lang="en-US" sz="1800" dirty="0" err="1">
                <a:solidFill>
                  <a:schemeClr val="tx1"/>
                </a:solidFill>
                <a:effectLst/>
                <a:latin typeface="Times New Roman" panose="02020603050405020304" pitchFamily="18" charset="0"/>
                <a:ea typeface="Times New Roman" panose="02020603050405020304" pitchFamily="18" charset="0"/>
              </a:rPr>
              <a:t>Eashwar</a:t>
            </a:r>
            <a:r>
              <a:rPr lang="en-US" sz="1800" dirty="0">
                <a:solidFill>
                  <a:schemeClr val="tx1"/>
                </a:solidFill>
                <a:effectLst/>
                <a:latin typeface="Times New Roman" panose="02020603050405020304" pitchFamily="18" charset="0"/>
                <a:ea typeface="Times New Roman" panose="02020603050405020304" pitchFamily="18" charset="0"/>
              </a:rPr>
              <a:t>, R. Venkatesan and D. Ganesh (2017), “Student Performance</a:t>
            </a:r>
            <a:r>
              <a:rPr lang="en-US" sz="1800" spc="-3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Prediction Using SVM”, International Journal of Mechanical Engineering and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Technology</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(IJMET)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Vol.</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8,</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No.</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11,</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pp.</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649–662.</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buNone/>
            </a:pPr>
            <a:r>
              <a:rPr lang="en-US" sz="1800"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marR="161925" lvl="0" indent="0">
              <a:spcAft>
                <a:spcPts val="0"/>
              </a:spcAft>
              <a:buSzPts val="1400"/>
              <a:buNone/>
              <a:tabLst>
                <a:tab pos="391160" algn="l"/>
              </a:tabLst>
            </a:pPr>
            <a:r>
              <a:rPr lang="en-US" sz="1800" dirty="0">
                <a:solidFill>
                  <a:schemeClr val="tx1"/>
                </a:solidFill>
                <a:effectLst/>
                <a:latin typeface="Times New Roman" panose="02020603050405020304" pitchFamily="18" charset="0"/>
                <a:ea typeface="Times New Roman" panose="02020603050405020304" pitchFamily="18" charset="0"/>
              </a:rPr>
              <a:t>[3]</a:t>
            </a:r>
            <a:r>
              <a:rPr lang="en-US" sz="1800" dirty="0" err="1">
                <a:solidFill>
                  <a:schemeClr val="tx1"/>
                </a:solidFill>
                <a:effectLst/>
                <a:latin typeface="Times New Roman" panose="02020603050405020304" pitchFamily="18" charset="0"/>
                <a:ea typeface="Times New Roman" panose="02020603050405020304" pitchFamily="18" charset="0"/>
              </a:rPr>
              <a:t>AnkitaKadambande</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Snehal</a:t>
            </a:r>
            <a:r>
              <a:rPr lang="en-US" sz="1800" dirty="0">
                <a:solidFill>
                  <a:schemeClr val="tx1"/>
                </a:solidFill>
                <a:effectLst/>
                <a:latin typeface="Times New Roman" panose="02020603050405020304" pitchFamily="18" charset="0"/>
                <a:ea typeface="Times New Roman" panose="02020603050405020304" pitchFamily="18" charset="0"/>
              </a:rPr>
              <a:t> Thakur, </a:t>
            </a:r>
            <a:r>
              <a:rPr lang="en-US" sz="1800" dirty="0" err="1">
                <a:solidFill>
                  <a:schemeClr val="tx1"/>
                </a:solidFill>
                <a:effectLst/>
                <a:latin typeface="Times New Roman" panose="02020603050405020304" pitchFamily="18" charset="0"/>
                <a:ea typeface="Times New Roman" panose="02020603050405020304" pitchFamily="18" charset="0"/>
              </a:rPr>
              <a:t>AkshataMoholand</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A.M.Ingole</a:t>
            </a:r>
            <a:r>
              <a:rPr lang="en-US" sz="1800" dirty="0">
                <a:solidFill>
                  <a:schemeClr val="tx1"/>
                </a:solidFill>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(2017), “Predict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Student Performance by Utilizing Data Mining Technique and Support Vector Machine”,</a:t>
            </a:r>
            <a:r>
              <a:rPr lang="en-US" sz="1800" spc="-3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International Research Journal of Engineering and Technology (IRJET), Vol. 04, No. 05,</a:t>
            </a:r>
            <a:r>
              <a:rPr lang="en-US" sz="1800" spc="-3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pp</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2818-2821.</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spcBef>
                <a:spcPts val="5"/>
              </a:spcBef>
              <a:buNone/>
            </a:pPr>
            <a:r>
              <a:rPr lang="en-US" sz="1800"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buNone/>
            </a:pPr>
            <a:r>
              <a:rPr lang="en-US" sz="1800" dirty="0">
                <a:solidFill>
                  <a:schemeClr val="tx1"/>
                </a:solidFill>
                <a:effectLst/>
                <a:latin typeface="Times New Roman" panose="02020603050405020304" pitchFamily="18" charset="0"/>
                <a:ea typeface="Times New Roman" panose="02020603050405020304" pitchFamily="18" charset="0"/>
              </a:rPr>
              <a:t>[4]S.A. Oloruntoba1 and </a:t>
            </a:r>
            <a:r>
              <a:rPr lang="en-US" sz="1800" dirty="0" err="1">
                <a:solidFill>
                  <a:schemeClr val="tx1"/>
                </a:solidFill>
                <a:effectLst/>
                <a:latin typeface="Times New Roman" panose="02020603050405020304" pitchFamily="18" charset="0"/>
                <a:ea typeface="Times New Roman" panose="02020603050405020304" pitchFamily="18" charset="0"/>
              </a:rPr>
              <a:t>J.L.Akinode</a:t>
            </a:r>
            <a:r>
              <a:rPr lang="en-US" sz="1800" dirty="0">
                <a:solidFill>
                  <a:schemeClr val="tx1"/>
                </a:solidFill>
                <a:effectLst/>
                <a:latin typeface="Times New Roman" panose="02020603050405020304" pitchFamily="18" charset="0"/>
                <a:ea typeface="Times New Roman" panose="02020603050405020304" pitchFamily="18" charset="0"/>
              </a:rPr>
              <a:t> (2017), “Student Academic Performance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Prediction Using Support Vector Machine”, International Journal Of Engineering</a:t>
            </a:r>
            <a:r>
              <a:rPr lang="en-US" sz="1800" spc="-3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Sciences</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&amp;</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Research</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Technology,</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pp.</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588-598</a:t>
            </a:r>
            <a:endParaRPr lang="en-IN" dirty="0">
              <a:solidFill>
                <a:schemeClr val="tx1"/>
              </a:solidFill>
            </a:endParaRPr>
          </a:p>
        </p:txBody>
      </p:sp>
      <p:pic>
        <p:nvPicPr>
          <p:cNvPr id="3" name="Picture 2">
            <a:extLst>
              <a:ext uri="{FF2B5EF4-FFF2-40B4-BE49-F238E27FC236}">
                <a16:creationId xmlns:a16="http://schemas.microsoft.com/office/drawing/2014/main" id="{AA88687A-1B01-5321-C5DC-7013471656D4}"/>
              </a:ext>
            </a:extLst>
          </p:cNvPr>
          <p:cNvPicPr>
            <a:picLocks noChangeAspect="1"/>
          </p:cNvPicPr>
          <p:nvPr/>
        </p:nvPicPr>
        <p:blipFill>
          <a:blip r:embed="rId2"/>
          <a:stretch>
            <a:fillRect/>
          </a:stretch>
        </p:blipFill>
        <p:spPr>
          <a:xfrm>
            <a:off x="9407236" y="0"/>
            <a:ext cx="2784764" cy="1205346"/>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2074B-AF31-A2BD-02C4-FDD22D30F2E6}"/>
              </a:ext>
            </a:extLst>
          </p:cNvPr>
          <p:cNvPicPr>
            <a:picLocks noChangeAspect="1"/>
          </p:cNvPicPr>
          <p:nvPr/>
        </p:nvPicPr>
        <p:blipFill>
          <a:blip r:embed="rId2"/>
          <a:stretch>
            <a:fillRect/>
          </a:stretch>
        </p:blipFill>
        <p:spPr>
          <a:xfrm>
            <a:off x="9407236" y="0"/>
            <a:ext cx="2784764" cy="1205346"/>
          </a:xfrm>
          <a:prstGeom prst="rect">
            <a:avLst/>
          </a:prstGeom>
        </p:spPr>
      </p:pic>
      <p:sp>
        <p:nvSpPr>
          <p:cNvPr id="5" name="Title 4">
            <a:extLst>
              <a:ext uri="{FF2B5EF4-FFF2-40B4-BE49-F238E27FC236}">
                <a16:creationId xmlns:a16="http://schemas.microsoft.com/office/drawing/2014/main" id="{277963F0-E232-F7EB-25EB-D88D4357DE53}"/>
              </a:ext>
            </a:extLst>
          </p:cNvPr>
          <p:cNvSpPr>
            <a:spLocks noGrp="1"/>
          </p:cNvSpPr>
          <p:nvPr>
            <p:ph type="ctrTitle"/>
          </p:nvPr>
        </p:nvSpPr>
        <p:spPr>
          <a:xfrm>
            <a:off x="1385455" y="0"/>
            <a:ext cx="5500254" cy="762000"/>
          </a:xfrm>
        </p:spPr>
        <p:txBody>
          <a:bodyPr/>
          <a:lstStyle/>
          <a:p>
            <a:r>
              <a:rPr lang="en-US" dirty="0" err="1"/>
              <a:t>refrences</a:t>
            </a:r>
            <a:endParaRPr lang="en-IN" dirty="0"/>
          </a:p>
        </p:txBody>
      </p:sp>
      <p:sp>
        <p:nvSpPr>
          <p:cNvPr id="7" name="TextBox 6">
            <a:extLst>
              <a:ext uri="{FF2B5EF4-FFF2-40B4-BE49-F238E27FC236}">
                <a16:creationId xmlns:a16="http://schemas.microsoft.com/office/drawing/2014/main" id="{A0324AFB-D33B-8BCB-2E2F-3E86F0A75753}"/>
              </a:ext>
            </a:extLst>
          </p:cNvPr>
          <p:cNvSpPr txBox="1"/>
          <p:nvPr/>
        </p:nvSpPr>
        <p:spPr>
          <a:xfrm>
            <a:off x="332510" y="1025236"/>
            <a:ext cx="6941126" cy="5909310"/>
          </a:xfrm>
          <a:prstGeom prst="rect">
            <a:avLst/>
          </a:prstGeom>
          <a:noFill/>
        </p:spPr>
        <p:txBody>
          <a:bodyPr wrap="square" rtlCol="0">
            <a:spAutoFit/>
          </a:bodyPr>
          <a:lstStyle/>
          <a:p>
            <a:pPr marR="175895" lvl="0">
              <a:spcAft>
                <a:spcPts val="0"/>
              </a:spcAft>
              <a:buSzPts val="1400"/>
              <a:tabLst>
                <a:tab pos="391160" algn="l"/>
              </a:tabLst>
            </a:pPr>
            <a:r>
              <a:rPr lang="en-US" dirty="0">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AhmedSharafElDen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Malaka</a:t>
            </a:r>
            <a:r>
              <a:rPr lang="en-US" dirty="0">
                <a:effectLst/>
                <a:latin typeface="Times New Roman" panose="02020603050405020304" pitchFamily="18" charset="0"/>
                <a:ea typeface="Times New Roman" panose="02020603050405020304" pitchFamily="18" charset="0"/>
              </a:rPr>
              <a:t> A. </a:t>
            </a:r>
            <a:r>
              <a:rPr lang="en-US" dirty="0" err="1">
                <a:effectLst/>
                <a:latin typeface="Times New Roman" panose="02020603050405020304" pitchFamily="18" charset="0"/>
                <a:ea typeface="Times New Roman" panose="02020603050405020304" pitchFamily="18" charset="0"/>
              </a:rPr>
              <a:t>Moustafa</a:t>
            </a:r>
            <a:r>
              <a:rPr lang="en-US" dirty="0">
                <a:effectLst/>
                <a:latin typeface="Times New Roman" panose="02020603050405020304" pitchFamily="18" charset="0"/>
                <a:ea typeface="Times New Roman" panose="02020603050405020304" pitchFamily="18" charset="0"/>
              </a:rPr>
              <a:t>, Hany M. </a:t>
            </a:r>
            <a:r>
              <a:rPr lang="en-US" dirty="0" err="1">
                <a:effectLst/>
                <a:latin typeface="Times New Roman" panose="02020603050405020304" pitchFamily="18" charset="0"/>
                <a:ea typeface="Times New Roman" panose="02020603050405020304" pitchFamily="18" charset="0"/>
              </a:rPr>
              <a:t>Harb</a:t>
            </a:r>
            <a:r>
              <a:rPr lang="en-US" dirty="0">
                <a:effectLst/>
                <a:latin typeface="Times New Roman" panose="02020603050405020304" pitchFamily="18" charset="0"/>
                <a:ea typeface="Times New Roman" panose="02020603050405020304" pitchFamily="18" charset="0"/>
              </a:rPr>
              <a:t> and </a:t>
            </a:r>
            <a:r>
              <a:rPr lang="en-US" dirty="0" err="1">
                <a:effectLst/>
                <a:latin typeface="Times New Roman" panose="02020603050405020304" pitchFamily="18" charset="0"/>
                <a:ea typeface="Times New Roman" panose="02020603050405020304" pitchFamily="18" charset="0"/>
              </a:rPr>
              <a:t>AbdelH.Emara</a:t>
            </a:r>
            <a:r>
              <a:rPr lang="en-US" dirty="0">
                <a:effectLst/>
                <a:latin typeface="Times New Roman" panose="02020603050405020304" pitchFamily="18" charset="0"/>
                <a:ea typeface="Times New Roman" panose="02020603050405020304" pitchFamily="18" charset="0"/>
              </a:rPr>
              <a:t> (2013),</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rPr>
              <a:t>Adaboost</a:t>
            </a:r>
            <a:r>
              <a:rPr lang="en-US" dirty="0">
                <a:effectLst/>
                <a:latin typeface="Times New Roman" panose="02020603050405020304" pitchFamily="18" charset="0"/>
                <a:ea typeface="Times New Roman" panose="02020603050405020304" pitchFamily="18" charset="0"/>
              </a:rPr>
              <a:t> Ensemble With Simple Genetic Algorithm For Student Prediction Model”,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International Journal of Computer Science &amp; Information Technology (IJCSIT) , Vol. 5,</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 2,</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pp</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73-85.</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R="169545" lvl="0">
              <a:spcAft>
                <a:spcPts val="0"/>
              </a:spcAft>
              <a:buSzPts val="1400"/>
              <a:tabLst>
                <a:tab pos="391160" algn="l"/>
              </a:tabLst>
            </a:pPr>
            <a:r>
              <a:rPr lang="en-US" dirty="0">
                <a:effectLst/>
                <a:latin typeface="Times New Roman" panose="02020603050405020304" pitchFamily="18" charset="0"/>
                <a:ea typeface="Times New Roman" panose="02020603050405020304" pitchFamily="18" charset="0"/>
              </a:rPr>
              <a:t>[6] </a:t>
            </a:r>
            <a:r>
              <a:rPr lang="en-US" dirty="0" err="1">
                <a:effectLst/>
                <a:latin typeface="Times New Roman" panose="02020603050405020304" pitchFamily="18" charset="0"/>
                <a:ea typeface="Times New Roman" panose="02020603050405020304" pitchFamily="18" charset="0"/>
              </a:rPr>
              <a:t>MeimeiHan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Mingwen</a:t>
            </a:r>
            <a:r>
              <a:rPr lang="en-US" dirty="0">
                <a:effectLst/>
                <a:latin typeface="Times New Roman" panose="02020603050405020304" pitchFamily="18" charset="0"/>
                <a:ea typeface="Times New Roman" panose="02020603050405020304" pitchFamily="18" charset="0"/>
              </a:rPr>
              <a:t> Tong , </a:t>
            </a:r>
            <a:r>
              <a:rPr lang="en-US" dirty="0" err="1">
                <a:effectLst/>
                <a:latin typeface="Times New Roman" panose="02020603050405020304" pitchFamily="18" charset="0"/>
                <a:ea typeface="Times New Roman" panose="02020603050405020304" pitchFamily="18" charset="0"/>
              </a:rPr>
              <a:t>Mengyuan</a:t>
            </a:r>
            <a:r>
              <a:rPr lang="en-US" dirty="0">
                <a:effectLst/>
                <a:latin typeface="Times New Roman" panose="02020603050405020304" pitchFamily="18" charset="0"/>
                <a:ea typeface="Times New Roman" panose="02020603050405020304" pitchFamily="18" charset="0"/>
              </a:rPr>
              <a:t> Chen , </a:t>
            </a:r>
            <a:r>
              <a:rPr lang="en-US" dirty="0" err="1">
                <a:effectLst/>
                <a:latin typeface="Times New Roman" panose="02020603050405020304" pitchFamily="18" charset="0"/>
                <a:ea typeface="Times New Roman" panose="02020603050405020304" pitchFamily="18" charset="0"/>
              </a:rPr>
              <a:t>Jiamin</a:t>
            </a:r>
            <a:r>
              <a:rPr lang="en-US" dirty="0">
                <a:effectLst/>
                <a:latin typeface="Times New Roman" panose="02020603050405020304" pitchFamily="18" charset="0"/>
                <a:ea typeface="Times New Roman" panose="02020603050405020304" pitchFamily="18" charset="0"/>
              </a:rPr>
              <a:t> Liu and </a:t>
            </a:r>
            <a:r>
              <a:rPr lang="en-US" dirty="0" err="1">
                <a:effectLst/>
                <a:latin typeface="Times New Roman" panose="02020603050405020304" pitchFamily="18" charset="0"/>
                <a:ea typeface="Times New Roman" panose="02020603050405020304" pitchFamily="18" charset="0"/>
              </a:rPr>
              <a:t>Chunmiao</a:t>
            </a:r>
            <a:r>
              <a:rPr lang="en-US" dirty="0">
                <a:effectLst/>
                <a:latin typeface="Times New Roman" panose="02020603050405020304" pitchFamily="18" charset="0"/>
                <a:ea typeface="Times New Roman" panose="02020603050405020304" pitchFamily="18" charset="0"/>
              </a:rPr>
              <a:t> Liu</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(2017), “Application of Ensemble Algorithm in Students' Performance Prediction“, IEEE</a:t>
            </a:r>
            <a:r>
              <a:rPr lang="en-US" spc="-3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6th</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IIAI</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International Congress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Advanced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Applied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Informatics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(IIAI-AAI).</a:t>
            </a:r>
            <a:endParaRPr lang="en-IN" dirty="0">
              <a:effectLst/>
              <a:latin typeface="Times New Roman" panose="02020603050405020304" pitchFamily="18" charset="0"/>
              <a:ea typeface="Times New Roman" panose="02020603050405020304" pitchFamily="18" charset="0"/>
            </a:endParaRPr>
          </a:p>
          <a:p>
            <a:pPr>
              <a:spcBef>
                <a:spcPts val="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R="204470" lvl="0">
              <a:spcAft>
                <a:spcPts val="0"/>
              </a:spcAft>
              <a:buSzPts val="1400"/>
              <a:tabLst>
                <a:tab pos="391160" algn="l"/>
              </a:tabLst>
            </a:pPr>
            <a:r>
              <a:rPr lang="en-US" dirty="0">
                <a:effectLst/>
                <a:latin typeface="Times New Roman" panose="02020603050405020304" pitchFamily="18" charset="0"/>
                <a:ea typeface="Times New Roman" panose="02020603050405020304" pitchFamily="18" charset="0"/>
              </a:rPr>
              <a:t>[7] V. </a:t>
            </a:r>
            <a:r>
              <a:rPr lang="en-US" dirty="0" err="1">
                <a:effectLst/>
                <a:latin typeface="Times New Roman" panose="02020603050405020304" pitchFamily="18" charset="0"/>
                <a:ea typeface="Times New Roman" panose="02020603050405020304" pitchFamily="18" charset="0"/>
              </a:rPr>
              <a:t>Prasannakumari</a:t>
            </a:r>
            <a:r>
              <a:rPr lang="en-US" dirty="0">
                <a:effectLst/>
                <a:latin typeface="Times New Roman" panose="02020603050405020304" pitchFamily="18" charset="0"/>
                <a:ea typeface="Times New Roman" panose="02020603050405020304" pitchFamily="18" charset="0"/>
              </a:rPr>
              <a:t> B. </a:t>
            </a:r>
            <a:r>
              <a:rPr lang="en-US" dirty="0" err="1">
                <a:effectLst/>
                <a:latin typeface="Times New Roman" panose="02020603050405020304" pitchFamily="18" charset="0"/>
                <a:ea typeface="Times New Roman" panose="02020603050405020304" pitchFamily="18" charset="0"/>
              </a:rPr>
              <a:t>Bavani</a:t>
            </a:r>
            <a:r>
              <a:rPr lang="en-US" dirty="0">
                <a:effectLst/>
                <a:latin typeface="Times New Roman" panose="02020603050405020304" pitchFamily="18" charset="0"/>
                <a:ea typeface="Times New Roman" panose="02020603050405020304" pitchFamily="18" charset="0"/>
              </a:rPr>
              <a:t>, S. Nirmala </a:t>
            </a:r>
            <a:r>
              <a:rPr lang="en-US" dirty="0" err="1">
                <a:effectLst/>
                <a:latin typeface="Times New Roman" panose="02020603050405020304" pitchFamily="18" charset="0"/>
                <a:ea typeface="Times New Roman" panose="02020603050405020304" pitchFamily="18" charset="0"/>
              </a:rPr>
              <a:t>SugirthaRajini</a:t>
            </a:r>
            <a:r>
              <a:rPr lang="en-US" dirty="0">
                <a:effectLst/>
                <a:latin typeface="Times New Roman" panose="02020603050405020304" pitchFamily="18" charset="0"/>
                <a:ea typeface="Times New Roman" panose="02020603050405020304" pitchFamily="18" charset="0"/>
              </a:rPr>
              <a:t>, M.S. Josephine (2019),</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“Heart Disease Prediction System based on Decision Tree Classifier”, Jour of Adv</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Research in Dynamical &amp; Control Systems, Vol. 11, 10-Special Issue, 2019, Volume 11,</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Issue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10.</a:t>
            </a:r>
            <a:endParaRPr lang="en-IN" dirty="0">
              <a:effectLst/>
              <a:latin typeface="Times New Roman" panose="02020603050405020304" pitchFamily="18" charset="0"/>
              <a:ea typeface="Times New Roman" panose="02020603050405020304" pitchFamily="18" charset="0"/>
            </a:endParaRPr>
          </a:p>
          <a:p>
            <a:pPr>
              <a:spcBef>
                <a:spcPts val="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R="605790" lvl="0">
              <a:spcAft>
                <a:spcPts val="0"/>
              </a:spcAft>
              <a:buSzPts val="1400"/>
              <a:tabLst>
                <a:tab pos="391160" algn="l"/>
              </a:tabLst>
            </a:pPr>
            <a:r>
              <a:rPr lang="en-US" dirty="0">
                <a:effectLst/>
                <a:latin typeface="Times New Roman" panose="02020603050405020304" pitchFamily="18" charset="0"/>
                <a:ea typeface="Times New Roman" panose="02020603050405020304" pitchFamily="18" charset="0"/>
              </a:rPr>
              <a:t>[8] </a:t>
            </a:r>
            <a:r>
              <a:rPr lang="en-US" dirty="0" err="1">
                <a:effectLst/>
                <a:latin typeface="Times New Roman" panose="02020603050405020304" pitchFamily="18" charset="0"/>
                <a:ea typeface="Times New Roman" panose="02020603050405020304" pitchFamily="18" charset="0"/>
              </a:rPr>
              <a:t>FaridJauhari</a:t>
            </a:r>
            <a:r>
              <a:rPr lang="en-US" dirty="0">
                <a:effectLst/>
                <a:latin typeface="Times New Roman" panose="02020603050405020304" pitchFamily="18" charset="0"/>
                <a:ea typeface="Times New Roman" panose="02020603050405020304" pitchFamily="18" charset="0"/>
              </a:rPr>
              <a:t> and Ahmad </a:t>
            </a:r>
            <a:r>
              <a:rPr lang="en-US" dirty="0" err="1">
                <a:effectLst/>
                <a:latin typeface="Times New Roman" panose="02020603050405020304" pitchFamily="18" charset="0"/>
                <a:ea typeface="Times New Roman" panose="02020603050405020304" pitchFamily="18" charset="0"/>
              </a:rPr>
              <a:t>AfifSupianto</a:t>
            </a:r>
            <a:r>
              <a:rPr lang="en-US" dirty="0">
                <a:effectLst/>
                <a:latin typeface="Times New Roman" panose="02020603050405020304" pitchFamily="18" charset="0"/>
                <a:ea typeface="Times New Roman" panose="02020603050405020304" pitchFamily="18" charset="0"/>
              </a:rPr>
              <a:t> (2019), “Building student’s performance</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decision tree classifier using boosting algorithm”, Indonesian Journal of Electrical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Engineering</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Computer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Science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Vol.</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14,</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3,</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June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2019,</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pp.</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1298 -</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1304.</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0414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305375" y="2889504"/>
            <a:ext cx="4169664" cy="667512"/>
          </a:xfrm>
        </p:spPr>
        <p:txBody>
          <a:bodyPr/>
          <a:lstStyle/>
          <a:p>
            <a:r>
              <a:rPr lang="en-US" dirty="0"/>
              <a:t>THANK YOU</a:t>
            </a:r>
          </a:p>
        </p:txBody>
      </p:sp>
      <p:pic>
        <p:nvPicPr>
          <p:cNvPr id="3" name="Picture 2">
            <a:extLst>
              <a:ext uri="{FF2B5EF4-FFF2-40B4-BE49-F238E27FC236}">
                <a16:creationId xmlns:a16="http://schemas.microsoft.com/office/drawing/2014/main" id="{C862074B-AF31-A2BD-02C4-FDD22D30F2E6}"/>
              </a:ext>
            </a:extLst>
          </p:cNvPr>
          <p:cNvPicPr>
            <a:picLocks noChangeAspect="1"/>
          </p:cNvPicPr>
          <p:nvPr/>
        </p:nvPicPr>
        <p:blipFill>
          <a:blip r:embed="rId2"/>
          <a:stretch>
            <a:fillRect/>
          </a:stretch>
        </p:blipFill>
        <p:spPr>
          <a:xfrm>
            <a:off x="9407236" y="0"/>
            <a:ext cx="2784764" cy="1205346"/>
          </a:xfrm>
          <a:prstGeom prst="rect">
            <a:avLst/>
          </a:prstGeom>
        </p:spPr>
      </p:pic>
    </p:spTree>
    <p:extLst>
      <p:ext uri="{BB962C8B-B14F-4D97-AF65-F5344CB8AC3E}">
        <p14:creationId xmlns:p14="http://schemas.microsoft.com/office/powerpoint/2010/main" val="330260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96983" y="290945"/>
            <a:ext cx="7096298" cy="817419"/>
          </a:xfrm>
        </p:spPr>
        <p:txBody>
          <a:bodyPr/>
          <a:lstStyle/>
          <a:p>
            <a:r>
              <a:rPr lang="en-US" sz="4000" dirty="0">
                <a:latin typeface="Arial Black" panose="020B0604020202020204" pitchFamily="34" charset="0"/>
                <a:ea typeface="Arial Regular" pitchFamily="34" charset="-122"/>
                <a:cs typeface="Arial Black" panose="020B0604020202020204" pitchFamily="34" charset="0"/>
              </a:rPr>
              <a:t>TABLE OF CONTENT</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63236" y="1468582"/>
            <a:ext cx="6930044" cy="4424218"/>
          </a:xfrm>
        </p:spPr>
        <p:txBody>
          <a:bodyPr/>
          <a:lstStyle/>
          <a:p>
            <a:pPr marL="342900" indent="-342900">
              <a:buFont typeface="Arial" panose="020B0604020202020204" pitchFamily="34" charset="0"/>
              <a:buChar char="•"/>
            </a:pPr>
            <a:r>
              <a:rPr lang="en-US" sz="2000" dirty="0"/>
              <a:t>INTRODUCION</a:t>
            </a:r>
          </a:p>
          <a:p>
            <a:pPr marL="342900" indent="-342900">
              <a:buFont typeface="Arial" panose="020B0604020202020204" pitchFamily="34" charset="0"/>
              <a:buChar char="•"/>
            </a:pPr>
            <a:r>
              <a:rPr lang="en-US" sz="2000" dirty="0"/>
              <a:t>PROBLEM STATEMENT</a:t>
            </a:r>
          </a:p>
          <a:p>
            <a:pPr marL="342900" indent="-342900">
              <a:buFont typeface="Arial" panose="020B0604020202020204" pitchFamily="34" charset="0"/>
              <a:buChar char="•"/>
            </a:pPr>
            <a:r>
              <a:rPr lang="en-US" sz="2000" dirty="0"/>
              <a:t>IDENTIFICATION OF TASK</a:t>
            </a:r>
          </a:p>
          <a:p>
            <a:pPr marL="342900" indent="-342900">
              <a:buFont typeface="Arial" panose="020B0604020202020204" pitchFamily="34" charset="0"/>
              <a:buChar char="•"/>
            </a:pPr>
            <a:r>
              <a:rPr lang="en-US" sz="2000" dirty="0"/>
              <a:t>LITERATURE REVIEW(TIMELINE)</a:t>
            </a:r>
          </a:p>
          <a:p>
            <a:pPr marL="342900" indent="-342900">
              <a:buFont typeface="Arial" panose="020B0604020202020204" pitchFamily="34" charset="0"/>
              <a:buChar char="•"/>
            </a:pPr>
            <a:r>
              <a:rPr lang="en-US" sz="2000" dirty="0"/>
              <a:t>EXISTING SOLUTIONS</a:t>
            </a:r>
          </a:p>
          <a:p>
            <a:pPr marL="342900" indent="-342900">
              <a:buFont typeface="Arial" panose="020B0604020202020204" pitchFamily="34" charset="0"/>
              <a:buChar char="•"/>
            </a:pPr>
            <a:r>
              <a:rPr lang="en-US" sz="2000" dirty="0"/>
              <a:t>IMPLEMENTATION</a:t>
            </a:r>
          </a:p>
          <a:p>
            <a:pPr marL="342900" indent="-342900">
              <a:buFont typeface="Arial" panose="020B0604020202020204" pitchFamily="34" charset="0"/>
              <a:buChar char="•"/>
            </a:pPr>
            <a:r>
              <a:rPr lang="en-US" sz="2000" dirty="0"/>
              <a:t>FUTURE WORK</a:t>
            </a:r>
          </a:p>
          <a:p>
            <a:pPr marL="342900" indent="-342900">
              <a:buFont typeface="Arial" panose="020B0604020202020204" pitchFamily="34" charset="0"/>
              <a:buChar char="•"/>
            </a:pPr>
            <a:r>
              <a:rPr lang="en-US" sz="2000" dirty="0"/>
              <a:t>CONCLUSION</a:t>
            </a:r>
          </a:p>
          <a:p>
            <a:pPr marL="342900" indent="-342900">
              <a:buFont typeface="Arial" panose="020B0604020202020204" pitchFamily="34" charset="0"/>
              <a:buChar char="•"/>
            </a:pPr>
            <a:r>
              <a:rPr lang="en-US" sz="2000" dirty="0"/>
              <a:t>REFERENCES</a:t>
            </a:r>
          </a:p>
          <a:p>
            <a:r>
              <a:rPr lang="en-US" dirty="0"/>
              <a:t>​​</a:t>
            </a:r>
          </a:p>
          <a:p>
            <a:endParaRPr lang="en-US" dirty="0"/>
          </a:p>
        </p:txBody>
      </p:sp>
      <p:pic>
        <p:nvPicPr>
          <p:cNvPr id="4" name="Picture 3">
            <a:extLst>
              <a:ext uri="{FF2B5EF4-FFF2-40B4-BE49-F238E27FC236}">
                <a16:creationId xmlns:a16="http://schemas.microsoft.com/office/drawing/2014/main" id="{5CF44607-2C29-6E38-7D7F-D58C775B6262}"/>
              </a:ext>
            </a:extLst>
          </p:cNvPr>
          <p:cNvPicPr>
            <a:picLocks noChangeAspect="1"/>
          </p:cNvPicPr>
          <p:nvPr/>
        </p:nvPicPr>
        <p:blipFill>
          <a:blip r:embed="rId2"/>
          <a:stretch>
            <a:fillRect/>
          </a:stretch>
        </p:blipFill>
        <p:spPr>
          <a:xfrm>
            <a:off x="9296400" y="0"/>
            <a:ext cx="2895600" cy="1205346"/>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1"/>
            <a:ext cx="6766560" cy="958734"/>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5527" y="2119745"/>
            <a:ext cx="6945561" cy="3803535"/>
          </a:xfrm>
        </p:spPr>
        <p:txBody>
          <a:bodyPr/>
          <a:lstStyle/>
          <a:p>
            <a:r>
              <a:rPr lang="en-US" sz="2400" dirty="0">
                <a:effectLst/>
                <a:latin typeface="Times New Roman" panose="02020603050405020304" pitchFamily="18" charset="0"/>
                <a:ea typeface="Times New Roman" panose="02020603050405020304" pitchFamily="18" charset="0"/>
              </a:rPr>
              <a:t>The aim </a:t>
            </a:r>
            <a:r>
              <a:rPr lang="en-US" sz="2400" dirty="0">
                <a:latin typeface="Times New Roman" panose="02020603050405020304" pitchFamily="18" charset="0"/>
                <a:ea typeface="Times New Roman" panose="02020603050405020304" pitchFamily="18" charset="0"/>
              </a:rPr>
              <a:t>is to develop </a:t>
            </a:r>
            <a:r>
              <a:rPr lang="en-US" sz="2400" dirty="0">
                <a:effectLst/>
                <a:latin typeface="Times New Roman" panose="02020603050405020304" pitchFamily="18" charset="0"/>
                <a:ea typeface="Times New Roman" panose="02020603050405020304" pitchFamily="18" charset="0"/>
              </a:rPr>
              <a:t>a machine learning-based prediction model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 can accurately predict the career paths of students based on their academic</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performance, skills, and personal attributes. The research will focus on leveraging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machine learning algorithms and techniques to analyze a wide range of data points, such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 grades, extracurricular activities, interests, and aptitude test results, to predict the most</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suitable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career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options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students.</a:t>
            </a:r>
            <a:endParaRPr lang="en-IN" sz="2400" dirty="0">
              <a:effectLst/>
              <a:latin typeface="Times New Roman" panose="02020603050405020304" pitchFamily="18" charset="0"/>
              <a:ea typeface="Times New Roman" panose="02020603050405020304" pitchFamily="18" charset="0"/>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Picture 3">
            <a:extLst>
              <a:ext uri="{FF2B5EF4-FFF2-40B4-BE49-F238E27FC236}">
                <a16:creationId xmlns:a16="http://schemas.microsoft.com/office/drawing/2014/main" id="{0EE2A90F-4158-5AA1-6742-2499D8D72BB4}"/>
              </a:ext>
            </a:extLst>
          </p:cNvPr>
          <p:cNvPicPr>
            <a:picLocks noChangeAspect="1"/>
          </p:cNvPicPr>
          <p:nvPr/>
        </p:nvPicPr>
        <p:blipFill>
          <a:blip r:embed="rId2"/>
          <a:stretch>
            <a:fillRect/>
          </a:stretch>
        </p:blipFill>
        <p:spPr>
          <a:xfrm>
            <a:off x="9407236" y="0"/>
            <a:ext cx="2784764" cy="1205346"/>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0" y="526474"/>
            <a:ext cx="7661564" cy="1011381"/>
          </a:xfrm>
        </p:spPr>
        <p:txBody>
          <a:bodyPr/>
          <a:lstStyle/>
          <a:p>
            <a:r>
              <a:rPr lang="en-US" dirty="0">
                <a:latin typeface="Arial Black" panose="020B0604020202020204" pitchFamily="34" charset="0"/>
                <a:cs typeface="Arial Black" panose="020B0604020202020204" pitchFamily="34" charset="0"/>
              </a:rPr>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34836" y="2313709"/>
            <a:ext cx="7661564" cy="4017817"/>
          </a:xfrm>
        </p:spPr>
        <p:txBody>
          <a:bodyPr/>
          <a:lstStyle/>
          <a:p>
            <a:pPr marL="139065">
              <a:lnSpc>
                <a:spcPts val="1610"/>
              </a:lnSpc>
            </a:pPr>
            <a:r>
              <a:rPr lang="en-US" sz="2000" dirty="0">
                <a:effectLst/>
                <a:latin typeface="Times New Roman" panose="02020603050405020304" pitchFamily="18" charset="0"/>
                <a:ea typeface="Times New Roman" panose="02020603050405020304" pitchFamily="18" charset="0"/>
              </a:rPr>
              <a:t>What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 ‘Wrong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Career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Choice’?</a:t>
            </a:r>
            <a:endParaRPr lang="en-IN" sz="2000" dirty="0">
              <a:effectLst/>
              <a:latin typeface="Times New Roman" panose="02020603050405020304" pitchFamily="18" charset="0"/>
              <a:ea typeface="Times New Roman" panose="02020603050405020304" pitchFamily="18" charset="0"/>
            </a:endParaRPr>
          </a:p>
          <a:p>
            <a:pPr marL="139065" marR="378460">
              <a:spcAft>
                <a:spcPts val="0"/>
              </a:spcAft>
            </a:pPr>
            <a:r>
              <a:rPr lang="en-US" sz="2000" dirty="0">
                <a:solidFill>
                  <a:schemeClr val="tx1"/>
                </a:solidFill>
                <a:effectLst/>
                <a:latin typeface="Times New Roman" panose="02020603050405020304" pitchFamily="18" charset="0"/>
                <a:ea typeface="Times New Roman" panose="02020603050405020304" pitchFamily="18" charset="0"/>
              </a:rPr>
              <a:t>Any choice which causes us to perform less than optimal or a Career which you regret</a:t>
            </a:r>
            <a:r>
              <a:rPr lang="en-US" sz="2000" spc="-3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later</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or</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one</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which makes</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you</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unhappy</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is</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Wrong</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Career</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Choice</a:t>
            </a:r>
            <a:r>
              <a:rPr lang="en-US" sz="2000" dirty="0">
                <a:solidFill>
                  <a:srgbClr val="393939"/>
                </a:solidFill>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139065" marR="294640">
              <a:spcBef>
                <a:spcPts val="390"/>
              </a:spcBef>
              <a:spcAft>
                <a:spcPts val="0"/>
              </a:spcAft>
            </a:pPr>
            <a:r>
              <a:rPr lang="en-US" sz="2000" dirty="0">
                <a:effectLst/>
                <a:latin typeface="Times New Roman" panose="02020603050405020304" pitchFamily="18" charset="0"/>
                <a:ea typeface="Times New Roman" panose="02020603050405020304" pitchFamily="18" charset="0"/>
              </a:rPr>
              <a:t>There are three main parties who are usually responsible for career decision – Students,</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parents, society (environment). There are many reasons for one to choose the wrong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career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a:t>
            </a:r>
            <a:endParaRPr lang="en-IN" sz="2000" dirty="0">
              <a:effectLst/>
              <a:latin typeface="Times New Roman" panose="02020603050405020304" pitchFamily="18" charset="0"/>
              <a:ea typeface="Times New Roman" panose="02020603050405020304" pitchFamily="18" charset="0"/>
            </a:endParaRPr>
          </a:p>
          <a:p>
            <a:pPr marL="1143000" lvl="2" indent="-228600" algn="just">
              <a:lnSpc>
                <a:spcPts val="1710"/>
              </a:lnSpc>
              <a:spcBef>
                <a:spcPts val="5"/>
              </a:spcBef>
              <a:spcAft>
                <a:spcPts val="0"/>
              </a:spcAft>
              <a:buSzPts val="1400"/>
              <a:buFont typeface="Symbol" panose="05050102010706020507" pitchFamily="18" charset="2"/>
              <a:buChar char=""/>
              <a:tabLst>
                <a:tab pos="10541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Students</a:t>
            </a:r>
            <a:r>
              <a:rPr lang="en-US" sz="2000" spc="-1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do</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fully</a:t>
            </a:r>
            <a:r>
              <a:rPr lang="en-US" sz="2000" spc="-1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appreciate</a:t>
            </a:r>
            <a:r>
              <a:rPr lang="en-US" sz="2000" spc="-1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importance</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of</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Career,</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1143000" marR="190500" lvl="2" indent="-228600" algn="just">
              <a:spcAft>
                <a:spcPts val="0"/>
              </a:spcAft>
              <a:buSzPts val="1400"/>
              <a:buFont typeface="Symbol" panose="05050102010706020507" pitchFamily="18" charset="2"/>
              <a:buChar char=""/>
              <a:tabLst>
                <a:tab pos="10541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Peer influence- “Everyone is unique” this is the reality but many people still</a:t>
            </a:r>
            <a:r>
              <a:rPr lang="en-US" sz="2000" spc="-3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chooses their career by the influence of their friends without analyzing their</a:t>
            </a:r>
            <a:r>
              <a:rPr lang="en-US" sz="2000" spc="-3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weakness,</a:t>
            </a:r>
            <a:r>
              <a:rPr lang="en-US" sz="2000" spc="-1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strength and</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interests</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and</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hence</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taking</a:t>
            </a:r>
            <a:r>
              <a:rPr lang="en-US" sz="2000" spc="-1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wrong</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step.</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lgn="just">
              <a:lnSpc>
                <a:spcPts val="1710"/>
              </a:lnSpc>
              <a:buSzPts val="1400"/>
              <a:buFont typeface="Symbol" panose="05050102010706020507" pitchFamily="18" charset="2"/>
              <a:buChar char=""/>
              <a:tabLst>
                <a:tab pos="10541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Lack</a:t>
            </a:r>
            <a:r>
              <a:rPr lang="en-US" sz="2000" spc="-1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of</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awareness</a:t>
            </a:r>
            <a:r>
              <a:rPr lang="en-US" sz="2000" spc="-1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of</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Career</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Options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pic>
        <p:nvPicPr>
          <p:cNvPr id="4" name="Picture 3">
            <a:extLst>
              <a:ext uri="{FF2B5EF4-FFF2-40B4-BE49-F238E27FC236}">
                <a16:creationId xmlns:a16="http://schemas.microsoft.com/office/drawing/2014/main" id="{44EAFC4C-1A66-CBF4-0555-4DF2CC301898}"/>
              </a:ext>
            </a:extLst>
          </p:cNvPr>
          <p:cNvPicPr>
            <a:picLocks noChangeAspect="1"/>
          </p:cNvPicPr>
          <p:nvPr/>
        </p:nvPicPr>
        <p:blipFill>
          <a:blip r:embed="rId2"/>
          <a:stretch>
            <a:fillRect/>
          </a:stretch>
        </p:blipFill>
        <p:spPr>
          <a:xfrm>
            <a:off x="9296400" y="0"/>
            <a:ext cx="2784764" cy="1205346"/>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ph type="title"/>
          </p:nvPr>
        </p:nvSpPr>
        <p:spPr>
          <a:xfrm>
            <a:off x="0" y="320676"/>
            <a:ext cx="9767400" cy="884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b="1" lang="en-US" sz="4400">
                <a:solidFill>
                  <a:schemeClr val="accent6"/>
                </a:solidFill>
                <a:latin typeface="Arial Black"/>
                <a:ea typeface="Arial Black"/>
                <a:cs typeface="Arial Black"/>
                <a:sym typeface="Arial Black"/>
              </a:rPr>
              <a:t>IDENTIFICATION OF TASK</a:t>
            </a:r>
            <a:endParaRPr/>
          </a:p>
        </p:txBody>
      </p:sp>
      <p:sp>
        <p:nvSpPr>
          <p:cNvPr id="78" name="Google Shape;78;p1"/>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9" name="Google Shape;79;p1"/>
          <p:cNvSpPr txBox="1"/>
          <p:nvPr>
            <p:ph idx="1" type="body"/>
          </p:nvPr>
        </p:nvSpPr>
        <p:spPr>
          <a:xfrm>
            <a:off x="539496" y="2103120"/>
            <a:ext cx="11119200" cy="4434900"/>
          </a:xfrm>
          <a:prstGeom prst="rect">
            <a:avLst/>
          </a:prstGeom>
          <a:noFill/>
          <a:ln>
            <a:noFill/>
          </a:ln>
        </p:spPr>
        <p:txBody>
          <a:bodyPr anchorCtr="0" anchor="t" bIns="45700" lIns="91425" spcFirstLastPara="1" rIns="91425" wrap="square" tIns="45700">
            <a:noAutofit/>
          </a:bodyPr>
          <a:lstStyle/>
          <a:p>
            <a:pPr indent="-215265" lvl="0" marL="215265" marR="292100" rtl="0" algn="l">
              <a:lnSpc>
                <a:spcPct val="100000"/>
              </a:lnSpc>
              <a:spcBef>
                <a:spcPts val="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The tasks involved in developing a system for </a:t>
            </a:r>
            <a:r>
              <a:rPr lang="en-US">
                <a:solidFill>
                  <a:schemeClr val="dk1"/>
                </a:solidFill>
                <a:latin typeface="Times New Roman"/>
                <a:ea typeface="Times New Roman"/>
                <a:cs typeface="Times New Roman"/>
                <a:sym typeface="Times New Roman"/>
              </a:rPr>
              <a:t>student career prediction </a:t>
            </a:r>
            <a:r>
              <a:rPr lang="en-US" sz="1800">
                <a:solidFill>
                  <a:schemeClr val="dk1"/>
                </a:solidFill>
                <a:latin typeface="Times New Roman"/>
                <a:ea typeface="Times New Roman"/>
                <a:cs typeface="Times New Roman"/>
                <a:sym typeface="Times New Roman"/>
              </a:rPr>
              <a:t> include:</a:t>
            </a:r>
            <a:endParaRPr sz="1800">
              <a:solidFill>
                <a:schemeClr val="dk1"/>
              </a:solidFill>
              <a:latin typeface="Times New Roman"/>
              <a:ea typeface="Times New Roman"/>
              <a:cs typeface="Times New Roman"/>
              <a:sym typeface="Times New Roman"/>
            </a:endParaRPr>
          </a:p>
          <a:p>
            <a:pPr indent="0" lvl="0" marL="0" marR="163830" rtl="0" algn="l">
              <a:lnSpc>
                <a:spcPct val="100000"/>
              </a:lnSpc>
              <a:spcBef>
                <a:spcPts val="360"/>
              </a:spcBef>
              <a:spcAft>
                <a:spcPts val="0"/>
              </a:spcAft>
              <a:buClr>
                <a:schemeClr val="dk1"/>
              </a:buClr>
              <a:buSzPts val="1800"/>
              <a:buNone/>
            </a:pPr>
            <a:r>
              <a:rPr lang="en-US">
                <a:solidFill>
                  <a:schemeClr val="dk1"/>
                </a:solidFill>
                <a:latin typeface="Times New Roman"/>
                <a:ea typeface="Times New Roman"/>
                <a:cs typeface="Times New Roman"/>
                <a:sym typeface="Times New Roman"/>
              </a:rPr>
              <a:t>1) </a:t>
            </a:r>
            <a:r>
              <a:rPr lang="en-US" sz="1800">
                <a:solidFill>
                  <a:schemeClr val="dk1"/>
                </a:solidFill>
                <a:latin typeface="Times New Roman"/>
                <a:ea typeface="Times New Roman"/>
                <a:cs typeface="Times New Roman"/>
                <a:sym typeface="Times New Roman"/>
              </a:rPr>
              <a:t>Data Collection: Collecting a large datasets of parameters like students’ knowledge in various subjects, specializations, programming and analytical capabilities, hackathons, workshops, certifications, interested course and many more.</a:t>
            </a:r>
            <a:endParaRPr sz="1800">
              <a:solidFill>
                <a:schemeClr val="dk1"/>
              </a:solidFill>
              <a:latin typeface="Times New Roman"/>
              <a:ea typeface="Times New Roman"/>
              <a:cs typeface="Times New Roman"/>
              <a:sym typeface="Times New Roman"/>
            </a:endParaRPr>
          </a:p>
          <a:p>
            <a:pPr indent="0" lvl="0" marL="0" marR="601980" rtl="0" algn="l">
              <a:lnSpc>
                <a:spcPct val="100000"/>
              </a:lnSpc>
              <a:spcBef>
                <a:spcPts val="1260"/>
              </a:spcBef>
              <a:spcAft>
                <a:spcPts val="0"/>
              </a:spcAft>
              <a:buClr>
                <a:schemeClr val="dk1"/>
              </a:buClr>
              <a:buSzPts val="1800"/>
              <a:buNone/>
            </a:pPr>
            <a:r>
              <a:rPr lang="en-US">
                <a:solidFill>
                  <a:schemeClr val="dk1"/>
                </a:solidFill>
                <a:latin typeface="Times New Roman"/>
                <a:ea typeface="Times New Roman"/>
                <a:cs typeface="Times New Roman"/>
                <a:sym typeface="Times New Roman"/>
              </a:rPr>
              <a:t>2) </a:t>
            </a:r>
            <a:r>
              <a:rPr lang="en-US" sz="1800">
                <a:solidFill>
                  <a:schemeClr val="dk1"/>
                </a:solidFill>
                <a:latin typeface="Times New Roman"/>
                <a:ea typeface="Times New Roman"/>
                <a:cs typeface="Times New Roman"/>
                <a:sym typeface="Times New Roman"/>
              </a:rPr>
              <a:t>Data Preprocessing: Preprocessing the collected data to ensure it is of high quality and suitable for use in training the machine learning algorithms.</a:t>
            </a:r>
            <a:endParaRPr sz="1800">
              <a:solidFill>
                <a:schemeClr val="dk1"/>
              </a:solidFill>
              <a:latin typeface="Times New Roman"/>
              <a:ea typeface="Times New Roman"/>
              <a:cs typeface="Times New Roman"/>
              <a:sym typeface="Times New Roman"/>
            </a:endParaRPr>
          </a:p>
          <a:p>
            <a:pPr indent="0" lvl="0" marL="0" marR="434340" rtl="0" algn="l">
              <a:lnSpc>
                <a:spcPct val="100000"/>
              </a:lnSpc>
              <a:spcBef>
                <a:spcPts val="1270"/>
              </a:spcBef>
              <a:spcAft>
                <a:spcPts val="0"/>
              </a:spcAft>
              <a:buClr>
                <a:schemeClr val="dk1"/>
              </a:buClr>
              <a:buSzPts val="1800"/>
              <a:buNone/>
            </a:pPr>
            <a:r>
              <a:rPr lang="en-US">
                <a:solidFill>
                  <a:schemeClr val="dk1"/>
                </a:solidFill>
                <a:latin typeface="Times New Roman"/>
                <a:ea typeface="Times New Roman"/>
                <a:cs typeface="Times New Roman"/>
                <a:sym typeface="Times New Roman"/>
              </a:rPr>
              <a:t>3) </a:t>
            </a:r>
            <a:r>
              <a:rPr lang="en-US" sz="1800">
                <a:solidFill>
                  <a:schemeClr val="dk1"/>
                </a:solidFill>
                <a:latin typeface="Times New Roman"/>
                <a:ea typeface="Times New Roman"/>
                <a:cs typeface="Times New Roman"/>
                <a:sym typeface="Times New Roman"/>
              </a:rPr>
              <a:t>Algorithm Development: Developing machine learning algorithms, such as convolutional neural networks (CNNs) and Decision Tree for predicting the most suitable career based on various parameters.</a:t>
            </a:r>
            <a:endParaRPr sz="1800">
              <a:solidFill>
                <a:schemeClr val="dk1"/>
              </a:solidFill>
              <a:latin typeface="Times New Roman"/>
              <a:ea typeface="Times New Roman"/>
              <a:cs typeface="Times New Roman"/>
              <a:sym typeface="Times New Roman"/>
            </a:endParaRPr>
          </a:p>
          <a:p>
            <a:pPr indent="0" lvl="0" marL="0" marR="450850" rtl="0" algn="l">
              <a:lnSpc>
                <a:spcPct val="100000"/>
              </a:lnSpc>
              <a:spcBef>
                <a:spcPts val="1265"/>
              </a:spcBef>
              <a:spcAft>
                <a:spcPts val="0"/>
              </a:spcAft>
              <a:buClr>
                <a:schemeClr val="dk1"/>
              </a:buClr>
              <a:buSzPts val="1800"/>
              <a:buNone/>
            </a:pPr>
            <a:r>
              <a:rPr lang="en-US">
                <a:solidFill>
                  <a:schemeClr val="dk1"/>
                </a:solidFill>
                <a:latin typeface="Times New Roman"/>
                <a:ea typeface="Times New Roman"/>
                <a:cs typeface="Times New Roman"/>
                <a:sym typeface="Times New Roman"/>
              </a:rPr>
              <a:t>4) </a:t>
            </a:r>
            <a:r>
              <a:rPr lang="en-US" sz="1800">
                <a:solidFill>
                  <a:schemeClr val="dk1"/>
                </a:solidFill>
                <a:latin typeface="Times New Roman"/>
                <a:ea typeface="Times New Roman"/>
                <a:cs typeface="Times New Roman"/>
                <a:sym typeface="Times New Roman"/>
              </a:rPr>
              <a:t>Model Training: Training the developed algorithms on the collected and prepossessed data to create a model that can accurately predict the best career for individual.</a:t>
            </a:r>
            <a:endParaRPr sz="1800">
              <a:solidFill>
                <a:schemeClr val="dk1"/>
              </a:solidFill>
              <a:latin typeface="Times New Roman"/>
              <a:ea typeface="Times New Roman"/>
              <a:cs typeface="Times New Roman"/>
              <a:sym typeface="Times New Roman"/>
            </a:endParaRPr>
          </a:p>
          <a:p>
            <a:pPr indent="0" lvl="0" marL="0" marR="380365" rtl="0" algn="l">
              <a:lnSpc>
                <a:spcPct val="100000"/>
              </a:lnSpc>
              <a:spcBef>
                <a:spcPts val="1270"/>
              </a:spcBef>
              <a:spcAft>
                <a:spcPts val="0"/>
              </a:spcAft>
              <a:buClr>
                <a:schemeClr val="dk1"/>
              </a:buClr>
              <a:buSzPts val="1800"/>
              <a:buNone/>
            </a:pPr>
            <a:r>
              <a:rPr lang="en-US">
                <a:solidFill>
                  <a:schemeClr val="dk1"/>
                </a:solidFill>
                <a:latin typeface="Times New Roman"/>
                <a:ea typeface="Times New Roman"/>
                <a:cs typeface="Times New Roman"/>
                <a:sym typeface="Times New Roman"/>
              </a:rPr>
              <a:t>5) </a:t>
            </a:r>
            <a:r>
              <a:rPr lang="en-US" sz="1800">
                <a:solidFill>
                  <a:schemeClr val="dk1"/>
                </a:solidFill>
                <a:latin typeface="Times New Roman"/>
                <a:ea typeface="Times New Roman"/>
                <a:cs typeface="Times New Roman"/>
                <a:sym typeface="Times New Roman"/>
              </a:rPr>
              <a:t>Model Testing and Evaluation: Testing and evaluating the performance of the trained model on a separate set of validation data to ensure its accuracy and efficiency.</a:t>
            </a:r>
            <a:endParaRPr sz="1800">
              <a:solidFill>
                <a:schemeClr val="dk1"/>
              </a:solidFill>
              <a:latin typeface="Times New Roman"/>
              <a:ea typeface="Times New Roman"/>
              <a:cs typeface="Times New Roman"/>
              <a:sym typeface="Times New Roman"/>
            </a:endParaRPr>
          </a:p>
          <a:p>
            <a:pPr indent="-233172" lvl="0" marL="347472" rtl="0" algn="l">
              <a:lnSpc>
                <a:spcPct val="100000"/>
              </a:lnSpc>
              <a:spcBef>
                <a:spcPts val="360"/>
              </a:spcBef>
              <a:spcAft>
                <a:spcPts val="0"/>
              </a:spcAft>
              <a:buClr>
                <a:schemeClr val="accent6"/>
              </a:buClr>
              <a:buSzPts val="1800"/>
              <a:buNone/>
            </a:pPr>
            <a:r>
              <a:t/>
            </a:r>
            <a:endParaRPr/>
          </a:p>
        </p:txBody>
      </p:sp>
      <p:pic>
        <p:nvPicPr>
          <p:cNvPr id="80" name="Google Shape;80;p1"/>
          <p:cNvPicPr preferRelativeResize="0"/>
          <p:nvPr/>
        </p:nvPicPr>
        <p:blipFill rotWithShape="1">
          <a:blip r:embed="rId2">
            <a:alphaModFix/>
          </a:blip>
          <a:srcRect b="0" l="0" r="0" t="0"/>
          <a:stretch/>
        </p:blipFill>
        <p:spPr>
          <a:xfrm>
            <a:off x="9407236" y="0"/>
            <a:ext cx="2784764" cy="12053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207819"/>
            <a:ext cx="9490364" cy="990046"/>
          </a:xfrm>
        </p:spPr>
        <p:txBody>
          <a:bodyPr/>
          <a:lstStyle/>
          <a:p>
            <a:r>
              <a:rPr lang="en-US" sz="4400" b="1" dirty="0">
                <a:solidFill>
                  <a:schemeClr val="accent6"/>
                </a:solidFill>
                <a:latin typeface="Arial Black" panose="020B0604020202020204" pitchFamily="34" charset="0"/>
                <a:cs typeface="Arial Black" panose="020B0604020202020204" pitchFamily="34" charset="0"/>
              </a:rPr>
              <a:t>Literature review</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B889438E-1AB6-E831-4DA5-1DA1E774E4A4}"/>
              </a:ext>
            </a:extLst>
          </p:cNvPr>
          <p:cNvSpPr>
            <a:spLocks noGrp="1"/>
          </p:cNvSpPr>
          <p:nvPr>
            <p:ph sz="half" idx="1"/>
          </p:nvPr>
        </p:nvSpPr>
        <p:spPr>
          <a:xfrm>
            <a:off x="755904" y="1197865"/>
            <a:ext cx="10680192" cy="5327626"/>
          </a:xfrm>
        </p:spPr>
        <p:txBody>
          <a:bodyPr/>
          <a:lstStyle/>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dirty="0">
              <a:solidFill>
                <a:srgbClr val="374151"/>
              </a:solidFill>
              <a:latin typeface="Söhne"/>
            </a:endParaRPr>
          </a:p>
          <a:p>
            <a:pPr algn="l">
              <a:buFont typeface="Arial" panose="020B0604020202020204" pitchFamily="34" charset="0"/>
              <a:buChar char="•"/>
            </a:pPr>
            <a:r>
              <a:rPr lang="en-US" sz="2000" b="1" i="0" dirty="0">
                <a:solidFill>
                  <a:srgbClr val="374151"/>
                </a:solidFill>
                <a:effectLst/>
                <a:latin typeface="Söhne"/>
              </a:rPr>
              <a:t>Aim: This literature review examines the use of ML algorithms in predicting students' career paths.</a:t>
            </a:r>
          </a:p>
          <a:p>
            <a:pPr algn="l">
              <a:buFont typeface="Arial" panose="020B0604020202020204" pitchFamily="34" charset="0"/>
              <a:buChar char="•"/>
            </a:pPr>
            <a:r>
              <a:rPr lang="en-US" sz="2000" b="1" i="0" dirty="0">
                <a:solidFill>
                  <a:srgbClr val="374151"/>
                </a:solidFill>
                <a:effectLst/>
                <a:latin typeface="Söhne"/>
              </a:rPr>
              <a:t>Methodology: Comprehensive search across academic databases, considering recent peer-reviewed articles.</a:t>
            </a:r>
          </a:p>
          <a:p>
            <a:pPr algn="l">
              <a:buFont typeface="Arial" panose="020B0604020202020204" pitchFamily="34" charset="0"/>
              <a:buChar char="•"/>
            </a:pPr>
            <a:r>
              <a:rPr lang="en-US" sz="2000" b="1" i="0" dirty="0">
                <a:solidFill>
                  <a:srgbClr val="374151"/>
                </a:solidFill>
                <a:effectLst/>
                <a:latin typeface="Söhne"/>
              </a:rPr>
              <a:t>Key Findings:</a:t>
            </a:r>
          </a:p>
          <a:p>
            <a:pPr marL="742950" lvl="1" indent="-285750" algn="l">
              <a:buFont typeface="Arial" panose="020B0604020202020204" pitchFamily="34" charset="0"/>
              <a:buChar char="•"/>
            </a:pPr>
            <a:r>
              <a:rPr lang="en-US" sz="2000" b="1" i="0" dirty="0">
                <a:solidFill>
                  <a:srgbClr val="374151"/>
                </a:solidFill>
                <a:effectLst/>
                <a:latin typeface="Söhne"/>
              </a:rPr>
              <a:t>Feature Selection: Identifying relevant predictors is crucial for accurate predictions.</a:t>
            </a:r>
          </a:p>
          <a:p>
            <a:pPr marL="742950" lvl="1" indent="-285750" algn="l">
              <a:buFont typeface="Arial" panose="020B0604020202020204" pitchFamily="34" charset="0"/>
              <a:buChar char="•"/>
            </a:pPr>
            <a:r>
              <a:rPr lang="en-US" sz="2000" b="1" i="0" dirty="0">
                <a:solidFill>
                  <a:srgbClr val="374151"/>
                </a:solidFill>
                <a:effectLst/>
                <a:latin typeface="Söhne"/>
              </a:rPr>
              <a:t>ML Algorithms: Decision Trees, Random Forests, SVM, and ANN are commonly used.</a:t>
            </a:r>
          </a:p>
          <a:p>
            <a:pPr marL="742950" lvl="1" indent="-285750" algn="l">
              <a:buFont typeface="Arial" panose="020B0604020202020204" pitchFamily="34" charset="0"/>
              <a:buChar char="•"/>
            </a:pPr>
            <a:r>
              <a:rPr lang="en-US" sz="2000" b="1" i="0" dirty="0">
                <a:solidFill>
                  <a:srgbClr val="374151"/>
                </a:solidFill>
                <a:effectLst/>
                <a:latin typeface="Söhne"/>
              </a:rPr>
              <a:t>Evaluation Metrics: Accuracy, precision, recall, F1-score, and ROC area are common metrics.</a:t>
            </a:r>
          </a:p>
          <a:p>
            <a:pPr marL="742950" lvl="1" indent="-285750" algn="l">
              <a:buFont typeface="Arial" panose="020B0604020202020204" pitchFamily="34" charset="0"/>
              <a:buChar char="•"/>
            </a:pPr>
            <a:r>
              <a:rPr lang="en-US" sz="2000" b="1" i="0" dirty="0">
                <a:solidFill>
                  <a:srgbClr val="374151"/>
                </a:solidFill>
                <a:effectLst/>
                <a:latin typeface="Söhne"/>
              </a:rPr>
              <a:t>Data Sources and Preprocessing: Academic records, demographics, and assessments are utilized. Preprocessing techniques ensure data quality.</a:t>
            </a:r>
          </a:p>
          <a:p>
            <a:pPr marL="742950" lvl="1" indent="-285750" algn="l">
              <a:buFont typeface="Arial" panose="020B0604020202020204" pitchFamily="34" charset="0"/>
              <a:buChar char="•"/>
            </a:pPr>
            <a:r>
              <a:rPr lang="en-US" sz="2000" b="1" i="0" dirty="0">
                <a:solidFill>
                  <a:srgbClr val="374151"/>
                </a:solidFill>
                <a:effectLst/>
                <a:latin typeface="Söhne"/>
              </a:rPr>
              <a:t>Challenges: Data scarcity, class imbalance, and evolving career choices pose challenges.</a:t>
            </a:r>
          </a:p>
          <a:p>
            <a:pPr algn="l">
              <a:buFont typeface="Arial" panose="020B0604020202020204" pitchFamily="34" charset="0"/>
              <a:buChar char="•"/>
            </a:pPr>
            <a:r>
              <a:rPr lang="en-US" sz="2000" b="1" i="0" dirty="0">
                <a:solidFill>
                  <a:srgbClr val="374151"/>
                </a:solidFill>
                <a:effectLst/>
                <a:latin typeface="Söhne"/>
              </a:rPr>
              <a:t>Conclusion: ML algorithms show promise, but challenges remain. Future research should focus on data availability, interpretability, and dynamic career trends.</a:t>
            </a:r>
          </a:p>
          <a:p>
            <a:endParaRPr lang="en-IN" dirty="0"/>
          </a:p>
        </p:txBody>
      </p:sp>
      <p:pic>
        <p:nvPicPr>
          <p:cNvPr id="3" name="Picture 2">
            <a:extLst>
              <a:ext uri="{FF2B5EF4-FFF2-40B4-BE49-F238E27FC236}">
                <a16:creationId xmlns:a16="http://schemas.microsoft.com/office/drawing/2014/main" id="{7479ABB2-AD44-B161-696A-F0243B1BEE90}"/>
              </a:ext>
            </a:extLst>
          </p:cNvPr>
          <p:cNvPicPr>
            <a:picLocks noChangeAspect="1"/>
          </p:cNvPicPr>
          <p:nvPr/>
        </p:nvPicPr>
        <p:blipFill>
          <a:blip r:embed="rId2"/>
          <a:stretch>
            <a:fillRect/>
          </a:stretch>
        </p:blipFill>
        <p:spPr>
          <a:xfrm>
            <a:off x="9407236" y="0"/>
            <a:ext cx="2784764" cy="1205346"/>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9080" y="55418"/>
            <a:ext cx="1971502" cy="6580909"/>
          </a:xfrm>
        </p:spPr>
        <p:txBody>
          <a:bodyPr/>
          <a:lstStyle/>
          <a:p>
            <a:r>
              <a:rPr lang="en-US" sz="3200" dirty="0"/>
              <a:t>E</a:t>
            </a:r>
            <a:br>
              <a:rPr lang="en-US" sz="3200" dirty="0"/>
            </a:br>
            <a:r>
              <a:rPr lang="en-US" sz="3200" dirty="0"/>
              <a:t>x</a:t>
            </a:r>
            <a:br>
              <a:rPr lang="en-US" sz="3200" dirty="0"/>
            </a:br>
            <a:r>
              <a:rPr lang="en-US" sz="3200" dirty="0"/>
              <a:t>I</a:t>
            </a:r>
            <a:br>
              <a:rPr lang="en-US" sz="3200" dirty="0"/>
            </a:br>
            <a:r>
              <a:rPr lang="en-US" sz="3200" dirty="0"/>
              <a:t>s</a:t>
            </a:r>
            <a:br>
              <a:rPr lang="en-US" sz="3200" dirty="0"/>
            </a:br>
            <a:r>
              <a:rPr lang="en-US" sz="3200" dirty="0"/>
              <a:t>t</a:t>
            </a:r>
            <a:br>
              <a:rPr lang="en-US" sz="3200" dirty="0"/>
            </a:br>
            <a:r>
              <a:rPr lang="en-US" sz="3200" dirty="0"/>
              <a:t>I          s</a:t>
            </a:r>
            <a:br>
              <a:rPr lang="en-US" sz="3200" dirty="0"/>
            </a:br>
            <a:r>
              <a:rPr lang="en-US" sz="3200" dirty="0"/>
              <a:t>n        o</a:t>
            </a:r>
            <a:br>
              <a:rPr lang="en-US" sz="3200" dirty="0"/>
            </a:br>
            <a:r>
              <a:rPr lang="en-US" sz="3200" dirty="0"/>
              <a:t>g        l</a:t>
            </a:r>
            <a:br>
              <a:rPr lang="en-US" sz="3200" dirty="0"/>
            </a:br>
            <a:r>
              <a:rPr lang="en-US" sz="3200" dirty="0"/>
              <a:t>           u</a:t>
            </a:r>
            <a:br>
              <a:rPr lang="en-US" sz="3200" dirty="0"/>
            </a:br>
            <a:r>
              <a:rPr lang="en-US" sz="3200" dirty="0"/>
              <a:t>           t</a:t>
            </a:r>
            <a:br>
              <a:rPr lang="en-US" sz="3200" dirty="0"/>
            </a:br>
            <a:r>
              <a:rPr lang="en-US" sz="3200" dirty="0"/>
              <a:t>           I</a:t>
            </a:r>
            <a:br>
              <a:rPr lang="en-US" sz="3200" dirty="0"/>
            </a:br>
            <a:r>
              <a:rPr lang="en-US" sz="3200" dirty="0"/>
              <a:t>           o</a:t>
            </a:r>
            <a:br>
              <a:rPr lang="en-US" sz="3200" dirty="0"/>
            </a:br>
            <a:r>
              <a:rPr lang="en-US" sz="3200" dirty="0"/>
              <a:t>           n</a:t>
            </a:r>
            <a:br>
              <a:rPr lang="en-US" sz="3200" dirty="0"/>
            </a:br>
            <a:r>
              <a:rPr lang="en-US" sz="3200" dirty="0"/>
              <a:t>           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graphicFrame>
        <p:nvGraphicFramePr>
          <p:cNvPr id="3" name="Table 6">
            <a:extLst>
              <a:ext uri="{FF2B5EF4-FFF2-40B4-BE49-F238E27FC236}">
                <a16:creationId xmlns:a16="http://schemas.microsoft.com/office/drawing/2014/main" id="{03F69EF2-553C-CBB1-AC70-32A402E6231B}"/>
              </a:ext>
            </a:extLst>
          </p:cNvPr>
          <p:cNvGraphicFramePr>
            <a:graphicFrameLocks noGrp="1"/>
          </p:cNvGraphicFramePr>
          <p:nvPr>
            <p:extLst>
              <p:ext uri="{D42A27DB-BD31-4B8C-83A1-F6EECF244321}">
                <p14:modId xmlns:p14="http://schemas.microsoft.com/office/powerpoint/2010/main" val="2640025854"/>
              </p:ext>
            </p:extLst>
          </p:nvPr>
        </p:nvGraphicFramePr>
        <p:xfrm>
          <a:off x="2535381" y="0"/>
          <a:ext cx="9642763" cy="6991380"/>
        </p:xfrm>
        <a:graphic>
          <a:graphicData uri="http://schemas.openxmlformats.org/drawingml/2006/table">
            <a:tbl>
              <a:tblPr firstRow="1" bandRow="1">
                <a:tableStyleId>{5C22544A-7EE6-4342-B048-85BDC9FD1C3A}</a:tableStyleId>
              </a:tblPr>
              <a:tblGrid>
                <a:gridCol w="2313844">
                  <a:extLst>
                    <a:ext uri="{9D8B030D-6E8A-4147-A177-3AD203B41FA5}">
                      <a16:colId xmlns:a16="http://schemas.microsoft.com/office/drawing/2014/main" val="3074553288"/>
                    </a:ext>
                  </a:extLst>
                </a:gridCol>
                <a:gridCol w="3748220">
                  <a:extLst>
                    <a:ext uri="{9D8B030D-6E8A-4147-A177-3AD203B41FA5}">
                      <a16:colId xmlns:a16="http://schemas.microsoft.com/office/drawing/2014/main" val="2332804551"/>
                    </a:ext>
                  </a:extLst>
                </a:gridCol>
                <a:gridCol w="3580699">
                  <a:extLst>
                    <a:ext uri="{9D8B030D-6E8A-4147-A177-3AD203B41FA5}">
                      <a16:colId xmlns:a16="http://schemas.microsoft.com/office/drawing/2014/main" val="4286947336"/>
                    </a:ext>
                  </a:extLst>
                </a:gridCol>
              </a:tblGrid>
              <a:tr h="578070">
                <a:tc>
                  <a:txBody>
                    <a:bodyPr/>
                    <a:lstStyle/>
                    <a:p>
                      <a:r>
                        <a:rPr lang="en-US" sz="1800" b="1" kern="1200" dirty="0">
                          <a:solidFill>
                            <a:schemeClr val="tx1"/>
                          </a:solidFill>
                          <a:effectLst/>
                          <a:latin typeface="+mn-lt"/>
                          <a:ea typeface="+mn-ea"/>
                          <a:cs typeface="+mn-cs"/>
                        </a:rPr>
                        <a:t>Solution Name</a:t>
                      </a:r>
                      <a:endParaRPr lang="en-IN" dirty="0">
                        <a:solidFill>
                          <a:schemeClr val="tx1"/>
                        </a:solidFill>
                      </a:endParaRPr>
                    </a:p>
                  </a:txBody>
                  <a:tcPr/>
                </a:tc>
                <a:tc>
                  <a:txBody>
                    <a:bodyPr/>
                    <a:lstStyle/>
                    <a:p>
                      <a:r>
                        <a:rPr lang="en-US" sz="1800" b="1" kern="1200" dirty="0">
                          <a:solidFill>
                            <a:schemeClr val="tx1"/>
                          </a:solidFill>
                          <a:effectLst/>
                          <a:latin typeface="+mn-lt"/>
                          <a:ea typeface="+mn-ea"/>
                          <a:cs typeface="+mn-cs"/>
                        </a:rPr>
                        <a:t>Description</a:t>
                      </a:r>
                      <a:endParaRPr lang="en-IN" dirty="0">
                        <a:solidFill>
                          <a:schemeClr val="tx1"/>
                        </a:solidFill>
                      </a:endParaRPr>
                    </a:p>
                  </a:txBody>
                  <a:tcPr/>
                </a:tc>
                <a:tc>
                  <a:txBody>
                    <a:bodyPr/>
                    <a:lstStyle/>
                    <a:p>
                      <a:r>
                        <a:rPr lang="en-US" sz="1800" b="1" kern="1200" dirty="0">
                          <a:solidFill>
                            <a:schemeClr val="tx1"/>
                          </a:solidFill>
                          <a:effectLst/>
                          <a:latin typeface="+mn-lt"/>
                          <a:ea typeface="+mn-ea"/>
                          <a:cs typeface="+mn-cs"/>
                        </a:rPr>
                        <a:t>Features</a:t>
                      </a:r>
                      <a:endParaRPr lang="en-IN" dirty="0">
                        <a:solidFill>
                          <a:schemeClr val="tx1"/>
                        </a:solidFill>
                      </a:endParaRPr>
                    </a:p>
                  </a:txBody>
                  <a:tcPr/>
                </a:tc>
                <a:extLst>
                  <a:ext uri="{0D108BD9-81ED-4DB2-BD59-A6C34878D82A}">
                    <a16:rowId xmlns:a16="http://schemas.microsoft.com/office/drawing/2014/main" val="2736218436"/>
                  </a:ext>
                </a:extLst>
              </a:tr>
              <a:tr h="1425600">
                <a:tc>
                  <a:txBody>
                    <a:bodyPr/>
                    <a:lstStyle/>
                    <a:p>
                      <a:r>
                        <a:rPr lang="en-US" sz="2000" kern="1200" dirty="0" err="1">
                          <a:solidFill>
                            <a:schemeClr val="dk1"/>
                          </a:solidFill>
                          <a:effectLst/>
                          <a:latin typeface="+mn-lt"/>
                          <a:ea typeface="+mn-ea"/>
                          <a:cs typeface="+mn-cs"/>
                        </a:rPr>
                        <a:t>CareerVillage</a:t>
                      </a:r>
                      <a:endParaRPr lang="en-IN" sz="2000" dirty="0"/>
                    </a:p>
                  </a:txBody>
                  <a:tcPr/>
                </a:tc>
                <a:tc>
                  <a:txBody>
                    <a:bodyPr/>
                    <a:lstStyle/>
                    <a:p>
                      <a:r>
                        <a:rPr lang="en-US" sz="1800" kern="1200" dirty="0">
                          <a:solidFill>
                            <a:schemeClr val="dk1"/>
                          </a:solidFill>
                          <a:effectLst/>
                          <a:latin typeface="+mn-lt"/>
                          <a:ea typeface="+mn-ea"/>
                          <a:cs typeface="+mn-cs"/>
                        </a:rPr>
                        <a:t>A platform that uses machine learning algorithms to match students with career-related questions to volunteer mentors who can provide answers.</a:t>
                      </a:r>
                      <a:endParaRPr lang="en-IN" dirty="0"/>
                    </a:p>
                  </a:txBody>
                  <a:tcPr/>
                </a:tc>
                <a:tc>
                  <a:txBody>
                    <a:bodyPr/>
                    <a:lstStyle/>
                    <a:p>
                      <a:r>
                        <a:rPr lang="en-US" sz="1800" kern="1200" dirty="0">
                          <a:solidFill>
                            <a:schemeClr val="dk1"/>
                          </a:solidFill>
                          <a:effectLst/>
                          <a:latin typeface="+mn-lt"/>
                          <a:ea typeface="+mn-ea"/>
                          <a:cs typeface="+mn-cs"/>
                        </a:rPr>
                        <a:t>-Natural	language processing Topic modeling Mentoring matching Student Q&amp;A forum.</a:t>
                      </a:r>
                      <a:endParaRPr lang="en-IN" dirty="0"/>
                    </a:p>
                  </a:txBody>
                  <a:tcPr/>
                </a:tc>
                <a:extLst>
                  <a:ext uri="{0D108BD9-81ED-4DB2-BD59-A6C34878D82A}">
                    <a16:rowId xmlns:a16="http://schemas.microsoft.com/office/drawing/2014/main" val="691467925"/>
                  </a:ext>
                </a:extLst>
              </a:tr>
              <a:tr h="1425600">
                <a:tc>
                  <a:txBody>
                    <a:bodyPr/>
                    <a:lstStyle/>
                    <a:p>
                      <a:r>
                        <a:rPr lang="en-US" sz="2000" dirty="0"/>
                        <a:t>MY PATH</a:t>
                      </a:r>
                      <a:endParaRPr lang="en-IN" sz="2000" dirty="0"/>
                    </a:p>
                  </a:txBody>
                  <a:tcPr/>
                </a:tc>
                <a:tc>
                  <a:txBody>
                    <a:bodyPr/>
                    <a:lstStyle/>
                    <a:p>
                      <a:r>
                        <a:rPr lang="en-US" sz="1800" kern="1200" dirty="0">
                          <a:solidFill>
                            <a:schemeClr val="dk1"/>
                          </a:solidFill>
                          <a:effectLst/>
                          <a:latin typeface="+mn-lt"/>
                          <a:ea typeface="+mn-ea"/>
                          <a:cs typeface="+mn-cs"/>
                        </a:rPr>
                        <a:t>A tool that uses machine learning algorithms to provide personalized career guidance to high school students.</a:t>
                      </a:r>
                      <a:endParaRPr lang="en-IN" dirty="0"/>
                    </a:p>
                  </a:txBody>
                  <a:tcPr/>
                </a:tc>
                <a:tc>
                  <a:txBody>
                    <a:bodyPr/>
                    <a:lstStyle/>
                    <a:p>
                      <a:r>
                        <a:rPr lang="en-US" sz="1800" kern="1200" dirty="0">
                          <a:solidFill>
                            <a:schemeClr val="dk1"/>
                          </a:solidFill>
                          <a:effectLst/>
                          <a:latin typeface="+mn-lt"/>
                          <a:ea typeface="+mn-ea"/>
                          <a:cs typeface="+mn-cs"/>
                        </a:rPr>
                        <a:t>- Academic record analysis Extracurricular	activity analysis</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Interest analysis Recommended careers with education/training requirements</a:t>
                      </a:r>
                      <a:endParaRPr lang="en-IN" dirty="0"/>
                    </a:p>
                  </a:txBody>
                  <a:tcPr/>
                </a:tc>
                <a:extLst>
                  <a:ext uri="{0D108BD9-81ED-4DB2-BD59-A6C34878D82A}">
                    <a16:rowId xmlns:a16="http://schemas.microsoft.com/office/drawing/2014/main" val="2740829656"/>
                  </a:ext>
                </a:extLst>
              </a:tr>
              <a:tr h="1201230">
                <a:tc>
                  <a:txBody>
                    <a:bodyPr/>
                    <a:lstStyle/>
                    <a:p>
                      <a:r>
                        <a:rPr lang="en-US" sz="2000" dirty="0" err="1"/>
                        <a:t>LinkedIN</a:t>
                      </a:r>
                      <a:endParaRPr lang="en-US" sz="2000" dirty="0"/>
                    </a:p>
                    <a:p>
                      <a:r>
                        <a:rPr lang="en-US" sz="2000" dirty="0" err="1"/>
                        <a:t>Carrer</a:t>
                      </a:r>
                      <a:r>
                        <a:rPr lang="en-US" sz="2000" dirty="0"/>
                        <a:t> explorer</a:t>
                      </a:r>
                      <a:endParaRPr lang="en-IN" sz="2000" dirty="0"/>
                    </a:p>
                  </a:txBody>
                  <a:tcPr/>
                </a:tc>
                <a:tc>
                  <a:txBody>
                    <a:bodyPr/>
                    <a:lstStyle/>
                    <a:p>
                      <a:r>
                        <a:rPr lang="en-US" sz="1800" kern="1200" dirty="0">
                          <a:solidFill>
                            <a:schemeClr val="dk1"/>
                          </a:solidFill>
                          <a:effectLst/>
                          <a:latin typeface="+mn-lt"/>
                          <a:ea typeface="+mn-ea"/>
                          <a:cs typeface="+mn-cs"/>
                        </a:rPr>
                        <a:t>A tool that uses machine learning algorithms to help users explore different career paths based on their LinkedIn profile.</a:t>
                      </a:r>
                      <a:endParaRPr lang="en-IN" dirty="0"/>
                    </a:p>
                  </a:txBody>
                  <a:tcPr/>
                </a:tc>
                <a:tc>
                  <a:txBody>
                    <a:bodyPr/>
                    <a:lstStyle/>
                    <a:p>
                      <a:r>
                        <a:rPr lang="en-US" sz="1800" kern="1200" dirty="0">
                          <a:solidFill>
                            <a:schemeClr val="dk1"/>
                          </a:solidFill>
                          <a:effectLst/>
                          <a:latin typeface="+mn-lt"/>
                          <a:ea typeface="+mn-ea"/>
                          <a:cs typeface="+mn-cs"/>
                        </a:rPr>
                        <a:t>-Skill and	experience analysis</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Job recommendations</a:t>
                      </a:r>
                    </a:p>
                    <a:p>
                      <a:r>
                        <a:rPr lang="en-US" sz="1800" kern="1200" dirty="0">
                          <a:solidFill>
                            <a:schemeClr val="dk1"/>
                          </a:solidFill>
                          <a:effectLst/>
                          <a:latin typeface="+mn-lt"/>
                          <a:ea typeface="+mn-ea"/>
                          <a:cs typeface="+mn-cs"/>
                        </a:rPr>
                        <a:t> Career path</a:t>
                      </a:r>
                      <a:r>
                        <a:rPr lang="en-IN"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recommendations</a:t>
                      </a:r>
                      <a:endParaRPr lang="en-IN" dirty="0"/>
                    </a:p>
                  </a:txBody>
                  <a:tcPr/>
                </a:tc>
                <a:extLst>
                  <a:ext uri="{0D108BD9-81ED-4DB2-BD59-A6C34878D82A}">
                    <a16:rowId xmlns:a16="http://schemas.microsoft.com/office/drawing/2014/main" val="1780134048"/>
                  </a:ext>
                </a:extLst>
              </a:tr>
              <a:tr h="2227499">
                <a:tc>
                  <a:txBody>
                    <a:bodyPr/>
                    <a:lstStyle/>
                    <a:p>
                      <a:r>
                        <a:rPr lang="en-US" dirty="0"/>
                        <a:t>IBM WATSON</a:t>
                      </a:r>
                      <a:endParaRPr lang="en-IN" dirty="0"/>
                    </a:p>
                  </a:txBody>
                  <a:tcPr/>
                </a:tc>
                <a:tc>
                  <a:txBody>
                    <a:bodyPr/>
                    <a:lstStyle/>
                    <a:p>
                      <a:r>
                        <a:rPr lang="en-US" sz="1800" kern="1200" dirty="0">
                          <a:solidFill>
                            <a:schemeClr val="dk1"/>
                          </a:solidFill>
                          <a:effectLst/>
                          <a:latin typeface="+mn-lt"/>
                          <a:ea typeface="+mn-ea"/>
                          <a:cs typeface="+mn-cs"/>
                        </a:rPr>
                        <a:t>A machine learning platform that can be used to develop custom career prediction models</a:t>
                      </a:r>
                      <a:endParaRPr lang="en-IN" dirty="0"/>
                    </a:p>
                  </a:txBody>
                  <a:tcPr/>
                </a:tc>
                <a:tc>
                  <a:txBody>
                    <a:bodyPr/>
                    <a:lstStyle/>
                    <a:p>
                      <a:r>
                        <a:rPr lang="en-US" sz="1800" kern="1200" dirty="0">
                          <a:solidFill>
                            <a:schemeClr val="dk1"/>
                          </a:solidFill>
                          <a:effectLst/>
                          <a:latin typeface="+mn-lt"/>
                          <a:ea typeface="+mn-ea"/>
                          <a:cs typeface="+mn-cs"/>
                        </a:rPr>
                        <a:t>- Multiple machine learning algorithms</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Data preprocessing and feature engineering tools Model selection and training</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Model evaluation and deployment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Integration with existing</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systems</a:t>
                      </a:r>
                      <a:endParaRPr lang="en-IN" dirty="0"/>
                    </a:p>
                  </a:txBody>
                  <a:tcPr/>
                </a:tc>
                <a:extLst>
                  <a:ext uri="{0D108BD9-81ED-4DB2-BD59-A6C34878D82A}">
                    <a16:rowId xmlns:a16="http://schemas.microsoft.com/office/drawing/2014/main" val="2390371883"/>
                  </a:ext>
                </a:extLst>
              </a:tr>
            </a:tbl>
          </a:graphicData>
        </a:graphic>
      </p:graphicFrame>
      <p:pic>
        <p:nvPicPr>
          <p:cNvPr id="5" name="Picture 4">
            <a:extLst>
              <a:ext uri="{FF2B5EF4-FFF2-40B4-BE49-F238E27FC236}">
                <a16:creationId xmlns:a16="http://schemas.microsoft.com/office/drawing/2014/main" id="{2CD150B2-67F6-2107-D0FC-46112CD3447A}"/>
              </a:ext>
            </a:extLst>
          </p:cNvPr>
          <p:cNvPicPr>
            <a:picLocks noChangeAspect="1"/>
          </p:cNvPicPr>
          <p:nvPr/>
        </p:nvPicPr>
        <p:blipFill>
          <a:blip r:embed="rId2"/>
          <a:stretch>
            <a:fillRect/>
          </a:stretch>
        </p:blipFill>
        <p:spPr>
          <a:xfrm>
            <a:off x="10169236" y="1"/>
            <a:ext cx="2022764" cy="721452"/>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259080" y="207819"/>
            <a:ext cx="10367356" cy="761999"/>
          </a:xfrm>
        </p:spPr>
        <p:txBody>
          <a:bodyPr/>
          <a:lstStyle/>
          <a:p>
            <a:r>
              <a:rPr lang="en-US" dirty="0"/>
              <a:t>implementation</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sp>
        <p:nvSpPr>
          <p:cNvPr id="17" name="Text Placeholder 16">
            <a:extLst>
              <a:ext uri="{FF2B5EF4-FFF2-40B4-BE49-F238E27FC236}">
                <a16:creationId xmlns:a16="http://schemas.microsoft.com/office/drawing/2014/main" id="{D8E51AEA-B048-8A68-AE49-355F1ECBF8B0}"/>
              </a:ext>
            </a:extLst>
          </p:cNvPr>
          <p:cNvSpPr>
            <a:spLocks noGrp="1"/>
          </p:cNvSpPr>
          <p:nvPr>
            <p:ph type="body" sz="quarter" idx="14"/>
          </p:nvPr>
        </p:nvSpPr>
        <p:spPr>
          <a:xfrm>
            <a:off x="916885" y="969819"/>
            <a:ext cx="9936804" cy="5888182"/>
          </a:xfrm>
        </p:spPr>
        <p:txBody>
          <a:bodyPr/>
          <a:lstStyle/>
          <a:p>
            <a:pPr algn="l">
              <a:buFont typeface="+mj-lt"/>
              <a:buAutoNum type="arabicPeriod"/>
            </a:pPr>
            <a:r>
              <a:rPr lang="en-US" sz="2000" i="0" dirty="0">
                <a:solidFill>
                  <a:schemeClr val="tx1"/>
                </a:solidFill>
                <a:effectLst/>
                <a:latin typeface="Söhne"/>
              </a:rPr>
              <a:t>Data Collection: </a:t>
            </a:r>
            <a:r>
              <a:rPr lang="en-US" sz="2000" b="0" i="0" dirty="0">
                <a:solidFill>
                  <a:schemeClr val="tx1"/>
                </a:solidFill>
                <a:effectLst/>
                <a:latin typeface="Söhne"/>
              </a:rPr>
              <a:t>Collect data on students' academic performance, extracurricular activities, personal information, and career outcomes</a:t>
            </a:r>
            <a:r>
              <a:rPr lang="en-US" sz="2000" i="0" dirty="0">
                <a:solidFill>
                  <a:schemeClr val="tx1"/>
                </a:solidFill>
                <a:effectLst/>
                <a:latin typeface="Söhne"/>
              </a:rPr>
              <a:t>.</a:t>
            </a:r>
          </a:p>
          <a:p>
            <a:pPr algn="l">
              <a:buFont typeface="+mj-lt"/>
              <a:buAutoNum type="arabicPeriod"/>
            </a:pPr>
            <a:r>
              <a:rPr lang="en-US" sz="2000" i="0" dirty="0">
                <a:solidFill>
                  <a:schemeClr val="tx1"/>
                </a:solidFill>
                <a:effectLst/>
                <a:latin typeface="Söhne"/>
              </a:rPr>
              <a:t>Data Preprocessing</a:t>
            </a:r>
            <a:r>
              <a:rPr lang="en-US" sz="2000" b="0" i="0" dirty="0">
                <a:solidFill>
                  <a:schemeClr val="tx1"/>
                </a:solidFill>
                <a:effectLst/>
                <a:latin typeface="Söhne"/>
              </a:rPr>
              <a:t>: Clean the data by handling missing values, removing outliers, and encoding categorical variables</a:t>
            </a:r>
            <a:r>
              <a:rPr lang="en-US" sz="2000" i="0" dirty="0">
                <a:solidFill>
                  <a:schemeClr val="tx1"/>
                </a:solidFill>
                <a:effectLst/>
                <a:latin typeface="Söhne"/>
              </a:rPr>
              <a:t>.</a:t>
            </a:r>
          </a:p>
          <a:p>
            <a:pPr algn="l">
              <a:buFont typeface="+mj-lt"/>
              <a:buAutoNum type="arabicPeriod"/>
            </a:pPr>
            <a:r>
              <a:rPr lang="en-US" sz="2000" i="0" dirty="0">
                <a:solidFill>
                  <a:schemeClr val="tx1"/>
                </a:solidFill>
                <a:effectLst/>
                <a:latin typeface="Söhne"/>
              </a:rPr>
              <a:t>Feature Selection: </a:t>
            </a:r>
            <a:r>
              <a:rPr lang="en-US" sz="2000" b="0" i="0" dirty="0">
                <a:solidFill>
                  <a:schemeClr val="tx1"/>
                </a:solidFill>
                <a:effectLst/>
                <a:latin typeface="Söhne"/>
              </a:rPr>
              <a:t>Select the most relevant features for predicting students' career outcomes using techniques like correlation analysis or feature importance.</a:t>
            </a:r>
          </a:p>
          <a:p>
            <a:pPr algn="l">
              <a:buFont typeface="+mj-lt"/>
              <a:buAutoNum type="arabicPeriod"/>
            </a:pPr>
            <a:r>
              <a:rPr lang="en-US" sz="2000" i="0" dirty="0">
                <a:solidFill>
                  <a:schemeClr val="tx1"/>
                </a:solidFill>
                <a:effectLst/>
                <a:latin typeface="Söhne"/>
              </a:rPr>
              <a:t>Model Selection: </a:t>
            </a:r>
            <a:r>
              <a:rPr lang="en-US" sz="2000" b="0" i="0" dirty="0">
                <a:solidFill>
                  <a:schemeClr val="tx1"/>
                </a:solidFill>
                <a:effectLst/>
                <a:latin typeface="Söhne"/>
              </a:rPr>
              <a:t>Choose a suitable machine learning algorithm for the prediction task, such as logistic regression, decision trees, random forests, or support vector machines</a:t>
            </a:r>
            <a:r>
              <a:rPr lang="en-US" sz="2000" i="0" dirty="0">
                <a:solidFill>
                  <a:schemeClr val="tx1"/>
                </a:solidFill>
                <a:effectLst/>
                <a:latin typeface="Söhne"/>
              </a:rPr>
              <a:t>.</a:t>
            </a:r>
          </a:p>
          <a:p>
            <a:pPr algn="l">
              <a:buFont typeface="+mj-lt"/>
              <a:buAutoNum type="arabicPeriod"/>
            </a:pPr>
            <a:r>
              <a:rPr lang="en-US" sz="2000" i="0" dirty="0">
                <a:solidFill>
                  <a:schemeClr val="tx1"/>
                </a:solidFill>
                <a:effectLst/>
                <a:latin typeface="Söhne"/>
              </a:rPr>
              <a:t>Model Training: </a:t>
            </a:r>
            <a:r>
              <a:rPr lang="en-US" sz="2000" b="0" i="0" dirty="0">
                <a:solidFill>
                  <a:schemeClr val="tx1"/>
                </a:solidFill>
                <a:effectLst/>
                <a:latin typeface="Söhne"/>
              </a:rPr>
              <a:t>Split the dataset into training and testing sets. Train the selected ML algorithm on the training data</a:t>
            </a:r>
            <a:r>
              <a:rPr lang="en-US" sz="2000" i="0" dirty="0">
                <a:solidFill>
                  <a:schemeClr val="tx1"/>
                </a:solidFill>
                <a:effectLst/>
                <a:latin typeface="Söhne"/>
              </a:rPr>
              <a:t>.</a:t>
            </a:r>
          </a:p>
          <a:p>
            <a:pPr algn="l">
              <a:buFont typeface="+mj-lt"/>
              <a:buAutoNum type="arabicPeriod"/>
            </a:pPr>
            <a:r>
              <a:rPr lang="en-US" sz="2000" i="0" dirty="0">
                <a:solidFill>
                  <a:schemeClr val="tx1"/>
                </a:solidFill>
                <a:effectLst/>
                <a:latin typeface="Söhne"/>
              </a:rPr>
              <a:t>Model Evaluation: </a:t>
            </a:r>
            <a:r>
              <a:rPr lang="en-US" sz="2000" b="0" i="0" dirty="0">
                <a:solidFill>
                  <a:schemeClr val="tx1"/>
                </a:solidFill>
                <a:effectLst/>
                <a:latin typeface="Söhne"/>
              </a:rPr>
              <a:t>Evaluate the trained model's performance on the testing data using metrics like accuracy, precision, recall, and F1 score</a:t>
            </a:r>
            <a:r>
              <a:rPr lang="en-US" sz="2000" i="0" dirty="0">
                <a:solidFill>
                  <a:schemeClr val="tx1"/>
                </a:solidFill>
                <a:effectLst/>
                <a:latin typeface="Söhne"/>
              </a:rPr>
              <a:t>.</a:t>
            </a:r>
          </a:p>
          <a:p>
            <a:pPr algn="l">
              <a:buFont typeface="+mj-lt"/>
              <a:buAutoNum type="arabicPeriod"/>
            </a:pPr>
            <a:r>
              <a:rPr lang="en-US" sz="2000" i="0" dirty="0">
                <a:solidFill>
                  <a:schemeClr val="tx1"/>
                </a:solidFill>
                <a:effectLst/>
                <a:latin typeface="Söhne"/>
              </a:rPr>
              <a:t>Model Optimization</a:t>
            </a:r>
            <a:r>
              <a:rPr lang="en-US" sz="2000" b="0" i="0" dirty="0">
                <a:solidFill>
                  <a:schemeClr val="tx1"/>
                </a:solidFill>
                <a:effectLst/>
                <a:latin typeface="Söhne"/>
              </a:rPr>
              <a:t>: Fine-tune the model by adjusting hyperparameters and performing techniques like cross-validation or grid search</a:t>
            </a:r>
            <a:r>
              <a:rPr lang="en-US" sz="2000" i="0" dirty="0">
                <a:solidFill>
                  <a:schemeClr val="tx1"/>
                </a:solidFill>
                <a:effectLst/>
                <a:latin typeface="Söhne"/>
              </a:rPr>
              <a:t>.</a:t>
            </a:r>
          </a:p>
          <a:p>
            <a:pPr algn="l">
              <a:buFont typeface="+mj-lt"/>
              <a:buAutoNum type="arabicPeriod"/>
            </a:pPr>
            <a:r>
              <a:rPr lang="en-US" sz="2000" i="0" dirty="0">
                <a:solidFill>
                  <a:schemeClr val="tx1"/>
                </a:solidFill>
                <a:effectLst/>
                <a:latin typeface="Söhne"/>
              </a:rPr>
              <a:t>Result Visualization: </a:t>
            </a:r>
            <a:r>
              <a:rPr lang="en-US" sz="2000" b="0" i="0" dirty="0">
                <a:solidFill>
                  <a:schemeClr val="tx1"/>
                </a:solidFill>
                <a:effectLst/>
                <a:latin typeface="Söhne"/>
              </a:rPr>
              <a:t>Visualize the results, such as accuracy or prediction outcomes, using appropriate graphs or charts.</a:t>
            </a:r>
          </a:p>
          <a:p>
            <a:endParaRPr lang="en-IN" dirty="0"/>
          </a:p>
        </p:txBody>
      </p:sp>
      <p:pic>
        <p:nvPicPr>
          <p:cNvPr id="2" name="Picture 1">
            <a:extLst>
              <a:ext uri="{FF2B5EF4-FFF2-40B4-BE49-F238E27FC236}">
                <a16:creationId xmlns:a16="http://schemas.microsoft.com/office/drawing/2014/main" id="{12250898-387D-2A82-4923-148F6F7A1118}"/>
              </a:ext>
            </a:extLst>
          </p:cNvPr>
          <p:cNvPicPr>
            <a:picLocks noChangeAspect="1"/>
          </p:cNvPicPr>
          <p:nvPr/>
        </p:nvPicPr>
        <p:blipFill>
          <a:blip r:embed="rId2"/>
          <a:stretch>
            <a:fillRect/>
          </a:stretch>
        </p:blipFill>
        <p:spPr>
          <a:xfrm>
            <a:off x="9407236" y="0"/>
            <a:ext cx="2784764" cy="1205346"/>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6" name="image10.jpeg">
            <a:extLst>
              <a:ext uri="{FF2B5EF4-FFF2-40B4-BE49-F238E27FC236}">
                <a16:creationId xmlns:a16="http://schemas.microsoft.com/office/drawing/2014/main" id="{F5102023-91BD-286B-DF27-D40768E7BAC9}"/>
              </a:ext>
            </a:extLst>
          </p:cNvPr>
          <p:cNvPicPr>
            <a:picLocks noGrp="1" noChangeAspect="1"/>
          </p:cNvPicPr>
          <p:nvPr>
            <p:ph idx="1"/>
          </p:nvPr>
        </p:nvPicPr>
        <p:blipFill>
          <a:blip r:embed="rId2" cstate="print"/>
          <a:stretch>
            <a:fillRect/>
          </a:stretch>
        </p:blipFill>
        <p:spPr>
          <a:xfrm>
            <a:off x="0" y="0"/>
            <a:ext cx="4862946" cy="6858000"/>
          </a:xfrm>
          <a:prstGeom prst="rect">
            <a:avLst/>
          </a:prstGeom>
        </p:spPr>
      </p:pic>
      <p:pic>
        <p:nvPicPr>
          <p:cNvPr id="7" name="image11.jpeg">
            <a:extLst>
              <a:ext uri="{FF2B5EF4-FFF2-40B4-BE49-F238E27FC236}">
                <a16:creationId xmlns:a16="http://schemas.microsoft.com/office/drawing/2014/main" id="{1BC967F9-90C8-3A97-1196-445410FB8579}"/>
              </a:ext>
            </a:extLst>
          </p:cNvPr>
          <p:cNvPicPr>
            <a:picLocks noChangeAspect="1"/>
          </p:cNvPicPr>
          <p:nvPr/>
        </p:nvPicPr>
        <p:blipFill>
          <a:blip r:embed="rId3" cstate="print"/>
          <a:stretch>
            <a:fillRect/>
          </a:stretch>
        </p:blipFill>
        <p:spPr>
          <a:xfrm>
            <a:off x="5112327" y="0"/>
            <a:ext cx="7079673" cy="6858000"/>
          </a:xfrm>
          <a:prstGeom prst="rect">
            <a:avLst/>
          </a:prstGeom>
        </p:spPr>
      </p:pic>
      <p:pic>
        <p:nvPicPr>
          <p:cNvPr id="2" name="Picture 1">
            <a:extLst>
              <a:ext uri="{FF2B5EF4-FFF2-40B4-BE49-F238E27FC236}">
                <a16:creationId xmlns:a16="http://schemas.microsoft.com/office/drawing/2014/main" id="{CF85475E-0F7E-1542-567C-1DC27F9AF875}"/>
              </a:ext>
            </a:extLst>
          </p:cNvPr>
          <p:cNvPicPr>
            <a:picLocks noChangeAspect="1"/>
          </p:cNvPicPr>
          <p:nvPr/>
        </p:nvPicPr>
        <p:blipFill>
          <a:blip r:embed="rId4"/>
          <a:stretch>
            <a:fillRect/>
          </a:stretch>
        </p:blipFill>
        <p:spPr>
          <a:xfrm>
            <a:off x="9906000" y="0"/>
            <a:ext cx="2286000" cy="1205346"/>
          </a:xfrm>
          <a:prstGeom prst="rect">
            <a:avLst/>
          </a:prstGeom>
        </p:spPr>
      </p:pic>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