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41"/>
  </p:notesMasterIdLst>
  <p:sldIdLst>
    <p:sldId id="287" r:id="rId2"/>
    <p:sldId id="259" r:id="rId3"/>
    <p:sldId id="303" r:id="rId4"/>
    <p:sldId id="304" r:id="rId5"/>
    <p:sldId id="261" r:id="rId6"/>
    <p:sldId id="288" r:id="rId7"/>
    <p:sldId id="311" r:id="rId8"/>
    <p:sldId id="291" r:id="rId9"/>
    <p:sldId id="305" r:id="rId10"/>
    <p:sldId id="333" r:id="rId11"/>
    <p:sldId id="334" r:id="rId12"/>
    <p:sldId id="336" r:id="rId13"/>
    <p:sldId id="337" r:id="rId14"/>
    <p:sldId id="338" r:id="rId15"/>
    <p:sldId id="266" r:id="rId16"/>
    <p:sldId id="339" r:id="rId17"/>
    <p:sldId id="307" r:id="rId18"/>
    <p:sldId id="340" r:id="rId19"/>
    <p:sldId id="341" r:id="rId20"/>
    <p:sldId id="342" r:id="rId21"/>
    <p:sldId id="343" r:id="rId22"/>
    <p:sldId id="306" r:id="rId23"/>
    <p:sldId id="296" r:id="rId24"/>
    <p:sldId id="309" r:id="rId25"/>
    <p:sldId id="265" r:id="rId26"/>
    <p:sldId id="346" r:id="rId27"/>
    <p:sldId id="274" r:id="rId28"/>
    <p:sldId id="347" r:id="rId29"/>
    <p:sldId id="348" r:id="rId30"/>
    <p:sldId id="349" r:id="rId31"/>
    <p:sldId id="351" r:id="rId32"/>
    <p:sldId id="350" r:id="rId33"/>
    <p:sldId id="352" r:id="rId34"/>
    <p:sldId id="298" r:id="rId35"/>
    <p:sldId id="277" r:id="rId36"/>
    <p:sldId id="301" r:id="rId37"/>
    <p:sldId id="286" r:id="rId38"/>
    <p:sldId id="285"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ush chaudhari" userId="1cdbdb2cebaaea65" providerId="LiveId" clId="{035BDD51-832F-48B6-A718-B1ED8040B548}"/>
    <pc:docChg chg="modSld">
      <pc:chgData name="ankush chaudhari" userId="1cdbdb2cebaaea65" providerId="LiveId" clId="{035BDD51-832F-48B6-A718-B1ED8040B548}" dt="2022-06-05T20:50:17.617" v="37" actId="20577"/>
      <pc:docMkLst>
        <pc:docMk/>
      </pc:docMkLst>
      <pc:sldChg chg="modSp mod">
        <pc:chgData name="ankush chaudhari" userId="1cdbdb2cebaaea65" providerId="LiveId" clId="{035BDD51-832F-48B6-A718-B1ED8040B548}" dt="2022-06-05T20:50:17.617" v="37" actId="20577"/>
        <pc:sldMkLst>
          <pc:docMk/>
          <pc:sldMk cId="0" sldId="287"/>
        </pc:sldMkLst>
        <pc:spChg chg="mod">
          <ac:chgData name="ankush chaudhari" userId="1cdbdb2cebaaea65" providerId="LiveId" clId="{035BDD51-832F-48B6-A718-B1ED8040B548}" dt="2022-06-05T20:50:17.617" v="37" actId="20577"/>
          <ac:spMkLst>
            <pc:docMk/>
            <pc:sldMk cId="0" sldId="287"/>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t>07-12-2022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A0E9758-A4C1-422D-BC12-91C8DB7B1F8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65376649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E9758-A4C1-422D-BC12-91C8DB7B1F8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8199894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E9758-A4C1-422D-BC12-91C8DB7B1F8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8635564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0E9758-A4C1-422D-BC12-91C8DB7B1F8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9492502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A0E9758-A4C1-422D-BC12-91C8DB7B1F8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418551076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A0E9758-A4C1-422D-BC12-91C8DB7B1F83}" type="datetimeFigureOut">
              <a:rPr lang="en-IN" smtClean="0"/>
              <a:t>07-12-2022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22839103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A0E9758-A4C1-422D-BC12-91C8DB7B1F8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036028-AD6D-441C-9D04-E6A5DE1E5075}"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714073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0E9758-A4C1-422D-BC12-91C8DB7B1F8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3899076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E9758-A4C1-422D-BC12-91C8DB7B1F8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278183270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A0E9758-A4C1-422D-BC12-91C8DB7B1F83}" type="datetimeFigureOut">
              <a:rPr lang="en-IN" smtClean="0"/>
              <a:t>07-12-2022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42589609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A0E9758-A4C1-422D-BC12-91C8DB7B1F83}" type="datetimeFigureOut">
              <a:rPr lang="en-IN" smtClean="0"/>
              <a:t>07-12-2022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9134064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A0E9758-A4C1-422D-BC12-91C8DB7B1F83}" type="datetimeFigureOut">
              <a:rPr lang="en-IN" smtClean="0"/>
              <a:t>07-12-2022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7036028-AD6D-441C-9D04-E6A5DE1E5075}" type="slidenum">
              <a:rPr lang="en-IN" smtClean="0"/>
              <a:t>‹#›</a:t>
            </a:fld>
            <a:endParaRPr lang="en-IN"/>
          </a:p>
        </p:txBody>
      </p:sp>
    </p:spTree>
    <p:extLst>
      <p:ext uri="{BB962C8B-B14F-4D97-AF65-F5344CB8AC3E}">
        <p14:creationId xmlns:p14="http://schemas.microsoft.com/office/powerpoint/2010/main" val="3875255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002" y="1831038"/>
            <a:ext cx="8815525" cy="1325880"/>
          </a:xfrm>
        </p:spPr>
        <p:txBody>
          <a:bodyPr>
            <a:normAutofit/>
          </a:bodyPr>
          <a:lstStyle/>
          <a:p>
            <a:pPr algn="ctr">
              <a:spcBef>
                <a:spcPts val="645"/>
              </a:spcBef>
            </a:pPr>
            <a:r>
              <a:rPr lang="en-IN" b="1" dirty="0">
                <a:solidFill>
                  <a:srgbClr val="000000"/>
                </a:solidFill>
                <a:effectLst/>
                <a:latin typeface="Times New Roman" panose="02020603050405020304" pitchFamily="18" charset="0"/>
                <a:ea typeface="Times New Roman" panose="02020603050405020304" pitchFamily="18" charset="0"/>
              </a:rPr>
              <a:t>USED CAR PRICE PREDICTION</a:t>
            </a:r>
            <a:endParaRPr lang="en-IN"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5514075" y="3285071"/>
            <a:ext cx="3581400" cy="399084"/>
          </a:xfrm>
          <a:prstGeom prst="rect">
            <a:avLst/>
          </a:prstGeom>
          <a:noFill/>
        </p:spPr>
        <p:txBody>
          <a:bodyPr wrap="square" rtlCol="0">
            <a:spAutoFit/>
          </a:bodyPr>
          <a:lstStyle/>
          <a:p>
            <a:pPr algn="ct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by</a:t>
            </a: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Arial" panose="020B0604020202020204" pitchFamily="34" charset="0"/>
                <a:ea typeface="Calibri" panose="020F0502020204030204" pitchFamily="34" charset="0"/>
                <a:cs typeface="Arial" panose="020B0604020202020204" pitchFamily="34" charset="0"/>
              </a:rPr>
              <a:t>Smriti Mathur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380" y="3441700"/>
            <a:ext cx="3563620" cy="1982556"/>
          </a:xfrm>
        </p:spPr>
        <p:txBody>
          <a:bodyPr>
            <a:normAutofit/>
          </a:bodyPr>
          <a:lstStyle/>
          <a:p>
            <a:r>
              <a:rPr lang="en-IN" altLang="en-US" dirty="0"/>
              <a:t>Manual Used Car are mostly available for sale</a:t>
            </a:r>
          </a:p>
        </p:txBody>
      </p:sp>
      <p:pic>
        <p:nvPicPr>
          <p:cNvPr id="4" name="Content Placeholder 3"/>
          <p:cNvPicPr>
            <a:picLocks noGrp="1" noChangeAspect="1"/>
          </p:cNvPicPr>
          <p:nvPr>
            <p:ph idx="1"/>
          </p:nvPr>
        </p:nvPicPr>
        <p:blipFill>
          <a:blip r:embed="rId2"/>
          <a:stretch>
            <a:fillRect/>
          </a:stretch>
        </p:blipFill>
        <p:spPr>
          <a:xfrm>
            <a:off x="0" y="979170"/>
            <a:ext cx="8462645" cy="57550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stretch>
            <a:fillRect/>
          </a:stretch>
        </p:blipFill>
        <p:spPr>
          <a:xfrm>
            <a:off x="175260" y="191135"/>
            <a:ext cx="6453505" cy="6532880"/>
          </a:xfrm>
          <a:prstGeom prst="rect">
            <a:avLst/>
          </a:prstGeom>
        </p:spPr>
      </p:pic>
      <p:sp>
        <p:nvSpPr>
          <p:cNvPr id="7" name="Content Placeholder 6"/>
          <p:cNvSpPr>
            <a:spLocks noGrp="1"/>
          </p:cNvSpPr>
          <p:nvPr>
            <p:ph sz="half" idx="2"/>
          </p:nvPr>
        </p:nvSpPr>
        <p:spPr>
          <a:xfrm>
            <a:off x="7050405" y="2694940"/>
            <a:ext cx="5384800" cy="4953000"/>
          </a:xfrm>
        </p:spPr>
        <p:txBody>
          <a:bodyPr/>
          <a:lstStyle/>
          <a:p>
            <a:r>
              <a:rPr lang="en-IN" altLang="en-US" dirty="0"/>
              <a:t>Cars with fuel type “Petrol” and “Diesel” are highly available for sale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785"/>
            <a:ext cx="10972800" cy="916305"/>
          </a:xfrm>
        </p:spPr>
        <p:txBody>
          <a:bodyPr>
            <a:normAutofit fontScale="90000"/>
          </a:bodyPr>
          <a:lstStyle/>
          <a:p>
            <a:r>
              <a:rPr lang="en-IN" altLang="en-US" sz="2800" dirty="0"/>
              <a:t>Automatic Car Price is higher when compared to Manual Car transmission Car Price</a:t>
            </a:r>
          </a:p>
        </p:txBody>
      </p:sp>
      <p:pic>
        <p:nvPicPr>
          <p:cNvPr id="4" name="Content Placeholder 3"/>
          <p:cNvPicPr>
            <a:picLocks noGrp="1" noChangeAspect="1"/>
          </p:cNvPicPr>
          <p:nvPr>
            <p:ph idx="1"/>
          </p:nvPr>
        </p:nvPicPr>
        <p:blipFill>
          <a:blip r:embed="rId2"/>
          <a:stretch>
            <a:fillRect/>
          </a:stretch>
        </p:blipFill>
        <p:spPr>
          <a:xfrm>
            <a:off x="113030" y="1355090"/>
            <a:ext cx="10616565" cy="5397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454660"/>
            <a:ext cx="10972800" cy="1622715"/>
          </a:xfrm>
        </p:spPr>
        <p:txBody>
          <a:bodyPr>
            <a:normAutofit/>
          </a:bodyPr>
          <a:lstStyle/>
          <a:p>
            <a:r>
              <a:rPr lang="en-IN" altLang="en-US" sz="3200" dirty="0"/>
              <a:t>Again Used Cars with fuel type: “Diesel” and “Petrol” are mostly costly</a:t>
            </a:r>
          </a:p>
        </p:txBody>
      </p:sp>
      <p:pic>
        <p:nvPicPr>
          <p:cNvPr id="4" name="Content Placeholder 3"/>
          <p:cNvPicPr>
            <a:picLocks noGrp="1" noChangeAspect="1"/>
          </p:cNvPicPr>
          <p:nvPr>
            <p:ph idx="1"/>
          </p:nvPr>
        </p:nvPicPr>
        <p:blipFill>
          <a:blip r:embed="rId2"/>
          <a:stretch>
            <a:fillRect/>
          </a:stretch>
        </p:blipFill>
        <p:spPr>
          <a:xfrm>
            <a:off x="3000448" y="2638425"/>
            <a:ext cx="6191105" cy="3101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4660"/>
            <a:ext cx="9732645" cy="1809146"/>
          </a:xfrm>
        </p:spPr>
        <p:txBody>
          <a:bodyPr>
            <a:normAutofit fontScale="90000"/>
          </a:bodyPr>
          <a:lstStyle/>
          <a:p>
            <a:r>
              <a:rPr lang="en-IN" altLang="en-US" sz="2800" dirty="0"/>
              <a:t>During 2013 - 2017, people were selling the cars with high price, but due to this pandemic (covid-19) the used car sale price is drastically reduced</a:t>
            </a:r>
          </a:p>
        </p:txBody>
      </p:sp>
      <p:pic>
        <p:nvPicPr>
          <p:cNvPr id="4" name="Content Placeholder 3"/>
          <p:cNvPicPr>
            <a:picLocks noGrp="1" noChangeAspect="1"/>
          </p:cNvPicPr>
          <p:nvPr>
            <p:ph idx="1"/>
          </p:nvPr>
        </p:nvPicPr>
        <p:blipFill>
          <a:blip r:embed="rId2"/>
          <a:stretch>
            <a:fillRect/>
          </a:stretch>
        </p:blipFill>
        <p:spPr>
          <a:xfrm>
            <a:off x="1463636" y="2638425"/>
            <a:ext cx="7743934" cy="38600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4046"/>
            <a:ext cx="5930283" cy="2041863"/>
          </a:xfrm>
        </p:spPr>
        <p:txBody>
          <a:bodyPr>
            <a:noAutofit/>
          </a:bodyPr>
          <a:lstStyle/>
          <a:p>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endParaRPr lang="en-IN" sz="4400"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a:stretch>
            <a:fillRect/>
          </a:stretch>
        </p:blipFill>
        <p:spPr>
          <a:xfrm>
            <a:off x="6110433" y="2622328"/>
            <a:ext cx="6081567" cy="2194036"/>
          </a:xfrm>
          <a:prstGeom prst="rect">
            <a:avLst/>
          </a:prstGeom>
        </p:spPr>
      </p:pic>
      <p:sp>
        <p:nvSpPr>
          <p:cNvPr id="4" name="Text Placeholder 3"/>
          <p:cNvSpPr>
            <a:spLocks noGrp="1"/>
          </p:cNvSpPr>
          <p:nvPr>
            <p:ph type="body" sz="half" idx="2"/>
          </p:nvPr>
        </p:nvSpPr>
        <p:spPr/>
        <p:txBody>
          <a:bodyPr>
            <a:normAutofit fontScale="85000" lnSpcReduction="10000"/>
          </a:bodyPr>
          <a:lstStyle/>
          <a:p>
            <a:r>
              <a:rPr lang="en-IN" sz="2400" dirty="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486401"/>
            <a:ext cx="10972800" cy="1063308"/>
          </a:xfrm>
        </p:spPr>
        <p:txBody>
          <a:bodyPr>
            <a:normAutofit/>
          </a:bodyPr>
          <a:lstStyle/>
          <a:p>
            <a:r>
              <a:rPr lang="en-US" sz="1600" b="1" dirty="0"/>
              <a:t>We s</a:t>
            </a:r>
            <a:r>
              <a:rPr lang="en-IN" altLang="en-US" sz="1600" b="1" dirty="0" err="1"/>
              <a:t>ee</a:t>
            </a:r>
            <a:r>
              <a:rPr lang="en-IN" altLang="en-US" sz="1600" b="1" dirty="0"/>
              <a:t> that,</a:t>
            </a:r>
            <a:r>
              <a:rPr lang="en-US" altLang="en-US" sz="1600" b="1" dirty="0"/>
              <a:t> </a:t>
            </a:r>
            <a:r>
              <a:rPr lang="en-US" sz="1600" b="1" dirty="0"/>
              <a:t>the largest correlated features are "Engine" and "Price" with correlated values: "0.64“. </a:t>
            </a:r>
            <a:r>
              <a:rPr lang="en-US" sz="1400" b="1" dirty="0"/>
              <a:t>the lowest correlated features are "Owner(s)" and "Price" with correlated values: "-0.065“.</a:t>
            </a:r>
          </a:p>
        </p:txBody>
      </p:sp>
      <p:pic>
        <p:nvPicPr>
          <p:cNvPr id="4" name="Content Placeholder 3"/>
          <p:cNvPicPr>
            <a:picLocks noGrp="1" noChangeAspect="1"/>
          </p:cNvPicPr>
          <p:nvPr>
            <p:ph idx="1"/>
          </p:nvPr>
        </p:nvPicPr>
        <p:blipFill>
          <a:blip r:embed="rId2"/>
          <a:stretch>
            <a:fillRect/>
          </a:stretch>
        </p:blipFill>
        <p:spPr>
          <a:xfrm>
            <a:off x="1699269" y="308291"/>
            <a:ext cx="8793462" cy="47482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2225" y="2659559"/>
            <a:ext cx="7067550" cy="922020"/>
          </a:xfrm>
          <a:prstGeom prst="rect">
            <a:avLst/>
          </a:prstGeom>
          <a:noFill/>
        </p:spPr>
        <p:txBody>
          <a:bodyPr wrap="square" rtlCol="0">
            <a:spAutoFit/>
          </a:bodyPr>
          <a:lstStyle/>
          <a:p>
            <a:pPr algn="ctr"/>
            <a:r>
              <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Calibri" panose="020F0502020204030204" pitchFamily="34" charset="0"/>
                <a:cs typeface="Times New Roman" panose="02020603050405020304" pitchFamily="18" charset="0"/>
              </a:rPr>
              <a:t>Data Pre-processing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 y="174625"/>
            <a:ext cx="12191365" cy="739775"/>
          </a:xfrm>
        </p:spPr>
        <p:txBody>
          <a:bodyPr>
            <a:normAutofit fontScale="90000"/>
          </a:bodyPr>
          <a:lstStyle/>
          <a:p>
            <a:r>
              <a:rPr lang="en-IN" b="1" dirty="0">
                <a:latin typeface="Times New Roman" panose="02020603050405020304" pitchFamily="18" charset="0"/>
                <a:ea typeface="Calibri" panose="020F0502020204030204" pitchFamily="34" charset="0"/>
                <a:cs typeface="Times New Roman" panose="02020603050405020304" pitchFamily="18" charset="0"/>
                <a:sym typeface="+mn-ea"/>
              </a:rPr>
              <a:t>C</a:t>
            </a:r>
            <a:r>
              <a:rPr lang="en-IN" b="1" dirty="0">
                <a:effectLst/>
                <a:latin typeface="Times New Roman" panose="02020603050405020304" pitchFamily="18" charset="0"/>
                <a:ea typeface="Calibri" panose="020F0502020204030204" pitchFamily="34" charset="0"/>
                <a:cs typeface="Times New Roman" panose="02020603050405020304" pitchFamily="18" charset="0"/>
                <a:sym typeface="+mn-ea"/>
              </a:rPr>
              <a:t>hecking the data distribution among all the columns.</a:t>
            </a:r>
            <a:endParaRPr lang="en-IN" altLang="en-US" dirty="0"/>
          </a:p>
        </p:txBody>
      </p:sp>
      <p:pic>
        <p:nvPicPr>
          <p:cNvPr id="4" name="Content Placeholder 3"/>
          <p:cNvPicPr>
            <a:picLocks noGrp="1" noChangeAspect="1"/>
          </p:cNvPicPr>
          <p:nvPr>
            <p:ph sz="half" idx="1"/>
          </p:nvPr>
        </p:nvPicPr>
        <p:blipFill>
          <a:blip r:embed="rId2"/>
          <a:stretch>
            <a:fillRect/>
          </a:stretch>
        </p:blipFill>
        <p:spPr>
          <a:xfrm>
            <a:off x="0" y="1023620"/>
            <a:ext cx="3244850" cy="5835015"/>
          </a:xfrm>
          <a:prstGeom prst="rect">
            <a:avLst/>
          </a:prstGeom>
        </p:spPr>
      </p:pic>
      <p:pic>
        <p:nvPicPr>
          <p:cNvPr id="5" name="Content Placeholder 4"/>
          <p:cNvPicPr>
            <a:picLocks noGrp="1" noChangeAspect="1"/>
          </p:cNvPicPr>
          <p:nvPr>
            <p:ph sz="half" idx="2"/>
          </p:nvPr>
        </p:nvPicPr>
        <p:blipFill>
          <a:blip r:embed="rId3"/>
          <a:stretch>
            <a:fillRect/>
          </a:stretch>
        </p:blipFill>
        <p:spPr>
          <a:xfrm>
            <a:off x="3591560" y="1023620"/>
            <a:ext cx="4004945" cy="5835015"/>
          </a:xfrm>
          <a:prstGeom prst="rect">
            <a:avLst/>
          </a:prstGeom>
        </p:spPr>
      </p:pic>
      <p:pic>
        <p:nvPicPr>
          <p:cNvPr id="7" name="Picture 6"/>
          <p:cNvPicPr>
            <a:picLocks noChangeAspect="1"/>
          </p:cNvPicPr>
          <p:nvPr/>
        </p:nvPicPr>
        <p:blipFill>
          <a:blip r:embed="rId4"/>
          <a:stretch>
            <a:fillRect/>
          </a:stretch>
        </p:blipFill>
        <p:spPr>
          <a:xfrm>
            <a:off x="7774305" y="1023620"/>
            <a:ext cx="4417060" cy="58343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0" y="0"/>
            <a:ext cx="12192000" cy="2211705"/>
          </a:xfrm>
          <a:prstGeom prst="rect">
            <a:avLst/>
          </a:prstGeom>
        </p:spPr>
      </p:pic>
      <p:pic>
        <p:nvPicPr>
          <p:cNvPr id="6" name="Content Placeholder 5"/>
          <p:cNvPicPr>
            <a:picLocks noGrp="1" noChangeAspect="1"/>
          </p:cNvPicPr>
          <p:nvPr>
            <p:ph sz="half" idx="2"/>
          </p:nvPr>
        </p:nvPicPr>
        <p:blipFill>
          <a:blip r:embed="rId3"/>
          <a:stretch>
            <a:fillRect/>
          </a:stretch>
        </p:blipFill>
        <p:spPr>
          <a:xfrm>
            <a:off x="0" y="2211705"/>
            <a:ext cx="12192000" cy="2397760"/>
          </a:xfrm>
          <a:prstGeom prst="rect">
            <a:avLst/>
          </a:prstGeom>
        </p:spPr>
      </p:pic>
      <p:pic>
        <p:nvPicPr>
          <p:cNvPr id="7" name="Picture 6"/>
          <p:cNvPicPr>
            <a:picLocks noChangeAspect="1"/>
          </p:cNvPicPr>
          <p:nvPr/>
        </p:nvPicPr>
        <p:blipFill>
          <a:blip r:embed="rId4"/>
          <a:stretch>
            <a:fillRect/>
          </a:stretch>
        </p:blipFill>
        <p:spPr>
          <a:xfrm>
            <a:off x="0" y="4609465"/>
            <a:ext cx="12192635" cy="22485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786" y="432032"/>
            <a:ext cx="7729728" cy="1188720"/>
          </a:xfrm>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4850" y="1690688"/>
            <a:ext cx="10515600" cy="3879850"/>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1.Data Collection Phase</a:t>
            </a:r>
          </a:p>
          <a:p>
            <a:r>
              <a:rPr lang="en-IN" sz="2400" dirty="0">
                <a:latin typeface="Times New Roman" panose="02020603050405020304" pitchFamily="18" charset="0"/>
                <a:cs typeface="Times New Roman" panose="02020603050405020304" pitchFamily="18" charset="0"/>
              </a:rPr>
              <a:t>2.Model Building Phase</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4288"/>
            <a:ext cx="10972800" cy="1050146"/>
          </a:xfrm>
        </p:spPr>
        <p:txBody>
          <a:bodyPr>
            <a:normAutofit fontScale="90000"/>
          </a:bodyPr>
          <a:lstStyle/>
          <a:p>
            <a:r>
              <a:rPr lang="en-US" sz="1800" dirty="0">
                <a:latin typeface="Arial Black" panose="020B0A04020102020204" charset="0"/>
                <a:cs typeface="Arial Black" panose="020B0A04020102020204" charset="0"/>
              </a:rPr>
              <a:t>features =</a:t>
            </a:r>
            <a:r>
              <a:rPr lang="en-US" sz="1800" dirty="0">
                <a:solidFill>
                  <a:srgbClr val="0070C0"/>
                </a:solidFill>
                <a:latin typeface="Georgia" panose="02040502050405020303" charset="0"/>
                <a:cs typeface="Georgia" panose="02040502050405020303" charset="0"/>
              </a:rPr>
              <a:t> </a:t>
            </a:r>
            <a:r>
              <a:rPr lang="en-US" sz="2000" dirty="0">
                <a:solidFill>
                  <a:srgbClr val="0070C0"/>
                </a:solidFill>
                <a:latin typeface="Georgia" panose="02040502050405020303" charset="0"/>
                <a:cs typeface="Georgia" panose="02040502050405020303" charset="0"/>
              </a:rPr>
              <a:t>['</a:t>
            </a:r>
            <a:r>
              <a:rPr lang="en-US" sz="2000" dirty="0" err="1">
                <a:solidFill>
                  <a:srgbClr val="0070C0"/>
                </a:solidFill>
                <a:latin typeface="Georgia" panose="02040502050405020303" charset="0"/>
                <a:cs typeface="Georgia" panose="02040502050405020303" charset="0"/>
              </a:rPr>
              <a:t>Driven_Kilometers</a:t>
            </a:r>
            <a:r>
              <a:rPr lang="en-US" sz="2000" dirty="0">
                <a:solidFill>
                  <a:srgbClr val="0070C0"/>
                </a:solidFill>
                <a:latin typeface="Georgia" panose="02040502050405020303" charset="0"/>
                <a:cs typeface="Georgia" panose="02040502050405020303" charset="0"/>
              </a:rPr>
              <a:t>', 'Mileage', 'Engine']  #columns with outliers by </a:t>
            </a:r>
            <a:br>
              <a:rPr lang="en-US" sz="2000" dirty="0">
                <a:solidFill>
                  <a:srgbClr val="0070C0"/>
                </a:solidFill>
                <a:latin typeface="Georgia" panose="02040502050405020303" charset="0"/>
                <a:cs typeface="Georgia" panose="02040502050405020303" charset="0"/>
              </a:rPr>
            </a:br>
            <a:r>
              <a:rPr lang="en-US" sz="2000" dirty="0">
                <a:solidFill>
                  <a:srgbClr val="0070C0"/>
                </a:solidFill>
                <a:latin typeface="Georgia" panose="02040502050405020303" charset="0"/>
                <a:cs typeface="Georgia" panose="02040502050405020303" charset="0"/>
              </a:rPr>
              <a:t>checking the above plots</a:t>
            </a:r>
            <a:endParaRPr lang="en-IN" altLang="en-US" sz="2000" dirty="0">
              <a:solidFill>
                <a:srgbClr val="0070C0"/>
              </a:solidFill>
              <a:latin typeface="Georgia" panose="02040502050405020303" charset="0"/>
              <a:cs typeface="Georgia" panose="02040502050405020303" charset="0"/>
            </a:endParaRPr>
          </a:p>
        </p:txBody>
      </p:sp>
      <p:pic>
        <p:nvPicPr>
          <p:cNvPr id="5" name="Content Placeholder 4"/>
          <p:cNvPicPr>
            <a:picLocks noGrp="1" noChangeAspect="1"/>
          </p:cNvPicPr>
          <p:nvPr>
            <p:ph sz="half" idx="1"/>
          </p:nvPr>
        </p:nvPicPr>
        <p:blipFill>
          <a:blip r:embed="rId2"/>
          <a:stretch>
            <a:fillRect/>
          </a:stretch>
        </p:blipFill>
        <p:spPr>
          <a:xfrm>
            <a:off x="0" y="1351280"/>
            <a:ext cx="6024880" cy="3743960"/>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97600" y="1351280"/>
            <a:ext cx="5994400" cy="3743960"/>
          </a:xfrm>
          <a:prstGeom prst="rect">
            <a:avLst/>
          </a:prstGeom>
        </p:spPr>
      </p:pic>
      <p:pic>
        <p:nvPicPr>
          <p:cNvPr id="7" name="Picture 6"/>
          <p:cNvPicPr>
            <a:picLocks noChangeAspect="1"/>
          </p:cNvPicPr>
          <p:nvPr/>
        </p:nvPicPr>
        <p:blipFill>
          <a:blip r:embed="rId4"/>
          <a:stretch>
            <a:fillRect/>
          </a:stretch>
        </p:blipFill>
        <p:spPr>
          <a:xfrm>
            <a:off x="0" y="5095875"/>
            <a:ext cx="12192000" cy="17621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10" y="5929630"/>
            <a:ext cx="10972800" cy="582613"/>
          </a:xfrm>
        </p:spPr>
        <p:txBody>
          <a:bodyPr>
            <a:normAutofit fontScale="90000"/>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0" y="0"/>
            <a:ext cx="5887720" cy="5412740"/>
          </a:xfrm>
          <a:prstGeom prst="rect">
            <a:avLst/>
          </a:prstGeom>
        </p:spPr>
      </p:pic>
      <p:pic>
        <p:nvPicPr>
          <p:cNvPr id="8" name="Content Placeholder 7"/>
          <p:cNvPicPr>
            <a:picLocks noGrp="1" noChangeAspect="1"/>
          </p:cNvPicPr>
          <p:nvPr>
            <p:ph sz="half" idx="2"/>
          </p:nvPr>
        </p:nvPicPr>
        <p:blipFill>
          <a:blip r:embed="rId3"/>
          <a:stretch>
            <a:fillRect/>
          </a:stretch>
        </p:blipFill>
        <p:spPr>
          <a:xfrm>
            <a:off x="6058535" y="0"/>
            <a:ext cx="6134100" cy="5273040"/>
          </a:xfrm>
          <a:prstGeom prst="rect">
            <a:avLst/>
          </a:prstGeom>
        </p:spPr>
      </p:pic>
      <p:pic>
        <p:nvPicPr>
          <p:cNvPr id="9" name="Picture 8"/>
          <p:cNvPicPr>
            <a:picLocks noChangeAspect="1"/>
          </p:cNvPicPr>
          <p:nvPr/>
        </p:nvPicPr>
        <p:blipFill>
          <a:blip r:embed="rId4"/>
          <a:stretch>
            <a:fillRect/>
          </a:stretch>
        </p:blipFill>
        <p:spPr>
          <a:xfrm>
            <a:off x="1238885" y="5817870"/>
            <a:ext cx="9543415" cy="8058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04717" y="485251"/>
            <a:ext cx="45720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Adding Features in Datasets</a:t>
            </a:r>
          </a:p>
        </p:txBody>
      </p:sp>
      <p:sp>
        <p:nvSpPr>
          <p:cNvPr id="11" name="TextBox 10"/>
          <p:cNvSpPr txBox="1"/>
          <p:nvPr/>
        </p:nvSpPr>
        <p:spPr>
          <a:xfrm>
            <a:off x="1109661" y="2361366"/>
            <a:ext cx="31051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Dropped Features</a:t>
            </a:r>
            <a:endParaRPr lang="en-IN" sz="24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109345" y="3214905"/>
            <a:ext cx="2852736" cy="368300"/>
          </a:xfrm>
          <a:prstGeom prst="rect">
            <a:avLst/>
          </a:prstGeom>
          <a:noFill/>
        </p:spPr>
        <p:txBody>
          <a:bodyPr wrap="square" rtlCol="0">
            <a:spAutoFit/>
          </a:bodyPr>
          <a:lstStyle/>
          <a:p>
            <a:pPr marL="342900" indent="-342900">
              <a:buAutoNum type="arabicPeriod"/>
            </a:pPr>
            <a:r>
              <a:rPr lang="en-IN" altLang="en-US" dirty="0">
                <a:latin typeface="Times New Roman" panose="02020603050405020304" pitchFamily="18" charset="0"/>
                <a:cs typeface="Times New Roman" panose="02020603050405020304" pitchFamily="18" charset="0"/>
              </a:rPr>
              <a:t>Models</a:t>
            </a:r>
          </a:p>
        </p:txBody>
      </p:sp>
      <p:pic>
        <p:nvPicPr>
          <p:cNvPr id="2" name="Picture 1"/>
          <p:cNvPicPr>
            <a:picLocks noChangeAspect="1"/>
          </p:cNvPicPr>
          <p:nvPr/>
        </p:nvPicPr>
        <p:blipFill>
          <a:blip r:embed="rId2"/>
          <a:stretch>
            <a:fillRect/>
          </a:stretch>
        </p:blipFill>
        <p:spPr>
          <a:xfrm>
            <a:off x="6369050" y="2162175"/>
            <a:ext cx="4555490" cy="44932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scene3d>
              <a:camera prst="orthographicFront"/>
              <a:lightRig rig="threePt" dir="t"/>
            </a:scene3d>
          </a:bodyPr>
          <a:lstStyle/>
          <a:p>
            <a:pPr algn="ctr"/>
            <a:r>
              <a:rPr lang="en-IN"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Times New Roman" panose="02020603050405020304" pitchFamily="18" charset="0"/>
                <a:cs typeface="Times New Roman" panose="02020603050405020304" pitchFamily="18" charset="0"/>
              </a:rPr>
              <a:t>Encoding the Categorical Columns</a:t>
            </a: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0100" y="361950"/>
            <a:ext cx="10572750" cy="584775"/>
          </a:xfrm>
          <a:prstGeom prst="rect">
            <a:avLst/>
          </a:prstGeom>
          <a:noFill/>
        </p:spPr>
        <p:txBody>
          <a:bodyPr wrap="square" rtlCol="0">
            <a:spAutoFit/>
          </a:bodyPr>
          <a:lstStyle/>
          <a:p>
            <a:r>
              <a:rPr lang="en-IN" sz="3200" b="1" dirty="0">
                <a:effectLst/>
                <a:latin typeface="Times New Roman" panose="02020603050405020304" pitchFamily="18" charset="0"/>
                <a:ea typeface="Times New Roman" panose="02020603050405020304" pitchFamily="18" charset="0"/>
              </a:rPr>
              <a:t>Encoding of Data Frame</a:t>
            </a:r>
            <a:r>
              <a:rPr lang="en-IN" sz="1800" b="1" dirty="0">
                <a:effectLst/>
                <a:latin typeface="Times New Roman" panose="02020603050405020304" pitchFamily="18" charset="0"/>
                <a:ea typeface="Times New Roman" panose="02020603050405020304" pitchFamily="18" charset="0"/>
              </a:rPr>
              <a:t>:</a:t>
            </a:r>
            <a:endParaRPr lang="en-IN" dirty="0"/>
          </a:p>
        </p:txBody>
      </p:sp>
      <p:sp>
        <p:nvSpPr>
          <p:cNvPr id="4" name="TextBox 3"/>
          <p:cNvSpPr txBox="1"/>
          <p:nvPr/>
        </p:nvSpPr>
        <p:spPr>
          <a:xfrm>
            <a:off x="923925" y="1085850"/>
            <a:ext cx="10572750" cy="1076325"/>
          </a:xfrm>
          <a:prstGeom prst="rect">
            <a:avLst/>
          </a:prstGeom>
          <a:noFill/>
        </p:spPr>
        <p:txBody>
          <a:bodyPr wrap="square" rtlCol="0">
            <a:spAutoFit/>
          </a:bodyPr>
          <a:lstStyle/>
          <a:p>
            <a:r>
              <a:rPr lang="en-IN" sz="1600" b="0" dirty="0">
                <a:solidFill>
                  <a:srgbClr val="000000"/>
                </a:solidFill>
                <a:effectLst/>
                <a:latin typeface="Times New Roman" panose="02020603050405020304" pitchFamily="18" charset="0"/>
                <a:ea typeface="Times New Roman" panose="02020603050405020304" pitchFamily="18" charset="0"/>
              </a:rPr>
              <a:t>The Encoding Technique is used for this problem:</a:t>
            </a:r>
            <a:endParaRPr lang="en-IN" sz="16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dirty="0">
                <a:solidFill>
                  <a:srgbClr val="000000"/>
                </a:solidFill>
                <a:effectLst/>
                <a:latin typeface="Times New Roman" panose="02020603050405020304" pitchFamily="18" charset="0"/>
                <a:ea typeface="Times New Roman" panose="02020603050405020304" pitchFamily="18" charset="0"/>
              </a:rPr>
              <a:t>label encoding technique with multiple variables.</a:t>
            </a:r>
            <a:endParaRPr lang="en-IN" sz="1600" b="1" dirty="0">
              <a:effectLst/>
              <a:latin typeface="Times New Roman" panose="02020603050405020304" pitchFamily="18" charset="0"/>
              <a:ea typeface="Times New Roman" panose="02020603050405020304" pitchFamily="18" charset="0"/>
            </a:endParaRPr>
          </a:p>
          <a:p>
            <a:r>
              <a:rPr lang="en-IN" sz="1600" b="0" dirty="0">
                <a:solidFill>
                  <a:srgbClr val="000000"/>
                </a:solidFill>
                <a:effectLst/>
                <a:latin typeface="Times New Roman" panose="02020603050405020304" pitchFamily="18" charset="0"/>
                <a:ea typeface="Times New Roman" panose="02020603050405020304" pitchFamily="18" charset="0"/>
              </a:rPr>
              <a:t>         2.  Getting Dummies</a:t>
            </a:r>
          </a:p>
          <a:p>
            <a:r>
              <a:rPr lang="en-IN" sz="1600" b="0" dirty="0">
                <a:solidFill>
                  <a:srgbClr val="000000"/>
                </a:solidFill>
                <a:effectLst/>
                <a:latin typeface="Times New Roman" panose="02020603050405020304" pitchFamily="18" charset="0"/>
                <a:ea typeface="Times New Roman" panose="02020603050405020304" pitchFamily="18" charset="0"/>
              </a:rPr>
              <a:t>Firstly, proceed with Label encoding technique with multiple variables for particular features i.e., Brand</a:t>
            </a:r>
            <a:endParaRPr lang="en-IN" sz="1600"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933449" y="4964014"/>
            <a:ext cx="10572750" cy="922020"/>
          </a:xfrm>
          <a:prstGeom prst="rect">
            <a:avLst/>
          </a:prstGeom>
          <a:noFill/>
        </p:spPr>
        <p:txBody>
          <a:bodyPr wrap="square" rtlCol="0">
            <a:spAutoFit/>
          </a:bodyPr>
          <a:lstStyle/>
          <a:p>
            <a:endParaRPr lang="en-IN" sz="1800" b="0" dirty="0">
              <a:solidFill>
                <a:srgbClr val="000000"/>
              </a:solidFill>
              <a:effectLst/>
              <a:latin typeface="Times New Roman" panose="02020603050405020304" pitchFamily="18" charset="0"/>
              <a:ea typeface="Times New Roman" panose="02020603050405020304" pitchFamily="18" charset="0"/>
            </a:endParaRPr>
          </a:p>
          <a:p>
            <a:r>
              <a:rPr lang="en-IN" sz="1800" b="0" dirty="0">
                <a:solidFill>
                  <a:srgbClr val="000000"/>
                </a:solidFill>
                <a:effectLst/>
                <a:latin typeface="Times New Roman" panose="02020603050405020304" pitchFamily="18" charset="0"/>
                <a:ea typeface="Times New Roman" panose="02020603050405020304" pitchFamily="18" charset="0"/>
              </a:rPr>
              <a:t>Secondly, proceed with getting dummies for location and Brand</a:t>
            </a:r>
            <a:endParaRPr lang="en-IN" sz="1800" b="1" dirty="0">
              <a:effectLst/>
              <a:latin typeface="Times New Roman" panose="02020603050405020304" pitchFamily="18" charset="0"/>
              <a:ea typeface="Times New Roman" panose="02020603050405020304" pitchFamily="18" charset="0"/>
            </a:endParaRPr>
          </a:p>
          <a:p>
            <a:endParaRPr lang="en-IN" dirty="0"/>
          </a:p>
        </p:txBody>
      </p:sp>
      <p:sp>
        <p:nvSpPr>
          <p:cNvPr id="8" name="TextBox 7"/>
          <p:cNvSpPr txBox="1"/>
          <p:nvPr/>
        </p:nvSpPr>
        <p:spPr>
          <a:xfrm>
            <a:off x="1066799" y="6400800"/>
            <a:ext cx="10306051" cy="645160"/>
          </a:xfrm>
          <a:prstGeom prst="rect">
            <a:avLst/>
          </a:prstGeom>
          <a:noFill/>
        </p:spPr>
        <p:txBody>
          <a:bodyPr wrap="square" rtlCol="0">
            <a:spAutoFit/>
          </a:bodyPr>
          <a:lstStyle/>
          <a:p>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2" name="Picture 1"/>
          <p:cNvPicPr>
            <a:picLocks noChangeAspect="1"/>
          </p:cNvPicPr>
          <p:nvPr/>
        </p:nvPicPr>
        <p:blipFill>
          <a:blip r:embed="rId2"/>
          <a:stretch>
            <a:fillRect/>
          </a:stretch>
        </p:blipFill>
        <p:spPr>
          <a:xfrm>
            <a:off x="151765" y="2210435"/>
            <a:ext cx="11769090" cy="2925445"/>
          </a:xfrm>
          <a:prstGeom prst="rect">
            <a:avLst/>
          </a:prstGeom>
        </p:spPr>
      </p:pic>
      <p:pic>
        <p:nvPicPr>
          <p:cNvPr id="9" name="Picture 8"/>
          <p:cNvPicPr>
            <a:picLocks noChangeAspect="1"/>
          </p:cNvPicPr>
          <p:nvPr/>
        </p:nvPicPr>
        <p:blipFill>
          <a:blip r:embed="rId3"/>
          <a:stretch>
            <a:fillRect/>
          </a:stretch>
        </p:blipFill>
        <p:spPr>
          <a:xfrm>
            <a:off x="356870" y="5624195"/>
            <a:ext cx="10273030" cy="11099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773430"/>
            <a:ext cx="10626725" cy="1132840"/>
          </a:xfrm>
        </p:spPr>
        <p:txBody>
          <a:bodyPr/>
          <a:lstStyle/>
          <a:p>
            <a:r>
              <a:rPr lang="en-IN" dirty="0">
                <a:solidFill>
                  <a:srgbClr val="000000"/>
                </a:solidFill>
                <a:effectLst/>
                <a:latin typeface="Times New Roman" panose="02020603050405020304" pitchFamily="18" charset="0"/>
                <a:ea typeface="Times New Roman" panose="02020603050405020304" pitchFamily="18" charset="0"/>
                <a:sym typeface="+mn-ea"/>
              </a:rPr>
              <a:t>Now, we can see all features is converted into numerical one after proceeding with encoding technique.</a:t>
            </a:r>
            <a:endParaRPr lang="en-IN" b="1"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4" name="Content Placeholder 3"/>
          <p:cNvPicPr>
            <a:picLocks noGrp="1" noChangeAspect="1"/>
          </p:cNvPicPr>
          <p:nvPr>
            <p:ph sz="half" idx="2"/>
          </p:nvPr>
        </p:nvPicPr>
        <p:blipFill>
          <a:blip r:embed="rId2"/>
          <a:stretch>
            <a:fillRect/>
          </a:stretch>
        </p:blipFill>
        <p:spPr>
          <a:xfrm>
            <a:off x="239077" y="1670808"/>
            <a:ext cx="11713845" cy="40627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90" y="2749550"/>
            <a:ext cx="10972800" cy="582613"/>
          </a:xfrm>
        </p:spPr>
        <p:txBody>
          <a:bodyPr>
            <a:normAutofit fontScale="90000"/>
          </a:bodyPr>
          <a:lstStyle/>
          <a:p>
            <a:pPr algn="ctr"/>
            <a:r>
              <a:rPr lang="en-IN" altLang="en-US" sz="54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MODEL BUILDING</a:t>
            </a:r>
          </a:p>
        </p:txBody>
      </p:sp>
      <p:sp>
        <p:nvSpPr>
          <p:cNvPr id="3" name="Content Placeholder 2"/>
          <p:cNvSpPr>
            <a:spLocks noGrp="1"/>
          </p:cNvSpPr>
          <p:nvPr>
            <p:ph sz="half" idx="1"/>
          </p:nvPr>
        </p:nvSpPr>
        <p:spPr>
          <a:xfrm>
            <a:off x="-103505" y="4711065"/>
            <a:ext cx="5384800" cy="4953000"/>
          </a:xfrm>
        </p:spPr>
        <p:txBody>
          <a:bodyPr/>
          <a:lstStyle/>
          <a:p>
            <a:endParaRPr lang="en-US"/>
          </a:p>
        </p:txBody>
      </p:sp>
      <p:sp>
        <p:nvSpPr>
          <p:cNvPr id="4" name="Content Placeholder 3"/>
          <p:cNvSpPr>
            <a:spLocks noGrp="1"/>
          </p:cNvSpPr>
          <p:nvPr>
            <p:ph sz="half" idx="2"/>
          </p:nvPr>
        </p:nvSpPr>
        <p:spPr>
          <a:xfrm>
            <a:off x="5871845" y="4711065"/>
            <a:ext cx="5384800" cy="4953000"/>
          </a:xfrm>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IN" altLang="en-US" dirty="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a:t>
            </a:r>
          </a:p>
          <a:p>
            <a:r>
              <a:rPr lang="en-US" dirty="0">
                <a:latin typeface="Times New Roman" panose="02020603050405020304" pitchFamily="18" charset="0"/>
                <a:cs typeface="Times New Roman" panose="02020603050405020304" pitchFamily="18" charset="0"/>
              </a:rPr>
              <a:t>Gradient</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Boosting</a:t>
            </a:r>
          </a:p>
          <a:p>
            <a:r>
              <a:rPr lang="en-IN" altLang="en-US" dirty="0" err="1">
                <a:latin typeface="Times New Roman" panose="02020603050405020304" pitchFamily="18" charset="0"/>
                <a:cs typeface="Times New Roman" panose="02020603050405020304" pitchFamily="18" charset="0"/>
              </a:rPr>
              <a:t>Lasso</a:t>
            </a:r>
          </a:p>
          <a:p>
            <a:r>
              <a:rPr lang="en-IN" altLang="en-US" dirty="0" err="1">
                <a:latin typeface="Times New Roman" panose="02020603050405020304" pitchFamily="18" charset="0"/>
                <a:cs typeface="Times New Roman" panose="02020603050405020304" pitchFamily="18" charset="0"/>
              </a:rPr>
              <a:t>Ridge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6255"/>
            <a:ext cx="10972800" cy="582613"/>
          </a:xfrm>
        </p:spPr>
        <p:txBody>
          <a:bodyPr>
            <a:normAutofit fontScale="90000"/>
          </a:bodyPr>
          <a:lstStyle/>
          <a:p>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Random Forest Regressor</a:t>
            </a:r>
          </a:p>
        </p:txBody>
      </p:sp>
      <p:pic>
        <p:nvPicPr>
          <p:cNvPr id="4" name="Content Placeholder 3"/>
          <p:cNvPicPr>
            <a:picLocks noGrp="1" noChangeAspect="1"/>
          </p:cNvPicPr>
          <p:nvPr>
            <p:ph idx="1"/>
          </p:nvPr>
        </p:nvPicPr>
        <p:blipFill>
          <a:blip r:embed="rId2"/>
          <a:stretch>
            <a:fillRect/>
          </a:stretch>
        </p:blipFill>
        <p:spPr>
          <a:xfrm>
            <a:off x="3152817" y="2638425"/>
            <a:ext cx="5886366" cy="31019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235" y="609600"/>
            <a:ext cx="10972800" cy="582613"/>
          </a:xfrm>
        </p:spPr>
        <p:txBody>
          <a:bodyPr>
            <a:normAutofit fontScale="90000"/>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KNeighbors</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p>
        </p:txBody>
      </p:sp>
      <p:pic>
        <p:nvPicPr>
          <p:cNvPr id="4" name="Content Placeholder 3"/>
          <p:cNvPicPr>
            <a:picLocks noGrp="1" noChangeAspect="1"/>
          </p:cNvPicPr>
          <p:nvPr>
            <p:ph idx="1"/>
          </p:nvPr>
        </p:nvPicPr>
        <p:blipFill>
          <a:blip r:embed="rId2"/>
          <a:stretch>
            <a:fillRect/>
          </a:stretch>
        </p:blipFill>
        <p:spPr>
          <a:xfrm>
            <a:off x="3182024" y="2638425"/>
            <a:ext cx="5827953" cy="3101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52450"/>
            <a:ext cx="10944225" cy="513986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1.Data Collection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have to scrape at least 5000 used cars data. You can scrape more data as well, it’s up to you. </a:t>
            </a:r>
          </a:p>
          <a:p>
            <a:r>
              <a:rPr lang="en-US" sz="2000" dirty="0">
                <a:latin typeface="Times New Roman" panose="02020603050405020304" pitchFamily="18" charset="0"/>
                <a:cs typeface="Times New Roman" panose="02020603050405020304" pitchFamily="18" charset="0"/>
              </a:rPr>
              <a:t>more the data better the model.</a:t>
            </a:r>
          </a:p>
          <a:p>
            <a:r>
              <a:rPr lang="en-US" sz="2000" dirty="0">
                <a:latin typeface="Times New Roman" panose="02020603050405020304" pitchFamily="18" charset="0"/>
                <a:cs typeface="Times New Roman" panose="02020603050405020304" pitchFamily="18" charset="0"/>
              </a:rPr>
              <a:t>In this section You need to scrape the data of used cars from websites (</a:t>
            </a:r>
            <a:r>
              <a:rPr lang="en-US" sz="2000" dirty="0" err="1">
                <a:latin typeface="Times New Roman" panose="02020603050405020304" pitchFamily="18" charset="0"/>
                <a:cs typeface="Times New Roman" panose="02020603050405020304" pitchFamily="18" charset="0"/>
              </a:rPr>
              <a:t>Olx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cardekho</a:t>
            </a:r>
            <a:r>
              <a:rPr lang="en-US" sz="2000" dirty="0">
                <a:latin typeface="Times New Roman" panose="02020603050405020304" pitchFamily="18" charset="0"/>
                <a:cs typeface="Times New Roman" panose="02020603050405020304" pitchFamily="18" charset="0"/>
              </a:rPr>
              <a:t>, Cars24 </a:t>
            </a:r>
          </a:p>
          <a:p>
            <a:r>
              <a:rPr lang="en-US" sz="2000" dirty="0">
                <a:latin typeface="Times New Roman" panose="02020603050405020304" pitchFamily="18" charset="0"/>
                <a:cs typeface="Times New Roman" panose="02020603050405020304" pitchFamily="18" charset="0"/>
              </a:rPr>
              <a:t>etc.) You need web scraping for this. You have to fetch data for different locations. The number of</a:t>
            </a:r>
          </a:p>
          <a:p>
            <a:r>
              <a:rPr lang="en-US" sz="2000" dirty="0">
                <a:latin typeface="Times New Roman" panose="02020603050405020304" pitchFamily="18" charset="0"/>
                <a:cs typeface="Times New Roman" panose="02020603050405020304" pitchFamily="18" charset="0"/>
              </a:rPr>
              <a:t>columns for data doesn’t have limit, it’s up to you and your creativity. Generally, these columns are </a:t>
            </a:r>
          </a:p>
          <a:p>
            <a:r>
              <a:rPr lang="en-US" sz="2000" dirty="0">
                <a:latin typeface="Times New Roman" panose="02020603050405020304" pitchFamily="18" charset="0"/>
                <a:cs typeface="Times New Roman" panose="02020603050405020304" pitchFamily="18" charset="0"/>
              </a:rPr>
              <a:t>Brand, model, variant, manufacturing year, driven kilometers, fuel, number of owners, location and </a:t>
            </a:r>
          </a:p>
          <a:p>
            <a:r>
              <a:rPr lang="en-US" sz="2000" dirty="0">
                <a:latin typeface="Times New Roman" panose="02020603050405020304" pitchFamily="18" charset="0"/>
                <a:cs typeface="Times New Roman" panose="02020603050405020304" pitchFamily="18" charset="0"/>
              </a:rPr>
              <a:t>at last target variable Price of the car. This data is to give you a hint about important variables in </a:t>
            </a:r>
          </a:p>
          <a:p>
            <a:r>
              <a:rPr lang="en-US" sz="2000" dirty="0">
                <a:latin typeface="Times New Roman" panose="02020603050405020304" pitchFamily="18" charset="0"/>
                <a:cs typeface="Times New Roman" panose="02020603050405020304" pitchFamily="18" charset="0"/>
              </a:rPr>
              <a:t>used car model. You can make changes to it, you can add or you can remove some columns, it </a:t>
            </a:r>
          </a:p>
          <a:p>
            <a:r>
              <a:rPr lang="en-US" sz="2000" dirty="0">
                <a:latin typeface="Times New Roman" panose="02020603050405020304" pitchFamily="18" charset="0"/>
                <a:cs typeface="Times New Roman" panose="02020603050405020304" pitchFamily="18" charset="0"/>
              </a:rPr>
              <a:t>completely depends on the website from which you are fetching the data.</a:t>
            </a:r>
          </a:p>
          <a:p>
            <a:r>
              <a:rPr lang="en-US" sz="2000" dirty="0">
                <a:latin typeface="Times New Roman" panose="02020603050405020304" pitchFamily="18" charset="0"/>
                <a:cs typeface="Times New Roman" panose="02020603050405020304" pitchFamily="18" charset="0"/>
              </a:rPr>
              <a:t>Try to include all types of cars in your data for example- SUV, Sedans, Coupe, minivan, </a:t>
            </a:r>
          </a:p>
          <a:p>
            <a:r>
              <a:rPr lang="en-US" sz="2000" dirty="0">
                <a:latin typeface="Times New Roman" panose="02020603050405020304" pitchFamily="18" charset="0"/>
                <a:cs typeface="Times New Roman" panose="02020603050405020304" pitchFamily="18" charset="0"/>
              </a:rPr>
              <a:t>Hatchback.</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Note – The data which you are collecting is important to us. Kindly don’t share it on any public platforms.</a:t>
            </a: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05377" y="6000750"/>
            <a:ext cx="1676400" cy="369332"/>
          </a:xfrm>
          <a:prstGeom prst="rect">
            <a:avLst/>
          </a:prstGeom>
          <a:noFill/>
        </p:spPr>
        <p:txBody>
          <a:bodyPr wrap="square" rtlCol="0">
            <a:spAutoFit/>
          </a:bodyPr>
          <a:lstStyle/>
          <a:p>
            <a:r>
              <a:rPr lang="en-US" dirty="0"/>
              <a:t>…Continued…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Gradient</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Boosting</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p>
        </p:txBody>
      </p:sp>
      <p:pic>
        <p:nvPicPr>
          <p:cNvPr id="4" name="Content Placeholder 3"/>
          <p:cNvPicPr>
            <a:picLocks noGrp="1" noChangeAspect="1"/>
          </p:cNvPicPr>
          <p:nvPr>
            <p:ph idx="1"/>
          </p:nvPr>
        </p:nvPicPr>
        <p:blipFill>
          <a:blip r:embed="rId2"/>
          <a:stretch>
            <a:fillRect/>
          </a:stretch>
        </p:blipFill>
        <p:spPr>
          <a:xfrm>
            <a:off x="3067358" y="2638425"/>
            <a:ext cx="6057285" cy="31019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DecisionTreeRegressor</a:t>
            </a:r>
          </a:p>
        </p:txBody>
      </p:sp>
      <p:pic>
        <p:nvPicPr>
          <p:cNvPr id="4" name="Content Placeholder 3"/>
          <p:cNvPicPr>
            <a:picLocks noGrp="1" noChangeAspect="1"/>
          </p:cNvPicPr>
          <p:nvPr>
            <p:ph idx="1"/>
          </p:nvPr>
        </p:nvPicPr>
        <p:blipFill>
          <a:blip r:embed="rId2"/>
          <a:stretch>
            <a:fillRect/>
          </a:stretch>
        </p:blipFill>
        <p:spPr>
          <a:xfrm>
            <a:off x="3126338" y="2638425"/>
            <a:ext cx="5939325" cy="31019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Lasso</a:t>
            </a:r>
          </a:p>
        </p:txBody>
      </p:sp>
      <p:pic>
        <p:nvPicPr>
          <p:cNvPr id="4" name="Content Placeholder 3"/>
          <p:cNvPicPr>
            <a:picLocks noGrp="1" noChangeAspect="1"/>
          </p:cNvPicPr>
          <p:nvPr>
            <p:ph idx="1"/>
          </p:nvPr>
        </p:nvPicPr>
        <p:blipFill>
          <a:blip r:embed="rId2"/>
          <a:stretch>
            <a:fillRect/>
          </a:stretch>
        </p:blipFill>
        <p:spPr>
          <a:xfrm>
            <a:off x="3201066" y="2638425"/>
            <a:ext cx="5789868" cy="31019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Ridge</a:t>
            </a:r>
          </a:p>
        </p:txBody>
      </p:sp>
      <p:pic>
        <p:nvPicPr>
          <p:cNvPr id="4" name="Content Placeholder 3"/>
          <p:cNvPicPr>
            <a:picLocks noGrp="1" noChangeAspect="1"/>
          </p:cNvPicPr>
          <p:nvPr>
            <p:ph idx="1"/>
          </p:nvPr>
        </p:nvPicPr>
        <p:blipFill>
          <a:blip r:embed="rId2"/>
          <a:stretch>
            <a:fillRect/>
          </a:stretch>
        </p:blipFill>
        <p:spPr>
          <a:xfrm>
            <a:off x="3186537" y="2638425"/>
            <a:ext cx="5818926" cy="31019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7352"/>
            <a:ext cx="4358936" cy="1134262"/>
          </a:xfrm>
        </p:spPr>
        <p:txBody>
          <a:bodyPr>
            <a:normAutofit/>
          </a:bodyPr>
          <a:lstStyle/>
          <a:p>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Overview of the scores</a:t>
            </a:r>
            <a:endParaRPr lang="en-IN" dirty="0"/>
          </a:p>
        </p:txBody>
      </p:sp>
      <p:pic>
        <p:nvPicPr>
          <p:cNvPr id="4" name="Content Placeholder 3"/>
          <p:cNvPicPr>
            <a:picLocks noGrp="1" noChangeAspect="1"/>
          </p:cNvPicPr>
          <p:nvPr>
            <p:ph sz="half" idx="1"/>
          </p:nvPr>
        </p:nvPicPr>
        <p:blipFill>
          <a:blip r:embed="rId2"/>
          <a:stretch>
            <a:fillRect/>
          </a:stretch>
        </p:blipFill>
        <p:spPr>
          <a:xfrm>
            <a:off x="1535830" y="2338920"/>
            <a:ext cx="9604970" cy="3101982"/>
          </a:xfrm>
          <a:prstGeom prst="rect">
            <a:avLst/>
          </a:prstGeom>
        </p:spPr>
      </p:pic>
      <p:sp>
        <p:nvSpPr>
          <p:cNvPr id="7" name="TextBox 6"/>
          <p:cNvSpPr txBox="1"/>
          <p:nvPr/>
        </p:nvSpPr>
        <p:spPr>
          <a:xfrm>
            <a:off x="1385315" y="5727333"/>
            <a:ext cx="9906000" cy="369332"/>
          </a:xfrm>
          <a:prstGeom prst="rect">
            <a:avLst/>
          </a:prstGeom>
          <a:noFill/>
        </p:spPr>
        <p:txBody>
          <a:bodyPr wrap="square" rtlCol="0">
            <a:spAutoFit/>
          </a:bodyPr>
          <a:lstStyle/>
          <a:p>
            <a:r>
              <a:rPr lang="en-US" dirty="0"/>
              <a:t>According to performance metric, the random forest has higher R2 score, So this is our best model.</a:t>
            </a:r>
            <a:endParaRPr lang="en-IN" dirty="0"/>
          </a:p>
        </p:txBody>
      </p:sp>
      <p:sp>
        <p:nvSpPr>
          <p:cNvPr id="6" name="Content Placeholder 5">
            <a:extLst>
              <a:ext uri="{FF2B5EF4-FFF2-40B4-BE49-F238E27FC236}">
                <a16:creationId xmlns:a16="http://schemas.microsoft.com/office/drawing/2014/main" id="{E02A4045-A976-FF74-B22C-11452AA6AA22}"/>
              </a:ext>
            </a:extLst>
          </p:cNvPr>
          <p:cNvSpPr>
            <a:spLocks noGrp="1"/>
          </p:cNvSpPr>
          <p:nvPr>
            <p:ph sz="half" idx="2"/>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a:t>
            </a:r>
            <a:r>
              <a:rPr lang="en-IN" sz="1800" b="1" dirty="0" err="1">
                <a:solidFill>
                  <a:srgbClr val="202124"/>
                </a:solidFill>
                <a:latin typeface="Times New Roman" panose="02020603050405020304" pitchFamily="18" charset="0"/>
                <a:ea typeface="Calibri" panose="020F0502020204030204" pitchFamily="34" charset="0"/>
              </a:rPr>
              <a:t>Random Forest</a:t>
            </a:r>
            <a:r>
              <a:rPr lang="en-IN" sz="1800" b="1" dirty="0">
                <a:solidFill>
                  <a:srgbClr val="202124"/>
                </a:solidFill>
                <a:effectLst/>
                <a:latin typeface="Times New Roman" panose="02020603050405020304" pitchFamily="18" charset="0"/>
                <a:ea typeface="Calibri" panose="020F0502020204030204" pitchFamily="34" charset="0"/>
              </a:rPr>
              <a:t> Regressor model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Because performance metric score is   90.7%.</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 Tuning Performance</a:t>
            </a:r>
            <a:endParaRPr lang="en-IN" b="1" dirty="0"/>
          </a:p>
        </p:txBody>
      </p:sp>
      <p:pic>
        <p:nvPicPr>
          <p:cNvPr id="5" name="Content Placeholder 4"/>
          <p:cNvPicPr>
            <a:picLocks noGrp="1" noChangeAspect="1"/>
          </p:cNvPicPr>
          <p:nvPr>
            <p:ph sz="half" idx="1"/>
          </p:nvPr>
        </p:nvPicPr>
        <p:blipFill>
          <a:blip r:embed="rId2"/>
          <a:stretch>
            <a:fillRect/>
          </a:stretch>
        </p:blipFill>
        <p:spPr>
          <a:xfrm>
            <a:off x="1945703" y="2936757"/>
            <a:ext cx="8334639" cy="1590750"/>
          </a:xfrm>
          <a:prstGeom prst="rect">
            <a:avLst/>
          </a:prstGeom>
        </p:spPr>
      </p:pic>
      <p:pic>
        <p:nvPicPr>
          <p:cNvPr id="4" name="Content Placeholder 3"/>
          <p:cNvPicPr>
            <a:picLocks noGrp="1" noChangeAspect="1"/>
          </p:cNvPicPr>
          <p:nvPr>
            <p:ph sz="half" idx="2"/>
          </p:nvPr>
        </p:nvPicPr>
        <p:blipFill>
          <a:blip r:embed="rId3"/>
          <a:stretch>
            <a:fillRect/>
          </a:stretch>
        </p:blipFill>
        <p:spPr>
          <a:xfrm>
            <a:off x="177800" y="615457"/>
            <a:ext cx="11836400" cy="223075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7876" y="693420"/>
            <a:ext cx="9211733" cy="1082675"/>
          </a:xfrm>
        </p:spPr>
        <p:txBody>
          <a:bodyPr>
            <a:normAutofit/>
          </a:bodyPr>
          <a:lstStyle/>
          <a:p>
            <a:r>
              <a:rPr lang="en-US" sz="4400" b="1" dirty="0">
                <a:latin typeface="Times New Roman" panose="02020603050405020304" pitchFamily="18" charset="0"/>
                <a:cs typeface="Times New Roman" panose="02020603050405020304" pitchFamily="18" charset="0"/>
              </a:rPr>
              <a:t>Best Model</a:t>
            </a: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3165" y="2163821"/>
            <a:ext cx="12260062" cy="2217420"/>
          </a:xfrm>
        </p:spPr>
        <p:txBody>
          <a:bodyPr>
            <a:normAutofit fontScale="97500"/>
          </a:bodyPr>
          <a:lstStyle/>
          <a:p>
            <a:pPr marL="457200" indent="-457200">
              <a:buFontTx/>
              <a:buChar char="-"/>
            </a:pPr>
            <a:r>
              <a:rPr lang="en-US" sz="2800" dirty="0">
                <a:latin typeface="Times New Roman" panose="02020603050405020304" pitchFamily="18" charset="0"/>
                <a:cs typeface="Times New Roman" panose="02020603050405020304" pitchFamily="18" charset="0"/>
              </a:rPr>
              <a:t>Hyper parameter Tuning performance is carried out for </a:t>
            </a:r>
            <a:r>
              <a:rPr lang="en-IN" altLang="en-US" sz="2800" dirty="0" err="1">
                <a:latin typeface="Times New Roman" panose="02020603050405020304" pitchFamily="18" charset="0"/>
                <a:cs typeface="Times New Roman" panose="02020603050405020304" pitchFamily="18" charset="0"/>
              </a:rPr>
              <a:t>Random Forest</a:t>
            </a:r>
            <a:r>
              <a:rPr lang="en-US" sz="2800" dirty="0">
                <a:latin typeface="Times New Roman" panose="02020603050405020304" pitchFamily="18"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rPr>
              <a:t>Regressor:</a:t>
            </a:r>
          </a:p>
          <a:p>
            <a:pPr marL="457200" indent="-457200">
              <a:buFontTx/>
              <a:buChar char="-"/>
            </a:pPr>
            <a:r>
              <a:rPr lang="en-US" sz="2800" dirty="0">
                <a:latin typeface="Times New Roman" panose="02020603050405020304" pitchFamily="18" charset="0"/>
                <a:cs typeface="Times New Roman" panose="02020603050405020304" pitchFamily="18" charset="0"/>
              </a:rPr>
              <a:t>Hyper parameter Tuning i.e., R2 score  = </a:t>
            </a:r>
            <a:r>
              <a:rPr lang="en-IN" sz="2800" dirty="0">
                <a:latin typeface="Times New Roman" panose="02020603050405020304" pitchFamily="18" charset="0"/>
                <a:cs typeface="Times New Roman" panose="02020603050405020304" pitchFamily="18" charset="0"/>
              </a:rPr>
              <a:t>90.83</a:t>
            </a:r>
            <a:r>
              <a:rPr lang="en-US" sz="2800" dirty="0">
                <a:latin typeface="Times New Roman" panose="02020603050405020304" pitchFamily="18" charset="0"/>
                <a:cs typeface="Times New Roman" panose="02020603050405020304" pitchFamily="18" charset="0"/>
              </a:rPr>
              <a:t>% respectively. Finally, </a:t>
            </a:r>
            <a:r>
              <a:rPr lang="en-IN" altLang="en-US" sz="2800" dirty="0" err="1">
                <a:latin typeface="Times New Roman" panose="02020603050405020304" pitchFamily="18" charset="0"/>
                <a:cs typeface="Times New Roman" panose="02020603050405020304" pitchFamily="18" charset="0"/>
                <a:sym typeface="+mn-ea"/>
              </a:rPr>
              <a:t>Random Forest</a:t>
            </a:r>
            <a:r>
              <a:rPr lang="en-US" sz="2800" dirty="0">
                <a:latin typeface="Times New Roman" panose="02020603050405020304" pitchFamily="18" charset="0"/>
                <a:cs typeface="Times New Roman" panose="02020603050405020304" pitchFamily="18" charset="0"/>
                <a:sym typeface="+mn-ea"/>
              </a:rPr>
              <a:t> </a:t>
            </a:r>
            <a:r>
              <a:rPr lang="en-IN" sz="2800" dirty="0">
                <a:solidFill>
                  <a:srgbClr val="202124"/>
                </a:solidFill>
                <a:effectLst/>
                <a:latin typeface="Times New Roman" panose="02020603050405020304" pitchFamily="18" charset="0"/>
                <a:ea typeface="Calibri" panose="020F0502020204030204" pitchFamily="34" charset="0"/>
                <a:sym typeface="+mn-ea"/>
              </a:rPr>
              <a:t>Regressor </a:t>
            </a:r>
            <a:r>
              <a:rPr lang="en-US" sz="2800" dirty="0">
                <a:latin typeface="Times New Roman" panose="02020603050405020304" pitchFamily="18" charset="0"/>
                <a:cs typeface="Times New Roman" panose="02020603050405020304" pitchFamily="18" charset="0"/>
              </a:rPr>
              <a:t>is best model for these dataset.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389380"/>
          </a:xfrm>
        </p:spPr>
        <p:txBody>
          <a:bodyPr>
            <a:normAutofit fontScale="90000"/>
          </a:bodyPr>
          <a:lstStyle/>
          <a:p>
            <a:pPr algn="ctr"/>
            <a:br>
              <a:rPr lang="en-IN" b="1" dirty="0">
                <a:solidFill>
                  <a:srgbClr val="000000"/>
                </a:solidFill>
                <a:effectLst/>
                <a:latin typeface="Times New Roman" panose="02020603050405020304" pitchFamily="18" charset="0"/>
                <a:ea typeface="Times New Roman" panose="02020603050405020304" pitchFamily="18" charset="0"/>
              </a:rPr>
            </a:br>
            <a:r>
              <a:rPr lang="en-IN"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609600" y="2058670"/>
            <a:ext cx="10972800" cy="4953000"/>
          </a:xfrm>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5850" y="2619494"/>
            <a:ext cx="4344353" cy="922020"/>
          </a:xfrm>
          <a:prstGeom prst="rect">
            <a:avLst/>
          </a:prstGeom>
          <a:noFill/>
        </p:spPr>
        <p:txBody>
          <a:bodyPr wrap="square" rtlCol="0">
            <a:spAutoFit/>
          </a:bodyPr>
          <a:lstStyle/>
          <a:p>
            <a:pPr algn="ctr"/>
            <a:r>
              <a:rPr lang="en-US" sz="5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71500"/>
            <a:ext cx="10944225" cy="39087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2.Model Building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collecting the data, you need to build a machine learning model. Before model building do all </a:t>
            </a:r>
          </a:p>
          <a:p>
            <a:r>
              <a:rPr lang="en-US" sz="2000" dirty="0">
                <a:latin typeface="Times New Roman" panose="02020603050405020304" pitchFamily="18" charset="0"/>
                <a:cs typeface="Times New Roman" panose="02020603050405020304" pitchFamily="18" charset="0"/>
              </a:rPr>
              <a:t>data pre-processing steps. Try different models with different hyper parameters and select the best </a:t>
            </a:r>
          </a:p>
          <a:p>
            <a:r>
              <a:rPr lang="en-US" sz="2000" dirty="0">
                <a:latin typeface="Times New Roman" panose="02020603050405020304" pitchFamily="18" charset="0"/>
                <a:cs typeface="Times New Roman" panose="02020603050405020304" pitchFamily="18" charset="0"/>
              </a:rPr>
              <a:t>model.</a:t>
            </a:r>
          </a:p>
          <a:p>
            <a:r>
              <a:rPr lang="en-US" sz="2000" dirty="0">
                <a:latin typeface="Times New Roman" panose="02020603050405020304" pitchFamily="18" charset="0"/>
                <a:cs typeface="Times New Roman" panose="02020603050405020304" pitchFamily="18" charset="0"/>
              </a:rPr>
              <a:t>Follow the complete life cycle of data science. Include all the steps like.</a:t>
            </a:r>
          </a:p>
          <a:p>
            <a:r>
              <a:rPr lang="en-US" sz="2000" dirty="0">
                <a:latin typeface="Times New Roman" panose="02020603050405020304" pitchFamily="18" charset="0"/>
                <a:cs typeface="Times New Roman" panose="02020603050405020304" pitchFamily="18" charset="0"/>
              </a:rPr>
              <a:t>    1. Data Cleaning</a:t>
            </a:r>
          </a:p>
          <a:p>
            <a:r>
              <a:rPr lang="en-US" sz="2000" dirty="0">
                <a:latin typeface="Times New Roman" panose="02020603050405020304" pitchFamily="18" charset="0"/>
                <a:cs typeface="Times New Roman" panose="02020603050405020304" pitchFamily="18" charset="0"/>
              </a:rPr>
              <a:t>    2. Exploratory Data Analysis</a:t>
            </a:r>
          </a:p>
          <a:p>
            <a:r>
              <a:rPr lang="en-US" sz="2000" dirty="0">
                <a:latin typeface="Times New Roman" panose="02020603050405020304" pitchFamily="18" charset="0"/>
                <a:cs typeface="Times New Roman" panose="02020603050405020304" pitchFamily="18" charset="0"/>
              </a:rPr>
              <a:t>    3. Data Pre-processing</a:t>
            </a:r>
          </a:p>
          <a:p>
            <a:r>
              <a:rPr lang="en-US" sz="2000" dirty="0">
                <a:latin typeface="Times New Roman" panose="02020603050405020304" pitchFamily="18" charset="0"/>
                <a:cs typeface="Times New Roman" panose="02020603050405020304" pitchFamily="18" charset="0"/>
              </a:rPr>
              <a:t>    4. Model Building</a:t>
            </a:r>
          </a:p>
          <a:p>
            <a:r>
              <a:rPr lang="en-US" sz="2000" dirty="0">
                <a:latin typeface="Times New Roman" panose="02020603050405020304" pitchFamily="18" charset="0"/>
                <a:cs typeface="Times New Roman" panose="02020603050405020304" pitchFamily="18" charset="0"/>
              </a:rPr>
              <a:t>    5. Model Evaluation</a:t>
            </a:r>
          </a:p>
          <a:p>
            <a:r>
              <a:rPr lang="en-US" sz="2000" dirty="0">
                <a:latin typeface="Times New Roman" panose="02020603050405020304" pitchFamily="18" charset="0"/>
                <a:cs typeface="Times New Roman" panose="02020603050405020304" pitchFamily="18" charset="0"/>
              </a:rPr>
              <a:t>    6. Selecting the best model.</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8" name="Rectangle 5"/>
          <p:cNvSpPr>
            <a:spLocks noGrp="1" noChangeArrowheads="1"/>
          </p:cNvSpPr>
          <p:nvPr>
            <p:ph idx="1"/>
          </p:nvPr>
        </p:nvSpPr>
        <p:spPr bwMode="auto">
          <a:xfrm>
            <a:off x="914399" y="3127696"/>
            <a:ext cx="955237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6224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records (rows) and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features (columns). Here, we will provide a brief description of dataset features. Since the number of features is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 will attach the data description i.e., 'Model',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Engine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Owner(s)</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Manufacturing_year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Driven_km</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Fuel_type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'Transmission',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Selling_Price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'location'</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IN"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Mileage</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Price(Selling Price):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13" y="188912"/>
            <a:ext cx="9640024" cy="1260158"/>
          </a:xfrm>
        </p:spPr>
        <p:txBody>
          <a:bodyPr>
            <a:normAutofit/>
          </a:bodyPr>
          <a:lstStyle/>
          <a:p>
            <a:r>
              <a:rPr lang="en-US" sz="4400" b="1" dirty="0">
                <a:latin typeface="Times New Roman" panose="02020603050405020304" pitchFamily="18" charset="0"/>
                <a:cs typeface="Times New Roman" panose="02020603050405020304" pitchFamily="18" charset="0"/>
              </a:rPr>
              <a:t>Statistical Summary</a:t>
            </a:r>
            <a:endParaRPr lang="en-IN" sz="44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4134485" y="1695450"/>
            <a:ext cx="7934960" cy="3713480"/>
          </a:xfrm>
          <a:prstGeom prst="rect">
            <a:avLst/>
          </a:prstGeom>
        </p:spPr>
      </p:pic>
      <p:sp>
        <p:nvSpPr>
          <p:cNvPr id="4" name="Text Placeholder 3"/>
          <p:cNvSpPr>
            <a:spLocks noGrp="1"/>
          </p:cNvSpPr>
          <p:nvPr>
            <p:ph type="body" sz="half" idx="2"/>
          </p:nvPr>
        </p:nvSpPr>
        <p:spPr>
          <a:xfrm>
            <a:off x="201613" y="2057400"/>
            <a:ext cx="3932237" cy="3811588"/>
          </a:xfrm>
        </p:spPr>
        <p:txBody>
          <a:bodyPr>
            <a:normAutofit/>
          </a:bodyPr>
          <a:lstStyle/>
          <a:p>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see statistical information about the non-numerical columns in our dataset: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201295" y="5575300"/>
            <a:ext cx="11867515" cy="1038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23783"/>
            <a:ext cx="8991600" cy="3508881"/>
          </a:xfrm>
        </p:spPr>
        <p:txBody>
          <a:bodyPr>
            <a:normAutofit/>
          </a:bodyPr>
          <a:lstStyle/>
          <a:p>
            <a:r>
              <a:rPr lang="en-US" sz="6600" b="1" dirty="0">
                <a:latin typeface="Times New Roman" panose="02020603050405020304" pitchFamily="18" charset="0"/>
                <a:cs typeface="Times New Roman" panose="02020603050405020304" pitchFamily="18" charset="0"/>
                <a:sym typeface="+mn-ea"/>
              </a:rPr>
              <a:t>EDA(Exploratory Data Analysis)</a:t>
            </a:r>
            <a:br>
              <a:rPr lang="en-IN" sz="6600" b="1" dirty="0"/>
            </a:br>
            <a:endParaRPr lang="en-IN" sz="6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scene3d>
              <a:camera prst="orthographicFront"/>
              <a:lightRig rig="threePt" dir="t"/>
            </a:scene3d>
          </a:bodyPr>
          <a:lstStyle/>
          <a:p>
            <a:r>
              <a:rPr lang="en-IN" sz="4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Visualization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(Selling Price)</a:t>
            </a:r>
            <a:endParaRPr lang="en-IN" dirty="0"/>
          </a:p>
        </p:txBody>
      </p:sp>
      <p:pic>
        <p:nvPicPr>
          <p:cNvPr id="4" name="Content Placeholder 3"/>
          <p:cNvPicPr>
            <a:picLocks noGrp="1" noChangeAspect="1"/>
          </p:cNvPicPr>
          <p:nvPr>
            <p:ph sz="half" idx="1"/>
          </p:nvPr>
        </p:nvPicPr>
        <p:blipFill>
          <a:blip r:embed="rId2"/>
          <a:stretch>
            <a:fillRect/>
          </a:stretch>
        </p:blipFill>
        <p:spPr>
          <a:xfrm>
            <a:off x="1581150" y="2693855"/>
            <a:ext cx="4271963" cy="2991114"/>
          </a:xfrm>
          <a:prstGeom prst="rect">
            <a:avLst/>
          </a:prstGeom>
        </p:spPr>
      </p:pic>
      <p:pic>
        <p:nvPicPr>
          <p:cNvPr id="6" name="Content Placeholder 5"/>
          <p:cNvPicPr>
            <a:picLocks noGrp="1" noChangeAspect="1"/>
          </p:cNvPicPr>
          <p:nvPr>
            <p:ph sz="half" idx="2"/>
          </p:nvPr>
        </p:nvPicPr>
        <p:blipFill>
          <a:blip r:embed="rId3"/>
          <a:stretch>
            <a:fillRect/>
          </a:stretch>
        </p:blipFill>
        <p:spPr>
          <a:xfrm>
            <a:off x="998220" y="5828665"/>
            <a:ext cx="9685655" cy="919480"/>
          </a:xfrm>
          <a:prstGeom prst="rect">
            <a:avLst/>
          </a:prstGeom>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7</TotalTime>
  <Words>1216</Words>
  <Application>Microsoft Office PowerPoint</Application>
  <PresentationFormat>Widescreen</PresentationFormat>
  <Paragraphs>98</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Black</vt:lpstr>
      <vt:lpstr>Calibri</vt:lpstr>
      <vt:lpstr>Georgia</vt:lpstr>
      <vt:lpstr>Gill Sans MT</vt:lpstr>
      <vt:lpstr>Times New Roman</vt:lpstr>
      <vt:lpstr>Parcel</vt:lpstr>
      <vt:lpstr>USED CAR PRICE PREDICTION</vt:lpstr>
      <vt:lpstr>Problem Statement</vt:lpstr>
      <vt:lpstr>PowerPoint Presentation</vt:lpstr>
      <vt:lpstr>PowerPoint Presentation</vt:lpstr>
      <vt:lpstr>Data Description</vt:lpstr>
      <vt:lpstr>Target Variable </vt:lpstr>
      <vt:lpstr>Statistical Summary</vt:lpstr>
      <vt:lpstr>EDA(Exploratory Data Analysis) </vt:lpstr>
      <vt:lpstr>Target Variable (Selling Price)</vt:lpstr>
      <vt:lpstr>Manual Used Car are mostly available for sale</vt:lpstr>
      <vt:lpstr>PowerPoint Presentation</vt:lpstr>
      <vt:lpstr>Automatic Car Price is higher when compared to Manual Car transmission Car Price</vt:lpstr>
      <vt:lpstr>Again Used Cars with fuel type: “Diesel” and “Petrol” are mostly costly</vt:lpstr>
      <vt:lpstr>During 2013 - 2017, people were selling the cars with high price, but due to this pandemic (covid-19) the used car sale price is drastically reduced</vt:lpstr>
      <vt:lpstr>Correlation matrix:</vt:lpstr>
      <vt:lpstr>We see that, the largest correlated features are "Engine" and "Price" with correlated values: "0.64“. the lowest correlated features are "Owner(s)" and "Price" with correlated values: "-0.065“.</vt:lpstr>
      <vt:lpstr>PowerPoint Presentation</vt:lpstr>
      <vt:lpstr>Checking the data distribution among all the columns.</vt:lpstr>
      <vt:lpstr>PowerPoint Presentation</vt:lpstr>
      <vt:lpstr>features = ['Driven_Kilometers', 'Mileage', 'Engine']  #columns with outliers by  checking the above plots</vt:lpstr>
      <vt:lpstr>PowerPoint Presentation</vt:lpstr>
      <vt:lpstr>PowerPoint Presentation</vt:lpstr>
      <vt:lpstr>Encoding the Categorical Columns</vt:lpstr>
      <vt:lpstr>PowerPoint Presentation</vt:lpstr>
      <vt:lpstr>PowerPoint Presentation</vt:lpstr>
      <vt:lpstr>MODEL BUILDING</vt:lpstr>
      <vt:lpstr>Model Building and Evaluation</vt:lpstr>
      <vt:lpstr>Random Forest Regressor</vt:lpstr>
      <vt:lpstr>KNeighbors Regressor</vt:lpstr>
      <vt:lpstr>Gradient Boosting Regressor</vt:lpstr>
      <vt:lpstr>DecisionTreeRegressor</vt:lpstr>
      <vt:lpstr>Lasso</vt:lpstr>
      <vt:lpstr>Ridge</vt:lpstr>
      <vt:lpstr>Overview of the scores</vt:lpstr>
      <vt:lpstr>Hyper Parameter Tuning</vt:lpstr>
      <vt:lpstr>Hyper Parameter Tuning Performance</vt:lpstr>
      <vt:lpstr>Best Model</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sudes</cp:lastModifiedBy>
  <cp:revision>24</cp:revision>
  <dcterms:created xsi:type="dcterms:W3CDTF">2021-07-08T14:55:00Z</dcterms:created>
  <dcterms:modified xsi:type="dcterms:W3CDTF">2022-12-07T07:04:40Z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3041D2A5C1864E47A750EE6C8B3FC692</vt:lpwstr>
  </property>
  <property fmtid="{D5CDD505-2E9C-101B-9397-08002B2CF9AE}" pid="3" name="KSOProductBuildVer">
    <vt:lpwstr>1033-11.2.0.10296</vt:lpwstr>
  </property>
</Properties>
</file>